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81" r:id="rId8"/>
    <p:sldId id="262" r:id="rId9"/>
    <p:sldId id="282" r:id="rId10"/>
    <p:sldId id="283" r:id="rId11"/>
    <p:sldId id="284" r:id="rId12"/>
    <p:sldId id="300" r:id="rId13"/>
    <p:sldId id="285" r:id="rId14"/>
    <p:sldId id="287" r:id="rId15"/>
    <p:sldId id="286" r:id="rId16"/>
    <p:sldId id="288" r:id="rId17"/>
    <p:sldId id="289" r:id="rId18"/>
    <p:sldId id="298" r:id="rId19"/>
    <p:sldId id="290" r:id="rId20"/>
    <p:sldId id="291" r:id="rId21"/>
    <p:sldId id="292" r:id="rId22"/>
    <p:sldId id="293" r:id="rId23"/>
    <p:sldId id="294" r:id="rId24"/>
    <p:sldId id="295" r:id="rId25"/>
    <p:sldId id="297" r:id="rId26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1" d="100"/>
          <a:sy n="71" d="100"/>
        </p:scale>
        <p:origin x="84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C435E7C-2B84-32D4-D77D-5383237742E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51DC53E4-50FE-7DC8-632F-A3C1011939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9D9434B-B491-E48F-1CAA-D451181520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1FE65-9598-42F6-B3B4-98A68910537C}" type="datetimeFigureOut">
              <a:rPr lang="cs-CZ" smtClean="0"/>
              <a:t>28.03.2024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D0189D3-0A21-48CF-6272-05EE578DAB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2A919B9-18E0-FBF4-14C2-9CDE991D84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AD922-A517-4A34-9C50-158DDB3D38A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363868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D054B0B-9ED7-04BB-756D-9F9A7F3BB3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415927E7-AD34-A93F-174D-10C92511037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2C0B2CA-2684-A1CF-CC50-DE381AF29A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1FE65-9598-42F6-B3B4-98A68910537C}" type="datetimeFigureOut">
              <a:rPr lang="cs-CZ" smtClean="0"/>
              <a:t>28.03.2024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55B4ED0-29A5-661D-939B-8279CD4E54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75D99BE-BD43-6276-C1C3-443C1EEC92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AD922-A517-4A34-9C50-158DDB3D38A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764514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C7813E35-2758-DE00-5900-E210FFEE423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F4B8722A-F062-AA50-2B5B-0030D9D31B8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EA35570-C598-312F-3544-BFD2AD740F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1FE65-9598-42F6-B3B4-98A68910537C}" type="datetimeFigureOut">
              <a:rPr lang="cs-CZ" smtClean="0"/>
              <a:t>28.03.2024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3EBCE74-4DCD-8D06-41D1-E582124D48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1F6EE96-5CA9-4E87-A3F2-C543CE3472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AD922-A517-4A34-9C50-158DDB3D38A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004806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D3C7C6E-CB05-8E84-FB3E-E1C3CE9AEA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2C9BAAF-28CD-2C6A-BB21-3F7BC61EC6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AD9034C-D21E-2710-6FDB-5937E5ED38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1FE65-9598-42F6-B3B4-98A68910537C}" type="datetimeFigureOut">
              <a:rPr lang="cs-CZ" smtClean="0"/>
              <a:t>28.03.2024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152DA9B-04AB-B57A-FBAD-E19635D847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7440889-40B7-18E6-2A32-021EAF489B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AD922-A517-4A34-9C50-158DDB3D38A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416995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FFD5E41-39EB-4616-3A72-62F6AE7E3B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BD8E821A-6B63-F4E5-ADF6-4DD78FDA8D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98C5D8F-2708-6DE2-702A-68DE21A9CF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1FE65-9598-42F6-B3B4-98A68910537C}" type="datetimeFigureOut">
              <a:rPr lang="cs-CZ" smtClean="0"/>
              <a:t>28.03.2024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D26B067-00DC-A9AD-F81F-5D7615CECE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EE80B2C-C1BF-6885-F26F-9DD8402B69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AD922-A517-4A34-9C50-158DDB3D38A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47620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D1A2597-5CF6-EFF9-360B-D8C4A56D13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81F09BC-4000-C3FD-FD3F-3AC99A22B38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8427E41B-9FA7-8F4E-2C5A-F4A9AF47F7A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55876F27-B8D8-F49E-45FD-04B42EDCB7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1FE65-9598-42F6-B3B4-98A68910537C}" type="datetimeFigureOut">
              <a:rPr lang="cs-CZ" smtClean="0"/>
              <a:t>28.03.2024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214F0CAE-AC2D-3C55-ABE3-A40D387E75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830F15B4-9ABA-1774-117E-C5C734F6CE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AD922-A517-4A34-9C50-158DDB3D38A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942645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6F6CEE5-105F-8002-F3CF-C77D7E9569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8F2B5961-FA27-52C0-947C-9B682EC28B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59463471-55F5-94A2-71EC-3A255098B06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3D8F0EE1-7659-5F9B-A7CA-BD27E20BD3D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C6C21D82-F1FF-6A3D-0EC1-0A94FC39F83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FEC6D019-4B23-BF58-FB0C-55146B3B5D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1FE65-9598-42F6-B3B4-98A68910537C}" type="datetimeFigureOut">
              <a:rPr lang="cs-CZ" smtClean="0"/>
              <a:t>28.03.2024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5C8942C3-170A-A9F1-EE05-2C632C742C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B00B49A6-4B07-E9F7-3BDE-66E8714BD1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AD922-A517-4A34-9C50-158DDB3D38A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782895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FAA3481-8325-5802-E32B-05F8D6F56F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4D325559-A818-2834-6019-7A6CF0EB6A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1FE65-9598-42F6-B3B4-98A68910537C}" type="datetimeFigureOut">
              <a:rPr lang="cs-CZ" smtClean="0"/>
              <a:t>28.03.2024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478B71EE-CE87-6050-88F6-24CFD6EFEB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3BAA82FB-9C3C-E691-AE74-6898F63045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AD922-A517-4A34-9C50-158DDB3D38A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307159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B15FB99B-67DB-28AC-ED2A-AE366B14B3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1FE65-9598-42F6-B3B4-98A68910537C}" type="datetimeFigureOut">
              <a:rPr lang="cs-CZ" smtClean="0"/>
              <a:t>28.03.2024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C53DC580-3245-E84E-763F-A902CF95AB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45BED5F6-E7D2-D525-0AD6-BCB5851DD4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AD922-A517-4A34-9C50-158DDB3D38A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806362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1502A20-3E68-87FA-1406-AD79822297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6B59998-410D-7003-6CB1-812628760E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06712351-F894-6EC2-09A6-D8FD66EF77A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E4876058-B179-BFE4-CBE4-F887D4A597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1FE65-9598-42F6-B3B4-98A68910537C}" type="datetimeFigureOut">
              <a:rPr lang="cs-CZ" smtClean="0"/>
              <a:t>28.03.2024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A7CEC889-C948-95AF-8387-958B0337F9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1A2B2EA6-7594-74B5-D9D1-2A941C4F06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AD922-A517-4A34-9C50-158DDB3D38A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382963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4394F63-5A4A-1CAA-208E-D34B9008BA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9D76FA3B-B32A-416E-A287-629F788B14A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B6FB4DA5-1850-49BE-9BC4-A1C4B07A851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F0925D38-AE3F-F067-40CA-FE54BB50C3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1FE65-9598-42F6-B3B4-98A68910537C}" type="datetimeFigureOut">
              <a:rPr lang="cs-CZ" smtClean="0"/>
              <a:t>28.03.2024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D15309E3-4A7C-88DA-626B-A3A1EA8887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1DF0FDB4-8782-F763-538F-FA86170806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AD922-A517-4A34-9C50-158DDB3D38A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26137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9EF73D42-3612-BA2D-E54C-79EE9BBAAA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F3920192-5198-FA30-1BF7-93338FB5C3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131A6DF-C4E6-4146-515D-E99332E4A74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BF1FE65-9598-42F6-B3B4-98A68910537C}" type="datetimeFigureOut">
              <a:rPr lang="cs-CZ" smtClean="0"/>
              <a:t>28.03.2024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3505D59-ABBF-793F-4E58-C0AA154C167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FE065A2-C559-1CA0-8655-1A0F1208558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7BAD922-A517-4A34-9C50-158DDB3D38A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795852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hyperlink" Target="http://nase-rec.ujc.cas.cz/archiv.php?art=7608" TargetMode="Externa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AC7E404-6A3C-4CBA-A1E3-913F8176723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Státní služba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0AAB7C86-DF54-A73D-E517-55F5F90B369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Anna </a:t>
            </a:r>
            <a:r>
              <a:rPr lang="cs-CZ" dirty="0" err="1"/>
              <a:t>Chamráthová</a:t>
            </a:r>
            <a:r>
              <a:rPr lang="cs-CZ" dirty="0"/>
              <a:t> Richterová</a:t>
            </a:r>
          </a:p>
        </p:txBody>
      </p:sp>
    </p:spTree>
    <p:extLst>
      <p:ext uri="{BB962C8B-B14F-4D97-AF65-F5344CB8AC3E}">
        <p14:creationId xmlns:p14="http://schemas.microsoft.com/office/powerpoint/2010/main" val="292263331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0902564-54E4-2DB6-ECB2-48A3C6DD87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Vývoj po roce 1989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C388B12-5851-D691-1232-CC3539EE56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>
              <a:lnSpc>
                <a:spcPct val="100000"/>
              </a:lnSpc>
            </a:pPr>
            <a:r>
              <a:rPr lang="cs-CZ" sz="2800" dirty="0"/>
              <a:t>Nejprve </a:t>
            </a:r>
            <a:r>
              <a:rPr lang="cs-CZ" sz="2800" dirty="0">
                <a:solidFill>
                  <a:srgbClr val="00287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dílčí změny </a:t>
            </a:r>
            <a:r>
              <a:rPr lang="cs-CZ" sz="2800" dirty="0"/>
              <a:t>v </a:t>
            </a:r>
            <a:r>
              <a:rPr lang="cs-CZ" sz="2800" b="1" dirty="0">
                <a:solidFill>
                  <a:srgbClr val="002060"/>
                </a:solidFill>
              </a:rPr>
              <a:t>zákoníku práce</a:t>
            </a:r>
            <a:r>
              <a:rPr lang="cs-CZ" sz="2800" dirty="0"/>
              <a:t>:</a:t>
            </a:r>
          </a:p>
          <a:p>
            <a:pPr marL="72000" indent="0" algn="just">
              <a:lnSpc>
                <a:spcPct val="100000"/>
              </a:lnSpc>
              <a:buNone/>
            </a:pPr>
            <a:r>
              <a:rPr lang="cs-CZ" sz="2800" dirty="0"/>
              <a:t>nastaven pouze </a:t>
            </a:r>
            <a:r>
              <a:rPr lang="cs-CZ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základní rozsah </a:t>
            </a:r>
            <a:r>
              <a:rPr lang="cs-CZ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specifických </a:t>
            </a:r>
            <a:r>
              <a:rPr lang="cs-CZ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(“klasických“)</a:t>
            </a:r>
            <a:r>
              <a:rPr lang="cs-CZ" sz="2800" b="1" dirty="0"/>
              <a:t> </a:t>
            </a:r>
            <a:r>
              <a:rPr lang="cs-CZ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povinností</a:t>
            </a:r>
            <a:r>
              <a:rPr lang="cs-CZ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2800" dirty="0"/>
              <a:t>této skupiny zaměstnanců: </a:t>
            </a:r>
          </a:p>
          <a:p>
            <a:pPr marL="72000" indent="0" algn="just">
              <a:lnSpc>
                <a:spcPct val="100000"/>
              </a:lnSpc>
              <a:buNone/>
            </a:pPr>
            <a:r>
              <a:rPr lang="cs-CZ" sz="2800" dirty="0"/>
              <a:t>  </a:t>
            </a:r>
          </a:p>
          <a:p>
            <a:pPr marL="72000" indent="0" algn="just">
              <a:lnSpc>
                <a:spcPct val="100000"/>
              </a:lnSpc>
              <a:buNone/>
            </a:pPr>
            <a:r>
              <a:rPr lang="cs-CZ" sz="2800" dirty="0"/>
              <a:t>- </a:t>
            </a:r>
            <a:r>
              <a:rPr lang="cs-CZ" sz="2800" b="1" i="1" dirty="0"/>
              <a:t>mlčenlivost, - nestrannost, - zákaz přijímání darů, - omezení podnikatelské činnosti</a:t>
            </a:r>
            <a:r>
              <a:rPr lang="cs-CZ" sz="2800" b="1" dirty="0"/>
              <a:t>.</a:t>
            </a:r>
          </a:p>
          <a:p>
            <a:pPr algn="just">
              <a:lnSpc>
                <a:spcPct val="100000"/>
              </a:lnSpc>
            </a:pPr>
            <a:endParaRPr lang="cs-CZ" sz="2800" dirty="0"/>
          </a:p>
          <a:p>
            <a:pPr algn="just">
              <a:lnSpc>
                <a:spcPct val="100000"/>
              </a:lnSpc>
            </a:pPr>
            <a:endParaRPr lang="cs-CZ" sz="2800" dirty="0"/>
          </a:p>
          <a:p>
            <a:pPr algn="just">
              <a:lnSpc>
                <a:spcPct val="100000"/>
              </a:lnSpc>
            </a:pPr>
            <a:r>
              <a:rPr lang="cs-CZ" sz="2800" dirty="0"/>
              <a:t>V rámci </a:t>
            </a:r>
            <a:r>
              <a:rPr lang="cs-CZ" sz="2800" b="1" dirty="0">
                <a:solidFill>
                  <a:srgbClr val="00287D"/>
                </a:solidFill>
              </a:rPr>
              <a:t>reformy veřejné správy </a:t>
            </a:r>
            <a:r>
              <a:rPr lang="cs-CZ" sz="2800" dirty="0"/>
              <a:t>(přelom milénia) – úsilí o adekvátní právní zakotvení státní služby, resp. veřejné služby. </a:t>
            </a:r>
          </a:p>
          <a:p>
            <a:pPr algn="just">
              <a:lnSpc>
                <a:spcPct val="100000"/>
              </a:lnSpc>
            </a:pPr>
            <a:r>
              <a:rPr lang="cs-CZ" b="1" dirty="0"/>
              <a:t>Přijetí zákona o státní službě</a:t>
            </a:r>
            <a:endParaRPr lang="cs-CZ" sz="2800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824130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E2012B1-6EB7-26B3-0D6F-CC33ADF633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Právní předpisy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260AA4A-7D84-617F-2BE1-A05FC2F2AB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/>
              <a:t>Zákon č.  234/2014 Sb., o státní službě, ve znění pozdějších předpisů </a:t>
            </a:r>
            <a:r>
              <a:rPr lang="cs-CZ" b="0" dirty="0"/>
              <a:t>(do dnešního dne novelizován </a:t>
            </a:r>
            <a:r>
              <a:rPr lang="cs-CZ" dirty="0">
                <a:solidFill>
                  <a:srgbClr val="FF0000"/>
                </a:solidFill>
              </a:rPr>
              <a:t>nesčetněkrát</a:t>
            </a:r>
            <a:r>
              <a:rPr lang="cs-CZ" b="0" dirty="0"/>
              <a:t>)</a:t>
            </a:r>
          </a:p>
          <a:p>
            <a:r>
              <a:rPr lang="cs-CZ" dirty="0"/>
              <a:t>Zákon č. 361/2003 Sb., o služebním poměru příslušníků bezpečnostních sborů, ve znění pozdějších předpisů</a:t>
            </a:r>
          </a:p>
          <a:p>
            <a:r>
              <a:rPr lang="cs-CZ" dirty="0"/>
              <a:t>Zákon č. 221/1999 Sb., o vojácích z povolání, ve znění pozdějších předpisů</a:t>
            </a:r>
          </a:p>
          <a:p>
            <a:r>
              <a:rPr lang="cs-CZ" dirty="0"/>
              <a:t>Zákon č. 150/2017 Sb., o zahraniční službě</a:t>
            </a:r>
            <a:r>
              <a:rPr lang="cs-CZ" b="0" dirty="0"/>
              <a:t> </a:t>
            </a:r>
            <a:r>
              <a:rPr lang="cs-CZ" dirty="0"/>
              <a:t>a o změně některých zákonů (zákon o zahraniční službě), ve znění zákona č. 35/2019 Sb.</a:t>
            </a:r>
          </a:p>
          <a:p>
            <a:r>
              <a:rPr lang="cs-CZ" i="1" dirty="0"/>
              <a:t>Zákon č. 100/1970 Sb., o služebním poměru příslušníků Sboru národní bezpečnosti, ve znění pozdějších předpisů </a:t>
            </a:r>
            <a:r>
              <a:rPr lang="cs-CZ" b="0" i="1" dirty="0"/>
              <a:t>(dosud účinný, naposledy novelizován v roce 2006) </a:t>
            </a:r>
          </a:p>
          <a:p>
            <a:r>
              <a:rPr lang="cs-CZ" dirty="0"/>
              <a:t>Zákon č. 262/2006 Sb., zákoník práce, ve znění pozdějších předpisů</a:t>
            </a:r>
          </a:p>
          <a:p>
            <a:endParaRPr lang="cs-CZ" b="0" dirty="0"/>
          </a:p>
          <a:p>
            <a:r>
              <a:rPr lang="cs-CZ" dirty="0"/>
              <a:t>Zákon č. 312/2002 Sb., o úřednících územních samosprávných celků a o změně některých zákonů, ve znění pozdějších předpisů </a:t>
            </a:r>
            <a:r>
              <a:rPr lang="cs-CZ" dirty="0">
                <a:solidFill>
                  <a:srgbClr val="FF0000"/>
                </a:solidFill>
              </a:rPr>
              <a:t>(pozor, nejedná se o předpis upravující státní službu!)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7340521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Správní řád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680825" y="1819720"/>
            <a:ext cx="8208912" cy="4137197"/>
          </a:xfrm>
        </p:spPr>
        <p:txBody>
          <a:bodyPr>
            <a:noAutofit/>
          </a:bodyPr>
          <a:lstStyle/>
          <a:p>
            <a:pPr marL="0" indent="0" algn="just"/>
            <a:r>
              <a:rPr lang="cs-CZ" sz="1700" i="1" dirty="0"/>
              <a:t>„Zákon o služebním poměru (příslušníků bezpečnostních sborů) neobsahuje ustanovení, které by odkazovalo na podpůrné použití správního řádu či obecných předpisů o správním řízení, avšak na druhé straně neobsahuje ani ustanovení vylučující použití správního řádu. Podle § 170 tohoto zákona v řízení ve věcech služebního poměru „rozhoduje o právech nebo povinnostech účastníků“, přičemž služební funkcionář v něm vystupuje v pozici správního orgánu ve smyslu ustanovení § 4 odst. 1 písm. a) s. ř. s. Ačkoliv zákon o služebním poměru obsahuje v části XII. poměrně autonomní úpravu řízení ve věcech služebního poměru, není tato úprava ani zdaleka komplexní. </a:t>
            </a:r>
            <a:r>
              <a:rPr lang="cs-CZ" sz="1700" i="1" dirty="0">
                <a:solidFill>
                  <a:srgbClr val="FF0000"/>
                </a:solidFill>
              </a:rPr>
              <a:t>Nelze zde proto vyloučit podpůrné použití správního řádu </a:t>
            </a:r>
            <a:r>
              <a:rPr lang="cs-CZ" sz="1700" i="1" dirty="0"/>
              <a:t>na základě ustanovení § 1 odst. 2, které zakládá subsidiaritu správního řádu v těch správních procesech, kde zvláštní zákon nestanoví jiný postup.“</a:t>
            </a:r>
          </a:p>
          <a:p>
            <a:pPr marL="0" indent="0" algn="just"/>
            <a:r>
              <a:rPr lang="cs-CZ" sz="1700" dirty="0"/>
              <a:t>Rozsudek Nejvyššího správního soudu ze dne 21. 9. 2011, č. j. 3 </a:t>
            </a:r>
            <a:r>
              <a:rPr lang="cs-CZ" sz="1700" dirty="0" err="1"/>
              <a:t>Ads</a:t>
            </a:r>
            <a:r>
              <a:rPr lang="cs-CZ" sz="1700" dirty="0"/>
              <a:t> 79/2011 – 62.</a:t>
            </a:r>
          </a:p>
        </p:txBody>
      </p:sp>
    </p:spTree>
    <p:extLst>
      <p:ext uri="{BB962C8B-B14F-4D97-AF65-F5344CB8AC3E}">
        <p14:creationId xmlns:p14="http://schemas.microsoft.com/office/powerpoint/2010/main" val="233795230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A1ABB44-E719-96E2-6767-D5231A9020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Rozlišujeme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46B9F8B-1D76-8CEA-3FC0-7791D37126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>
              <a:lnSpc>
                <a:spcPct val="100000"/>
              </a:lnSpc>
            </a:pPr>
            <a:r>
              <a:rPr lang="cs-CZ" sz="2800" b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úředníky územních samosprávných celků </a:t>
            </a:r>
            <a:r>
              <a:rPr lang="cs-CZ" sz="2800" dirty="0"/>
              <a:t>(jsou </a:t>
            </a:r>
            <a:r>
              <a:rPr lang="cs-CZ" sz="2800" b="1" i="1" dirty="0"/>
              <a:t>zaměstnanci</a:t>
            </a:r>
            <a:r>
              <a:rPr lang="cs-CZ" sz="28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cs-CZ" sz="2800" dirty="0"/>
              <a:t>daného</a:t>
            </a:r>
            <a:r>
              <a:rPr lang="cs-CZ" sz="2800" dirty="0">
                <a:solidFill>
                  <a:schemeClr val="accent6">
                    <a:lumMod val="75000"/>
                  </a:schemeClr>
                </a:solidFill>
              </a:rPr>
              <a:t> ÚSC</a:t>
            </a:r>
            <a:r>
              <a:rPr lang="cs-CZ" sz="2800" dirty="0"/>
              <a:t>)  </a:t>
            </a:r>
            <a:r>
              <a:rPr lang="cs-CZ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</a:t>
            </a:r>
            <a:r>
              <a:rPr lang="cs-CZ" sz="2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z.č</a:t>
            </a:r>
            <a:r>
              <a:rPr lang="cs-CZ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312/2002 Sb</a:t>
            </a:r>
            <a:r>
              <a:rPr lang="cs-CZ" sz="2800" dirty="0"/>
              <a:t>. (k němu podpůrně - zákoník práce) - </a:t>
            </a:r>
            <a:r>
              <a:rPr lang="cs-CZ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NEJDE O STÁTNÍ SLUŽBU.</a:t>
            </a:r>
            <a:r>
              <a:rPr lang="cs-CZ" sz="2800" dirty="0"/>
              <a:t> </a:t>
            </a:r>
          </a:p>
          <a:p>
            <a:pPr marL="72000" indent="0" algn="just">
              <a:lnSpc>
                <a:spcPct val="100000"/>
              </a:lnSpc>
              <a:buNone/>
            </a:pPr>
            <a:endParaRPr lang="cs-CZ" sz="2800" dirty="0"/>
          </a:p>
          <a:p>
            <a:pPr marL="72000" indent="0" algn="just">
              <a:lnSpc>
                <a:spcPct val="100000"/>
              </a:lnSpc>
              <a:buNone/>
            </a:pPr>
            <a:r>
              <a:rPr lang="cs-CZ" sz="2800" dirty="0"/>
              <a:t>---------------------------------------------------------------------------</a:t>
            </a:r>
          </a:p>
          <a:p>
            <a:pPr algn="just">
              <a:lnSpc>
                <a:spcPct val="100000"/>
              </a:lnSpc>
            </a:pPr>
            <a:r>
              <a:rPr lang="cs-CZ" sz="2800" b="1" i="1" dirty="0">
                <a:solidFill>
                  <a:srgbClr val="0070C0"/>
                </a:solidFill>
              </a:rPr>
              <a:t>úředníky</a:t>
            </a:r>
            <a:r>
              <a:rPr lang="cs-CZ" sz="2800" b="1" dirty="0">
                <a:solidFill>
                  <a:srgbClr val="0070C0"/>
                </a:solidFill>
              </a:rPr>
              <a:t> státní </a:t>
            </a:r>
            <a:r>
              <a:rPr lang="cs-CZ" sz="2800" dirty="0"/>
              <a:t>(</a:t>
            </a:r>
            <a:r>
              <a:rPr lang="cs-CZ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</a:t>
            </a:r>
            <a:r>
              <a:rPr lang="cs-CZ" sz="28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.č.234/2014 Sb., </a:t>
            </a:r>
            <a:r>
              <a:rPr lang="cs-CZ" sz="2800" b="1" u="sng" dirty="0">
                <a:solidFill>
                  <a:srgbClr val="0070C0"/>
                </a:solidFill>
              </a:rPr>
              <a:t>zákon o státní službě</a:t>
            </a:r>
            <a:r>
              <a:rPr lang="cs-CZ" sz="2800" u="sng" dirty="0">
                <a:solidFill>
                  <a:srgbClr val="0070C0"/>
                </a:solidFill>
              </a:rPr>
              <a:t> </a:t>
            </a:r>
            <a:r>
              <a:rPr lang="cs-CZ" sz="2800" b="1" u="sng" dirty="0">
                <a:solidFill>
                  <a:srgbClr val="0070C0"/>
                </a:solidFill>
              </a:rPr>
              <a:t>/“ZOSS“/</a:t>
            </a:r>
            <a:r>
              <a:rPr lang="cs-CZ" sz="2800" u="sng" dirty="0"/>
              <a:t>)</a:t>
            </a:r>
            <a:r>
              <a:rPr lang="cs-CZ" sz="28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2800" dirty="0"/>
              <a:t>– jsou </a:t>
            </a:r>
            <a:r>
              <a:rPr lang="cs-CZ" sz="2800" b="1" dirty="0"/>
              <a:t>zaměstnanci státu, ve </a:t>
            </a:r>
            <a:r>
              <a:rPr lang="cs-CZ" sz="2800" b="1" dirty="0">
                <a:solidFill>
                  <a:srgbClr val="0070C0"/>
                </a:solidFill>
              </a:rPr>
              <a:t>služebním poměru</a:t>
            </a:r>
            <a:r>
              <a:rPr lang="cs-CZ" sz="2800" b="1" dirty="0"/>
              <a:t>.</a:t>
            </a:r>
          </a:p>
          <a:p>
            <a:pPr algn="just">
              <a:lnSpc>
                <a:spcPct val="100000"/>
              </a:lnSpc>
              <a:buNone/>
            </a:pPr>
            <a:r>
              <a:rPr lang="cs-CZ" sz="2800" dirty="0"/>
              <a:t> </a:t>
            </a:r>
          </a:p>
          <a:p>
            <a:pPr algn="just">
              <a:lnSpc>
                <a:spcPct val="100000"/>
              </a:lnSpc>
            </a:pPr>
            <a:r>
              <a:rPr lang="cs-CZ" sz="2800" b="1" i="1" dirty="0">
                <a:solidFill>
                  <a:srgbClr val="7030A0"/>
                </a:solidFill>
              </a:rPr>
              <a:t>příslušníky</a:t>
            </a:r>
            <a:r>
              <a:rPr lang="cs-CZ" sz="2800" dirty="0">
                <a:solidFill>
                  <a:srgbClr val="7030A0"/>
                </a:solidFill>
              </a:rPr>
              <a:t> </a:t>
            </a:r>
            <a:r>
              <a:rPr lang="cs-CZ" sz="2800" b="1" dirty="0">
                <a:solidFill>
                  <a:srgbClr val="7030A0"/>
                </a:solidFill>
              </a:rPr>
              <a:t>bezpečnostních sborů </a:t>
            </a:r>
            <a:r>
              <a:rPr lang="cs-CZ" sz="2800" dirty="0"/>
              <a:t>(</a:t>
            </a:r>
            <a:r>
              <a:rPr lang="cs-CZ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z.č.361/2003 Sb., o služebním poměru…) </a:t>
            </a:r>
            <a:r>
              <a:rPr lang="cs-CZ" sz="2800" dirty="0"/>
              <a:t>– PČR, HZS, CS, VS, GIBS, BIS, ÚZSI = rovněž </a:t>
            </a:r>
            <a:r>
              <a:rPr lang="cs-CZ" sz="2800" b="1" dirty="0"/>
              <a:t>ve služebním poměru</a:t>
            </a:r>
            <a:r>
              <a:rPr lang="cs-CZ" sz="2800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2800" dirty="0"/>
              <a:t>(ještě užší vztah ke státu).</a:t>
            </a:r>
          </a:p>
          <a:p>
            <a:pPr algn="just">
              <a:lnSpc>
                <a:spcPct val="100000"/>
              </a:lnSpc>
            </a:pPr>
            <a:endParaRPr lang="cs-CZ" sz="2800" dirty="0"/>
          </a:p>
          <a:p>
            <a:pPr algn="just">
              <a:lnSpc>
                <a:spcPct val="100000"/>
              </a:lnSpc>
            </a:pPr>
            <a:r>
              <a:rPr lang="cs-CZ" sz="2800" b="1" i="1" dirty="0">
                <a:solidFill>
                  <a:schemeClr val="accent3">
                    <a:lumMod val="75000"/>
                  </a:schemeClr>
                </a:solidFill>
              </a:rPr>
              <a:t>vojáky</a:t>
            </a:r>
            <a:r>
              <a:rPr lang="cs-CZ" sz="2800" b="1" i="1" dirty="0"/>
              <a:t> z povolání </a:t>
            </a:r>
            <a:r>
              <a:rPr lang="cs-CZ" sz="2800" dirty="0"/>
              <a:t>(</a:t>
            </a:r>
            <a:r>
              <a:rPr lang="cs-CZ" sz="2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z.č</a:t>
            </a:r>
            <a:r>
              <a:rPr lang="cs-CZ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221/1999 Sb.</a:t>
            </a:r>
            <a:r>
              <a:rPr lang="cs-CZ" sz="2800" dirty="0"/>
              <a:t>) – rovněž ve </a:t>
            </a:r>
            <a:r>
              <a:rPr lang="cs-CZ" sz="2800" b="1" dirty="0"/>
              <a:t>služebním poměru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6697715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19536" y="365760"/>
            <a:ext cx="8568952" cy="548640"/>
          </a:xfrm>
        </p:spPr>
        <p:txBody>
          <a:bodyPr/>
          <a:lstStyle/>
          <a:p>
            <a:r>
              <a:rPr lang="cs-CZ" sz="2500" dirty="0"/>
              <a:t>Rozdíl mezi služebním a pracovním poměrem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41033" y="1052737"/>
            <a:ext cx="9383697" cy="4806525"/>
          </a:xfrm>
        </p:spPr>
        <p:txBody>
          <a:bodyPr>
            <a:noAutofit/>
          </a:bodyPr>
          <a:lstStyle/>
          <a:p>
            <a:pPr marL="0" indent="0" algn="just"/>
            <a:r>
              <a:rPr lang="cs-CZ" sz="1800" i="1" dirty="0"/>
              <a:t>„Služební poměr byl charakterizován jako institut veřejného práva, byl považován za právní poměr státně zaměstnanecký. Důvody byly spatřovány v tom, že </a:t>
            </a:r>
            <a:r>
              <a:rPr lang="cs-CZ" sz="1800" i="1" dirty="0">
                <a:solidFill>
                  <a:srgbClr val="FF0000"/>
                </a:solidFill>
              </a:rPr>
              <a:t>vzniká mocenským aktem služebního funkcionáře a po celou dobu svého průběhu se výrazně odlišuje od poměru pracovního, který je naopak typickým poměrem soukromoprávním</a:t>
            </a:r>
            <a:r>
              <a:rPr lang="cs-CZ" sz="1800" i="1" dirty="0"/>
              <a:t>, jehož účastníci mají rovné postavení. To se projevuje v právní úpravě služební kázně, možnosti ukládat kázeňské odměny a tresty, omezené možnosti propouštění, úpravě služebního volna, nárocích na dovolenou, zvláštními nároky při skončení služebního poměru a také zvláštními ustanoveními o řízení před služebními funkcionáři.“</a:t>
            </a:r>
            <a:r>
              <a:rPr lang="cs-CZ" sz="1800" dirty="0"/>
              <a:t> </a:t>
            </a:r>
          </a:p>
          <a:p>
            <a:r>
              <a:rPr lang="cs-CZ" sz="1800" dirty="0"/>
              <a:t>Rozsudek Nejvyššího správního soudu ze dne 30. 10. 2003, č. j. 6 As 29/2003 – 97.  </a:t>
            </a:r>
          </a:p>
        </p:txBody>
      </p:sp>
    </p:spTree>
    <p:extLst>
      <p:ext uri="{BB962C8B-B14F-4D97-AF65-F5344CB8AC3E}">
        <p14:creationId xmlns:p14="http://schemas.microsoft.com/office/powerpoint/2010/main" val="333151354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D7F26AE-7B89-2099-0438-EC93532674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Státní služba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B5F2C03-CD3B-B441-FB55-31C87DC537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00326"/>
            <a:ext cx="10515600" cy="4676637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100000"/>
              </a:lnSpc>
            </a:pPr>
            <a:r>
              <a:rPr lang="cs-CZ" altLang="cs-CZ" sz="2800" dirty="0"/>
              <a:t>A) označení </a:t>
            </a:r>
            <a:r>
              <a:rPr lang="cs-CZ" altLang="cs-CZ" sz="2800" i="1" dirty="0">
                <a:solidFill>
                  <a:srgbClr val="0070C0"/>
                </a:solidFill>
              </a:rPr>
              <a:t>právních, „státně služebních</a:t>
            </a:r>
            <a:r>
              <a:rPr lang="cs-CZ" altLang="cs-CZ" sz="2800" b="1" i="1" dirty="0">
                <a:solidFill>
                  <a:srgbClr val="0070C0"/>
                </a:solidFill>
              </a:rPr>
              <a:t>“, </a:t>
            </a:r>
            <a:r>
              <a:rPr lang="cs-CZ" altLang="cs-CZ" sz="2800" b="1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poměrů</a:t>
            </a:r>
            <a:r>
              <a:rPr lang="cs-CZ" altLang="cs-CZ" sz="2800" b="1" i="1" dirty="0">
                <a:solidFill>
                  <a:srgbClr val="0070C0"/>
                </a:solidFill>
              </a:rPr>
              <a:t> </a:t>
            </a:r>
            <a:r>
              <a:rPr lang="cs-CZ" altLang="cs-CZ" sz="2800" b="1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(vztahů)</a:t>
            </a:r>
            <a:r>
              <a:rPr lang="cs-CZ" altLang="cs-CZ" sz="2800" b="1" i="1" dirty="0">
                <a:solidFill>
                  <a:srgbClr val="0070C0"/>
                </a:solidFill>
              </a:rPr>
              <a:t> </a:t>
            </a:r>
            <a:r>
              <a:rPr lang="cs-CZ" altLang="cs-CZ" sz="2800" dirty="0"/>
              <a:t>zaměstnanců působících ve státní správě.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cs-CZ" altLang="cs-CZ" sz="2800" dirty="0"/>
              <a:t>          Jde o právní </a:t>
            </a:r>
            <a:r>
              <a:rPr lang="cs-CZ" altLang="cs-CZ" sz="2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vztah</a:t>
            </a:r>
            <a:r>
              <a:rPr lang="cs-CZ" altLang="cs-CZ" sz="2800" dirty="0"/>
              <a:t> těchto osob </a:t>
            </a:r>
            <a:r>
              <a:rPr lang="cs-CZ" altLang="cs-CZ" sz="2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ke státu</a:t>
            </a:r>
            <a:r>
              <a:rPr lang="cs-CZ" altLang="cs-CZ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pPr>
              <a:lnSpc>
                <a:spcPct val="100000"/>
              </a:lnSpc>
            </a:pPr>
            <a:r>
              <a:rPr lang="cs-CZ" altLang="cs-CZ" sz="2800" dirty="0"/>
              <a:t>B) označení </a:t>
            </a:r>
            <a:r>
              <a:rPr lang="cs-CZ" altLang="cs-CZ" sz="2800" b="1" i="1" dirty="0">
                <a:solidFill>
                  <a:srgbClr val="0070C0"/>
                </a:solidFill>
              </a:rPr>
              <a:t>okruhu</a:t>
            </a:r>
            <a:r>
              <a:rPr lang="cs-CZ" altLang="cs-CZ" sz="2800" i="1" dirty="0">
                <a:solidFill>
                  <a:srgbClr val="0070C0"/>
                </a:solidFill>
              </a:rPr>
              <a:t> těchto </a:t>
            </a:r>
            <a:r>
              <a:rPr lang="cs-CZ" altLang="cs-CZ" sz="2800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zaměstnanců </a:t>
            </a:r>
            <a:r>
              <a:rPr lang="cs-CZ" altLang="cs-CZ" sz="2800" i="1" dirty="0"/>
              <a:t>(osob),</a:t>
            </a:r>
          </a:p>
          <a:p>
            <a:pPr>
              <a:lnSpc>
                <a:spcPct val="100000"/>
              </a:lnSpc>
            </a:pPr>
            <a:r>
              <a:rPr lang="cs-CZ" altLang="cs-CZ" sz="2800" dirty="0"/>
              <a:t>C) označení </a:t>
            </a:r>
            <a:r>
              <a:rPr lang="cs-CZ" altLang="cs-CZ" sz="2800" i="1" dirty="0">
                <a:solidFill>
                  <a:srgbClr val="0070C0"/>
                </a:solidFill>
              </a:rPr>
              <a:t>„služební“</a:t>
            </a:r>
            <a:r>
              <a:rPr lang="cs-CZ" altLang="cs-CZ" sz="2800" dirty="0"/>
              <a:t>, resp.</a:t>
            </a:r>
            <a:r>
              <a:rPr lang="cs-CZ" altLang="cs-CZ" sz="2800" i="1" dirty="0">
                <a:solidFill>
                  <a:srgbClr val="0070C0"/>
                </a:solidFill>
              </a:rPr>
              <a:t> úřední </a:t>
            </a:r>
            <a:r>
              <a:rPr lang="cs-CZ" altLang="cs-CZ" sz="2800" b="1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činnosti</a:t>
            </a:r>
            <a:r>
              <a:rPr lang="cs-CZ" altLang="cs-CZ" sz="2800" b="1" i="1" dirty="0">
                <a:solidFill>
                  <a:srgbClr val="0070C0"/>
                </a:solidFill>
              </a:rPr>
              <a:t> </a:t>
            </a:r>
            <a:r>
              <a:rPr lang="cs-CZ" altLang="cs-CZ" sz="2800" dirty="0"/>
              <a:t>shora uvedených osob.</a:t>
            </a:r>
          </a:p>
          <a:p>
            <a:pPr marL="72000" indent="0">
              <a:lnSpc>
                <a:spcPct val="100000"/>
              </a:lnSpc>
              <a:buNone/>
              <a:defRPr/>
            </a:pPr>
            <a:r>
              <a:rPr lang="cs-CZ" sz="2800" dirty="0"/>
              <a:t>-  </a:t>
            </a:r>
            <a:r>
              <a:rPr lang="cs-CZ" sz="2800" b="1" i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veřejnoprávní vztah </a:t>
            </a:r>
          </a:p>
          <a:p>
            <a:pPr>
              <a:lnSpc>
                <a:spcPct val="100000"/>
              </a:lnSpc>
              <a:buFont typeface="Wingdings" pitchFamily="2" charset="2"/>
              <a:buNone/>
              <a:defRPr/>
            </a:pPr>
            <a:r>
              <a:rPr lang="cs-CZ" sz="2800" dirty="0"/>
              <a:t>(</a:t>
            </a:r>
            <a:r>
              <a:rPr lang="cs-CZ" sz="2800" i="1" dirty="0">
                <a:solidFill>
                  <a:schemeClr val="accent3">
                    <a:lumMod val="25000"/>
                  </a:schemeClr>
                </a:solidFill>
              </a:rPr>
              <a:t>na rozdíl od pracovního poměru </a:t>
            </a:r>
            <a:r>
              <a:rPr lang="cs-CZ" sz="2800" dirty="0"/>
              <a:t>v soukromé sféře), </a:t>
            </a:r>
          </a:p>
          <a:p>
            <a:pPr>
              <a:lnSpc>
                <a:spcPct val="100000"/>
              </a:lnSpc>
              <a:buFont typeface="Wingdings" pitchFamily="2" charset="2"/>
              <a:buNone/>
              <a:defRPr/>
            </a:pPr>
            <a:r>
              <a:rPr lang="cs-CZ" sz="2800" dirty="0"/>
              <a:t>           a to </a:t>
            </a:r>
            <a:r>
              <a:rPr lang="cs-CZ" sz="2800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mezi státem a zaměstnancem </a:t>
            </a:r>
            <a:r>
              <a:rPr lang="cs-CZ" sz="280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(úředníkem)</a:t>
            </a:r>
            <a:r>
              <a:rPr lang="cs-CZ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br>
              <a:rPr lang="cs-CZ" sz="2800" b="1" dirty="0">
                <a:solidFill>
                  <a:srgbClr val="00B050"/>
                </a:solidFill>
              </a:rPr>
            </a:br>
            <a:r>
              <a:rPr lang="cs-CZ" sz="2800" b="1" dirty="0">
                <a:solidFill>
                  <a:srgbClr val="002060"/>
                </a:solidFill>
              </a:rPr>
              <a:t>Řízení </a:t>
            </a:r>
            <a:r>
              <a:rPr lang="cs-CZ" sz="2800" dirty="0"/>
              <a:t>ve věcech služebního poměru </a:t>
            </a:r>
            <a:r>
              <a:rPr lang="cs-CZ" sz="28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upraveno zákonem.</a:t>
            </a:r>
          </a:p>
          <a:p>
            <a:pPr algn="just">
              <a:lnSpc>
                <a:spcPct val="100000"/>
              </a:lnSpc>
              <a:buFontTx/>
              <a:buChar char="-"/>
              <a:defRPr/>
            </a:pPr>
            <a:r>
              <a:rPr lang="cs-CZ" sz="2800" b="1" dirty="0">
                <a:solidFill>
                  <a:srgbClr val="002060"/>
                </a:solidFill>
              </a:rPr>
              <a:t>Rozhodnutí</a:t>
            </a:r>
            <a:r>
              <a:rPr lang="cs-CZ" sz="2800" dirty="0"/>
              <a:t> ve věcech služebního poměru podléhají </a:t>
            </a:r>
            <a:r>
              <a:rPr lang="cs-CZ" sz="28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soudnímu přezkumu</a:t>
            </a:r>
            <a:r>
              <a:rPr lang="cs-CZ" sz="2800" dirty="0"/>
              <a:t>.  </a:t>
            </a:r>
          </a:p>
          <a:p>
            <a:pPr>
              <a:buFont typeface="Wingdings" pitchFamily="2" charset="2"/>
              <a:buNone/>
              <a:defRPr/>
            </a:pPr>
            <a:r>
              <a:rPr lang="cs-CZ" sz="2400" dirty="0"/>
              <a:t>	Uvedené 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znaky zachovány </a:t>
            </a:r>
            <a:r>
              <a:rPr lang="cs-CZ" sz="2400" dirty="0"/>
              <a:t>i v současném pojetí,  resp</a:t>
            </a:r>
            <a:r>
              <a:rPr lang="cs-CZ" sz="2400" b="1" dirty="0"/>
              <a:t>. platné právní úpravě</a:t>
            </a:r>
            <a:r>
              <a:rPr lang="cs-CZ" sz="2400" b="1" dirty="0">
                <a:solidFill>
                  <a:srgbClr val="7030A0"/>
                </a:solidFill>
              </a:rPr>
              <a:t> (podléhá častým změnám – předmět zájmů politických). </a:t>
            </a:r>
          </a:p>
          <a:p>
            <a:pPr>
              <a:buNone/>
              <a:defRPr/>
            </a:pPr>
            <a:r>
              <a:rPr lang="cs-CZ" altLang="cs-CZ" sz="2400" b="1" dirty="0"/>
              <a:t>Čl. 79 odst. 2 Ústavy ČR</a:t>
            </a:r>
            <a:r>
              <a:rPr lang="cs-CZ" altLang="cs-CZ" sz="2400" dirty="0"/>
              <a:t>: </a:t>
            </a:r>
            <a:r>
              <a:rPr lang="cs-CZ" altLang="cs-CZ" sz="2400" i="1" dirty="0"/>
              <a:t>„Právní poměry státních zaměstnanců v ministerstvech a jiných správních úřadech </a:t>
            </a:r>
            <a:r>
              <a:rPr lang="cs-CZ" altLang="cs-CZ" sz="2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upravuje zákon</a:t>
            </a:r>
            <a:r>
              <a:rPr lang="cs-CZ" altLang="cs-CZ" sz="2400" i="1" dirty="0"/>
              <a:t>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9130319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D9564A4-3A11-F37C-A64D-AA370507C7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Státní služba II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DE7B5C7-D310-EC9A-972A-69274810E8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44715"/>
            <a:ext cx="10515600" cy="4632248"/>
          </a:xfrm>
        </p:spPr>
        <p:txBody>
          <a:bodyPr>
            <a:normAutofit fontScale="62500" lnSpcReduction="20000"/>
          </a:bodyPr>
          <a:lstStyle/>
          <a:p>
            <a:pPr>
              <a:lnSpc>
                <a:spcPct val="100000"/>
              </a:lnSpc>
              <a:buFont typeface="Wingdings" pitchFamily="2" charset="2"/>
              <a:buChar char="Ø"/>
              <a:defRPr/>
            </a:pPr>
            <a:r>
              <a:rPr lang="cs-CZ" sz="2800" b="1" dirty="0">
                <a:solidFill>
                  <a:srgbClr val="002060"/>
                </a:solidFill>
              </a:rPr>
              <a:t>Vzniká</a:t>
            </a:r>
            <a:r>
              <a:rPr lang="cs-CZ" sz="2800" dirty="0">
                <a:solidFill>
                  <a:srgbClr val="002060"/>
                </a:solidFill>
              </a:rPr>
              <a:t> </a:t>
            </a:r>
            <a:r>
              <a:rPr lang="cs-CZ" sz="2800" i="1" dirty="0">
                <a:solidFill>
                  <a:srgbClr val="002060"/>
                </a:solidFill>
              </a:rPr>
              <a:t>j</a:t>
            </a:r>
            <a:r>
              <a:rPr lang="cs-CZ" sz="2800" i="1" dirty="0">
                <a:solidFill>
                  <a:srgbClr val="7030A0"/>
                </a:solidFill>
              </a:rPr>
              <a:t>ednostranným úkonem </a:t>
            </a:r>
            <a:r>
              <a:rPr lang="cs-CZ" sz="2800" dirty="0"/>
              <a:t>- </a:t>
            </a:r>
            <a:r>
              <a:rPr lang="cs-CZ" sz="2800" dirty="0">
                <a:solidFill>
                  <a:srgbClr val="7030A0"/>
                </a:solidFill>
              </a:rPr>
              <a:t>jmenováním</a:t>
            </a:r>
            <a:r>
              <a:rPr lang="cs-CZ" sz="2800" dirty="0"/>
              <a:t> do funkce (nikoliv smluvně jako v soukromém sektoru), </a:t>
            </a:r>
            <a:r>
              <a:rPr lang="cs-CZ" sz="2800" dirty="0">
                <a:solidFill>
                  <a:srgbClr val="68676C"/>
                </a:solidFill>
              </a:rPr>
              <a:t>/§ 31 ZOSS/ </a:t>
            </a:r>
          </a:p>
          <a:p>
            <a:pPr algn="just">
              <a:lnSpc>
                <a:spcPct val="100000"/>
              </a:lnSpc>
              <a:buFont typeface="Wingdings" pitchFamily="2" charset="2"/>
              <a:buChar char="Ø"/>
              <a:defRPr/>
            </a:pPr>
            <a:r>
              <a:rPr lang="cs-CZ" sz="2800" b="1" dirty="0"/>
              <a:t> </a:t>
            </a:r>
            <a:r>
              <a:rPr lang="cs-CZ" sz="2800" b="1" dirty="0">
                <a:solidFill>
                  <a:srgbClr val="002060"/>
                </a:solidFill>
              </a:rPr>
              <a:t>Vyšší nároky </a:t>
            </a:r>
            <a:r>
              <a:rPr lang="cs-CZ" sz="2800" dirty="0"/>
              <a:t>na zaměstnance (</a:t>
            </a:r>
            <a:r>
              <a:rPr lang="cs-CZ" sz="2800" i="1" dirty="0">
                <a:solidFill>
                  <a:srgbClr val="7030A0"/>
                </a:solidFill>
              </a:rPr>
              <a:t>rozsah povinností</a:t>
            </a:r>
            <a:r>
              <a:rPr lang="cs-CZ" sz="2800" dirty="0"/>
              <a:t>, včetně např. </a:t>
            </a:r>
            <a:r>
              <a:rPr lang="cs-CZ" sz="2800" i="1" dirty="0"/>
              <a:t>loajality, služební pohotovost, omezení podnikatelské činnosti, politické </a:t>
            </a:r>
            <a:r>
              <a:rPr lang="cs-CZ" sz="2800" i="1" dirty="0" err="1"/>
              <a:t>angažovanosti,zákaz</a:t>
            </a:r>
            <a:r>
              <a:rPr lang="cs-CZ" sz="2800" i="1" dirty="0"/>
              <a:t> přijímaní darů (?), mlčenlivost</a:t>
            </a:r>
            <a:r>
              <a:rPr lang="cs-CZ" sz="2800" dirty="0"/>
              <a:t>…) </a:t>
            </a:r>
          </a:p>
          <a:p>
            <a:pPr>
              <a:lnSpc>
                <a:spcPct val="100000"/>
              </a:lnSpc>
              <a:buFont typeface="Wingdings" pitchFamily="2" charset="2"/>
              <a:buNone/>
              <a:defRPr/>
            </a:pPr>
            <a:r>
              <a:rPr lang="cs-CZ" sz="2800" dirty="0">
                <a:solidFill>
                  <a:srgbClr val="68676C"/>
                </a:solidFill>
              </a:rPr>
              <a:t>     /Část III. ZOSS – Povinnosti a práva st. zaměstnanců,…/</a:t>
            </a:r>
          </a:p>
          <a:p>
            <a:pPr>
              <a:lnSpc>
                <a:spcPct val="100000"/>
              </a:lnSpc>
              <a:buFont typeface="Wingdings" pitchFamily="2" charset="2"/>
              <a:buChar char="Ø"/>
              <a:defRPr/>
            </a:pPr>
            <a:r>
              <a:rPr lang="cs-CZ" sz="2800" b="1" dirty="0">
                <a:solidFill>
                  <a:srgbClr val="002060"/>
                </a:solidFill>
              </a:rPr>
              <a:t>Disciplinární (kázeňská, </a:t>
            </a:r>
            <a:r>
              <a:rPr lang="cs-CZ" sz="2800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kárná</a:t>
            </a:r>
            <a:r>
              <a:rPr lang="cs-CZ" sz="2800" b="1" dirty="0">
                <a:solidFill>
                  <a:srgbClr val="002060"/>
                </a:solidFill>
              </a:rPr>
              <a:t>)  odpovědnost</a:t>
            </a:r>
            <a:r>
              <a:rPr lang="cs-CZ" sz="2800" b="1" dirty="0">
                <a:solidFill>
                  <a:srgbClr val="00B050"/>
                </a:solidFill>
              </a:rPr>
              <a:t> </a:t>
            </a:r>
            <a:r>
              <a:rPr lang="cs-CZ" sz="2800" dirty="0"/>
              <a:t>( krajní sankce = zrušení služebního poměru) </a:t>
            </a:r>
          </a:p>
          <a:p>
            <a:pPr>
              <a:lnSpc>
                <a:spcPct val="100000"/>
              </a:lnSpc>
              <a:buFont typeface="Wingdings" pitchFamily="2" charset="2"/>
              <a:buNone/>
              <a:defRPr/>
            </a:pPr>
            <a:r>
              <a:rPr lang="cs-CZ" sz="2800" dirty="0"/>
              <a:t>        – řízení před služebním orgánem (</a:t>
            </a:r>
            <a:r>
              <a:rPr lang="cs-CZ" sz="2800" i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kárná komise, kárné řízení</a:t>
            </a:r>
            <a:r>
              <a:rPr lang="cs-CZ" sz="2800" dirty="0"/>
              <a:t>)  </a:t>
            </a:r>
            <a:r>
              <a:rPr lang="cs-CZ" sz="2800" dirty="0">
                <a:solidFill>
                  <a:srgbClr val="68676C"/>
                </a:solidFill>
              </a:rPr>
              <a:t>/část IV. ZOSS/.</a:t>
            </a:r>
          </a:p>
          <a:p>
            <a:pPr>
              <a:lnSpc>
                <a:spcPct val="100000"/>
              </a:lnSpc>
              <a:buFont typeface="Wingdings" pitchFamily="2" charset="2"/>
              <a:buNone/>
              <a:defRPr/>
            </a:pPr>
            <a:r>
              <a:rPr lang="cs-CZ" sz="3200" b="1" dirty="0"/>
              <a:t> </a:t>
            </a:r>
            <a:r>
              <a:rPr lang="cs-CZ" sz="2800" b="1" dirty="0">
                <a:solidFill>
                  <a:srgbClr val="7030A0"/>
                </a:solidFill>
              </a:rPr>
              <a:t>Vyšší požadavky </a:t>
            </a:r>
            <a:r>
              <a:rPr lang="cs-CZ" sz="2800" dirty="0"/>
              <a:t>kompenzovány </a:t>
            </a:r>
            <a:r>
              <a:rPr lang="cs-CZ" sz="28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určitými </a:t>
            </a:r>
            <a:r>
              <a:rPr lang="cs-CZ" sz="2800" b="1" i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výhodami, právy</a:t>
            </a:r>
            <a:r>
              <a:rPr lang="cs-CZ" sz="28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</a:p>
          <a:p>
            <a:pPr>
              <a:lnSpc>
                <a:spcPct val="100000"/>
              </a:lnSpc>
              <a:buFont typeface="Wingdings" pitchFamily="2" charset="2"/>
              <a:buChar char="Ø"/>
              <a:defRPr/>
            </a:pPr>
            <a:r>
              <a:rPr lang="cs-CZ" sz="2800" dirty="0">
                <a:solidFill>
                  <a:srgbClr val="7030A0"/>
                </a:solidFill>
              </a:rPr>
              <a:t> Vyšší </a:t>
            </a:r>
            <a:r>
              <a:rPr lang="cs-CZ" sz="2800" b="1" dirty="0"/>
              <a:t>stabilita</a:t>
            </a:r>
            <a:r>
              <a:rPr lang="cs-CZ" sz="2800" dirty="0">
                <a:solidFill>
                  <a:srgbClr val="7030A0"/>
                </a:solidFill>
              </a:rPr>
              <a:t> poměru </a:t>
            </a:r>
            <a:r>
              <a:rPr lang="cs-CZ" sz="2800" dirty="0"/>
              <a:t>(omezené možnosti zrušení, </a:t>
            </a:r>
            <a:r>
              <a:rPr lang="cs-CZ" sz="2800" i="1" dirty="0">
                <a:solidFill>
                  <a:srgbClr val="7030A0"/>
                </a:solidFill>
              </a:rPr>
              <a:t>skončení</a:t>
            </a:r>
            <a:r>
              <a:rPr lang="cs-CZ" sz="2800" dirty="0"/>
              <a:t>  poměru),</a:t>
            </a:r>
          </a:p>
          <a:p>
            <a:pPr>
              <a:lnSpc>
                <a:spcPct val="100000"/>
              </a:lnSpc>
              <a:buFont typeface="Wingdings" pitchFamily="2" charset="2"/>
              <a:buChar char="Ø"/>
              <a:defRPr/>
            </a:pPr>
            <a:r>
              <a:rPr lang="cs-CZ" sz="2800" b="1" i="1" dirty="0"/>
              <a:t> </a:t>
            </a:r>
            <a:r>
              <a:rPr lang="cs-CZ" sz="2800" b="1" dirty="0"/>
              <a:t>Plat</a:t>
            </a:r>
            <a:r>
              <a:rPr lang="cs-CZ" sz="2800" dirty="0"/>
              <a:t> ( nikoliv </a:t>
            </a:r>
            <a:r>
              <a:rPr lang="cs-CZ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mzda</a:t>
            </a:r>
            <a:r>
              <a:rPr lang="cs-CZ" sz="2800" dirty="0"/>
              <a:t>), stanovený  zákonem, určený zpravidla </a:t>
            </a:r>
            <a:r>
              <a:rPr lang="cs-CZ" sz="2800" dirty="0">
                <a:solidFill>
                  <a:srgbClr val="7030A0"/>
                </a:solidFill>
              </a:rPr>
              <a:t>tarifem + třídami, </a:t>
            </a:r>
          </a:p>
          <a:p>
            <a:pPr>
              <a:lnSpc>
                <a:spcPct val="100000"/>
              </a:lnSpc>
              <a:buFont typeface="Wingdings" pitchFamily="2" charset="2"/>
              <a:buNone/>
              <a:defRPr/>
            </a:pPr>
            <a:r>
              <a:rPr lang="cs-CZ" sz="2800" dirty="0"/>
              <a:t>	+ další náležitosti k platu ( příplatky, odměny),</a:t>
            </a:r>
          </a:p>
          <a:p>
            <a:pPr>
              <a:lnSpc>
                <a:spcPct val="100000"/>
              </a:lnSpc>
              <a:buFont typeface="Wingdings" pitchFamily="2" charset="2"/>
              <a:buNone/>
              <a:defRPr/>
            </a:pPr>
            <a:r>
              <a:rPr lang="cs-CZ" sz="2800" dirty="0"/>
              <a:t>  </a:t>
            </a:r>
            <a:r>
              <a:rPr lang="cs-CZ" sz="2800" b="1" dirty="0"/>
              <a:t> Podpora</a:t>
            </a:r>
            <a:r>
              <a:rPr lang="cs-CZ" sz="2800" dirty="0">
                <a:solidFill>
                  <a:srgbClr val="7030A0"/>
                </a:solidFill>
              </a:rPr>
              <a:t> při výkonu služby </a:t>
            </a:r>
            <a:r>
              <a:rPr lang="cs-CZ" sz="2800" dirty="0"/>
              <a:t>( vč. stížnosti),</a:t>
            </a:r>
          </a:p>
          <a:p>
            <a:pPr>
              <a:lnSpc>
                <a:spcPct val="100000"/>
              </a:lnSpc>
              <a:buFont typeface="Wingdings" pitchFamily="2" charset="2"/>
              <a:buChar char="Ø"/>
              <a:defRPr/>
            </a:pPr>
            <a:r>
              <a:rPr lang="cs-CZ" sz="2800" dirty="0"/>
              <a:t> Stanovení </a:t>
            </a:r>
            <a:r>
              <a:rPr lang="cs-CZ" sz="2800" b="1" dirty="0">
                <a:solidFill>
                  <a:srgbClr val="7030A0"/>
                </a:solidFill>
              </a:rPr>
              <a:t>podmínek výkonu služby</a:t>
            </a:r>
            <a:r>
              <a:rPr lang="cs-CZ" sz="2800" dirty="0"/>
              <a:t>, </a:t>
            </a:r>
          </a:p>
          <a:p>
            <a:pPr>
              <a:lnSpc>
                <a:spcPct val="100000"/>
              </a:lnSpc>
              <a:buFont typeface="Wingdings" pitchFamily="2" charset="2"/>
              <a:buChar char="Ø"/>
              <a:defRPr/>
            </a:pPr>
            <a:r>
              <a:rPr lang="cs-CZ" sz="2800" b="1" dirty="0"/>
              <a:t> celoživotní </a:t>
            </a:r>
            <a:r>
              <a:rPr lang="cs-CZ" sz="2800" b="1" dirty="0">
                <a:solidFill>
                  <a:srgbClr val="7030A0"/>
                </a:solidFill>
              </a:rPr>
              <a:t>vzděláván</a:t>
            </a:r>
            <a:r>
              <a:rPr lang="cs-CZ" sz="2800" b="1" dirty="0"/>
              <a:t>í</a:t>
            </a:r>
            <a:r>
              <a:rPr lang="cs-CZ" sz="2800" b="1" dirty="0">
                <a:solidFill>
                  <a:srgbClr val="00B050"/>
                </a:solidFill>
              </a:rPr>
              <a:t> </a:t>
            </a:r>
            <a:r>
              <a:rPr lang="cs-CZ" sz="2800" dirty="0"/>
              <a:t>(placené, studijní volno, odborná literatura) + </a:t>
            </a:r>
            <a:r>
              <a:rPr lang="cs-CZ" sz="2800" dirty="0">
                <a:solidFill>
                  <a:srgbClr val="7030A0"/>
                </a:solidFill>
              </a:rPr>
              <a:t>zároveň povinnost</a:t>
            </a:r>
            <a:r>
              <a:rPr lang="cs-CZ" sz="2800" dirty="0"/>
              <a:t>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7246627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9855FC1-E3CF-0EF8-7F24-ED155FA0CE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416110"/>
          </a:xfrm>
        </p:spPr>
        <p:txBody>
          <a:bodyPr>
            <a:normAutofit fontScale="90000"/>
          </a:bodyPr>
          <a:lstStyle/>
          <a:p>
            <a:r>
              <a:rPr lang="cs-CZ" dirty="0"/>
              <a:t>Zákon o státní službě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781F993-C12B-3B80-0F27-676F82F5C5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67666"/>
            <a:ext cx="10515600" cy="5209297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100000"/>
              </a:lnSpc>
            </a:pPr>
            <a:r>
              <a:rPr lang="cs-CZ" altLang="cs-CZ" sz="2000" b="1" dirty="0">
                <a:cs typeface="Arial" panose="020B0604020202020204" pitchFamily="34" charset="0"/>
              </a:rPr>
              <a:t>právní poměry   </a:t>
            </a:r>
            <a:r>
              <a:rPr lang="cs-CZ" altLang="cs-CZ" sz="2000" b="1" dirty="0">
                <a:solidFill>
                  <a:srgbClr val="7030A0"/>
                </a:solidFill>
                <a:cs typeface="Arial" panose="020B0604020202020204" pitchFamily="34" charset="0"/>
              </a:rPr>
              <a:t>1) státních zaměstnanců </a:t>
            </a:r>
            <a:r>
              <a:rPr lang="cs-CZ" altLang="cs-CZ" sz="2000" dirty="0">
                <a:cs typeface="Arial" panose="020B0604020202020204" pitchFamily="34" charset="0"/>
              </a:rPr>
              <a:t>vykonávajících</a:t>
            </a:r>
            <a:r>
              <a:rPr lang="cs-CZ" altLang="cs-CZ" sz="2000" b="1" dirty="0">
                <a:cs typeface="Arial" panose="020B0604020202020204" pitchFamily="34" charset="0"/>
              </a:rPr>
              <a:t>    </a:t>
            </a:r>
          </a:p>
          <a:p>
            <a:pPr marL="72000" indent="0">
              <a:lnSpc>
                <a:spcPct val="100000"/>
              </a:lnSpc>
              <a:buNone/>
            </a:pPr>
            <a:r>
              <a:rPr lang="cs-CZ" altLang="cs-CZ" sz="2000" b="1" dirty="0">
                <a:cs typeface="Arial" panose="020B0604020202020204" pitchFamily="34" charset="0"/>
              </a:rPr>
              <a:t>                               2) </a:t>
            </a:r>
            <a:r>
              <a:rPr lang="cs-CZ" altLang="cs-CZ" sz="2000" dirty="0">
                <a:cs typeface="Arial" panose="020B0604020202020204" pitchFamily="34" charset="0"/>
              </a:rPr>
              <a:t>ve</a:t>
            </a:r>
            <a:r>
              <a:rPr lang="cs-CZ" altLang="cs-CZ" sz="2000" b="1" dirty="0">
                <a:cs typeface="Arial" panose="020B0604020202020204" pitchFamily="34" charset="0"/>
              </a:rPr>
              <a:t> </a:t>
            </a:r>
            <a:r>
              <a:rPr lang="cs-CZ" altLang="cs-CZ" sz="2000" b="1" dirty="0">
                <a:solidFill>
                  <a:srgbClr val="002060"/>
                </a:solidFill>
                <a:cs typeface="Arial" panose="020B0604020202020204" pitchFamily="34" charset="0"/>
              </a:rPr>
              <a:t>správních úřadech</a:t>
            </a:r>
          </a:p>
          <a:p>
            <a:pPr>
              <a:lnSpc>
                <a:spcPct val="100000"/>
              </a:lnSpc>
              <a:buFont typeface="Wingdings" pitchFamily="2" charset="2"/>
              <a:buNone/>
            </a:pPr>
            <a:r>
              <a:rPr lang="cs-CZ" altLang="cs-CZ" sz="2000" b="1" dirty="0">
                <a:cs typeface="Arial" panose="020B0604020202020204" pitchFamily="34" charset="0"/>
              </a:rPr>
              <a:t>                               3) </a:t>
            </a:r>
            <a:r>
              <a:rPr lang="cs-CZ" altLang="cs-CZ" sz="2000" b="1" dirty="0">
                <a:solidFill>
                  <a:srgbClr val="7030A0"/>
                </a:solidFill>
                <a:cs typeface="Arial" panose="020B0604020202020204" pitchFamily="34" charset="0"/>
              </a:rPr>
              <a:t>státní</a:t>
            </a:r>
            <a:r>
              <a:rPr lang="cs-CZ" altLang="cs-CZ" sz="2000" b="1" dirty="0">
                <a:solidFill>
                  <a:srgbClr val="002060"/>
                </a:solidFill>
                <a:cs typeface="Arial" panose="020B0604020202020204" pitchFamily="34" charset="0"/>
              </a:rPr>
              <a:t> správu.</a:t>
            </a:r>
          </a:p>
          <a:p>
            <a:r>
              <a:rPr lang="cs-CZ" altLang="cs-CZ" sz="2000" b="1" dirty="0">
                <a:cs typeface="Arial" panose="020B0604020202020204" pitchFamily="34" charset="0"/>
              </a:rPr>
              <a:t>Dále upravuje: </a:t>
            </a:r>
          </a:p>
          <a:p>
            <a:pPr lvl="2">
              <a:lnSpc>
                <a:spcPct val="150000"/>
              </a:lnSpc>
            </a:pPr>
            <a:r>
              <a:rPr lang="cs-CZ" altLang="cs-CZ" dirty="0">
                <a:solidFill>
                  <a:srgbClr val="0070C0"/>
                </a:solidFill>
                <a:cs typeface="Arial" panose="020B0604020202020204" pitchFamily="34" charset="0"/>
              </a:rPr>
              <a:t>-  </a:t>
            </a:r>
            <a:r>
              <a:rPr lang="cs-CZ" altLang="cs-CZ" b="1" dirty="0">
                <a:cs typeface="Arial" panose="020B0604020202020204" pitchFamily="34" charset="0"/>
              </a:rPr>
              <a:t>organizační věci </a:t>
            </a:r>
            <a:r>
              <a:rPr lang="cs-CZ" altLang="cs-CZ" dirty="0">
                <a:cs typeface="Arial" panose="020B0604020202020204" pitchFamily="34" charset="0"/>
              </a:rPr>
              <a:t>státní služby,  </a:t>
            </a:r>
          </a:p>
          <a:p>
            <a:pPr lvl="2">
              <a:lnSpc>
                <a:spcPct val="150000"/>
              </a:lnSpc>
            </a:pPr>
            <a:r>
              <a:rPr lang="cs-CZ" altLang="cs-CZ" dirty="0">
                <a:solidFill>
                  <a:srgbClr val="00B050"/>
                </a:solidFill>
                <a:cs typeface="Arial" panose="020B0604020202020204" pitchFamily="34" charset="0"/>
              </a:rPr>
              <a:t>-  </a:t>
            </a:r>
            <a:r>
              <a:rPr lang="cs-CZ" altLang="cs-CZ" b="1" dirty="0">
                <a:cs typeface="Arial" panose="020B0604020202020204" pitchFamily="34" charset="0"/>
              </a:rPr>
              <a:t>služební vztahy</a:t>
            </a:r>
            <a:r>
              <a:rPr lang="cs-CZ" altLang="cs-CZ" b="1" dirty="0">
                <a:solidFill>
                  <a:srgbClr val="0070C0"/>
                </a:solidFill>
                <a:cs typeface="Arial" panose="020B0604020202020204" pitchFamily="34" charset="0"/>
              </a:rPr>
              <a:t> </a:t>
            </a:r>
            <a:r>
              <a:rPr lang="cs-CZ" altLang="cs-CZ" dirty="0">
                <a:cs typeface="Arial" panose="020B0604020202020204" pitchFamily="34" charset="0"/>
              </a:rPr>
              <a:t>státních zaměstnanců, </a:t>
            </a:r>
          </a:p>
          <a:p>
            <a:pPr lvl="2">
              <a:lnSpc>
                <a:spcPct val="150000"/>
              </a:lnSpc>
            </a:pPr>
            <a:r>
              <a:rPr lang="cs-CZ" altLang="cs-CZ" dirty="0">
                <a:solidFill>
                  <a:srgbClr val="0070C0"/>
                </a:solidFill>
                <a:cs typeface="Arial" panose="020B0604020202020204" pitchFamily="34" charset="0"/>
              </a:rPr>
              <a:t>-  </a:t>
            </a:r>
            <a:r>
              <a:rPr lang="cs-CZ" altLang="cs-CZ" b="1" dirty="0">
                <a:cs typeface="Arial" panose="020B0604020202020204" pitchFamily="34" charset="0"/>
              </a:rPr>
              <a:t>odměňování</a:t>
            </a:r>
            <a:r>
              <a:rPr lang="cs-CZ" altLang="cs-CZ" dirty="0">
                <a:cs typeface="Arial" panose="020B0604020202020204" pitchFamily="34" charset="0"/>
              </a:rPr>
              <a:t> státních zaměstnanců, </a:t>
            </a:r>
          </a:p>
          <a:p>
            <a:pPr lvl="2">
              <a:lnSpc>
                <a:spcPct val="150000"/>
              </a:lnSpc>
            </a:pPr>
            <a:r>
              <a:rPr lang="cs-CZ" altLang="cs-CZ" dirty="0">
                <a:solidFill>
                  <a:srgbClr val="00B050"/>
                </a:solidFill>
                <a:cs typeface="Arial" panose="020B0604020202020204" pitchFamily="34" charset="0"/>
              </a:rPr>
              <a:t>-  </a:t>
            </a:r>
            <a:r>
              <a:rPr lang="cs-CZ" altLang="cs-CZ" b="1" dirty="0">
                <a:cs typeface="Arial" panose="020B0604020202020204" pitchFamily="34" charset="0"/>
              </a:rPr>
              <a:t>řízení</a:t>
            </a:r>
            <a:r>
              <a:rPr lang="cs-CZ" altLang="cs-CZ" dirty="0">
                <a:solidFill>
                  <a:srgbClr val="00B050"/>
                </a:solidFill>
                <a:cs typeface="Arial" panose="020B0604020202020204" pitchFamily="34" charset="0"/>
              </a:rPr>
              <a:t> </a:t>
            </a:r>
            <a:r>
              <a:rPr lang="cs-CZ" altLang="cs-CZ" dirty="0">
                <a:cs typeface="Arial" panose="020B0604020202020204" pitchFamily="34" charset="0"/>
              </a:rPr>
              <a:t>ve věcech služebního poměru, </a:t>
            </a:r>
          </a:p>
          <a:p>
            <a:pPr lvl="2" algn="just"/>
            <a:r>
              <a:rPr lang="cs-CZ" altLang="cs-CZ" dirty="0">
                <a:cs typeface="Arial" panose="020B0604020202020204" pitchFamily="34" charset="0"/>
              </a:rPr>
              <a:t> + organizační věci týkající se (</a:t>
            </a:r>
            <a:r>
              <a:rPr lang="cs-CZ" altLang="cs-CZ" dirty="0">
                <a:solidFill>
                  <a:srgbClr val="7030A0"/>
                </a:solidFill>
                <a:cs typeface="Arial" panose="020B0604020202020204" pitchFamily="34" charset="0"/>
              </a:rPr>
              <a:t>dalších</a:t>
            </a:r>
            <a:r>
              <a:rPr lang="cs-CZ" altLang="cs-CZ" dirty="0">
                <a:cs typeface="Arial" panose="020B0604020202020204" pitchFamily="34" charset="0"/>
              </a:rPr>
              <a:t>) </a:t>
            </a:r>
            <a:r>
              <a:rPr lang="cs-CZ" altLang="cs-CZ" i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anose="020B0604020202020204" pitchFamily="34" charset="0"/>
              </a:rPr>
              <a:t>zaměstnanců</a:t>
            </a:r>
            <a:r>
              <a:rPr lang="cs-CZ" altLang="cs-CZ" dirty="0">
                <a:solidFill>
                  <a:srgbClr val="7030A0"/>
                </a:solidFill>
                <a:cs typeface="Arial" panose="020B0604020202020204" pitchFamily="34" charset="0"/>
              </a:rPr>
              <a:t> </a:t>
            </a:r>
            <a:r>
              <a:rPr lang="cs-CZ" altLang="cs-CZ" dirty="0">
                <a:cs typeface="Arial" panose="020B0604020202020204" pitchFamily="34" charset="0"/>
              </a:rPr>
              <a:t>ve správních úřadech, kteří pracují </a:t>
            </a:r>
            <a:r>
              <a:rPr lang="cs-CZ" altLang="cs-CZ" dirty="0">
                <a:solidFill>
                  <a:srgbClr val="7030A0"/>
                </a:solidFill>
                <a:cs typeface="Arial" panose="020B0604020202020204" pitchFamily="34" charset="0"/>
              </a:rPr>
              <a:t>v základním pracovněprávním vztahu </a:t>
            </a:r>
            <a:r>
              <a:rPr lang="cs-CZ" altLang="cs-CZ" dirty="0">
                <a:cs typeface="Arial" panose="020B0604020202020204" pitchFamily="34" charset="0"/>
              </a:rPr>
              <a:t>(tedy nikoliv ve státní službě).</a:t>
            </a:r>
          </a:p>
          <a:p>
            <a:r>
              <a:rPr lang="cs-CZ" dirty="0"/>
              <a:t>Cílem zákona je zavedení stabilní a profesionální státní správy, tedy její současné zefektivnění a modernizace</a:t>
            </a:r>
          </a:p>
          <a:p>
            <a:r>
              <a:rPr lang="cs-CZ" dirty="0"/>
              <a:t>k tomu slouží: </a:t>
            </a:r>
          </a:p>
          <a:p>
            <a:pPr>
              <a:buFont typeface="+mj-lt"/>
              <a:buAutoNum type="arabicPeriod"/>
            </a:pPr>
            <a:r>
              <a:rPr lang="cs-CZ" b="0" dirty="0"/>
              <a:t>Organizace</a:t>
            </a:r>
          </a:p>
          <a:p>
            <a:pPr>
              <a:buFont typeface="+mj-lt"/>
              <a:buAutoNum type="arabicPeriod"/>
            </a:pPr>
            <a:r>
              <a:rPr lang="cs-CZ" b="0" dirty="0"/>
              <a:t>Odbornost a kvalita výkonu</a:t>
            </a:r>
          </a:p>
          <a:p>
            <a:pPr>
              <a:buFont typeface="+mj-lt"/>
              <a:buAutoNum type="arabicPeriod"/>
            </a:pPr>
            <a:r>
              <a:rPr lang="cs-CZ" b="0" dirty="0"/>
              <a:t>Ohodnocení </a:t>
            </a:r>
          </a:p>
          <a:p>
            <a:pPr>
              <a:buFont typeface="+mj-lt"/>
              <a:buAutoNum type="arabicPeriod"/>
            </a:pPr>
            <a:r>
              <a:rPr lang="cs-CZ" b="0" dirty="0"/>
              <a:t>Stabilita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4187406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Zástupný obsah 3">
            <a:extLst>
              <a:ext uri="{FF2B5EF4-FFF2-40B4-BE49-F238E27FC236}">
                <a16:creationId xmlns:a16="http://schemas.microsoft.com/office/drawing/2014/main" id="{21BCB7CA-AECD-B751-C85A-BC41606E1EE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28517025"/>
              </p:ext>
            </p:extLst>
          </p:nvPr>
        </p:nvGraphicFramePr>
        <p:xfrm>
          <a:off x="504824" y="426127"/>
          <a:ext cx="11039476" cy="6054566"/>
        </p:xfrm>
        <a:graphic>
          <a:graphicData uri="http://schemas.openxmlformats.org/drawingml/2006/table">
            <a:tbl>
              <a:tblPr/>
              <a:tblGrid>
                <a:gridCol w="788534">
                  <a:extLst>
                    <a:ext uri="{9D8B030D-6E8A-4147-A177-3AD203B41FA5}">
                      <a16:colId xmlns:a16="http://schemas.microsoft.com/office/drawing/2014/main" val="3101960357"/>
                    </a:ext>
                  </a:extLst>
                </a:gridCol>
                <a:gridCol w="788534">
                  <a:extLst>
                    <a:ext uri="{9D8B030D-6E8A-4147-A177-3AD203B41FA5}">
                      <a16:colId xmlns:a16="http://schemas.microsoft.com/office/drawing/2014/main" val="1394199878"/>
                    </a:ext>
                  </a:extLst>
                </a:gridCol>
                <a:gridCol w="788534">
                  <a:extLst>
                    <a:ext uri="{9D8B030D-6E8A-4147-A177-3AD203B41FA5}">
                      <a16:colId xmlns:a16="http://schemas.microsoft.com/office/drawing/2014/main" val="3800571396"/>
                    </a:ext>
                  </a:extLst>
                </a:gridCol>
                <a:gridCol w="788534">
                  <a:extLst>
                    <a:ext uri="{9D8B030D-6E8A-4147-A177-3AD203B41FA5}">
                      <a16:colId xmlns:a16="http://schemas.microsoft.com/office/drawing/2014/main" val="2947592268"/>
                    </a:ext>
                  </a:extLst>
                </a:gridCol>
                <a:gridCol w="788534">
                  <a:extLst>
                    <a:ext uri="{9D8B030D-6E8A-4147-A177-3AD203B41FA5}">
                      <a16:colId xmlns:a16="http://schemas.microsoft.com/office/drawing/2014/main" val="1748843278"/>
                    </a:ext>
                  </a:extLst>
                </a:gridCol>
                <a:gridCol w="788534">
                  <a:extLst>
                    <a:ext uri="{9D8B030D-6E8A-4147-A177-3AD203B41FA5}">
                      <a16:colId xmlns:a16="http://schemas.microsoft.com/office/drawing/2014/main" val="767987111"/>
                    </a:ext>
                  </a:extLst>
                </a:gridCol>
                <a:gridCol w="788534">
                  <a:extLst>
                    <a:ext uri="{9D8B030D-6E8A-4147-A177-3AD203B41FA5}">
                      <a16:colId xmlns:a16="http://schemas.microsoft.com/office/drawing/2014/main" val="229891053"/>
                    </a:ext>
                  </a:extLst>
                </a:gridCol>
                <a:gridCol w="788534">
                  <a:extLst>
                    <a:ext uri="{9D8B030D-6E8A-4147-A177-3AD203B41FA5}">
                      <a16:colId xmlns:a16="http://schemas.microsoft.com/office/drawing/2014/main" val="131187737"/>
                    </a:ext>
                  </a:extLst>
                </a:gridCol>
                <a:gridCol w="788534">
                  <a:extLst>
                    <a:ext uri="{9D8B030D-6E8A-4147-A177-3AD203B41FA5}">
                      <a16:colId xmlns:a16="http://schemas.microsoft.com/office/drawing/2014/main" val="38514041"/>
                    </a:ext>
                  </a:extLst>
                </a:gridCol>
                <a:gridCol w="788534">
                  <a:extLst>
                    <a:ext uri="{9D8B030D-6E8A-4147-A177-3AD203B41FA5}">
                      <a16:colId xmlns:a16="http://schemas.microsoft.com/office/drawing/2014/main" val="4208677174"/>
                    </a:ext>
                  </a:extLst>
                </a:gridCol>
                <a:gridCol w="788534">
                  <a:extLst>
                    <a:ext uri="{9D8B030D-6E8A-4147-A177-3AD203B41FA5}">
                      <a16:colId xmlns:a16="http://schemas.microsoft.com/office/drawing/2014/main" val="744426913"/>
                    </a:ext>
                  </a:extLst>
                </a:gridCol>
                <a:gridCol w="788534">
                  <a:extLst>
                    <a:ext uri="{9D8B030D-6E8A-4147-A177-3AD203B41FA5}">
                      <a16:colId xmlns:a16="http://schemas.microsoft.com/office/drawing/2014/main" val="1341785501"/>
                    </a:ext>
                  </a:extLst>
                </a:gridCol>
                <a:gridCol w="788534">
                  <a:extLst>
                    <a:ext uri="{9D8B030D-6E8A-4147-A177-3AD203B41FA5}">
                      <a16:colId xmlns:a16="http://schemas.microsoft.com/office/drawing/2014/main" val="443171630"/>
                    </a:ext>
                  </a:extLst>
                </a:gridCol>
                <a:gridCol w="788534">
                  <a:extLst>
                    <a:ext uri="{9D8B030D-6E8A-4147-A177-3AD203B41FA5}">
                      <a16:colId xmlns:a16="http://schemas.microsoft.com/office/drawing/2014/main" val="3696057167"/>
                    </a:ext>
                  </a:extLst>
                </a:gridCol>
              </a:tblGrid>
              <a:tr h="432469">
                <a:tc>
                  <a:txBody>
                    <a:bodyPr/>
                    <a:lstStyle/>
                    <a:p>
                      <a:pPr algn="ctr"/>
                      <a:r>
                        <a:rPr lang="cs-CZ" sz="800">
                          <a:effectLst/>
                        </a:rPr>
                        <a:t>Stupeň</a:t>
                      </a:r>
                      <a:endParaRPr lang="cs-CZ">
                        <a:effectLst/>
                      </a:endParaRPr>
                    </a:p>
                  </a:txBody>
                  <a:tcPr marL="76200" marR="76200" marT="38100" marB="38100" anchor="ctr">
                    <a:lnL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800">
                          <a:effectLst/>
                        </a:rPr>
                        <a:t>Praxe</a:t>
                      </a:r>
                      <a:endParaRPr lang="cs-CZ">
                        <a:effectLst/>
                      </a:endParaRPr>
                    </a:p>
                  </a:txBody>
                  <a:tcPr marL="76200" marR="76200" marT="38100" marB="38100" anchor="ctr">
                    <a:lnL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800">
                          <a:effectLst/>
                        </a:rPr>
                        <a:t>Platová třída</a:t>
                      </a:r>
                      <a:endParaRPr lang="cs-CZ">
                        <a:effectLst/>
                      </a:endParaRPr>
                    </a:p>
                  </a:txBody>
                  <a:tcPr marL="76200" marR="76200" marT="38100" marB="38100" anchor="ctr">
                    <a:lnL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800">
                        <a:effectLst/>
                      </a:endParaRPr>
                    </a:p>
                  </a:txBody>
                  <a:tcPr marL="76200" marR="76200" marT="38100" marB="38100" anchor="ctr">
                    <a:lnL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800">
                        <a:effectLst/>
                      </a:endParaRPr>
                    </a:p>
                  </a:txBody>
                  <a:tcPr marL="76200" marR="76200" marT="38100" marB="38100" anchor="ctr">
                    <a:lnL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800">
                        <a:effectLst/>
                      </a:endParaRPr>
                    </a:p>
                  </a:txBody>
                  <a:tcPr marL="76200" marR="76200" marT="38100" marB="38100" anchor="ctr">
                    <a:lnL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800">
                        <a:effectLst/>
                      </a:endParaRPr>
                    </a:p>
                  </a:txBody>
                  <a:tcPr marL="76200" marR="76200" marT="38100" marB="38100" anchor="ctr">
                    <a:lnL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800">
                        <a:effectLst/>
                      </a:endParaRPr>
                    </a:p>
                  </a:txBody>
                  <a:tcPr marL="76200" marR="76200" marT="38100" marB="38100" anchor="ctr">
                    <a:lnL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800">
                        <a:effectLst/>
                      </a:endParaRPr>
                    </a:p>
                  </a:txBody>
                  <a:tcPr marL="76200" marR="76200" marT="38100" marB="38100" anchor="ctr">
                    <a:lnL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800">
                        <a:effectLst/>
                      </a:endParaRPr>
                    </a:p>
                  </a:txBody>
                  <a:tcPr marL="76200" marR="76200" marT="38100" marB="38100" anchor="ctr">
                    <a:lnL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800">
                        <a:effectLst/>
                      </a:endParaRPr>
                    </a:p>
                  </a:txBody>
                  <a:tcPr marL="76200" marR="76200" marT="38100" marB="38100" anchor="ctr">
                    <a:lnL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800">
                        <a:effectLst/>
                      </a:endParaRPr>
                    </a:p>
                  </a:txBody>
                  <a:tcPr marL="76200" marR="76200" marT="38100" marB="38100" anchor="ctr">
                    <a:lnL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800">
                        <a:effectLst/>
                      </a:endParaRPr>
                    </a:p>
                  </a:txBody>
                  <a:tcPr marL="76200" marR="76200" marT="38100" marB="38100" anchor="ctr">
                    <a:lnL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800">
                        <a:effectLst/>
                      </a:endParaRPr>
                    </a:p>
                  </a:txBody>
                  <a:tcPr marL="76200" marR="76200" marT="38100" marB="38100" anchor="ctr">
                    <a:lnL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89204463"/>
                  </a:ext>
                </a:extLst>
              </a:tr>
              <a:tr h="432469">
                <a:tc>
                  <a:txBody>
                    <a:bodyPr/>
                    <a:lstStyle/>
                    <a:p>
                      <a:pPr algn="ctr"/>
                      <a:endParaRPr lang="cs-CZ" sz="800">
                        <a:effectLst/>
                      </a:endParaRPr>
                    </a:p>
                  </a:txBody>
                  <a:tcPr marL="76200" marR="76200" marT="38100" marB="38100" anchor="ctr">
                    <a:lnL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800">
                        <a:effectLst/>
                      </a:endParaRPr>
                    </a:p>
                  </a:txBody>
                  <a:tcPr marL="76200" marR="76200" marT="38100" marB="38100" anchor="ctr">
                    <a:lnL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800">
                          <a:effectLst/>
                        </a:rPr>
                        <a:t>5</a:t>
                      </a:r>
                      <a:endParaRPr lang="cs-CZ">
                        <a:effectLst/>
                      </a:endParaRPr>
                    </a:p>
                  </a:txBody>
                  <a:tcPr marL="76200" marR="76200" marT="38100" marB="38100" anchor="ctr">
                    <a:lnL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800">
                          <a:effectLst/>
                        </a:rPr>
                        <a:t>6</a:t>
                      </a:r>
                      <a:endParaRPr lang="cs-CZ">
                        <a:effectLst/>
                      </a:endParaRPr>
                    </a:p>
                  </a:txBody>
                  <a:tcPr marL="76200" marR="76200" marT="38100" marB="38100" anchor="ctr">
                    <a:lnL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800">
                          <a:effectLst/>
                        </a:rPr>
                        <a:t>7</a:t>
                      </a:r>
                      <a:endParaRPr lang="cs-CZ">
                        <a:effectLst/>
                      </a:endParaRPr>
                    </a:p>
                  </a:txBody>
                  <a:tcPr marL="76200" marR="76200" marT="38100" marB="38100" anchor="ctr">
                    <a:lnL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800">
                          <a:effectLst/>
                        </a:rPr>
                        <a:t>8</a:t>
                      </a:r>
                      <a:endParaRPr lang="cs-CZ">
                        <a:effectLst/>
                      </a:endParaRPr>
                    </a:p>
                  </a:txBody>
                  <a:tcPr marL="76200" marR="76200" marT="38100" marB="38100" anchor="ctr">
                    <a:lnL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800">
                          <a:effectLst/>
                        </a:rPr>
                        <a:t>9</a:t>
                      </a:r>
                      <a:endParaRPr lang="cs-CZ">
                        <a:effectLst/>
                      </a:endParaRPr>
                    </a:p>
                  </a:txBody>
                  <a:tcPr marL="76200" marR="76200" marT="38100" marB="38100" anchor="ctr">
                    <a:lnL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800">
                          <a:effectLst/>
                        </a:rPr>
                        <a:t>10</a:t>
                      </a:r>
                      <a:endParaRPr lang="cs-CZ">
                        <a:effectLst/>
                      </a:endParaRPr>
                    </a:p>
                  </a:txBody>
                  <a:tcPr marL="76200" marR="76200" marT="38100" marB="38100" anchor="ctr">
                    <a:lnL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800">
                          <a:effectLst/>
                        </a:rPr>
                        <a:t>11</a:t>
                      </a:r>
                      <a:endParaRPr lang="cs-CZ">
                        <a:effectLst/>
                      </a:endParaRPr>
                    </a:p>
                  </a:txBody>
                  <a:tcPr marL="76200" marR="76200" marT="38100" marB="38100" anchor="ctr">
                    <a:lnL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800">
                          <a:effectLst/>
                        </a:rPr>
                        <a:t>12</a:t>
                      </a:r>
                      <a:endParaRPr lang="cs-CZ">
                        <a:effectLst/>
                      </a:endParaRPr>
                    </a:p>
                  </a:txBody>
                  <a:tcPr marL="76200" marR="76200" marT="38100" marB="38100" anchor="ctr">
                    <a:lnL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800">
                          <a:effectLst/>
                        </a:rPr>
                        <a:t>13</a:t>
                      </a:r>
                      <a:endParaRPr lang="cs-CZ">
                        <a:effectLst/>
                      </a:endParaRPr>
                    </a:p>
                  </a:txBody>
                  <a:tcPr marL="76200" marR="76200" marT="38100" marB="38100" anchor="ctr">
                    <a:lnL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800">
                          <a:effectLst/>
                        </a:rPr>
                        <a:t>14</a:t>
                      </a:r>
                      <a:endParaRPr lang="cs-CZ">
                        <a:effectLst/>
                      </a:endParaRPr>
                    </a:p>
                  </a:txBody>
                  <a:tcPr marL="76200" marR="76200" marT="38100" marB="38100" anchor="ctr">
                    <a:lnL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800">
                          <a:effectLst/>
                        </a:rPr>
                        <a:t>15</a:t>
                      </a:r>
                      <a:endParaRPr lang="cs-CZ">
                        <a:effectLst/>
                      </a:endParaRPr>
                    </a:p>
                  </a:txBody>
                  <a:tcPr marL="76200" marR="76200" marT="38100" marB="38100" anchor="ctr">
                    <a:lnL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800">
                          <a:effectLst/>
                        </a:rPr>
                        <a:t>16</a:t>
                      </a:r>
                      <a:endParaRPr lang="cs-CZ">
                        <a:effectLst/>
                      </a:endParaRPr>
                    </a:p>
                  </a:txBody>
                  <a:tcPr marL="76200" marR="76200" marT="38100" marB="38100" anchor="ctr">
                    <a:lnL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88770795"/>
                  </a:ext>
                </a:extLst>
              </a:tr>
              <a:tr h="432469">
                <a:tc>
                  <a:txBody>
                    <a:bodyPr/>
                    <a:lstStyle/>
                    <a:p>
                      <a:pPr algn="ctr"/>
                      <a:r>
                        <a:rPr lang="cs-CZ" sz="800">
                          <a:effectLst/>
                        </a:rPr>
                        <a:t>1</a:t>
                      </a:r>
                      <a:endParaRPr lang="cs-CZ">
                        <a:effectLst/>
                      </a:endParaRPr>
                    </a:p>
                  </a:txBody>
                  <a:tcPr marL="76200" marR="76200" marT="38100" marB="38100" anchor="ctr">
                    <a:lnL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800">
                          <a:effectLst/>
                        </a:rPr>
                        <a:t>do 1 roku</a:t>
                      </a:r>
                      <a:endParaRPr lang="cs-CZ">
                        <a:effectLst/>
                      </a:endParaRPr>
                    </a:p>
                  </a:txBody>
                  <a:tcPr marL="76200" marR="76200" marT="38100" marB="38100" anchor="ctr">
                    <a:lnL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800">
                          <a:effectLst/>
                        </a:rPr>
                        <a:t>16 130</a:t>
                      </a:r>
                      <a:endParaRPr lang="cs-CZ">
                        <a:effectLst/>
                      </a:endParaRPr>
                    </a:p>
                  </a:txBody>
                  <a:tcPr marL="76200" marR="76200" marT="38100" marB="38100" anchor="ctr">
                    <a:lnL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800">
                          <a:effectLst/>
                        </a:rPr>
                        <a:t>17 350</a:t>
                      </a:r>
                      <a:endParaRPr lang="cs-CZ">
                        <a:effectLst/>
                      </a:endParaRPr>
                    </a:p>
                  </a:txBody>
                  <a:tcPr marL="76200" marR="76200" marT="38100" marB="38100" anchor="ctr">
                    <a:lnL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800">
                          <a:effectLst/>
                        </a:rPr>
                        <a:t>18 680</a:t>
                      </a:r>
                      <a:endParaRPr lang="cs-CZ">
                        <a:effectLst/>
                      </a:endParaRPr>
                    </a:p>
                  </a:txBody>
                  <a:tcPr marL="76200" marR="76200" marT="38100" marB="38100" anchor="ctr">
                    <a:lnL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800">
                          <a:effectLst/>
                        </a:rPr>
                        <a:t>20 130</a:t>
                      </a:r>
                      <a:endParaRPr lang="cs-CZ">
                        <a:effectLst/>
                      </a:endParaRPr>
                    </a:p>
                  </a:txBody>
                  <a:tcPr marL="76200" marR="76200" marT="38100" marB="38100" anchor="ctr">
                    <a:lnL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800">
                          <a:effectLst/>
                        </a:rPr>
                        <a:t>21 710</a:t>
                      </a:r>
                      <a:endParaRPr lang="cs-CZ">
                        <a:effectLst/>
                      </a:endParaRPr>
                    </a:p>
                  </a:txBody>
                  <a:tcPr marL="76200" marR="76200" marT="38100" marB="38100" anchor="ctr">
                    <a:lnL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800">
                          <a:effectLst/>
                        </a:rPr>
                        <a:t>23 390</a:t>
                      </a:r>
                      <a:endParaRPr lang="cs-CZ">
                        <a:effectLst/>
                      </a:endParaRPr>
                    </a:p>
                  </a:txBody>
                  <a:tcPr marL="76200" marR="76200" marT="38100" marB="38100" anchor="ctr">
                    <a:lnL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800">
                          <a:effectLst/>
                        </a:rPr>
                        <a:t>25 280</a:t>
                      </a:r>
                      <a:endParaRPr lang="cs-CZ">
                        <a:effectLst/>
                      </a:endParaRPr>
                    </a:p>
                  </a:txBody>
                  <a:tcPr marL="76200" marR="76200" marT="38100" marB="38100" anchor="ctr">
                    <a:lnL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800">
                          <a:effectLst/>
                        </a:rPr>
                        <a:t>26 550</a:t>
                      </a:r>
                      <a:endParaRPr lang="cs-CZ">
                        <a:effectLst/>
                      </a:endParaRPr>
                    </a:p>
                  </a:txBody>
                  <a:tcPr marL="76200" marR="76200" marT="38100" marB="38100" anchor="ctr">
                    <a:lnL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800">
                          <a:effectLst/>
                        </a:rPr>
                        <a:t>30 780</a:t>
                      </a:r>
                      <a:endParaRPr lang="cs-CZ">
                        <a:effectLst/>
                      </a:endParaRPr>
                    </a:p>
                  </a:txBody>
                  <a:tcPr marL="76200" marR="76200" marT="38100" marB="38100" anchor="ctr">
                    <a:lnL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800">
                          <a:effectLst/>
                        </a:rPr>
                        <a:t>34 840</a:t>
                      </a:r>
                      <a:endParaRPr lang="cs-CZ">
                        <a:effectLst/>
                      </a:endParaRPr>
                    </a:p>
                  </a:txBody>
                  <a:tcPr marL="76200" marR="76200" marT="38100" marB="38100" anchor="ctr">
                    <a:lnL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800">
                          <a:effectLst/>
                        </a:rPr>
                        <a:t>39 820</a:t>
                      </a:r>
                      <a:endParaRPr lang="cs-CZ">
                        <a:effectLst/>
                      </a:endParaRPr>
                    </a:p>
                  </a:txBody>
                  <a:tcPr marL="76200" marR="76200" marT="38100" marB="38100" anchor="ctr">
                    <a:lnL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800">
                          <a:effectLst/>
                        </a:rPr>
                        <a:t>45 920</a:t>
                      </a:r>
                      <a:endParaRPr lang="cs-CZ">
                        <a:effectLst/>
                      </a:endParaRPr>
                    </a:p>
                  </a:txBody>
                  <a:tcPr marL="76200" marR="76200" marT="38100" marB="38100" anchor="ctr">
                    <a:lnL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35858133"/>
                  </a:ext>
                </a:extLst>
              </a:tr>
              <a:tr h="432469">
                <a:tc>
                  <a:txBody>
                    <a:bodyPr/>
                    <a:lstStyle/>
                    <a:p>
                      <a:pPr algn="ctr"/>
                      <a:r>
                        <a:rPr lang="cs-CZ" sz="800" b="1">
                          <a:effectLst/>
                        </a:rPr>
                        <a:t>2</a:t>
                      </a:r>
                      <a:endParaRPr lang="cs-CZ">
                        <a:effectLst/>
                      </a:endParaRPr>
                    </a:p>
                  </a:txBody>
                  <a:tcPr marL="76200" marR="76200" marT="38100" marB="38100" anchor="ctr">
                    <a:lnL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800" b="1">
                          <a:effectLst/>
                        </a:rPr>
                        <a:t>do 2 let</a:t>
                      </a:r>
                      <a:endParaRPr lang="cs-CZ">
                        <a:effectLst/>
                      </a:endParaRPr>
                    </a:p>
                  </a:txBody>
                  <a:tcPr marL="76200" marR="76200" marT="38100" marB="38100" anchor="ctr">
                    <a:lnL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800" b="1">
                          <a:effectLst/>
                        </a:rPr>
                        <a:t>16 720</a:t>
                      </a:r>
                      <a:endParaRPr lang="cs-CZ">
                        <a:effectLst/>
                      </a:endParaRPr>
                    </a:p>
                  </a:txBody>
                  <a:tcPr marL="76200" marR="76200" marT="38100" marB="38100" anchor="ctr">
                    <a:lnL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800" b="1">
                          <a:effectLst/>
                        </a:rPr>
                        <a:t>17 970</a:t>
                      </a:r>
                      <a:endParaRPr lang="cs-CZ">
                        <a:effectLst/>
                      </a:endParaRPr>
                    </a:p>
                  </a:txBody>
                  <a:tcPr marL="76200" marR="76200" marT="38100" marB="38100" anchor="ctr">
                    <a:lnL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800" b="1">
                          <a:effectLst/>
                        </a:rPr>
                        <a:t>19 320</a:t>
                      </a:r>
                      <a:endParaRPr lang="cs-CZ">
                        <a:effectLst/>
                      </a:endParaRPr>
                    </a:p>
                  </a:txBody>
                  <a:tcPr marL="76200" marR="76200" marT="38100" marB="38100" anchor="ctr">
                    <a:lnL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800" b="1">
                          <a:effectLst/>
                        </a:rPr>
                        <a:t>20 850</a:t>
                      </a:r>
                      <a:endParaRPr lang="cs-CZ">
                        <a:effectLst/>
                      </a:endParaRPr>
                    </a:p>
                  </a:txBody>
                  <a:tcPr marL="76200" marR="76200" marT="38100" marB="38100" anchor="ctr">
                    <a:lnL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800" b="1">
                          <a:effectLst/>
                        </a:rPr>
                        <a:t>22 440</a:t>
                      </a:r>
                      <a:endParaRPr lang="cs-CZ">
                        <a:effectLst/>
                      </a:endParaRPr>
                    </a:p>
                  </a:txBody>
                  <a:tcPr marL="76200" marR="76200" marT="38100" marB="38100" anchor="ctr">
                    <a:lnL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800" b="1">
                          <a:effectLst/>
                        </a:rPr>
                        <a:t>24 220</a:t>
                      </a:r>
                      <a:endParaRPr lang="cs-CZ">
                        <a:effectLst/>
                      </a:endParaRPr>
                    </a:p>
                  </a:txBody>
                  <a:tcPr marL="76200" marR="76200" marT="38100" marB="38100" anchor="ctr">
                    <a:lnL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800" b="1">
                          <a:effectLst/>
                        </a:rPr>
                        <a:t>26 160</a:t>
                      </a:r>
                      <a:endParaRPr lang="cs-CZ">
                        <a:effectLst/>
                      </a:endParaRPr>
                    </a:p>
                  </a:txBody>
                  <a:tcPr marL="76200" marR="76200" marT="38100" marB="38100" anchor="ctr">
                    <a:lnL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800" b="1">
                          <a:effectLst/>
                        </a:rPr>
                        <a:t>28 620</a:t>
                      </a:r>
                      <a:endParaRPr lang="cs-CZ">
                        <a:effectLst/>
                      </a:endParaRPr>
                    </a:p>
                  </a:txBody>
                  <a:tcPr marL="76200" marR="76200" marT="38100" marB="38100" anchor="ctr">
                    <a:lnL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800" b="1">
                          <a:effectLst/>
                        </a:rPr>
                        <a:t>31 840</a:t>
                      </a:r>
                      <a:endParaRPr lang="cs-CZ">
                        <a:effectLst/>
                      </a:endParaRPr>
                    </a:p>
                  </a:txBody>
                  <a:tcPr marL="76200" marR="76200" marT="38100" marB="38100" anchor="ctr">
                    <a:lnL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800" b="1">
                          <a:effectLst/>
                        </a:rPr>
                        <a:t>36 060</a:t>
                      </a:r>
                      <a:endParaRPr lang="cs-CZ">
                        <a:effectLst/>
                      </a:endParaRPr>
                    </a:p>
                  </a:txBody>
                  <a:tcPr marL="76200" marR="76200" marT="38100" marB="38100" anchor="ctr">
                    <a:lnL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800" b="1">
                          <a:effectLst/>
                        </a:rPr>
                        <a:t>41 220</a:t>
                      </a:r>
                      <a:endParaRPr lang="cs-CZ">
                        <a:effectLst/>
                      </a:endParaRPr>
                    </a:p>
                  </a:txBody>
                  <a:tcPr marL="76200" marR="76200" marT="38100" marB="38100" anchor="ctr">
                    <a:lnL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800" b="1">
                          <a:effectLst/>
                        </a:rPr>
                        <a:t>47 550</a:t>
                      </a:r>
                      <a:endParaRPr lang="cs-CZ">
                        <a:effectLst/>
                      </a:endParaRPr>
                    </a:p>
                  </a:txBody>
                  <a:tcPr marL="76200" marR="76200" marT="38100" marB="38100" anchor="ctr">
                    <a:lnL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48992434"/>
                  </a:ext>
                </a:extLst>
              </a:tr>
              <a:tr h="432469">
                <a:tc>
                  <a:txBody>
                    <a:bodyPr/>
                    <a:lstStyle/>
                    <a:p>
                      <a:pPr algn="ctr"/>
                      <a:r>
                        <a:rPr lang="cs-CZ" sz="800">
                          <a:effectLst/>
                        </a:rPr>
                        <a:t>3</a:t>
                      </a:r>
                      <a:endParaRPr lang="cs-CZ">
                        <a:effectLst/>
                      </a:endParaRPr>
                    </a:p>
                  </a:txBody>
                  <a:tcPr marL="76200" marR="76200" marT="38100" marB="38100" anchor="ctr">
                    <a:lnL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800">
                          <a:effectLst/>
                        </a:rPr>
                        <a:t>do 4 let</a:t>
                      </a:r>
                      <a:endParaRPr lang="cs-CZ">
                        <a:effectLst/>
                      </a:endParaRPr>
                    </a:p>
                  </a:txBody>
                  <a:tcPr marL="76200" marR="76200" marT="38100" marB="38100" anchor="ctr">
                    <a:lnL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800">
                          <a:effectLst/>
                        </a:rPr>
                        <a:t>17 270</a:t>
                      </a:r>
                      <a:endParaRPr lang="cs-CZ">
                        <a:effectLst/>
                      </a:endParaRPr>
                    </a:p>
                  </a:txBody>
                  <a:tcPr marL="76200" marR="76200" marT="38100" marB="38100" anchor="ctr">
                    <a:lnL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800">
                          <a:effectLst/>
                        </a:rPr>
                        <a:t>18 580</a:t>
                      </a:r>
                      <a:endParaRPr lang="cs-CZ">
                        <a:effectLst/>
                      </a:endParaRPr>
                    </a:p>
                  </a:txBody>
                  <a:tcPr marL="76200" marR="76200" marT="38100" marB="38100" anchor="ctr">
                    <a:lnL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800">
                          <a:effectLst/>
                        </a:rPr>
                        <a:t>20 000</a:t>
                      </a:r>
                      <a:endParaRPr lang="cs-CZ">
                        <a:effectLst/>
                      </a:endParaRPr>
                    </a:p>
                  </a:txBody>
                  <a:tcPr marL="76200" marR="76200" marT="38100" marB="38100" anchor="ctr">
                    <a:lnL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800">
                          <a:effectLst/>
                        </a:rPr>
                        <a:t>22 680</a:t>
                      </a:r>
                      <a:endParaRPr lang="cs-CZ">
                        <a:effectLst/>
                      </a:endParaRPr>
                    </a:p>
                  </a:txBody>
                  <a:tcPr marL="76200" marR="76200" marT="38100" marB="38100" anchor="ctr">
                    <a:lnL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800">
                          <a:effectLst/>
                        </a:rPr>
                        <a:t>23 250</a:t>
                      </a:r>
                      <a:endParaRPr lang="cs-CZ">
                        <a:effectLst/>
                      </a:endParaRPr>
                    </a:p>
                  </a:txBody>
                  <a:tcPr marL="76200" marR="76200" marT="38100" marB="38100" anchor="ctr">
                    <a:lnL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800" dirty="0">
                          <a:effectLst/>
                        </a:rPr>
                        <a:t>25 080</a:t>
                      </a:r>
                      <a:endParaRPr lang="cs-CZ" dirty="0">
                        <a:effectLst/>
                      </a:endParaRPr>
                    </a:p>
                  </a:txBody>
                  <a:tcPr marL="76200" marR="76200" marT="38100" marB="38100" anchor="ctr">
                    <a:lnL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800">
                          <a:effectLst/>
                        </a:rPr>
                        <a:t>27 130</a:t>
                      </a:r>
                      <a:endParaRPr lang="cs-CZ">
                        <a:effectLst/>
                      </a:endParaRPr>
                    </a:p>
                  </a:txBody>
                  <a:tcPr marL="76200" marR="76200" marT="38100" marB="38100" anchor="ctr">
                    <a:lnL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800">
                          <a:effectLst/>
                        </a:rPr>
                        <a:t>29 670</a:t>
                      </a:r>
                      <a:endParaRPr lang="cs-CZ">
                        <a:effectLst/>
                      </a:endParaRPr>
                    </a:p>
                  </a:txBody>
                  <a:tcPr marL="76200" marR="76200" marT="38100" marB="38100" anchor="ctr">
                    <a:lnL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800">
                          <a:effectLst/>
                        </a:rPr>
                        <a:t>33 020</a:t>
                      </a:r>
                      <a:endParaRPr lang="cs-CZ">
                        <a:effectLst/>
                      </a:endParaRPr>
                    </a:p>
                  </a:txBody>
                  <a:tcPr marL="76200" marR="76200" marT="38100" marB="38100" anchor="ctr">
                    <a:lnL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800">
                          <a:effectLst/>
                        </a:rPr>
                        <a:t>37 430</a:t>
                      </a:r>
                      <a:endParaRPr lang="cs-CZ">
                        <a:effectLst/>
                      </a:endParaRPr>
                    </a:p>
                  </a:txBody>
                  <a:tcPr marL="76200" marR="76200" marT="38100" marB="38100" anchor="ctr">
                    <a:lnL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800">
                          <a:effectLst/>
                        </a:rPr>
                        <a:t>42 770</a:t>
                      </a:r>
                      <a:endParaRPr lang="cs-CZ">
                        <a:effectLst/>
                      </a:endParaRPr>
                    </a:p>
                  </a:txBody>
                  <a:tcPr marL="76200" marR="76200" marT="38100" marB="38100" anchor="ctr">
                    <a:lnL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800">
                          <a:effectLst/>
                        </a:rPr>
                        <a:t>49 360</a:t>
                      </a:r>
                      <a:endParaRPr lang="cs-CZ">
                        <a:effectLst/>
                      </a:endParaRPr>
                    </a:p>
                  </a:txBody>
                  <a:tcPr marL="76200" marR="76200" marT="38100" marB="38100" anchor="ctr">
                    <a:lnL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33482038"/>
                  </a:ext>
                </a:extLst>
              </a:tr>
              <a:tr h="432469">
                <a:tc>
                  <a:txBody>
                    <a:bodyPr/>
                    <a:lstStyle/>
                    <a:p>
                      <a:pPr algn="ctr"/>
                      <a:r>
                        <a:rPr lang="cs-CZ" sz="800" b="1">
                          <a:effectLst/>
                        </a:rPr>
                        <a:t>4</a:t>
                      </a:r>
                      <a:endParaRPr lang="cs-CZ">
                        <a:effectLst/>
                      </a:endParaRPr>
                    </a:p>
                  </a:txBody>
                  <a:tcPr marL="76200" marR="76200" marT="38100" marB="38100" anchor="ctr">
                    <a:lnL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800" b="1">
                          <a:effectLst/>
                        </a:rPr>
                        <a:t>do 6 let</a:t>
                      </a:r>
                      <a:endParaRPr lang="cs-CZ">
                        <a:effectLst/>
                      </a:endParaRPr>
                    </a:p>
                  </a:txBody>
                  <a:tcPr marL="76200" marR="76200" marT="38100" marB="38100" anchor="ctr">
                    <a:lnL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800" b="1">
                          <a:effectLst/>
                        </a:rPr>
                        <a:t>17 880</a:t>
                      </a:r>
                      <a:endParaRPr lang="cs-CZ">
                        <a:effectLst/>
                      </a:endParaRPr>
                    </a:p>
                  </a:txBody>
                  <a:tcPr marL="76200" marR="76200" marT="38100" marB="38100" anchor="ctr">
                    <a:lnL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800" b="1">
                          <a:effectLst/>
                        </a:rPr>
                        <a:t>19 230</a:t>
                      </a:r>
                      <a:endParaRPr lang="cs-CZ">
                        <a:effectLst/>
                      </a:endParaRPr>
                    </a:p>
                  </a:txBody>
                  <a:tcPr marL="76200" marR="76200" marT="38100" marB="38100" anchor="ctr">
                    <a:lnL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800" b="1">
                          <a:effectLst/>
                        </a:rPr>
                        <a:t>20 700</a:t>
                      </a:r>
                      <a:endParaRPr lang="cs-CZ">
                        <a:effectLst/>
                      </a:endParaRPr>
                    </a:p>
                  </a:txBody>
                  <a:tcPr marL="76200" marR="76200" marT="38100" marB="38100" anchor="ctr">
                    <a:lnL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800" b="1">
                          <a:effectLst/>
                        </a:rPr>
                        <a:t>22 330</a:t>
                      </a:r>
                      <a:endParaRPr lang="cs-CZ">
                        <a:effectLst/>
                      </a:endParaRPr>
                    </a:p>
                  </a:txBody>
                  <a:tcPr marL="76200" marR="76200" marT="38100" marB="38100" anchor="ctr">
                    <a:lnL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800" b="1">
                          <a:effectLst/>
                        </a:rPr>
                        <a:t>24 060</a:t>
                      </a:r>
                      <a:endParaRPr lang="cs-CZ">
                        <a:effectLst/>
                      </a:endParaRPr>
                    </a:p>
                  </a:txBody>
                  <a:tcPr marL="76200" marR="76200" marT="38100" marB="38100" anchor="ctr">
                    <a:lnL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800" b="1">
                          <a:effectLst/>
                        </a:rPr>
                        <a:t>25 980</a:t>
                      </a:r>
                      <a:endParaRPr lang="cs-CZ">
                        <a:effectLst/>
                      </a:endParaRPr>
                    </a:p>
                  </a:txBody>
                  <a:tcPr marL="76200" marR="76200" marT="38100" marB="38100" anchor="ctr">
                    <a:lnL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800" b="1">
                          <a:effectLst/>
                        </a:rPr>
                        <a:t>28 070</a:t>
                      </a:r>
                      <a:endParaRPr lang="cs-CZ">
                        <a:effectLst/>
                      </a:endParaRPr>
                    </a:p>
                  </a:txBody>
                  <a:tcPr marL="76200" marR="76200" marT="38100" marB="38100" anchor="ctr">
                    <a:lnL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800" b="1">
                          <a:effectLst/>
                        </a:rPr>
                        <a:t>30 710</a:t>
                      </a:r>
                      <a:endParaRPr lang="cs-CZ">
                        <a:effectLst/>
                      </a:endParaRPr>
                    </a:p>
                  </a:txBody>
                  <a:tcPr marL="76200" marR="76200" marT="38100" marB="38100" anchor="ctr">
                    <a:lnL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800" b="1">
                          <a:effectLst/>
                        </a:rPr>
                        <a:t>34 200</a:t>
                      </a:r>
                      <a:endParaRPr lang="cs-CZ">
                        <a:effectLst/>
                      </a:endParaRPr>
                    </a:p>
                  </a:txBody>
                  <a:tcPr marL="76200" marR="76200" marT="38100" marB="38100" anchor="ctr">
                    <a:lnL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800" b="1">
                          <a:effectLst/>
                        </a:rPr>
                        <a:t>38 760</a:t>
                      </a:r>
                      <a:endParaRPr lang="cs-CZ">
                        <a:effectLst/>
                      </a:endParaRPr>
                    </a:p>
                  </a:txBody>
                  <a:tcPr marL="76200" marR="76200" marT="38100" marB="38100" anchor="ctr">
                    <a:lnL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800" b="1">
                          <a:effectLst/>
                        </a:rPr>
                        <a:t>44 100</a:t>
                      </a:r>
                      <a:endParaRPr lang="cs-CZ">
                        <a:effectLst/>
                      </a:endParaRPr>
                    </a:p>
                  </a:txBody>
                  <a:tcPr marL="76200" marR="76200" marT="38100" marB="38100" anchor="ctr">
                    <a:lnL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800" b="1">
                          <a:effectLst/>
                        </a:rPr>
                        <a:t>51 140</a:t>
                      </a:r>
                      <a:endParaRPr lang="cs-CZ">
                        <a:effectLst/>
                      </a:endParaRPr>
                    </a:p>
                  </a:txBody>
                  <a:tcPr marL="76200" marR="76200" marT="38100" marB="38100" anchor="ctr">
                    <a:lnL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56626853"/>
                  </a:ext>
                </a:extLst>
              </a:tr>
              <a:tr h="432469">
                <a:tc>
                  <a:txBody>
                    <a:bodyPr/>
                    <a:lstStyle/>
                    <a:p>
                      <a:pPr algn="ctr"/>
                      <a:r>
                        <a:rPr lang="cs-CZ" sz="800">
                          <a:effectLst/>
                        </a:rPr>
                        <a:t>5</a:t>
                      </a:r>
                      <a:endParaRPr lang="cs-CZ">
                        <a:effectLst/>
                      </a:endParaRPr>
                    </a:p>
                  </a:txBody>
                  <a:tcPr marL="76200" marR="76200" marT="38100" marB="38100" anchor="ctr">
                    <a:lnL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800">
                          <a:effectLst/>
                        </a:rPr>
                        <a:t>do 9 let</a:t>
                      </a:r>
                      <a:endParaRPr lang="cs-CZ">
                        <a:effectLst/>
                      </a:endParaRPr>
                    </a:p>
                  </a:txBody>
                  <a:tcPr marL="76200" marR="76200" marT="38100" marB="38100" anchor="ctr">
                    <a:lnL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800">
                          <a:effectLst/>
                        </a:rPr>
                        <a:t>18 480</a:t>
                      </a:r>
                      <a:endParaRPr lang="cs-CZ">
                        <a:effectLst/>
                      </a:endParaRPr>
                    </a:p>
                  </a:txBody>
                  <a:tcPr marL="76200" marR="76200" marT="38100" marB="38100" anchor="ctr">
                    <a:lnL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800">
                          <a:effectLst/>
                        </a:rPr>
                        <a:t>19 890</a:t>
                      </a:r>
                      <a:endParaRPr lang="cs-CZ">
                        <a:effectLst/>
                      </a:endParaRPr>
                    </a:p>
                  </a:txBody>
                  <a:tcPr marL="76200" marR="76200" marT="38100" marB="38100" anchor="ctr">
                    <a:lnL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800">
                          <a:effectLst/>
                        </a:rPr>
                        <a:t>21 420</a:t>
                      </a:r>
                      <a:endParaRPr lang="cs-CZ">
                        <a:effectLst/>
                      </a:endParaRPr>
                    </a:p>
                  </a:txBody>
                  <a:tcPr marL="76200" marR="76200" marT="38100" marB="38100" anchor="ctr">
                    <a:lnL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800">
                          <a:effectLst/>
                        </a:rPr>
                        <a:t>23 120</a:t>
                      </a:r>
                      <a:endParaRPr lang="cs-CZ">
                        <a:effectLst/>
                      </a:endParaRPr>
                    </a:p>
                  </a:txBody>
                  <a:tcPr marL="76200" marR="76200" marT="38100" marB="38100" anchor="ctr">
                    <a:lnL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800">
                          <a:effectLst/>
                        </a:rPr>
                        <a:t>24 910</a:t>
                      </a:r>
                      <a:endParaRPr lang="cs-CZ">
                        <a:effectLst/>
                      </a:endParaRPr>
                    </a:p>
                  </a:txBody>
                  <a:tcPr marL="76200" marR="76200" marT="38100" marB="38100" anchor="ctr">
                    <a:lnL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800">
                          <a:effectLst/>
                        </a:rPr>
                        <a:t>26 890</a:t>
                      </a:r>
                      <a:endParaRPr lang="cs-CZ">
                        <a:effectLst/>
                      </a:endParaRPr>
                    </a:p>
                  </a:txBody>
                  <a:tcPr marL="76200" marR="76200" marT="38100" marB="38100" anchor="ctr">
                    <a:lnL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800">
                          <a:effectLst/>
                        </a:rPr>
                        <a:t>29 060</a:t>
                      </a:r>
                      <a:endParaRPr lang="cs-CZ">
                        <a:effectLst/>
                      </a:endParaRPr>
                    </a:p>
                  </a:txBody>
                  <a:tcPr marL="76200" marR="76200" marT="38100" marB="38100" anchor="ctr">
                    <a:lnL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800">
                          <a:effectLst/>
                        </a:rPr>
                        <a:t>31 820</a:t>
                      </a:r>
                      <a:endParaRPr lang="cs-CZ">
                        <a:effectLst/>
                      </a:endParaRPr>
                    </a:p>
                  </a:txBody>
                  <a:tcPr marL="76200" marR="76200" marT="38100" marB="38100" anchor="ctr">
                    <a:lnL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800">
                          <a:effectLst/>
                        </a:rPr>
                        <a:t>35 420</a:t>
                      </a:r>
                      <a:endParaRPr lang="cs-CZ">
                        <a:effectLst/>
                      </a:endParaRPr>
                    </a:p>
                  </a:txBody>
                  <a:tcPr marL="76200" marR="76200" marT="38100" marB="38100" anchor="ctr">
                    <a:lnL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800">
                          <a:effectLst/>
                        </a:rPr>
                        <a:t>40 140</a:t>
                      </a:r>
                      <a:endParaRPr lang="cs-CZ">
                        <a:effectLst/>
                      </a:endParaRPr>
                    </a:p>
                  </a:txBody>
                  <a:tcPr marL="76200" marR="76200" marT="38100" marB="38100" anchor="ctr">
                    <a:lnL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800">
                          <a:effectLst/>
                        </a:rPr>
                        <a:t>45 920</a:t>
                      </a:r>
                      <a:endParaRPr lang="cs-CZ">
                        <a:effectLst/>
                      </a:endParaRPr>
                    </a:p>
                  </a:txBody>
                  <a:tcPr marL="76200" marR="76200" marT="38100" marB="38100" anchor="ctr">
                    <a:lnL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800">
                          <a:effectLst/>
                        </a:rPr>
                        <a:t>52 990</a:t>
                      </a:r>
                      <a:endParaRPr lang="cs-CZ">
                        <a:effectLst/>
                      </a:endParaRPr>
                    </a:p>
                  </a:txBody>
                  <a:tcPr marL="76200" marR="76200" marT="38100" marB="38100" anchor="ctr">
                    <a:lnL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37890909"/>
                  </a:ext>
                </a:extLst>
              </a:tr>
              <a:tr h="432469">
                <a:tc>
                  <a:txBody>
                    <a:bodyPr/>
                    <a:lstStyle/>
                    <a:p>
                      <a:pPr algn="ctr"/>
                      <a:r>
                        <a:rPr lang="cs-CZ" sz="800" b="1">
                          <a:effectLst/>
                        </a:rPr>
                        <a:t>6</a:t>
                      </a:r>
                      <a:endParaRPr lang="cs-CZ">
                        <a:effectLst/>
                      </a:endParaRPr>
                    </a:p>
                  </a:txBody>
                  <a:tcPr marL="76200" marR="76200" marT="38100" marB="38100" anchor="ctr">
                    <a:lnL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800" b="1">
                          <a:effectLst/>
                        </a:rPr>
                        <a:t>do 12 let</a:t>
                      </a:r>
                      <a:endParaRPr lang="cs-CZ">
                        <a:effectLst/>
                      </a:endParaRPr>
                    </a:p>
                  </a:txBody>
                  <a:tcPr marL="76200" marR="76200" marT="38100" marB="38100" anchor="ctr">
                    <a:lnL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800" b="1">
                          <a:effectLst/>
                        </a:rPr>
                        <a:t>19 120</a:t>
                      </a:r>
                      <a:endParaRPr lang="cs-CZ">
                        <a:effectLst/>
                      </a:endParaRPr>
                    </a:p>
                  </a:txBody>
                  <a:tcPr marL="76200" marR="76200" marT="38100" marB="38100" anchor="ctr">
                    <a:lnL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800" b="1">
                          <a:effectLst/>
                        </a:rPr>
                        <a:t>20 560</a:t>
                      </a:r>
                      <a:endParaRPr lang="cs-CZ">
                        <a:effectLst/>
                      </a:endParaRPr>
                    </a:p>
                  </a:txBody>
                  <a:tcPr marL="76200" marR="76200" marT="38100" marB="38100" anchor="ctr">
                    <a:lnL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800" b="1">
                          <a:effectLst/>
                        </a:rPr>
                        <a:t>22 170</a:t>
                      </a:r>
                      <a:endParaRPr lang="cs-CZ">
                        <a:effectLst/>
                      </a:endParaRPr>
                    </a:p>
                  </a:txBody>
                  <a:tcPr marL="76200" marR="76200" marT="38100" marB="38100" anchor="ctr">
                    <a:lnL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800" b="1">
                          <a:effectLst/>
                        </a:rPr>
                        <a:t>23 950</a:t>
                      </a:r>
                      <a:endParaRPr lang="cs-CZ">
                        <a:effectLst/>
                      </a:endParaRPr>
                    </a:p>
                  </a:txBody>
                  <a:tcPr marL="76200" marR="76200" marT="38100" marB="38100" anchor="ctr">
                    <a:lnL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800" b="1">
                          <a:effectLst/>
                        </a:rPr>
                        <a:t>25 780</a:t>
                      </a:r>
                      <a:endParaRPr lang="cs-CZ">
                        <a:effectLst/>
                      </a:endParaRPr>
                    </a:p>
                  </a:txBody>
                  <a:tcPr marL="76200" marR="76200" marT="38100" marB="38100" anchor="ctr">
                    <a:lnL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800" b="1">
                          <a:effectLst/>
                        </a:rPr>
                        <a:t>27 820</a:t>
                      </a:r>
                      <a:endParaRPr lang="cs-CZ">
                        <a:effectLst/>
                      </a:endParaRPr>
                    </a:p>
                  </a:txBody>
                  <a:tcPr marL="76200" marR="76200" marT="38100" marB="38100" anchor="ctr">
                    <a:lnL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800" b="1">
                          <a:effectLst/>
                        </a:rPr>
                        <a:t>30 100</a:t>
                      </a:r>
                      <a:endParaRPr lang="cs-CZ">
                        <a:effectLst/>
                      </a:endParaRPr>
                    </a:p>
                  </a:txBody>
                  <a:tcPr marL="76200" marR="76200" marT="38100" marB="38100" anchor="ctr">
                    <a:lnL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800" b="1">
                          <a:effectLst/>
                        </a:rPr>
                        <a:t>32 950</a:t>
                      </a:r>
                      <a:endParaRPr lang="cs-CZ">
                        <a:effectLst/>
                      </a:endParaRPr>
                    </a:p>
                  </a:txBody>
                  <a:tcPr marL="76200" marR="76200" marT="38100" marB="38100" anchor="ctr">
                    <a:lnL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800" b="1">
                          <a:effectLst/>
                        </a:rPr>
                        <a:t>36 700</a:t>
                      </a:r>
                      <a:endParaRPr lang="cs-CZ">
                        <a:effectLst/>
                      </a:endParaRPr>
                    </a:p>
                  </a:txBody>
                  <a:tcPr marL="76200" marR="76200" marT="38100" marB="38100" anchor="ctr">
                    <a:lnL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800" b="1">
                          <a:effectLst/>
                        </a:rPr>
                        <a:t>41 600</a:t>
                      </a:r>
                      <a:endParaRPr lang="cs-CZ">
                        <a:effectLst/>
                      </a:endParaRPr>
                    </a:p>
                  </a:txBody>
                  <a:tcPr marL="76200" marR="76200" marT="38100" marB="38100" anchor="ctr">
                    <a:lnL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800" b="1">
                          <a:effectLst/>
                        </a:rPr>
                        <a:t>47 580</a:t>
                      </a:r>
                      <a:endParaRPr lang="cs-CZ">
                        <a:effectLst/>
                      </a:endParaRPr>
                    </a:p>
                  </a:txBody>
                  <a:tcPr marL="76200" marR="76200" marT="38100" marB="38100" anchor="ctr">
                    <a:lnL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800" b="1">
                          <a:effectLst/>
                        </a:rPr>
                        <a:t>54 940</a:t>
                      </a:r>
                      <a:endParaRPr lang="cs-CZ">
                        <a:effectLst/>
                      </a:endParaRPr>
                    </a:p>
                  </a:txBody>
                  <a:tcPr marL="76200" marR="76200" marT="38100" marB="38100" anchor="ctr">
                    <a:lnL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14048900"/>
                  </a:ext>
                </a:extLst>
              </a:tr>
              <a:tr h="432469">
                <a:tc>
                  <a:txBody>
                    <a:bodyPr/>
                    <a:lstStyle/>
                    <a:p>
                      <a:pPr algn="ctr"/>
                      <a:r>
                        <a:rPr lang="cs-CZ" sz="800">
                          <a:effectLst/>
                        </a:rPr>
                        <a:t>7</a:t>
                      </a:r>
                      <a:endParaRPr lang="cs-CZ">
                        <a:effectLst/>
                      </a:endParaRPr>
                    </a:p>
                  </a:txBody>
                  <a:tcPr marL="76200" marR="76200" marT="38100" marB="38100" anchor="ctr">
                    <a:lnL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800">
                          <a:effectLst/>
                        </a:rPr>
                        <a:t>do 15 let</a:t>
                      </a:r>
                      <a:endParaRPr lang="cs-CZ">
                        <a:effectLst/>
                      </a:endParaRPr>
                    </a:p>
                  </a:txBody>
                  <a:tcPr marL="76200" marR="76200" marT="38100" marB="38100" anchor="ctr">
                    <a:lnL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800">
                          <a:effectLst/>
                        </a:rPr>
                        <a:t>19 770</a:t>
                      </a:r>
                      <a:endParaRPr lang="cs-CZ">
                        <a:effectLst/>
                      </a:endParaRPr>
                    </a:p>
                  </a:txBody>
                  <a:tcPr marL="76200" marR="76200" marT="38100" marB="38100" anchor="ctr">
                    <a:lnL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800">
                          <a:effectLst/>
                        </a:rPr>
                        <a:t>21 290</a:t>
                      </a:r>
                      <a:endParaRPr lang="cs-CZ">
                        <a:effectLst/>
                      </a:endParaRPr>
                    </a:p>
                  </a:txBody>
                  <a:tcPr marL="76200" marR="76200" marT="38100" marB="38100" anchor="ctr">
                    <a:lnL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800">
                          <a:effectLst/>
                        </a:rPr>
                        <a:t>22 930</a:t>
                      </a:r>
                      <a:endParaRPr lang="cs-CZ">
                        <a:effectLst/>
                      </a:endParaRPr>
                    </a:p>
                  </a:txBody>
                  <a:tcPr marL="76200" marR="76200" marT="38100" marB="38100" anchor="ctr">
                    <a:lnL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800">
                          <a:effectLst/>
                        </a:rPr>
                        <a:t>24 780</a:t>
                      </a:r>
                      <a:endParaRPr lang="cs-CZ">
                        <a:effectLst/>
                      </a:endParaRPr>
                    </a:p>
                  </a:txBody>
                  <a:tcPr marL="76200" marR="76200" marT="38100" marB="38100" anchor="ctr">
                    <a:lnL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800">
                          <a:effectLst/>
                        </a:rPr>
                        <a:t>26 720</a:t>
                      </a:r>
                      <a:endParaRPr lang="cs-CZ">
                        <a:effectLst/>
                      </a:endParaRPr>
                    </a:p>
                  </a:txBody>
                  <a:tcPr marL="76200" marR="76200" marT="38100" marB="38100" anchor="ctr">
                    <a:lnL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800">
                          <a:effectLst/>
                        </a:rPr>
                        <a:t>28 820</a:t>
                      </a:r>
                      <a:endParaRPr lang="cs-CZ">
                        <a:effectLst/>
                      </a:endParaRPr>
                    </a:p>
                  </a:txBody>
                  <a:tcPr marL="76200" marR="76200" marT="38100" marB="38100" anchor="ctr">
                    <a:lnL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800">
                          <a:effectLst/>
                        </a:rPr>
                        <a:t>31 180</a:t>
                      </a:r>
                      <a:endParaRPr lang="cs-CZ">
                        <a:effectLst/>
                      </a:endParaRPr>
                    </a:p>
                  </a:txBody>
                  <a:tcPr marL="76200" marR="76200" marT="38100" marB="38100" anchor="ctr">
                    <a:lnL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800">
                          <a:effectLst/>
                        </a:rPr>
                        <a:t>34 140</a:t>
                      </a:r>
                      <a:endParaRPr lang="cs-CZ">
                        <a:effectLst/>
                      </a:endParaRPr>
                    </a:p>
                  </a:txBody>
                  <a:tcPr marL="76200" marR="76200" marT="38100" marB="38100" anchor="ctr">
                    <a:lnL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800">
                          <a:effectLst/>
                        </a:rPr>
                        <a:t>38 040</a:t>
                      </a:r>
                      <a:endParaRPr lang="cs-CZ">
                        <a:effectLst/>
                      </a:endParaRPr>
                    </a:p>
                  </a:txBody>
                  <a:tcPr marL="76200" marR="76200" marT="38100" marB="38100" anchor="ctr">
                    <a:lnL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800">
                          <a:effectLst/>
                        </a:rPr>
                        <a:t>43 120</a:t>
                      </a:r>
                      <a:endParaRPr lang="cs-CZ">
                        <a:effectLst/>
                      </a:endParaRPr>
                    </a:p>
                  </a:txBody>
                  <a:tcPr marL="76200" marR="76200" marT="38100" marB="38100" anchor="ctr">
                    <a:lnL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800">
                          <a:effectLst/>
                        </a:rPr>
                        <a:t>49 340</a:t>
                      </a:r>
                      <a:endParaRPr lang="cs-CZ">
                        <a:effectLst/>
                      </a:endParaRPr>
                    </a:p>
                  </a:txBody>
                  <a:tcPr marL="76200" marR="76200" marT="38100" marB="38100" anchor="ctr">
                    <a:lnL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800">
                          <a:effectLst/>
                        </a:rPr>
                        <a:t>56 960</a:t>
                      </a:r>
                      <a:endParaRPr lang="cs-CZ">
                        <a:effectLst/>
                      </a:endParaRPr>
                    </a:p>
                  </a:txBody>
                  <a:tcPr marL="76200" marR="76200" marT="38100" marB="38100" anchor="ctr">
                    <a:lnL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31569069"/>
                  </a:ext>
                </a:extLst>
              </a:tr>
              <a:tr h="432469">
                <a:tc>
                  <a:txBody>
                    <a:bodyPr/>
                    <a:lstStyle/>
                    <a:p>
                      <a:pPr algn="ctr"/>
                      <a:r>
                        <a:rPr lang="cs-CZ" sz="800" b="1">
                          <a:effectLst/>
                        </a:rPr>
                        <a:t>8</a:t>
                      </a:r>
                      <a:endParaRPr lang="cs-CZ">
                        <a:effectLst/>
                      </a:endParaRPr>
                    </a:p>
                  </a:txBody>
                  <a:tcPr marL="76200" marR="76200" marT="38100" marB="38100" anchor="ctr">
                    <a:lnL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800" b="1">
                          <a:effectLst/>
                        </a:rPr>
                        <a:t>do 19 let</a:t>
                      </a:r>
                      <a:endParaRPr lang="cs-CZ">
                        <a:effectLst/>
                      </a:endParaRPr>
                    </a:p>
                  </a:txBody>
                  <a:tcPr marL="76200" marR="76200" marT="38100" marB="38100" anchor="ctr">
                    <a:lnL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800" b="1">
                          <a:effectLst/>
                        </a:rPr>
                        <a:t>20 460</a:t>
                      </a:r>
                      <a:endParaRPr lang="cs-CZ">
                        <a:effectLst/>
                      </a:endParaRPr>
                    </a:p>
                  </a:txBody>
                  <a:tcPr marL="76200" marR="76200" marT="38100" marB="38100" anchor="ctr">
                    <a:lnL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800" b="1">
                          <a:effectLst/>
                        </a:rPr>
                        <a:t>22 030</a:t>
                      </a:r>
                      <a:endParaRPr lang="cs-CZ">
                        <a:effectLst/>
                      </a:endParaRPr>
                    </a:p>
                  </a:txBody>
                  <a:tcPr marL="76200" marR="76200" marT="38100" marB="38100" anchor="ctr">
                    <a:lnL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800" b="1">
                          <a:effectLst/>
                        </a:rPr>
                        <a:t>23 720</a:t>
                      </a:r>
                      <a:endParaRPr lang="cs-CZ">
                        <a:effectLst/>
                      </a:endParaRPr>
                    </a:p>
                  </a:txBody>
                  <a:tcPr marL="76200" marR="76200" marT="38100" marB="38100" anchor="ctr">
                    <a:lnL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800" b="1">
                          <a:effectLst/>
                        </a:rPr>
                        <a:t>25 650</a:t>
                      </a:r>
                      <a:endParaRPr lang="cs-CZ">
                        <a:effectLst/>
                      </a:endParaRPr>
                    </a:p>
                  </a:txBody>
                  <a:tcPr marL="76200" marR="76200" marT="38100" marB="38100" anchor="ctr">
                    <a:lnL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800" b="1">
                          <a:effectLst/>
                        </a:rPr>
                        <a:t>27 660</a:t>
                      </a:r>
                      <a:endParaRPr lang="cs-CZ">
                        <a:effectLst/>
                      </a:endParaRPr>
                    </a:p>
                  </a:txBody>
                  <a:tcPr marL="76200" marR="76200" marT="38100" marB="38100" anchor="ctr">
                    <a:lnL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800" b="1">
                          <a:effectLst/>
                        </a:rPr>
                        <a:t>29 840</a:t>
                      </a:r>
                      <a:endParaRPr lang="cs-CZ">
                        <a:effectLst/>
                      </a:endParaRPr>
                    </a:p>
                  </a:txBody>
                  <a:tcPr marL="76200" marR="76200" marT="38100" marB="38100" anchor="ctr">
                    <a:lnL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800" b="1">
                          <a:effectLst/>
                        </a:rPr>
                        <a:t>32 280</a:t>
                      </a:r>
                      <a:endParaRPr lang="cs-CZ">
                        <a:effectLst/>
                      </a:endParaRPr>
                    </a:p>
                  </a:txBody>
                  <a:tcPr marL="76200" marR="76200" marT="38100" marB="38100" anchor="ctr">
                    <a:lnL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800" b="1">
                          <a:effectLst/>
                        </a:rPr>
                        <a:t>35 350</a:t>
                      </a:r>
                      <a:endParaRPr lang="cs-CZ">
                        <a:effectLst/>
                      </a:endParaRPr>
                    </a:p>
                  </a:txBody>
                  <a:tcPr marL="76200" marR="76200" marT="38100" marB="38100" anchor="ctr">
                    <a:lnL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800" b="1">
                          <a:effectLst/>
                        </a:rPr>
                        <a:t>39 400</a:t>
                      </a:r>
                      <a:endParaRPr lang="cs-CZ">
                        <a:effectLst/>
                      </a:endParaRPr>
                    </a:p>
                  </a:txBody>
                  <a:tcPr marL="76200" marR="76200" marT="38100" marB="38100" anchor="ctr">
                    <a:lnL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800" b="1">
                          <a:effectLst/>
                        </a:rPr>
                        <a:t>44 690</a:t>
                      </a:r>
                      <a:endParaRPr lang="cs-CZ">
                        <a:effectLst/>
                      </a:endParaRPr>
                    </a:p>
                  </a:txBody>
                  <a:tcPr marL="76200" marR="76200" marT="38100" marB="38100" anchor="ctr">
                    <a:lnL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800" b="1">
                          <a:effectLst/>
                        </a:rPr>
                        <a:t>51 130</a:t>
                      </a:r>
                      <a:endParaRPr lang="cs-CZ">
                        <a:effectLst/>
                      </a:endParaRPr>
                    </a:p>
                  </a:txBody>
                  <a:tcPr marL="76200" marR="76200" marT="38100" marB="38100" anchor="ctr">
                    <a:lnL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800" b="1">
                          <a:effectLst/>
                        </a:rPr>
                        <a:t>59 040</a:t>
                      </a:r>
                      <a:endParaRPr lang="cs-CZ">
                        <a:effectLst/>
                      </a:endParaRPr>
                    </a:p>
                  </a:txBody>
                  <a:tcPr marL="76200" marR="76200" marT="38100" marB="38100" anchor="ctr">
                    <a:lnL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44539308"/>
                  </a:ext>
                </a:extLst>
              </a:tr>
              <a:tr h="432469">
                <a:tc>
                  <a:txBody>
                    <a:bodyPr/>
                    <a:lstStyle/>
                    <a:p>
                      <a:pPr algn="ctr"/>
                      <a:r>
                        <a:rPr lang="cs-CZ" sz="800">
                          <a:effectLst/>
                        </a:rPr>
                        <a:t>9</a:t>
                      </a:r>
                      <a:endParaRPr lang="cs-CZ">
                        <a:effectLst/>
                      </a:endParaRPr>
                    </a:p>
                  </a:txBody>
                  <a:tcPr marL="76200" marR="76200" marT="38100" marB="38100" anchor="ctr">
                    <a:lnL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800">
                          <a:effectLst/>
                        </a:rPr>
                        <a:t>do 23 let</a:t>
                      </a:r>
                      <a:endParaRPr lang="cs-CZ">
                        <a:effectLst/>
                      </a:endParaRPr>
                    </a:p>
                  </a:txBody>
                  <a:tcPr marL="76200" marR="76200" marT="38100" marB="38100" anchor="ctr">
                    <a:lnL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800">
                          <a:effectLst/>
                        </a:rPr>
                        <a:t>21 180</a:t>
                      </a:r>
                      <a:endParaRPr lang="cs-CZ">
                        <a:effectLst/>
                      </a:endParaRPr>
                    </a:p>
                  </a:txBody>
                  <a:tcPr marL="76200" marR="76200" marT="38100" marB="38100" anchor="ctr">
                    <a:lnL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800">
                          <a:effectLst/>
                        </a:rPr>
                        <a:t>22 800</a:t>
                      </a:r>
                      <a:endParaRPr lang="cs-CZ">
                        <a:effectLst/>
                      </a:endParaRPr>
                    </a:p>
                  </a:txBody>
                  <a:tcPr marL="76200" marR="76200" marT="38100" marB="38100" anchor="ctr">
                    <a:lnL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800">
                          <a:effectLst/>
                        </a:rPr>
                        <a:t>24 570</a:t>
                      </a:r>
                      <a:endParaRPr lang="cs-CZ">
                        <a:effectLst/>
                      </a:endParaRPr>
                    </a:p>
                  </a:txBody>
                  <a:tcPr marL="76200" marR="76200" marT="38100" marB="38100" anchor="ctr">
                    <a:lnL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800">
                          <a:effectLst/>
                        </a:rPr>
                        <a:t>26 550</a:t>
                      </a:r>
                      <a:endParaRPr lang="cs-CZ">
                        <a:effectLst/>
                      </a:endParaRPr>
                    </a:p>
                  </a:txBody>
                  <a:tcPr marL="76200" marR="76200" marT="38100" marB="38100" anchor="ctr">
                    <a:lnL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800">
                          <a:effectLst/>
                        </a:rPr>
                        <a:t>28 630</a:t>
                      </a:r>
                      <a:endParaRPr lang="cs-CZ">
                        <a:effectLst/>
                      </a:endParaRPr>
                    </a:p>
                  </a:txBody>
                  <a:tcPr marL="76200" marR="76200" marT="38100" marB="38100" anchor="ctr">
                    <a:lnL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800">
                          <a:effectLst/>
                        </a:rPr>
                        <a:t>30 910</a:t>
                      </a:r>
                      <a:endParaRPr lang="cs-CZ">
                        <a:effectLst/>
                      </a:endParaRPr>
                    </a:p>
                  </a:txBody>
                  <a:tcPr marL="76200" marR="76200" marT="38100" marB="38100" anchor="ctr">
                    <a:lnL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800">
                          <a:effectLst/>
                        </a:rPr>
                        <a:t>33 420</a:t>
                      </a:r>
                      <a:endParaRPr lang="cs-CZ">
                        <a:effectLst/>
                      </a:endParaRPr>
                    </a:p>
                  </a:txBody>
                  <a:tcPr marL="76200" marR="76200" marT="38100" marB="38100" anchor="ctr">
                    <a:lnL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800">
                          <a:effectLst/>
                        </a:rPr>
                        <a:t>36 600</a:t>
                      </a:r>
                      <a:endParaRPr lang="cs-CZ">
                        <a:effectLst/>
                      </a:endParaRPr>
                    </a:p>
                  </a:txBody>
                  <a:tcPr marL="76200" marR="76200" marT="38100" marB="38100" anchor="ctr">
                    <a:lnL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800">
                          <a:effectLst/>
                        </a:rPr>
                        <a:t>40 790</a:t>
                      </a:r>
                      <a:endParaRPr lang="cs-CZ">
                        <a:effectLst/>
                      </a:endParaRPr>
                    </a:p>
                  </a:txBody>
                  <a:tcPr marL="76200" marR="76200" marT="38100" marB="38100" anchor="ctr">
                    <a:lnL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800">
                          <a:effectLst/>
                        </a:rPr>
                        <a:t>46 260</a:t>
                      </a:r>
                      <a:endParaRPr lang="cs-CZ">
                        <a:effectLst/>
                      </a:endParaRPr>
                    </a:p>
                  </a:txBody>
                  <a:tcPr marL="76200" marR="76200" marT="38100" marB="38100" anchor="ctr">
                    <a:lnL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800">
                          <a:effectLst/>
                        </a:rPr>
                        <a:t>52 970</a:t>
                      </a:r>
                      <a:endParaRPr lang="cs-CZ">
                        <a:effectLst/>
                      </a:endParaRPr>
                    </a:p>
                  </a:txBody>
                  <a:tcPr marL="76200" marR="76200" marT="38100" marB="38100" anchor="ctr">
                    <a:lnL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800">
                          <a:effectLst/>
                        </a:rPr>
                        <a:t>61 180</a:t>
                      </a:r>
                      <a:endParaRPr lang="cs-CZ">
                        <a:effectLst/>
                      </a:endParaRPr>
                    </a:p>
                  </a:txBody>
                  <a:tcPr marL="76200" marR="76200" marT="38100" marB="38100" anchor="ctr">
                    <a:lnL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46750176"/>
                  </a:ext>
                </a:extLst>
              </a:tr>
              <a:tr h="432469">
                <a:tc>
                  <a:txBody>
                    <a:bodyPr/>
                    <a:lstStyle/>
                    <a:p>
                      <a:pPr algn="ctr"/>
                      <a:r>
                        <a:rPr lang="cs-CZ" sz="800" b="1">
                          <a:effectLst/>
                        </a:rPr>
                        <a:t>10</a:t>
                      </a:r>
                      <a:endParaRPr lang="cs-CZ">
                        <a:effectLst/>
                      </a:endParaRPr>
                    </a:p>
                  </a:txBody>
                  <a:tcPr marL="76200" marR="76200" marT="38100" marB="38100" anchor="ctr">
                    <a:lnL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800" b="1">
                          <a:effectLst/>
                        </a:rPr>
                        <a:t>do 27 let</a:t>
                      </a:r>
                      <a:endParaRPr lang="cs-CZ">
                        <a:effectLst/>
                      </a:endParaRPr>
                    </a:p>
                  </a:txBody>
                  <a:tcPr marL="76200" marR="76200" marT="38100" marB="38100" anchor="ctr">
                    <a:lnL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800" b="1">
                          <a:effectLst/>
                        </a:rPr>
                        <a:t>21 270</a:t>
                      </a:r>
                      <a:endParaRPr lang="cs-CZ">
                        <a:effectLst/>
                      </a:endParaRPr>
                    </a:p>
                  </a:txBody>
                  <a:tcPr marL="76200" marR="76200" marT="38100" marB="38100" anchor="ctr">
                    <a:lnL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800" b="1">
                          <a:effectLst/>
                        </a:rPr>
                        <a:t>23 600</a:t>
                      </a:r>
                      <a:endParaRPr lang="cs-CZ">
                        <a:effectLst/>
                      </a:endParaRPr>
                    </a:p>
                  </a:txBody>
                  <a:tcPr marL="76200" marR="76200" marT="38100" marB="38100" anchor="ctr">
                    <a:lnL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800" b="1">
                          <a:effectLst/>
                        </a:rPr>
                        <a:t>25 400</a:t>
                      </a:r>
                      <a:endParaRPr lang="cs-CZ">
                        <a:effectLst/>
                      </a:endParaRPr>
                    </a:p>
                  </a:txBody>
                  <a:tcPr marL="76200" marR="76200" marT="38100" marB="38100" anchor="ctr">
                    <a:lnL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800" b="1">
                          <a:effectLst/>
                        </a:rPr>
                        <a:t>27 500</a:t>
                      </a:r>
                      <a:endParaRPr lang="cs-CZ">
                        <a:effectLst/>
                      </a:endParaRPr>
                    </a:p>
                  </a:txBody>
                  <a:tcPr marL="76200" marR="76200" marT="38100" marB="38100" anchor="ctr">
                    <a:lnL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800" b="1">
                          <a:effectLst/>
                        </a:rPr>
                        <a:t>29 660</a:t>
                      </a:r>
                      <a:endParaRPr lang="cs-CZ">
                        <a:effectLst/>
                      </a:endParaRPr>
                    </a:p>
                  </a:txBody>
                  <a:tcPr marL="76200" marR="76200" marT="38100" marB="38100" anchor="ctr">
                    <a:lnL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800" b="1">
                          <a:effectLst/>
                        </a:rPr>
                        <a:t>32 000</a:t>
                      </a:r>
                      <a:endParaRPr lang="cs-CZ">
                        <a:effectLst/>
                      </a:endParaRPr>
                    </a:p>
                  </a:txBody>
                  <a:tcPr marL="76200" marR="76200" marT="38100" marB="38100" anchor="ctr">
                    <a:lnL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800" b="1">
                          <a:effectLst/>
                        </a:rPr>
                        <a:t>34 620</a:t>
                      </a:r>
                      <a:endParaRPr lang="cs-CZ">
                        <a:effectLst/>
                      </a:endParaRPr>
                    </a:p>
                  </a:txBody>
                  <a:tcPr marL="76200" marR="76200" marT="38100" marB="38100" anchor="ctr">
                    <a:lnL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800" b="1">
                          <a:effectLst/>
                        </a:rPr>
                        <a:t>37 920</a:t>
                      </a:r>
                      <a:endParaRPr lang="cs-CZ">
                        <a:effectLst/>
                      </a:endParaRPr>
                    </a:p>
                  </a:txBody>
                  <a:tcPr marL="76200" marR="76200" marT="38100" marB="38100" anchor="ctr">
                    <a:lnL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800" b="1">
                          <a:effectLst/>
                        </a:rPr>
                        <a:t>42 270</a:t>
                      </a:r>
                      <a:endParaRPr lang="cs-CZ">
                        <a:effectLst/>
                      </a:endParaRPr>
                    </a:p>
                  </a:txBody>
                  <a:tcPr marL="76200" marR="76200" marT="38100" marB="38100" anchor="ctr">
                    <a:lnL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800" b="1">
                          <a:effectLst/>
                        </a:rPr>
                        <a:t>47 960</a:t>
                      </a:r>
                      <a:endParaRPr lang="cs-CZ">
                        <a:effectLst/>
                      </a:endParaRPr>
                    </a:p>
                  </a:txBody>
                  <a:tcPr marL="76200" marR="76200" marT="38100" marB="38100" anchor="ctr">
                    <a:lnL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800" b="1">
                          <a:effectLst/>
                        </a:rPr>
                        <a:t>54 920</a:t>
                      </a:r>
                      <a:endParaRPr lang="cs-CZ">
                        <a:effectLst/>
                      </a:endParaRPr>
                    </a:p>
                  </a:txBody>
                  <a:tcPr marL="76200" marR="76200" marT="38100" marB="38100" anchor="ctr">
                    <a:lnL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800" b="1">
                          <a:effectLst/>
                        </a:rPr>
                        <a:t>63 410</a:t>
                      </a:r>
                      <a:endParaRPr lang="cs-CZ">
                        <a:effectLst/>
                      </a:endParaRPr>
                    </a:p>
                  </a:txBody>
                  <a:tcPr marL="76200" marR="76200" marT="38100" marB="38100" anchor="ctr">
                    <a:lnL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62529178"/>
                  </a:ext>
                </a:extLst>
              </a:tr>
              <a:tr h="432469">
                <a:tc>
                  <a:txBody>
                    <a:bodyPr/>
                    <a:lstStyle/>
                    <a:p>
                      <a:pPr algn="ctr"/>
                      <a:r>
                        <a:rPr lang="cs-CZ" sz="800">
                          <a:effectLst/>
                        </a:rPr>
                        <a:t>11</a:t>
                      </a:r>
                      <a:endParaRPr lang="cs-CZ">
                        <a:effectLst/>
                      </a:endParaRPr>
                    </a:p>
                  </a:txBody>
                  <a:tcPr marL="76200" marR="76200" marT="38100" marB="38100" anchor="ctr">
                    <a:lnL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800">
                          <a:effectLst/>
                        </a:rPr>
                        <a:t>do 32 let</a:t>
                      </a:r>
                      <a:endParaRPr lang="cs-CZ">
                        <a:effectLst/>
                      </a:endParaRPr>
                    </a:p>
                  </a:txBody>
                  <a:tcPr marL="76200" marR="76200" marT="38100" marB="38100" anchor="ctr">
                    <a:lnL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800">
                          <a:effectLst/>
                        </a:rPr>
                        <a:t>22 710</a:t>
                      </a:r>
                      <a:endParaRPr lang="cs-CZ">
                        <a:effectLst/>
                      </a:endParaRPr>
                    </a:p>
                  </a:txBody>
                  <a:tcPr marL="76200" marR="76200" marT="38100" marB="38100" anchor="ctr">
                    <a:lnL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800">
                          <a:effectLst/>
                        </a:rPr>
                        <a:t>24 440</a:t>
                      </a:r>
                      <a:endParaRPr lang="cs-CZ">
                        <a:effectLst/>
                      </a:endParaRPr>
                    </a:p>
                  </a:txBody>
                  <a:tcPr marL="76200" marR="76200" marT="38100" marB="38100" anchor="ctr">
                    <a:lnL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800">
                          <a:effectLst/>
                        </a:rPr>
                        <a:t>26 340</a:t>
                      </a:r>
                      <a:endParaRPr lang="cs-CZ">
                        <a:effectLst/>
                      </a:endParaRPr>
                    </a:p>
                  </a:txBody>
                  <a:tcPr marL="76200" marR="76200" marT="38100" marB="38100" anchor="ctr">
                    <a:lnL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800">
                          <a:effectLst/>
                        </a:rPr>
                        <a:t>28 510</a:t>
                      </a:r>
                      <a:endParaRPr lang="cs-CZ">
                        <a:effectLst/>
                      </a:endParaRPr>
                    </a:p>
                  </a:txBody>
                  <a:tcPr marL="76200" marR="76200" marT="38100" marB="38100" anchor="ctr">
                    <a:lnL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800">
                          <a:effectLst/>
                        </a:rPr>
                        <a:t>30 720</a:t>
                      </a:r>
                      <a:endParaRPr lang="cs-CZ">
                        <a:effectLst/>
                      </a:endParaRPr>
                    </a:p>
                  </a:txBody>
                  <a:tcPr marL="76200" marR="76200" marT="38100" marB="38100" anchor="ctr">
                    <a:lnL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800">
                          <a:effectLst/>
                        </a:rPr>
                        <a:t>33 170</a:t>
                      </a:r>
                      <a:endParaRPr lang="cs-CZ">
                        <a:effectLst/>
                      </a:endParaRPr>
                    </a:p>
                  </a:txBody>
                  <a:tcPr marL="76200" marR="76200" marT="38100" marB="38100" anchor="ctr">
                    <a:lnL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800">
                          <a:effectLst/>
                        </a:rPr>
                        <a:t>35 880</a:t>
                      </a:r>
                      <a:endParaRPr lang="cs-CZ">
                        <a:effectLst/>
                      </a:endParaRPr>
                    </a:p>
                  </a:txBody>
                  <a:tcPr marL="76200" marR="76200" marT="38100" marB="38100" anchor="ctr">
                    <a:lnL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800">
                          <a:effectLst/>
                        </a:rPr>
                        <a:t>39 290</a:t>
                      </a:r>
                      <a:endParaRPr lang="cs-CZ">
                        <a:effectLst/>
                      </a:endParaRPr>
                    </a:p>
                  </a:txBody>
                  <a:tcPr marL="76200" marR="76200" marT="38100" marB="38100" anchor="ctr">
                    <a:lnL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800">
                          <a:effectLst/>
                        </a:rPr>
                        <a:t>43 810</a:t>
                      </a:r>
                      <a:endParaRPr lang="cs-CZ">
                        <a:effectLst/>
                      </a:endParaRPr>
                    </a:p>
                  </a:txBody>
                  <a:tcPr marL="76200" marR="76200" marT="38100" marB="38100" anchor="ctr">
                    <a:lnL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800">
                          <a:effectLst/>
                        </a:rPr>
                        <a:t>49 700</a:t>
                      </a:r>
                      <a:endParaRPr lang="cs-CZ">
                        <a:effectLst/>
                      </a:endParaRPr>
                    </a:p>
                  </a:txBody>
                  <a:tcPr marL="76200" marR="76200" marT="38100" marB="38100" anchor="ctr">
                    <a:lnL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800">
                          <a:effectLst/>
                        </a:rPr>
                        <a:t>56 920</a:t>
                      </a:r>
                      <a:endParaRPr lang="cs-CZ">
                        <a:effectLst/>
                      </a:endParaRPr>
                    </a:p>
                  </a:txBody>
                  <a:tcPr marL="76200" marR="76200" marT="38100" marB="38100" anchor="ctr">
                    <a:lnL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800">
                          <a:effectLst/>
                        </a:rPr>
                        <a:t>65 740</a:t>
                      </a:r>
                      <a:endParaRPr lang="cs-CZ">
                        <a:effectLst/>
                      </a:endParaRPr>
                    </a:p>
                  </a:txBody>
                  <a:tcPr marL="76200" marR="76200" marT="38100" marB="38100" anchor="ctr">
                    <a:lnL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44039153"/>
                  </a:ext>
                </a:extLst>
              </a:tr>
              <a:tr h="432469">
                <a:tc>
                  <a:txBody>
                    <a:bodyPr/>
                    <a:lstStyle/>
                    <a:p>
                      <a:pPr algn="ctr"/>
                      <a:r>
                        <a:rPr lang="cs-CZ" sz="800" b="1">
                          <a:effectLst/>
                        </a:rPr>
                        <a:t>12</a:t>
                      </a:r>
                      <a:endParaRPr lang="cs-CZ">
                        <a:effectLst/>
                      </a:endParaRPr>
                    </a:p>
                  </a:txBody>
                  <a:tcPr marL="76200" marR="76200" marT="38100" marB="38100" anchor="ctr">
                    <a:lnL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800" b="1">
                          <a:effectLst/>
                        </a:rPr>
                        <a:t>nad 32 let</a:t>
                      </a:r>
                      <a:endParaRPr lang="cs-CZ">
                        <a:effectLst/>
                      </a:endParaRPr>
                    </a:p>
                  </a:txBody>
                  <a:tcPr marL="76200" marR="76200" marT="38100" marB="38100" anchor="ctr">
                    <a:lnL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800" b="1">
                          <a:effectLst/>
                        </a:rPr>
                        <a:t>23 510</a:t>
                      </a:r>
                      <a:endParaRPr lang="cs-CZ">
                        <a:effectLst/>
                      </a:endParaRPr>
                    </a:p>
                  </a:txBody>
                  <a:tcPr marL="76200" marR="76200" marT="38100" marB="38100" anchor="ctr">
                    <a:lnL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800" b="1">
                          <a:effectLst/>
                        </a:rPr>
                        <a:t>25 290</a:t>
                      </a:r>
                      <a:endParaRPr lang="cs-CZ">
                        <a:effectLst/>
                      </a:endParaRPr>
                    </a:p>
                  </a:txBody>
                  <a:tcPr marL="76200" marR="76200" marT="38100" marB="38100" anchor="ctr">
                    <a:lnL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800" b="1">
                          <a:effectLst/>
                        </a:rPr>
                        <a:t>27 260</a:t>
                      </a:r>
                      <a:endParaRPr lang="cs-CZ">
                        <a:effectLst/>
                      </a:endParaRPr>
                    </a:p>
                  </a:txBody>
                  <a:tcPr marL="76200" marR="76200" marT="38100" marB="38100" anchor="ctr">
                    <a:lnL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800" b="1">
                          <a:effectLst/>
                        </a:rPr>
                        <a:t>29 520</a:t>
                      </a:r>
                      <a:endParaRPr lang="cs-CZ">
                        <a:effectLst/>
                      </a:endParaRPr>
                    </a:p>
                  </a:txBody>
                  <a:tcPr marL="76200" marR="76200" marT="38100" marB="38100" anchor="ctr">
                    <a:lnL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800" b="1">
                          <a:effectLst/>
                        </a:rPr>
                        <a:t>31 820</a:t>
                      </a:r>
                      <a:endParaRPr lang="cs-CZ">
                        <a:effectLst/>
                      </a:endParaRPr>
                    </a:p>
                  </a:txBody>
                  <a:tcPr marL="76200" marR="76200" marT="38100" marB="38100" anchor="ctr">
                    <a:lnL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800" b="1">
                          <a:effectLst/>
                        </a:rPr>
                        <a:t>34 370</a:t>
                      </a:r>
                      <a:endParaRPr lang="cs-CZ">
                        <a:effectLst/>
                      </a:endParaRPr>
                    </a:p>
                  </a:txBody>
                  <a:tcPr marL="76200" marR="76200" marT="38100" marB="38100" anchor="ctr">
                    <a:lnL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800" b="1">
                          <a:effectLst/>
                        </a:rPr>
                        <a:t>37 170</a:t>
                      </a:r>
                      <a:endParaRPr lang="cs-CZ">
                        <a:effectLst/>
                      </a:endParaRPr>
                    </a:p>
                  </a:txBody>
                  <a:tcPr marL="76200" marR="76200" marT="38100" marB="38100" anchor="ctr">
                    <a:lnL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800" b="1">
                          <a:effectLst/>
                        </a:rPr>
                        <a:t>40 740</a:t>
                      </a:r>
                      <a:endParaRPr lang="cs-CZ">
                        <a:effectLst/>
                      </a:endParaRPr>
                    </a:p>
                  </a:txBody>
                  <a:tcPr marL="76200" marR="76200" marT="38100" marB="38100" anchor="ctr">
                    <a:lnL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800" b="1">
                          <a:effectLst/>
                        </a:rPr>
                        <a:t>45 420</a:t>
                      </a:r>
                      <a:endParaRPr lang="cs-CZ">
                        <a:effectLst/>
                      </a:endParaRPr>
                    </a:p>
                  </a:txBody>
                  <a:tcPr marL="76200" marR="76200" marT="38100" marB="38100" anchor="ctr">
                    <a:lnL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800" b="1">
                          <a:effectLst/>
                        </a:rPr>
                        <a:t>51 530</a:t>
                      </a:r>
                      <a:endParaRPr lang="cs-CZ">
                        <a:effectLst/>
                      </a:endParaRPr>
                    </a:p>
                  </a:txBody>
                  <a:tcPr marL="76200" marR="76200" marT="38100" marB="38100" anchor="ctr">
                    <a:lnL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800" b="1">
                          <a:effectLst/>
                        </a:rPr>
                        <a:t>59 020</a:t>
                      </a:r>
                      <a:endParaRPr lang="cs-CZ">
                        <a:effectLst/>
                      </a:endParaRPr>
                    </a:p>
                  </a:txBody>
                  <a:tcPr marL="76200" marR="76200" marT="38100" marB="38100" anchor="ctr">
                    <a:lnL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800" b="1" dirty="0">
                          <a:effectLst/>
                        </a:rPr>
                        <a:t>68 200</a:t>
                      </a:r>
                      <a:endParaRPr lang="cs-CZ" dirty="0">
                        <a:effectLst/>
                      </a:endParaRPr>
                    </a:p>
                  </a:txBody>
                  <a:tcPr marL="76200" marR="76200" marT="38100" marB="38100" anchor="ctr">
                    <a:lnL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9940926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2329878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8D62222-A5E9-B95B-AD8B-9317F43FE5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Zákon o státní službě II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9AF787D-4508-14C9-22F9-58EBE679A0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defRPr/>
            </a:pPr>
            <a:r>
              <a:rPr lang="cs-CZ" altLang="cs-CZ" sz="2400" dirty="0"/>
              <a:t>1</a:t>
            </a:r>
            <a:r>
              <a:rPr lang="cs-CZ" altLang="cs-CZ" sz="2400" dirty="0">
                <a:solidFill>
                  <a:srgbClr val="002060"/>
                </a:solidFill>
              </a:rPr>
              <a:t>) </a:t>
            </a:r>
            <a:r>
              <a:rPr lang="cs-CZ" altLang="cs-CZ" sz="2000" dirty="0">
                <a:solidFill>
                  <a:srgbClr val="002060"/>
                </a:solidFill>
              </a:rPr>
              <a:t>„</a:t>
            </a:r>
            <a:r>
              <a:rPr lang="cs-CZ" altLang="cs-CZ" sz="2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Státní zaměstnanec</a:t>
            </a:r>
            <a:r>
              <a:rPr lang="cs-CZ" altLang="cs-CZ" sz="2000" b="1" dirty="0">
                <a:solidFill>
                  <a:srgbClr val="002060"/>
                </a:solidFill>
              </a:rPr>
              <a:t>“ </a:t>
            </a:r>
            <a:r>
              <a:rPr lang="cs-CZ" altLang="cs-CZ" sz="2000" dirty="0"/>
              <a:t>(§ 6) :</a:t>
            </a:r>
          </a:p>
          <a:p>
            <a:pPr marL="324000" lvl="1" indent="0" algn="just">
              <a:buNone/>
              <a:defRPr/>
            </a:pPr>
            <a:r>
              <a:rPr lang="cs-CZ" altLang="cs-CZ" i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fyzická osoba</a:t>
            </a:r>
            <a:r>
              <a:rPr lang="cs-CZ" altLang="cs-CZ" i="1" dirty="0">
                <a:solidFill>
                  <a:srgbClr val="7030A0"/>
                </a:solidFill>
              </a:rPr>
              <a:t>, která byla </a:t>
            </a:r>
            <a:r>
              <a:rPr lang="cs-CZ" altLang="cs-CZ" i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přijata</a:t>
            </a:r>
            <a:r>
              <a:rPr lang="cs-CZ" altLang="cs-CZ" i="1" dirty="0">
                <a:solidFill>
                  <a:srgbClr val="7030A0"/>
                </a:solidFill>
              </a:rPr>
              <a:t> do služebního poměru a zařazena na služební místo nebo </a:t>
            </a:r>
            <a:r>
              <a:rPr lang="cs-CZ" altLang="cs-CZ" i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jmenována</a:t>
            </a:r>
            <a:r>
              <a:rPr lang="cs-CZ" altLang="cs-CZ" i="1" dirty="0">
                <a:solidFill>
                  <a:srgbClr val="7030A0"/>
                </a:solidFill>
              </a:rPr>
              <a:t> na služební místo představeného </a:t>
            </a:r>
            <a:r>
              <a:rPr lang="cs-CZ" altLang="cs-CZ" i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 výkonu některé z činností </a:t>
            </a:r>
            <a:r>
              <a:rPr lang="cs-CZ" altLang="cs-CZ" i="1" dirty="0">
                <a:solidFill>
                  <a:srgbClr val="7030A0"/>
                </a:solidFill>
              </a:rPr>
              <a:t>uvedených v § 5 (služba</a:t>
            </a:r>
            <a:r>
              <a:rPr lang="cs-CZ" altLang="cs-CZ" dirty="0"/>
              <a:t>).</a:t>
            </a:r>
          </a:p>
          <a:p>
            <a:pPr>
              <a:lnSpc>
                <a:spcPct val="100000"/>
              </a:lnSpc>
              <a:defRPr/>
            </a:pPr>
            <a:r>
              <a:rPr lang="cs-CZ" altLang="cs-CZ" sz="2000" dirty="0"/>
              <a:t>2) </a:t>
            </a:r>
            <a:r>
              <a:rPr lang="cs-CZ" altLang="cs-CZ" sz="2000" dirty="0">
                <a:solidFill>
                  <a:srgbClr val="002060"/>
                </a:solidFill>
              </a:rPr>
              <a:t>Správní úřad </a:t>
            </a:r>
            <a:r>
              <a:rPr lang="cs-CZ" altLang="cs-CZ" sz="2000" dirty="0"/>
              <a:t>(§ 3) = „</a:t>
            </a:r>
            <a:r>
              <a:rPr lang="cs-CZ" altLang="cs-CZ" sz="2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služební úřad</a:t>
            </a:r>
            <a:r>
              <a:rPr lang="cs-CZ" altLang="cs-CZ" sz="2000" b="1" dirty="0">
                <a:solidFill>
                  <a:srgbClr val="002060"/>
                </a:solidFill>
              </a:rPr>
              <a:t>“ </a:t>
            </a:r>
            <a:r>
              <a:rPr lang="cs-CZ" altLang="cs-CZ" sz="2000" dirty="0"/>
              <a:t>(§ 4) </a:t>
            </a:r>
            <a:r>
              <a:rPr lang="cs-CZ" altLang="cs-CZ" sz="2000" i="1" dirty="0"/>
              <a:t>( v něm působí státní zaměstnanci): </a:t>
            </a:r>
          </a:p>
          <a:p>
            <a:pPr marL="324000" lvl="1" indent="0" algn="just">
              <a:buNone/>
              <a:defRPr/>
            </a:pPr>
            <a:r>
              <a:rPr lang="cs-CZ" altLang="cs-CZ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ministerstvo a jiný správní úřad</a:t>
            </a:r>
            <a:r>
              <a:rPr lang="cs-CZ" altLang="cs-CZ" dirty="0"/>
              <a:t>, jestliže je zřízen zákonem a  	je zákonem výslovně označen jako </a:t>
            </a:r>
            <a:r>
              <a:rPr lang="cs-CZ" altLang="cs-CZ" i="1" dirty="0"/>
              <a:t>správní úřad </a:t>
            </a:r>
            <a:r>
              <a:rPr lang="cs-CZ" altLang="cs-CZ" dirty="0"/>
              <a:t>nebo </a:t>
            </a:r>
            <a:r>
              <a:rPr lang="cs-CZ" altLang="cs-CZ" i="1" dirty="0"/>
              <a:t>orgán 	státní správy</a:t>
            </a:r>
            <a:r>
              <a:rPr lang="cs-CZ" altLang="cs-CZ" dirty="0"/>
              <a:t>.</a:t>
            </a:r>
          </a:p>
          <a:p>
            <a:pPr>
              <a:defRPr/>
            </a:pPr>
            <a:r>
              <a:rPr lang="cs-CZ" altLang="cs-CZ" sz="2000" dirty="0"/>
              <a:t>3)</a:t>
            </a:r>
            <a:r>
              <a:rPr lang="cs-CZ" altLang="cs-CZ" sz="2000" dirty="0">
                <a:solidFill>
                  <a:srgbClr val="FF0000"/>
                </a:solidFill>
              </a:rPr>
              <a:t> </a:t>
            </a:r>
            <a:r>
              <a:rPr lang="cs-CZ" altLang="cs-CZ" sz="2000" dirty="0"/>
              <a:t>Státní správa = „</a:t>
            </a:r>
            <a:r>
              <a:rPr lang="cs-CZ" altLang="cs-CZ" sz="2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služba</a:t>
            </a:r>
            <a:r>
              <a:rPr lang="cs-CZ" altLang="cs-CZ" sz="2000" b="1" dirty="0">
                <a:solidFill>
                  <a:srgbClr val="002060"/>
                </a:solidFill>
              </a:rPr>
              <a:t>“</a:t>
            </a:r>
          </a:p>
          <a:p>
            <a:pPr lvl="1">
              <a:defRPr/>
            </a:pPr>
            <a:r>
              <a:rPr lang="cs-CZ" altLang="cs-CZ" dirty="0"/>
              <a:t>Podrobně vymezena v § 5 – „</a:t>
            </a:r>
            <a:r>
              <a:rPr lang="cs-CZ" altLang="cs-CZ" b="1" dirty="0">
                <a:solidFill>
                  <a:srgbClr val="7030A0"/>
                </a:solidFill>
              </a:rPr>
              <a:t>Služba a obory služby</a:t>
            </a:r>
            <a:r>
              <a:rPr lang="cs-CZ" altLang="cs-CZ" dirty="0"/>
              <a:t>“.</a:t>
            </a:r>
          </a:p>
          <a:p>
            <a:pPr lvl="1" algn="just">
              <a:defRPr/>
            </a:pPr>
            <a:r>
              <a:rPr lang="cs-CZ" altLang="cs-CZ" i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Služba</a:t>
            </a:r>
            <a:r>
              <a:rPr lang="cs-CZ" altLang="cs-CZ" dirty="0"/>
              <a:t>  =  v podstatě  </a:t>
            </a:r>
            <a:r>
              <a:rPr lang="cs-CZ" altLang="cs-CZ" b="1" dirty="0"/>
              <a:t>druhy činností </a:t>
            </a:r>
            <a:r>
              <a:rPr lang="cs-CZ" altLang="cs-CZ" dirty="0"/>
              <a:t>/např. příprava a provádění správních úkonů včetně kontroly, audit, zadávaní veřejných zakázek,…)</a:t>
            </a:r>
          </a:p>
          <a:p>
            <a:pPr lvl="1" algn="just">
              <a:defRPr/>
            </a:pPr>
            <a:r>
              <a:rPr lang="cs-CZ" altLang="cs-CZ" i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Obory služby</a:t>
            </a:r>
            <a:r>
              <a:rPr lang="cs-CZ" altLang="cs-CZ" dirty="0"/>
              <a:t> stanoví vláda nařízením  - s tím provázána </a:t>
            </a:r>
            <a:r>
              <a:rPr lang="cs-CZ" altLang="cs-CZ" i="1" dirty="0">
                <a:solidFill>
                  <a:srgbClr val="7030A0"/>
                </a:solidFill>
              </a:rPr>
              <a:t>služební místa</a:t>
            </a:r>
            <a:r>
              <a:rPr lang="cs-CZ" altLang="cs-CZ" dirty="0"/>
              <a:t> /vytvořena </a:t>
            </a:r>
            <a:r>
              <a:rPr lang="cs-CZ" altLang="cs-CZ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systemizace</a:t>
            </a:r>
            <a:r>
              <a:rPr lang="cs-CZ" alt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altLang="cs-CZ" dirty="0"/>
              <a:t>služebních míst- pro každý služební úřad/,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706243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BF0BD4A-691A-09A1-FEFC-CEBA72E5E0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Veřejná služba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81B45EE-7342-092A-E47A-100CAC4894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/>
              <a:t>Veřejná služba – </a:t>
            </a:r>
            <a:r>
              <a:rPr lang="cs-CZ" b="0" dirty="0"/>
              <a:t>2 pojetí – veřejná správa jako </a:t>
            </a:r>
            <a:r>
              <a:rPr lang="cs-CZ" dirty="0"/>
              <a:t>služba veřejnosti </a:t>
            </a:r>
            <a:r>
              <a:rPr lang="cs-CZ" b="0" dirty="0"/>
              <a:t>vs. označení právního </a:t>
            </a:r>
            <a:r>
              <a:rPr lang="cs-CZ" dirty="0"/>
              <a:t>postavení veřejných zaměstnanců </a:t>
            </a:r>
            <a:r>
              <a:rPr lang="cs-CZ" b="0" dirty="0"/>
              <a:t>(tvoří personální základ veřejné správy)</a:t>
            </a:r>
          </a:p>
          <a:p>
            <a:r>
              <a:rPr lang="cs-CZ" dirty="0"/>
              <a:t>Úkol - </a:t>
            </a:r>
            <a:r>
              <a:rPr lang="cs-CZ" sz="2800" dirty="0"/>
              <a:t>poskytovat kvalitní = </a:t>
            </a:r>
            <a:r>
              <a:rPr lang="cs-CZ" sz="28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odborný –</a:t>
            </a:r>
            <a:r>
              <a:rPr lang="cs-CZ" sz="2800" b="1" dirty="0"/>
              <a:t> </a:t>
            </a:r>
            <a:r>
              <a:rPr lang="cs-CZ" sz="28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profesionální, nestranný, transparentní, odpovědný</a:t>
            </a:r>
            <a:r>
              <a:rPr lang="cs-CZ" sz="2800" i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2800" dirty="0"/>
              <a:t>výkon veřejné správy, a to </a:t>
            </a:r>
            <a:r>
              <a:rPr lang="cs-CZ" sz="28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kontinuálně, stabilně, předvídatelně, spolehlivě</a:t>
            </a:r>
          </a:p>
          <a:p>
            <a:pPr>
              <a:lnSpc>
                <a:spcPct val="100000"/>
              </a:lnSpc>
              <a:defRPr/>
            </a:pPr>
            <a:r>
              <a:rPr lang="cs-CZ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Zajištění: </a:t>
            </a:r>
            <a:r>
              <a:rPr lang="cs-CZ" sz="2800" b="1" i="1" dirty="0">
                <a:solidFill>
                  <a:srgbClr val="C00000"/>
                </a:solidFill>
              </a:rPr>
              <a:t>právní úpravou </a:t>
            </a:r>
            <a:r>
              <a:rPr lang="cs-CZ" sz="2800" dirty="0"/>
              <a:t>(národní + status úředníků EU), </a:t>
            </a:r>
          </a:p>
          <a:p>
            <a:pPr>
              <a:lnSpc>
                <a:spcPct val="100000"/>
              </a:lnSpc>
              <a:buNone/>
              <a:defRPr/>
            </a:pPr>
            <a:r>
              <a:rPr lang="cs-CZ" sz="2800" dirty="0"/>
              <a:t>  		 =  úprava </a:t>
            </a:r>
            <a:r>
              <a:rPr lang="cs-CZ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povinností</a:t>
            </a:r>
            <a:r>
              <a:rPr lang="cs-CZ" sz="2800" dirty="0"/>
              <a:t> úředníka, </a:t>
            </a:r>
            <a:r>
              <a:rPr lang="cs-CZ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odpovědnosti </a:t>
            </a:r>
            <a:r>
              <a:rPr lang="cs-CZ" sz="2800" dirty="0"/>
              <a:t>disciplinární i trestní,  </a:t>
            </a:r>
            <a:r>
              <a:rPr lang="cs-CZ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střetu zájmů</a:t>
            </a:r>
            <a:r>
              <a:rPr lang="cs-CZ" sz="2800" dirty="0"/>
              <a:t>, + </a:t>
            </a:r>
            <a:r>
              <a:rPr lang="cs-CZ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zajištění podmínek </a:t>
            </a:r>
            <a:r>
              <a:rPr lang="cs-CZ" sz="2800" dirty="0"/>
              <a:t>výkonu, </a:t>
            </a:r>
            <a:r>
              <a:rPr lang="cs-CZ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práv, vzdělávání</a:t>
            </a:r>
            <a:r>
              <a:rPr lang="cs-CZ" sz="2800" dirty="0"/>
              <a:t>.</a:t>
            </a:r>
          </a:p>
          <a:p>
            <a:pPr>
              <a:lnSpc>
                <a:spcPct val="100000"/>
              </a:lnSpc>
              <a:defRPr/>
            </a:pPr>
            <a:r>
              <a:rPr lang="cs-CZ" sz="2800" b="1" dirty="0">
                <a:solidFill>
                  <a:srgbClr val="7030A0"/>
                </a:solidFill>
              </a:rPr>
              <a:t> </a:t>
            </a:r>
            <a:r>
              <a:rPr lang="cs-CZ" sz="2800" b="1" i="1" dirty="0">
                <a:solidFill>
                  <a:srgbClr val="7030A0"/>
                </a:solidFill>
              </a:rPr>
              <a:t>soft-</a:t>
            </a:r>
            <a:r>
              <a:rPr lang="cs-CZ" sz="2800" b="1" i="1" dirty="0" err="1">
                <a:solidFill>
                  <a:srgbClr val="7030A0"/>
                </a:solidFill>
              </a:rPr>
              <a:t>law</a:t>
            </a:r>
            <a:r>
              <a:rPr lang="cs-CZ" sz="2800" b="1" dirty="0">
                <a:solidFill>
                  <a:srgbClr val="7030A0"/>
                </a:solidFill>
              </a:rPr>
              <a:t> </a:t>
            </a:r>
            <a:r>
              <a:rPr lang="cs-CZ" sz="2800" dirty="0"/>
              <a:t>Rady Evropy </a:t>
            </a:r>
          </a:p>
          <a:p>
            <a:pPr>
              <a:lnSpc>
                <a:spcPct val="100000"/>
              </a:lnSpc>
              <a:buNone/>
              <a:defRPr/>
            </a:pPr>
            <a:r>
              <a:rPr lang="cs-CZ" sz="2800" i="1" dirty="0"/>
              <a:t>	        - zejména  </a:t>
            </a:r>
            <a:r>
              <a:rPr lang="cs-CZ" sz="2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Doporučení VM RE</a:t>
            </a:r>
            <a:r>
              <a:rPr lang="cs-CZ" sz="2800" i="1" dirty="0"/>
              <a:t>: </a:t>
            </a:r>
            <a:r>
              <a:rPr lang="cs-CZ" sz="2800" dirty="0"/>
              <a:t>k postavení úředníků v Evropě, k předpokladům veřejné služby,…),</a:t>
            </a:r>
          </a:p>
          <a:p>
            <a:pPr>
              <a:lnSpc>
                <a:spcPct val="100000"/>
              </a:lnSpc>
              <a:defRPr/>
            </a:pPr>
            <a:r>
              <a:rPr lang="cs-CZ" sz="2800" i="1" dirty="0"/>
              <a:t> </a:t>
            </a:r>
            <a:r>
              <a:rPr lang="cs-CZ" sz="2800" b="1" i="1" dirty="0">
                <a:solidFill>
                  <a:srgbClr val="0070C0"/>
                </a:solidFill>
              </a:rPr>
              <a:t>etickými kodexy </a:t>
            </a:r>
            <a:r>
              <a:rPr lang="cs-CZ" sz="2800" b="1" dirty="0"/>
              <a:t>a </a:t>
            </a:r>
            <a:r>
              <a:rPr lang="cs-CZ" sz="2800" b="1" dirty="0">
                <a:solidFill>
                  <a:srgbClr val="0070C0"/>
                </a:solidFill>
              </a:rPr>
              <a:t>etickou infrastrukturou.</a:t>
            </a:r>
          </a:p>
          <a:p>
            <a:endParaRPr lang="cs-CZ" b="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1136578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FD833DE-20A2-994F-2F75-B2E49262E0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Zákon o státní službě III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CC6D594-F952-CB67-34B5-F51DAF04BA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05017"/>
            <a:ext cx="10515600" cy="4871946"/>
          </a:xfrm>
        </p:spPr>
        <p:txBody>
          <a:bodyPr>
            <a:normAutofit fontScale="85000" lnSpcReduction="20000"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cs-CZ" sz="2800" dirty="0"/>
              <a:t>oproti původnímu uspořádání dle z. o státní službě – zákonem č. 384/2022 Sb.:</a:t>
            </a:r>
          </a:p>
          <a:p>
            <a:pPr marL="0" indent="0">
              <a:buNone/>
            </a:pPr>
            <a:r>
              <a:rPr lang="cs-CZ" sz="2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Dle následujícího schématu:</a:t>
            </a:r>
          </a:p>
          <a:p>
            <a:pPr marL="0" indent="0">
              <a:buNone/>
            </a:pPr>
            <a:r>
              <a:rPr lang="cs-CZ" sz="2800" dirty="0"/>
              <a:t> - namísto dosavadního náměstka MV pro státní službu:</a:t>
            </a:r>
          </a:p>
          <a:p>
            <a:pPr marL="0" indent="0">
              <a:buNone/>
            </a:pPr>
            <a:r>
              <a:rPr lang="cs-CZ" sz="2800" dirty="0"/>
              <a:t>                </a:t>
            </a:r>
            <a:r>
              <a:rPr lang="cs-CZ" sz="2800" b="1" dirty="0">
                <a:solidFill>
                  <a:srgbClr val="7030A0"/>
                </a:solidFill>
              </a:rPr>
              <a:t>NEJVYŠŠÍ STÁTNÍ TAJEMNÍK</a:t>
            </a:r>
            <a:r>
              <a:rPr lang="cs-CZ" sz="2800" b="1" i="1" dirty="0">
                <a:solidFill>
                  <a:srgbClr val="7030A0"/>
                </a:solidFill>
              </a:rPr>
              <a:t> </a:t>
            </a:r>
            <a:r>
              <a:rPr lang="cs-CZ" sz="2800" dirty="0"/>
              <a:t>(</a:t>
            </a:r>
            <a:r>
              <a:rPr lang="cs-CZ" sz="2800" dirty="0" err="1"/>
              <a:t>Ph.Dr</a:t>
            </a:r>
            <a:r>
              <a:rPr lang="cs-CZ" sz="2800" dirty="0"/>
              <a:t>. Jindřich Fryč),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cs-CZ" sz="2800" dirty="0"/>
              <a:t>Stojí v čele </a:t>
            </a:r>
            <a:r>
              <a:rPr lang="cs-CZ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Sekce MV pro státní službu</a:t>
            </a:r>
            <a:r>
              <a:rPr lang="cs-CZ" sz="2800" dirty="0"/>
              <a:t>, vydává služební předpisy, není kárně odpovědný.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cs-CZ" sz="2800" dirty="0"/>
              <a:t>(jmenuje jej - vláda na návrh premiéra na základě výběrového řízení).</a:t>
            </a:r>
          </a:p>
          <a:p>
            <a:pPr marL="0" indent="0">
              <a:buNone/>
            </a:pPr>
            <a:r>
              <a:rPr lang="cs-CZ" sz="2800" dirty="0"/>
              <a:t>- namísto  (odborných) náměstků pro řízení sekce:</a:t>
            </a:r>
          </a:p>
          <a:p>
            <a:pPr marL="0" indent="0">
              <a:buNone/>
            </a:pPr>
            <a:r>
              <a:rPr lang="cs-CZ" sz="2800" dirty="0"/>
              <a:t>               </a:t>
            </a:r>
            <a:r>
              <a:rPr lang="cs-CZ" sz="2800" i="1" dirty="0"/>
              <a:t>„</a:t>
            </a:r>
            <a:r>
              <a:rPr lang="cs-CZ" sz="280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vrchní ředitelé sekce</a:t>
            </a:r>
            <a:r>
              <a:rPr lang="cs-CZ" sz="2800" dirty="0"/>
              <a:t>„.</a:t>
            </a:r>
          </a:p>
          <a:p>
            <a:pPr algn="just"/>
            <a:r>
              <a:rPr lang="cs-CZ" altLang="cs-CZ" sz="1800" b="1" dirty="0"/>
              <a:t>Řízení - VEDOUCÍ SLUŽEBNÍHO ÚŘADU </a:t>
            </a:r>
            <a:r>
              <a:rPr lang="cs-CZ" altLang="cs-CZ" sz="1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(V KAŽDÉM ÚŘADĚ)</a:t>
            </a:r>
            <a:r>
              <a:rPr lang="cs-CZ" altLang="cs-CZ" sz="1800" i="1" dirty="0"/>
              <a:t> - § 14</a:t>
            </a:r>
          </a:p>
          <a:p>
            <a:pPr lvl="1" algn="just"/>
            <a:r>
              <a:rPr lang="cs-CZ" altLang="cs-CZ" dirty="0"/>
              <a:t>ten, kdo podle jiného zákona </a:t>
            </a:r>
            <a:r>
              <a:rPr lang="cs-CZ" altLang="cs-CZ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stojí v čele </a:t>
            </a:r>
            <a:r>
              <a:rPr lang="cs-CZ" altLang="cs-CZ" dirty="0"/>
              <a:t>tohoto správního úřadu a tento </a:t>
            </a:r>
            <a:r>
              <a:rPr lang="cs-CZ" altLang="cs-CZ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úřad řídí</a:t>
            </a:r>
            <a:r>
              <a:rPr lang="cs-CZ" altLang="cs-CZ" dirty="0"/>
              <a:t>, bez ohledu na to, zda je státním zaměstnancem (ministr, předseda ÚOHS, atd.),</a:t>
            </a:r>
          </a:p>
          <a:p>
            <a:pPr lvl="1" algn="just"/>
            <a:r>
              <a:rPr lang="cs-CZ" altLang="cs-CZ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řídí činnosti související </a:t>
            </a:r>
            <a:r>
              <a:rPr lang="cs-CZ" altLang="cs-CZ" dirty="0"/>
              <a:t>se zajišťováním </a:t>
            </a:r>
            <a:r>
              <a:rPr lang="cs-CZ" alt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organizačních věcí služby, správy služebních vztahů a odměňování </a:t>
            </a:r>
            <a:r>
              <a:rPr lang="cs-CZ" altLang="cs-CZ" dirty="0"/>
              <a:t>státních zaměstnanců a vedoucího podřízeného služebního úřadu.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0366861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AF393F4-EC81-22B2-C1D8-4E9F0D336C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Vznik služebního poměru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7605A75-FF12-0AF3-B895-67E446DE47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eaLnBrk="1" hangingPunct="1">
              <a:lnSpc>
                <a:spcPct val="100000"/>
              </a:lnSpc>
            </a:pPr>
            <a:r>
              <a:rPr lang="cs-CZ" altLang="cs-CZ" sz="2800" dirty="0"/>
              <a:t>Služba se vykonává ve služebním poměru </a:t>
            </a:r>
            <a:r>
              <a:rPr lang="cs-CZ" altLang="cs-CZ" sz="2800" dirty="0">
                <a:solidFill>
                  <a:srgbClr val="0070C0"/>
                </a:solidFill>
              </a:rPr>
              <a:t>na dobu </a:t>
            </a:r>
            <a:r>
              <a:rPr lang="cs-CZ" altLang="cs-CZ" sz="28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neurčitou</a:t>
            </a:r>
            <a:r>
              <a:rPr lang="cs-CZ" altLang="cs-CZ" sz="2800" dirty="0">
                <a:solidFill>
                  <a:srgbClr val="0070C0"/>
                </a:solidFill>
              </a:rPr>
              <a:t> nebo na dobu </a:t>
            </a:r>
            <a:r>
              <a:rPr lang="cs-CZ" altLang="cs-CZ" sz="28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určitou.</a:t>
            </a:r>
          </a:p>
          <a:p>
            <a:pPr eaLnBrk="1" hangingPunct="1">
              <a:lnSpc>
                <a:spcPct val="100000"/>
              </a:lnSpc>
            </a:pPr>
            <a:endParaRPr lang="cs-CZ" altLang="cs-CZ" sz="2800" dirty="0"/>
          </a:p>
          <a:p>
            <a:pPr eaLnBrk="1" hangingPunct="1">
              <a:lnSpc>
                <a:spcPct val="100000"/>
              </a:lnSpc>
            </a:pPr>
            <a:r>
              <a:rPr lang="cs-CZ" altLang="cs-CZ" sz="2800" b="1" dirty="0"/>
              <a:t>veřejné výběrové řízení </a:t>
            </a:r>
            <a:r>
              <a:rPr lang="cs-CZ" altLang="cs-CZ" sz="2800" dirty="0"/>
              <a:t>– podává se žádost, resp. přihláška</a:t>
            </a:r>
          </a:p>
          <a:p>
            <a:pPr eaLnBrk="1" hangingPunct="1">
              <a:lnSpc>
                <a:spcPct val="100000"/>
              </a:lnSpc>
            </a:pPr>
            <a:r>
              <a:rPr lang="cs-CZ" altLang="cs-CZ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Požadavky</a:t>
            </a:r>
            <a:r>
              <a:rPr lang="cs-CZ" altLang="cs-CZ" sz="28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altLang="cs-CZ" sz="2800" dirty="0"/>
              <a:t>(= fakticky </a:t>
            </a:r>
            <a:r>
              <a:rPr lang="cs-CZ" altLang="cs-CZ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předpoklady)</a:t>
            </a:r>
            <a:r>
              <a:rPr lang="cs-CZ" altLang="cs-CZ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r>
              <a:rPr lang="cs-CZ" altLang="cs-CZ" sz="2800" dirty="0"/>
              <a:t> -</a:t>
            </a:r>
            <a:r>
              <a:rPr lang="cs-CZ" altLang="cs-CZ" sz="28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18 let, - bezúhonnost, - občan EU, 	- svéprávnost, - zdravotní způsobilost, - požadované vzdělání.</a:t>
            </a:r>
          </a:p>
          <a:p>
            <a:pPr eaLnBrk="1" hangingPunct="1">
              <a:lnSpc>
                <a:spcPct val="100000"/>
              </a:lnSpc>
            </a:pPr>
            <a:r>
              <a:rPr lang="cs-CZ" altLang="cs-CZ" sz="2800" dirty="0"/>
              <a:t>vzniká na základě </a:t>
            </a:r>
            <a:r>
              <a:rPr lang="cs-CZ" altLang="cs-CZ" sz="2800" b="1" dirty="0"/>
              <a:t>r</a:t>
            </a:r>
            <a:r>
              <a:rPr lang="pt-BR" altLang="cs-CZ" sz="2800" b="1" dirty="0"/>
              <a:t>ozhodnutí o přijetí </a:t>
            </a:r>
            <a:r>
              <a:rPr lang="pt-BR" altLang="cs-CZ" sz="2800" dirty="0"/>
              <a:t>do služebního poměru</a:t>
            </a:r>
            <a:r>
              <a:rPr lang="cs-CZ" altLang="cs-CZ" sz="2800" dirty="0"/>
              <a:t>, zároveň služební orgán rozhodne o </a:t>
            </a:r>
            <a:r>
              <a:rPr lang="cs-CZ" altLang="cs-CZ" sz="2800" b="1" dirty="0"/>
              <a:t>zařazení</a:t>
            </a:r>
            <a:r>
              <a:rPr lang="cs-CZ" altLang="cs-CZ" sz="2800" dirty="0"/>
              <a:t> zaměstnance</a:t>
            </a:r>
          </a:p>
          <a:p>
            <a:pPr eaLnBrk="1" hangingPunct="1">
              <a:lnSpc>
                <a:spcPct val="100000"/>
              </a:lnSpc>
            </a:pPr>
            <a:r>
              <a:rPr lang="cs-CZ" altLang="cs-CZ" sz="2800" b="1" dirty="0">
                <a:solidFill>
                  <a:srgbClr val="7030A0"/>
                </a:solidFill>
              </a:rPr>
              <a:t>služební slib.</a:t>
            </a:r>
          </a:p>
          <a:p>
            <a:pPr algn="just" eaLnBrk="1" hangingPunct="1">
              <a:lnSpc>
                <a:spcPct val="100000"/>
              </a:lnSpc>
            </a:pPr>
            <a:r>
              <a:rPr lang="cs-CZ" altLang="cs-CZ" sz="2800" dirty="0"/>
              <a:t>do služebního poměru </a:t>
            </a:r>
            <a:r>
              <a:rPr lang="cs-CZ" altLang="cs-CZ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lze přijmout</a:t>
            </a:r>
            <a:r>
              <a:rPr lang="cs-CZ" altLang="cs-CZ" sz="2800" dirty="0"/>
              <a:t> pouze osobu, u které lze </a:t>
            </a:r>
            <a:r>
              <a:rPr lang="cs-CZ" altLang="cs-CZ" sz="2800" dirty="0">
                <a:solidFill>
                  <a:srgbClr val="00B050"/>
                </a:solidFill>
              </a:rPr>
              <a:t>předpokládat</a:t>
            </a:r>
            <a:r>
              <a:rPr lang="cs-CZ" altLang="cs-CZ" sz="2800" dirty="0"/>
              <a:t>, že bude ve službě </a:t>
            </a:r>
            <a:r>
              <a:rPr lang="cs-CZ" altLang="cs-CZ" sz="2800" dirty="0">
                <a:solidFill>
                  <a:srgbClr val="00B050"/>
                </a:solidFill>
              </a:rPr>
              <a:t>dodržovat </a:t>
            </a:r>
            <a:r>
              <a:rPr lang="cs-CZ" altLang="cs-CZ" sz="2800" dirty="0"/>
              <a:t>demokratické zásady ústavního pořádku České republiky a </a:t>
            </a:r>
            <a:r>
              <a:rPr lang="cs-CZ" altLang="cs-CZ" sz="2800" dirty="0">
                <a:solidFill>
                  <a:srgbClr val="00B050"/>
                </a:solidFill>
              </a:rPr>
              <a:t>řádně vykonávat </a:t>
            </a:r>
            <a:r>
              <a:rPr lang="cs-CZ" altLang="cs-CZ" sz="2800" dirty="0"/>
              <a:t>službu</a:t>
            </a:r>
          </a:p>
          <a:p>
            <a:pPr marL="72000" indent="0">
              <a:buNone/>
            </a:pPr>
            <a:r>
              <a:rPr lang="cs-CZ" altLang="cs-CZ" sz="2800" b="1" dirty="0"/>
              <a:t>+ složení </a:t>
            </a:r>
            <a:r>
              <a:rPr lang="cs-CZ" altLang="cs-CZ" sz="2800" b="1" dirty="0">
                <a:solidFill>
                  <a:srgbClr val="7030A0"/>
                </a:solidFill>
              </a:rPr>
              <a:t>úřednické zkoušky</a:t>
            </a:r>
            <a:r>
              <a:rPr lang="cs-CZ" altLang="cs-CZ" sz="2800" b="1" i="1" dirty="0">
                <a:solidFill>
                  <a:srgbClr val="7030A0"/>
                </a:solidFill>
              </a:rPr>
              <a:t>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4047902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0CEE01E-B739-AAAA-5F98-F416095A18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Skončení služebního poměru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24E7A15-1D1D-AB8C-826E-4B2AEEECF1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smrtí </a:t>
            </a:r>
            <a:r>
              <a:rPr lang="cs-CZ" altLang="cs-CZ" sz="2800" dirty="0"/>
              <a:t>státního zaměstnance nebo jeho prohlášení za mrtvého, </a:t>
            </a:r>
          </a:p>
          <a:p>
            <a:r>
              <a:rPr lang="cs-CZ" altLang="cs-CZ" sz="2800" dirty="0"/>
              <a:t>uplynutí </a:t>
            </a:r>
            <a:r>
              <a:rPr lang="cs-CZ" altLang="cs-CZ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doby určité</a:t>
            </a:r>
            <a:r>
              <a:rPr lang="cs-CZ" altLang="cs-CZ" sz="2800" dirty="0"/>
              <a:t>, </a:t>
            </a:r>
          </a:p>
          <a:p>
            <a:r>
              <a:rPr lang="cs-CZ" altLang="cs-CZ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ze zákona </a:t>
            </a:r>
            <a:r>
              <a:rPr lang="cs-CZ" altLang="cs-CZ" sz="2800" dirty="0"/>
              <a:t>– § 74 – např. pravomocné odsouzení pro úmyslný TČ, zbavení svéprávnosti, atd., </a:t>
            </a:r>
          </a:p>
          <a:p>
            <a:r>
              <a:rPr lang="cs-CZ" altLang="cs-CZ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rozhodnutím služebního orgánu </a:t>
            </a:r>
            <a:r>
              <a:rPr lang="cs-CZ" altLang="cs-CZ" sz="2800" dirty="0"/>
              <a:t>– § 72, </a:t>
            </a:r>
          </a:p>
          <a:p>
            <a:r>
              <a:rPr lang="cs-CZ" altLang="cs-CZ" sz="2800" dirty="0"/>
              <a:t>na základě </a:t>
            </a:r>
            <a:r>
              <a:rPr lang="cs-CZ" altLang="cs-CZ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žádosti</a:t>
            </a:r>
            <a:r>
              <a:rPr lang="cs-CZ" altLang="cs-CZ" sz="2800" dirty="0"/>
              <a:t> státního zaměstnance – § 73. </a:t>
            </a:r>
          </a:p>
          <a:p>
            <a:endParaRPr lang="cs-CZ" altLang="cs-CZ" sz="2800" dirty="0"/>
          </a:p>
          <a:p>
            <a:pPr algn="just"/>
            <a:r>
              <a:rPr lang="cs-CZ" altLang="cs-CZ" sz="2800" dirty="0"/>
              <a:t>rozhodnutí o skončení služebního poměru je </a:t>
            </a:r>
            <a:r>
              <a:rPr lang="cs-CZ" altLang="cs-CZ" sz="2800" b="1" i="1" dirty="0"/>
              <a:t>správním rozhodnutím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5941232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10BF3C7-47A8-64D8-4F9F-F4463982BB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Povinnosti a práva státních zaměstnanců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0789C1A-99A4-F3FA-9601-AD1C061B403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500326"/>
            <a:ext cx="5181600" cy="4992549"/>
          </a:xfrm>
        </p:spPr>
        <p:txBody>
          <a:bodyPr>
            <a:normAutofit fontScale="70000" lnSpcReduction="20000"/>
          </a:bodyPr>
          <a:lstStyle/>
          <a:p>
            <a:r>
              <a:rPr lang="cs-CZ" altLang="cs-CZ" sz="2800" dirty="0"/>
              <a:t>Mlčenlivost</a:t>
            </a:r>
          </a:p>
          <a:p>
            <a:r>
              <a:rPr lang="cs-CZ" altLang="cs-CZ" sz="2800" dirty="0"/>
              <a:t>Nestrannost</a:t>
            </a:r>
          </a:p>
          <a:p>
            <a:r>
              <a:rPr lang="cs-CZ" altLang="cs-CZ" sz="2800" dirty="0"/>
              <a:t>Dodržování právních předpisů a služební kázně</a:t>
            </a:r>
          </a:p>
          <a:p>
            <a:r>
              <a:rPr lang="cs-CZ" altLang="cs-CZ" sz="2800" dirty="0"/>
              <a:t>Plnění úkolů osobně, řádně a včas</a:t>
            </a:r>
          </a:p>
          <a:p>
            <a:r>
              <a:rPr lang="cs-CZ" altLang="cs-CZ" sz="2800" dirty="0"/>
              <a:t>Zdržet se jednání, které by mohlo vést ke střetu veřejného zájmu se zájmy osobními</a:t>
            </a:r>
          </a:p>
          <a:p>
            <a:r>
              <a:rPr lang="cs-CZ" altLang="cs-CZ" sz="2800" dirty="0"/>
              <a:t>Nepřijímat dary nad 300 Kč (?!)</a:t>
            </a:r>
          </a:p>
          <a:p>
            <a:r>
              <a:rPr lang="cs-CZ" altLang="cs-CZ" sz="2800" dirty="0"/>
              <a:t>nelze </a:t>
            </a:r>
            <a:r>
              <a:rPr lang="cs-CZ" altLang="cs-CZ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funkce </a:t>
            </a:r>
            <a:r>
              <a:rPr lang="cs-CZ" altLang="cs-CZ" sz="2800" dirty="0"/>
              <a:t>v politické straně nebo politickém hnutí,  </a:t>
            </a:r>
          </a:p>
          <a:p>
            <a:r>
              <a:rPr lang="cs-CZ" altLang="cs-CZ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zápověď členství v řídícím nebo kontrolním orgánu obchodní korporace,</a:t>
            </a:r>
          </a:p>
          <a:p>
            <a:r>
              <a:rPr lang="cs-CZ" altLang="cs-CZ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jiná výdělečná činnost </a:t>
            </a:r>
            <a:r>
              <a:rPr lang="cs-CZ" altLang="cs-CZ" sz="2800" dirty="0"/>
              <a:t>jen se souhlasem služebního orgánu (výjimky § 81 odst. 2), </a:t>
            </a:r>
          </a:p>
          <a:p>
            <a:r>
              <a:rPr lang="pt-BR" altLang="cs-CZ" sz="2800" dirty="0"/>
              <a:t>představený nemá právo na stávku</a:t>
            </a:r>
            <a:r>
              <a:rPr lang="cs-CZ" altLang="cs-CZ" sz="2800" dirty="0"/>
              <a:t>,</a:t>
            </a:r>
            <a:r>
              <a:rPr lang="pt-BR" altLang="cs-CZ" sz="2800" dirty="0"/>
              <a:t>  </a:t>
            </a:r>
          </a:p>
          <a:p>
            <a:r>
              <a:rPr lang="cs-CZ" altLang="cs-CZ" sz="2800" dirty="0"/>
              <a:t>zákaz konkurence</a:t>
            </a:r>
          </a:p>
          <a:p>
            <a:endParaRPr lang="cs-CZ" dirty="0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0652F4AA-F7DA-B199-F42F-A97ED5182FEF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70000" lnSpcReduction="20000"/>
          </a:bodyPr>
          <a:lstStyle/>
          <a:p>
            <a:pPr algn="just"/>
            <a:r>
              <a:rPr lang="cs-CZ" altLang="cs-CZ" sz="2800" dirty="0"/>
              <a:t>vytvoření </a:t>
            </a:r>
            <a:r>
              <a:rPr lang="cs-CZ" altLang="cs-CZ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podmínek</a:t>
            </a:r>
            <a:r>
              <a:rPr lang="cs-CZ" altLang="cs-CZ" sz="2800" dirty="0"/>
              <a:t> pro řádný výkon služby</a:t>
            </a:r>
          </a:p>
          <a:p>
            <a:pPr algn="just"/>
            <a:r>
              <a:rPr lang="cs-CZ" altLang="cs-CZ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odmítnout</a:t>
            </a:r>
            <a:r>
              <a:rPr lang="cs-CZ" altLang="cs-CZ" sz="2800" dirty="0"/>
              <a:t> vyřizovat služební úkoly </a:t>
            </a:r>
            <a:r>
              <a:rPr lang="cs-CZ" altLang="cs-CZ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nespadající do oborů služby </a:t>
            </a:r>
          </a:p>
          <a:p>
            <a:pPr algn="just"/>
            <a:r>
              <a:rPr lang="cs-CZ" altLang="cs-CZ" sz="2800" dirty="0"/>
              <a:t>odmítnout splnit služební úkol, </a:t>
            </a:r>
            <a:r>
              <a:rPr lang="cs-CZ" altLang="cs-CZ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který má plnit osobně představený </a:t>
            </a:r>
            <a:r>
              <a:rPr lang="cs-CZ" altLang="cs-CZ" sz="2800" dirty="0"/>
              <a:t>s výjimkou zastupování) </a:t>
            </a:r>
          </a:p>
          <a:p>
            <a:pPr algn="just"/>
            <a:r>
              <a:rPr lang="cs-CZ" altLang="cs-CZ" sz="2800" dirty="0"/>
              <a:t>snížení platové třídy bez souhlasu zaměstnance jen v případech stanovených zákonem o státní službě nebo zákonem, který mění působnost služebního úřadu </a:t>
            </a:r>
          </a:p>
          <a:p>
            <a:pPr algn="just"/>
            <a:r>
              <a:rPr lang="cs-CZ" altLang="cs-CZ" sz="2800" dirty="0"/>
              <a:t>podat </a:t>
            </a:r>
            <a:r>
              <a:rPr lang="cs-CZ" altLang="cs-CZ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stížnost ve věcech výkonu služby</a:t>
            </a:r>
            <a:r>
              <a:rPr lang="cs-CZ" altLang="cs-CZ" sz="2800" dirty="0"/>
              <a:t> a služebních vztahů (§ 157)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6813895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10DF096-840A-3423-9631-786CCDD468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Kárná odpovědnost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61C0173-2565-8A34-840D-CB74B6CD48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altLang="cs-CZ" sz="2000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Kárné provinění </a:t>
            </a:r>
            <a:r>
              <a:rPr lang="cs-CZ" altLang="cs-CZ" sz="2000" dirty="0"/>
              <a:t>= zaviněné porušení služební kázně.</a:t>
            </a:r>
          </a:p>
          <a:p>
            <a:pPr>
              <a:lnSpc>
                <a:spcPct val="100000"/>
              </a:lnSpc>
            </a:pPr>
            <a:r>
              <a:rPr lang="cs-CZ" altLang="cs-CZ" sz="2000" b="1" dirty="0">
                <a:solidFill>
                  <a:srgbClr val="7030A0"/>
                </a:solidFill>
              </a:rPr>
              <a:t>Služební kázeň</a:t>
            </a:r>
            <a:r>
              <a:rPr lang="cs-CZ" altLang="cs-CZ" sz="2000" dirty="0">
                <a:solidFill>
                  <a:srgbClr val="7030A0"/>
                </a:solidFill>
              </a:rPr>
              <a:t> </a:t>
            </a:r>
            <a:r>
              <a:rPr lang="cs-CZ" altLang="cs-CZ" sz="2000" dirty="0"/>
              <a:t>= řádné plnění povinností státního zaměstnance vyplývajících mu </a:t>
            </a:r>
            <a:r>
              <a:rPr lang="cs-CZ" alt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 právních předpisů</a:t>
            </a:r>
            <a:r>
              <a:rPr lang="cs-CZ" altLang="cs-CZ" sz="2000" dirty="0"/>
              <a:t>, které se vztahují ke službě v jím vykonávaném oboru služby, </a:t>
            </a:r>
            <a:r>
              <a:rPr lang="cs-CZ" alt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ze služebních předpisů a z příkazů</a:t>
            </a:r>
            <a:r>
              <a:rPr lang="cs-CZ" altLang="cs-CZ" sz="2000" dirty="0"/>
              <a:t>.</a:t>
            </a:r>
          </a:p>
          <a:p>
            <a:pPr>
              <a:lnSpc>
                <a:spcPct val="100000"/>
              </a:lnSpc>
            </a:pPr>
            <a:r>
              <a:rPr lang="cs-CZ" altLang="cs-CZ" sz="200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Kárná opatření</a:t>
            </a:r>
          </a:p>
          <a:p>
            <a:pPr lvl="1"/>
            <a:r>
              <a:rPr lang="cs-CZ" altLang="cs-CZ" dirty="0"/>
              <a:t>písemná důtka,</a:t>
            </a:r>
          </a:p>
          <a:p>
            <a:pPr lvl="1"/>
            <a:r>
              <a:rPr lang="cs-CZ" altLang="cs-CZ" dirty="0"/>
              <a:t>snížení platu až o 15 % na dobu až 3 kalendářních měsíců,</a:t>
            </a:r>
          </a:p>
          <a:p>
            <a:pPr lvl="1"/>
            <a:r>
              <a:rPr lang="cs-CZ" altLang="cs-CZ" dirty="0"/>
              <a:t>odvolání z  místa představeného,</a:t>
            </a:r>
          </a:p>
          <a:p>
            <a:pPr lvl="1"/>
            <a:r>
              <a:rPr lang="cs-CZ" altLang="cs-CZ" dirty="0"/>
              <a:t>krajní = propuštění ze služeb. poměru.</a:t>
            </a:r>
          </a:p>
          <a:p>
            <a:pPr lvl="1"/>
            <a:endParaRPr lang="cs-CZ" altLang="cs-CZ" dirty="0"/>
          </a:p>
          <a:p>
            <a:r>
              <a:rPr lang="cs-CZ" dirty="0"/>
              <a:t>Trestněprávní odpovědnost</a:t>
            </a:r>
          </a:p>
          <a:p>
            <a:pPr lvl="1"/>
            <a:r>
              <a:rPr lang="cs-CZ" dirty="0"/>
              <a:t>trestné činy úředních osob, úplatkářství</a:t>
            </a:r>
          </a:p>
          <a:p>
            <a:r>
              <a:rPr lang="cs-CZ" dirty="0"/>
              <a:t>Odpovědnost za škodu dle zákona č. 82/1998 Sb., o odpovědnosti za škodu způsobenou při výkonu veřejné moci rozhodnutím nebo nesprávným úředním postupem, ve znění pozdějších předpisů</a:t>
            </a:r>
          </a:p>
          <a:p>
            <a:pPr lvl="1"/>
            <a:endParaRPr lang="cs-CZ" alt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6455510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sz="3200" dirty="0"/>
              <a:t>referent</a:t>
            </a:r>
          </a:p>
          <a:p>
            <a:r>
              <a:rPr lang="cs-CZ" sz="3200" dirty="0"/>
              <a:t>asistent            	                      </a:t>
            </a:r>
          </a:p>
          <a:p>
            <a:pPr marL="0" indent="0"/>
            <a:r>
              <a:rPr lang="cs-CZ" sz="3200" dirty="0"/>
              <a:t>inspektor </a:t>
            </a:r>
          </a:p>
          <a:p>
            <a:pPr marL="0" indent="0"/>
            <a:r>
              <a:rPr lang="cs-CZ" sz="3200" dirty="0"/>
              <a:t>komisař             </a:t>
            </a:r>
          </a:p>
          <a:p>
            <a:r>
              <a:rPr lang="cs-CZ" sz="3200" dirty="0"/>
              <a:t>rada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2"/>
          </p:nvPr>
        </p:nvSpPr>
        <p:spPr>
          <a:xfrm>
            <a:off x="6224016" y="1097280"/>
            <a:ext cx="3200400" cy="3411840"/>
          </a:xfrm>
        </p:spPr>
        <p:txBody>
          <a:bodyPr>
            <a:normAutofit fontScale="92500" lnSpcReduction="10000"/>
          </a:bodyPr>
          <a:lstStyle/>
          <a:p>
            <a:endParaRPr lang="cs-CZ" dirty="0"/>
          </a:p>
          <a:p>
            <a:endParaRPr lang="cs-CZ" dirty="0"/>
          </a:p>
          <a:p>
            <a:r>
              <a:rPr lang="cs-CZ" dirty="0"/>
              <a:t>referent</a:t>
            </a:r>
            <a:r>
              <a:rPr lang="cs-CZ" sz="3200" dirty="0">
                <a:solidFill>
                  <a:srgbClr val="FF0000"/>
                </a:solidFill>
              </a:rPr>
              <a:t>ka</a:t>
            </a:r>
          </a:p>
          <a:p>
            <a:r>
              <a:rPr lang="cs-CZ" dirty="0"/>
              <a:t>asistent</a:t>
            </a:r>
            <a:r>
              <a:rPr lang="cs-CZ" sz="3200" dirty="0">
                <a:solidFill>
                  <a:srgbClr val="FF0000"/>
                </a:solidFill>
              </a:rPr>
              <a:t>ka</a:t>
            </a:r>
            <a:r>
              <a:rPr lang="cs-CZ" dirty="0"/>
              <a:t>                                  </a:t>
            </a:r>
          </a:p>
          <a:p>
            <a:pPr marL="0" indent="0"/>
            <a:r>
              <a:rPr lang="cs-CZ" dirty="0"/>
              <a:t>inspektor</a:t>
            </a:r>
            <a:r>
              <a:rPr lang="cs-CZ" sz="3200" dirty="0">
                <a:solidFill>
                  <a:srgbClr val="FF0000"/>
                </a:solidFill>
              </a:rPr>
              <a:t>ka</a:t>
            </a:r>
            <a:r>
              <a:rPr lang="cs-CZ" dirty="0"/>
              <a:t> </a:t>
            </a:r>
          </a:p>
          <a:p>
            <a:pPr marL="0" indent="0"/>
            <a:r>
              <a:rPr lang="cs-CZ" dirty="0"/>
              <a:t>komisař</a:t>
            </a:r>
            <a:r>
              <a:rPr lang="cs-CZ" sz="3200" dirty="0">
                <a:solidFill>
                  <a:srgbClr val="FF0000"/>
                </a:solidFill>
              </a:rPr>
              <a:t>ka</a:t>
            </a:r>
            <a:r>
              <a:rPr lang="cs-CZ" dirty="0"/>
              <a:t>             </a:t>
            </a:r>
          </a:p>
          <a:p>
            <a:r>
              <a:rPr lang="cs-CZ" dirty="0"/>
              <a:t>rad</a:t>
            </a:r>
            <a:r>
              <a:rPr lang="cs-CZ" sz="2900" dirty="0">
                <a:solidFill>
                  <a:srgbClr val="FF0000"/>
                </a:solidFill>
              </a:rPr>
              <a:t>ová</a:t>
            </a:r>
            <a:r>
              <a:rPr lang="cs-CZ" dirty="0"/>
              <a:t> </a:t>
            </a:r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Služební hodnosti - rody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1539391" y="5530632"/>
            <a:ext cx="6989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Naše řeč, ročník 84 (2001), číslo 1, s. 52-53</a:t>
            </a:r>
          </a:p>
          <a:p>
            <a:r>
              <a:rPr lang="cs-CZ" dirty="0">
                <a:hlinkClick r:id="rId2"/>
              </a:rPr>
              <a:t>http://nase-rec.ujc.cas.cz/archiv.php?art=7608</a:t>
            </a:r>
            <a:r>
              <a:rPr lang="cs-CZ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030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5189E1A-89B9-7729-8B0C-981B6697B0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Personální základ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EB67E55-DDCF-CB03-DDDC-7EC467A3F3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cs-CZ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Lidský činitel = </a:t>
            </a:r>
            <a:r>
              <a:rPr lang="cs-CZ" sz="2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určující faktor pro kvalitu</a:t>
            </a:r>
            <a:r>
              <a:rPr lang="cs-CZ" sz="2800" i="1" dirty="0"/>
              <a:t> </a:t>
            </a:r>
            <a:r>
              <a:rPr lang="cs-CZ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</a:t>
            </a:r>
            <a:r>
              <a:rPr lang="cs-CZ" sz="2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eřejné správy.</a:t>
            </a:r>
            <a:endParaRPr lang="cs-CZ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lnSpc>
                <a:spcPct val="100000"/>
              </a:lnSpc>
              <a:buNone/>
            </a:pPr>
            <a:endParaRPr lang="cs-CZ" sz="2800" dirty="0"/>
          </a:p>
          <a:p>
            <a:pPr>
              <a:lnSpc>
                <a:spcPct val="100000"/>
              </a:lnSpc>
              <a:buNone/>
            </a:pPr>
            <a:r>
              <a:rPr lang="cs-CZ" sz="2800" dirty="0"/>
              <a:t>Další faktory: </a:t>
            </a:r>
            <a:r>
              <a:rPr lang="cs-CZ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materiální</a:t>
            </a:r>
            <a:r>
              <a:rPr lang="cs-CZ" sz="2800" dirty="0"/>
              <a:t> základ, </a:t>
            </a:r>
            <a:r>
              <a:rPr lang="cs-CZ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ekonomický</a:t>
            </a:r>
            <a:r>
              <a:rPr lang="cs-CZ" sz="2800" dirty="0"/>
              <a:t> základ, </a:t>
            </a:r>
            <a:r>
              <a:rPr lang="cs-CZ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právn</a:t>
            </a:r>
            <a:r>
              <a:rPr lang="cs-CZ" sz="2800" dirty="0"/>
              <a:t>í základ a prostředky (tj. pravomoc, působnost, event. donucení, sankce,…). </a:t>
            </a:r>
          </a:p>
          <a:p>
            <a:pPr>
              <a:lnSpc>
                <a:spcPct val="100000"/>
              </a:lnSpc>
              <a:buNone/>
            </a:pPr>
            <a:r>
              <a:rPr lang="cs-CZ" sz="2800" dirty="0"/>
              <a:t>  </a:t>
            </a:r>
          </a:p>
          <a:p>
            <a:pPr>
              <a:lnSpc>
                <a:spcPct val="100000"/>
              </a:lnSpc>
              <a:buNone/>
            </a:pPr>
            <a:r>
              <a:rPr lang="cs-CZ" sz="2800" dirty="0"/>
              <a:t>Jejich využití – závislé na lidském faktoru </a:t>
            </a:r>
          </a:p>
          <a:p>
            <a:pPr>
              <a:lnSpc>
                <a:spcPct val="100000"/>
              </a:lnSpc>
              <a:buNone/>
            </a:pPr>
            <a:endParaRPr lang="cs-CZ" sz="2800" dirty="0"/>
          </a:p>
          <a:p>
            <a:pPr>
              <a:lnSpc>
                <a:spcPct val="100000"/>
              </a:lnSpc>
              <a:buNone/>
            </a:pPr>
            <a:r>
              <a:rPr lang="cs-CZ" sz="2800" dirty="0"/>
              <a:t>Význam lidského činitele - uznáván od počátků vývoje veřejné správy- význam „</a:t>
            </a:r>
            <a:r>
              <a:rPr lang="cs-CZ" sz="2800" i="1" dirty="0"/>
              <a:t>dobrého správce“</a:t>
            </a:r>
            <a:r>
              <a:rPr lang="cs-CZ" sz="2800" dirty="0"/>
              <a:t>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395896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8592AB2-C148-FAFE-F9BE-BF58FC984F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Služba pro občany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CE96114-0105-0BBD-8D08-5DC4855C0A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100000"/>
              </a:lnSpc>
              <a:defRPr/>
            </a:pPr>
            <a:r>
              <a:rPr lang="cs-CZ" sz="2800" b="1" dirty="0">
                <a:solidFill>
                  <a:srgbClr val="7030A0"/>
                </a:solidFill>
              </a:rPr>
              <a:t>V moderním právním státě</a:t>
            </a:r>
            <a:r>
              <a:rPr lang="cs-CZ" sz="2800" dirty="0"/>
              <a:t> – </a:t>
            </a:r>
            <a:r>
              <a:rPr lang="cs-CZ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veřejná správa </a:t>
            </a:r>
            <a:r>
              <a:rPr lang="cs-CZ" sz="2800" dirty="0"/>
              <a:t>nastavena jako</a:t>
            </a:r>
            <a:r>
              <a:rPr lang="cs-CZ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  <a:p>
            <a:pPr marL="0" indent="0">
              <a:lnSpc>
                <a:spcPct val="100000"/>
              </a:lnSpc>
              <a:buNone/>
              <a:defRPr/>
            </a:pPr>
            <a:r>
              <a:rPr lang="cs-CZ" sz="28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= služba</a:t>
            </a:r>
            <a:r>
              <a:rPr lang="cs-CZ" sz="2800" dirty="0"/>
              <a:t> </a:t>
            </a:r>
            <a:r>
              <a:rPr lang="cs-CZ" sz="2800" i="1" dirty="0"/>
              <a:t>pro občany, resp. pro společnost = </a:t>
            </a:r>
            <a:r>
              <a:rPr lang="cs-CZ" sz="2800" b="1" dirty="0"/>
              <a:t>veřejná služba.</a:t>
            </a:r>
          </a:p>
          <a:p>
            <a:pPr marL="0" indent="0">
              <a:lnSpc>
                <a:spcPct val="100000"/>
              </a:lnSpc>
              <a:buNone/>
              <a:defRPr/>
            </a:pPr>
            <a:endParaRPr lang="cs-CZ" sz="2800" b="1" dirty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lnSpc>
                <a:spcPct val="100000"/>
              </a:lnSpc>
              <a:buNone/>
            </a:pPr>
            <a:r>
              <a:rPr lang="cs-CZ" sz="2800" dirty="0"/>
              <a:t>		</a:t>
            </a:r>
            <a:r>
              <a:rPr lang="cs-CZ" sz="2800" b="1" dirty="0"/>
              <a:t>Základ</a:t>
            </a:r>
            <a:r>
              <a:rPr lang="cs-CZ" sz="2800" dirty="0"/>
              <a:t>: </a:t>
            </a:r>
            <a:r>
              <a:rPr lang="cs-CZ" sz="2800" dirty="0">
                <a:solidFill>
                  <a:srgbClr val="7030A0"/>
                </a:solidFill>
              </a:rPr>
              <a:t>- </a:t>
            </a:r>
            <a:r>
              <a:rPr lang="cs-CZ" sz="2800" dirty="0">
                <a:solidFill>
                  <a:srgbClr val="9100DC"/>
                </a:solidFill>
              </a:rPr>
              <a:t>Ústava ČR </a:t>
            </a:r>
            <a:r>
              <a:rPr lang="cs-CZ" sz="2800" dirty="0"/>
              <a:t>čl. 2 odst. 3:</a:t>
            </a:r>
          </a:p>
          <a:p>
            <a:pPr>
              <a:lnSpc>
                <a:spcPct val="100000"/>
              </a:lnSpc>
              <a:buNone/>
            </a:pPr>
            <a:r>
              <a:rPr lang="cs-CZ" sz="2800" i="1" dirty="0"/>
              <a:t>	„</a:t>
            </a:r>
            <a:r>
              <a:rPr lang="cs-CZ" sz="2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Státní moc slouží všem občanům,….“</a:t>
            </a:r>
            <a:r>
              <a:rPr lang="cs-CZ" sz="2800" i="1" dirty="0"/>
              <a:t>   </a:t>
            </a:r>
          </a:p>
          <a:p>
            <a:pPr>
              <a:lnSpc>
                <a:spcPct val="100000"/>
              </a:lnSpc>
              <a:buNone/>
            </a:pPr>
            <a:endParaRPr lang="cs-CZ" sz="2800" i="1" dirty="0"/>
          </a:p>
          <a:p>
            <a:pPr>
              <a:lnSpc>
                <a:spcPct val="100000"/>
              </a:lnSpc>
              <a:buNone/>
            </a:pPr>
            <a:r>
              <a:rPr lang="cs-CZ" sz="2800" dirty="0"/>
              <a:t>	- konkrétněji: § 4 odst. 1 </a:t>
            </a:r>
            <a:r>
              <a:rPr lang="cs-CZ" sz="2800" dirty="0">
                <a:solidFill>
                  <a:srgbClr val="7030A0"/>
                </a:solidFill>
              </a:rPr>
              <a:t>správního řádu </a:t>
            </a:r>
            <a:r>
              <a:rPr lang="cs-CZ" sz="2400" dirty="0"/>
              <a:t>(z.č.500/2004 Sb.):</a:t>
            </a:r>
            <a:endParaRPr lang="cs-CZ" sz="2400" i="1" dirty="0"/>
          </a:p>
          <a:p>
            <a:pPr>
              <a:lnSpc>
                <a:spcPct val="100000"/>
              </a:lnSpc>
              <a:buNone/>
            </a:pPr>
            <a:r>
              <a:rPr lang="cs-CZ" sz="2800" i="1" dirty="0"/>
              <a:t>	                          </a:t>
            </a:r>
            <a:r>
              <a:rPr lang="cs-CZ" sz="2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„Veřejná správa je službou veřejnosti…“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302866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CF559F8-BBD8-0BDF-0B4D-DEFD845E4C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Osoby vykonávající veřejnou službu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9ABAC4C-9F8B-EA84-4E47-F82A29B251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lnSpc>
                <a:spcPct val="100000"/>
              </a:lnSpc>
            </a:pPr>
            <a:r>
              <a:rPr lang="cs-CZ" sz="2800" dirty="0"/>
              <a:t>Vykonávána konkrétními </a:t>
            </a:r>
            <a:r>
              <a:rPr lang="cs-CZ" sz="2800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fyzickými osobami</a:t>
            </a:r>
            <a:r>
              <a:rPr lang="cs-CZ" sz="2800" dirty="0"/>
              <a:t>, jež se stanou vykonavateli veřejné moci a služby.</a:t>
            </a:r>
          </a:p>
          <a:p>
            <a:pPr>
              <a:lnSpc>
                <a:spcPct val="100000"/>
              </a:lnSpc>
              <a:buNone/>
            </a:pPr>
            <a:r>
              <a:rPr lang="cs-CZ" sz="2800" dirty="0"/>
              <a:t>          = </a:t>
            </a:r>
            <a:r>
              <a:rPr lang="cs-CZ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specifické postavení </a:t>
            </a:r>
            <a:r>
              <a:rPr lang="cs-CZ" sz="2800" dirty="0"/>
              <a:t>vůči adresátům svého  		působení.</a:t>
            </a:r>
          </a:p>
          <a:p>
            <a:pPr>
              <a:lnSpc>
                <a:spcPct val="100000"/>
              </a:lnSpc>
            </a:pPr>
            <a:r>
              <a:rPr lang="cs-CZ" sz="2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Vázáni principem zákonnosti</a:t>
            </a:r>
            <a:r>
              <a:rPr lang="cs-CZ" sz="2800" dirty="0"/>
              <a:t>, a dalšími principy, resp. zásadami.</a:t>
            </a:r>
          </a:p>
          <a:p>
            <a:pPr>
              <a:lnSpc>
                <a:spcPct val="100000"/>
              </a:lnSpc>
            </a:pPr>
            <a:r>
              <a:rPr lang="cs-CZ" sz="2800" dirty="0"/>
              <a:t>Jsou  </a:t>
            </a:r>
            <a:r>
              <a:rPr lang="cs-CZ" sz="2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reprezentanty veřejné moci</a:t>
            </a:r>
            <a:r>
              <a:rPr lang="cs-CZ" sz="2800" dirty="0"/>
              <a:t>, a jednají </a:t>
            </a:r>
            <a:r>
              <a:rPr lang="cs-CZ" sz="2800" b="1" dirty="0"/>
              <a:t>ve </a:t>
            </a:r>
            <a:r>
              <a:rPr lang="cs-CZ" sz="2800" b="1" i="1" dirty="0"/>
              <a:t>veřejném</a:t>
            </a:r>
            <a:r>
              <a:rPr lang="cs-CZ" sz="2800" b="1" dirty="0"/>
              <a:t> </a:t>
            </a:r>
            <a:r>
              <a:rPr lang="cs-CZ" sz="2800" dirty="0"/>
              <a:t>(nikoliv vlastním, resp. soukromém)</a:t>
            </a:r>
            <a:r>
              <a:rPr lang="cs-CZ" sz="2800" b="1" dirty="0"/>
              <a:t>  </a:t>
            </a:r>
            <a:r>
              <a:rPr lang="cs-CZ" sz="2800" b="1" i="1" dirty="0"/>
              <a:t>zájmu</a:t>
            </a:r>
            <a:r>
              <a:rPr lang="cs-CZ" sz="2800" b="1" dirty="0"/>
              <a:t>. </a:t>
            </a:r>
          </a:p>
          <a:p>
            <a:pPr>
              <a:lnSpc>
                <a:spcPct val="100000"/>
              </a:lnSpc>
            </a:pPr>
            <a:r>
              <a:rPr lang="cs-CZ" sz="2800" dirty="0"/>
              <a:t>Tím založeny </a:t>
            </a:r>
            <a:r>
              <a:rPr lang="cs-CZ" sz="2800" i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zvýšené nároky </a:t>
            </a:r>
            <a:r>
              <a:rPr lang="cs-CZ" sz="2800" dirty="0"/>
              <a:t>na jejich činnost, a také </a:t>
            </a:r>
            <a:r>
              <a:rPr lang="cs-CZ" sz="2800" i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specifický režim, kontrola, odpovědnost</a:t>
            </a:r>
            <a:r>
              <a:rPr lang="cs-CZ" sz="2800" dirty="0"/>
              <a:t>. </a:t>
            </a:r>
          </a:p>
          <a:p>
            <a:pPr>
              <a:lnSpc>
                <a:spcPct val="100000"/>
              </a:lnSpc>
            </a:pPr>
            <a:r>
              <a:rPr lang="cs-CZ" sz="2800" b="1" dirty="0"/>
              <a:t>Veřejní zaměstnanci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831234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61656F3-79DC-F26D-FF36-2800BDAD91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Veřejní zaměstnanci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82F812E-6345-EBE4-50FF-ECE500A787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0" dirty="0"/>
              <a:t>je v zaměstnaneckém nebo obdobném poměru ke státu nebo jinému veřejnoprávnímu zaměstnavateli – charakter veřejné služby je dán zvláštní povahou zaměstnavatele jako primárního nositele veřejné správy;</a:t>
            </a:r>
          </a:p>
          <a:p>
            <a:r>
              <a:rPr lang="cs-CZ" b="0" dirty="0"/>
              <a:t>• jeho plat je hrazen z veřejných prostředků;</a:t>
            </a:r>
          </a:p>
          <a:p>
            <a:r>
              <a:rPr lang="cs-CZ" b="0" dirty="0"/>
              <a:t>• zaměstnanecký poměr vykazuje trvalost;</a:t>
            </a:r>
          </a:p>
          <a:p>
            <a:r>
              <a:rPr lang="cs-CZ" b="0" dirty="0"/>
              <a:t>• v rámci svého zaměstnání odborně zajišťuje veřejné úkoly</a:t>
            </a:r>
          </a:p>
          <a:p>
            <a:r>
              <a:rPr lang="cs-CZ" dirty="0">
                <a:solidFill>
                  <a:srgbClr val="FF0000"/>
                </a:solidFill>
              </a:rPr>
              <a:t>Veřejný zaměstnanec ≠ zaměstnanec ve služebním poměru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714046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19536" y="365760"/>
            <a:ext cx="8568952" cy="548640"/>
          </a:xfrm>
        </p:spPr>
        <p:txBody>
          <a:bodyPr/>
          <a:lstStyle/>
          <a:p>
            <a:r>
              <a:rPr lang="cs-CZ" sz="2500" dirty="0"/>
              <a:t>Rozdíl mezi služebním a pracovním poměrem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41033" y="1052737"/>
            <a:ext cx="9383697" cy="4806525"/>
          </a:xfrm>
        </p:spPr>
        <p:txBody>
          <a:bodyPr>
            <a:noAutofit/>
          </a:bodyPr>
          <a:lstStyle/>
          <a:p>
            <a:pPr marL="0" indent="0" algn="just"/>
            <a:r>
              <a:rPr lang="cs-CZ" sz="1800" i="1" dirty="0"/>
              <a:t>„Služební poměr byl charakterizován jako institut veřejného práva, byl považován za právní poměr státně zaměstnanecký. Důvody byly spatřovány v tom, že </a:t>
            </a:r>
            <a:r>
              <a:rPr lang="cs-CZ" sz="1800" i="1" dirty="0">
                <a:solidFill>
                  <a:srgbClr val="FF0000"/>
                </a:solidFill>
              </a:rPr>
              <a:t>vzniká mocenským aktem služebního funkcionáře a po celou dobu svého průběhu se výrazně odlišuje od poměru pracovního, který je naopak typickým poměrem soukromoprávním</a:t>
            </a:r>
            <a:r>
              <a:rPr lang="cs-CZ" sz="1800" i="1" dirty="0"/>
              <a:t>, jehož účastníci mají rovné postavení. To se projevuje v právní úpravě služební kázně, možnosti ukládat kázeňské odměny a tresty, omezené možnosti propouštění, úpravě služebního volna, nárocích na dovolenou, zvláštními nároky při skončení služebního poměru a také zvláštními ustanoveními o řízení před služebními funkcionáři.“</a:t>
            </a:r>
            <a:r>
              <a:rPr lang="cs-CZ" sz="1800" dirty="0"/>
              <a:t> </a:t>
            </a:r>
          </a:p>
          <a:p>
            <a:r>
              <a:rPr lang="cs-CZ" sz="1800" dirty="0"/>
              <a:t>Rozsudek Nejvyššího správního soudu ze dne 30. 10. 2003, č. j. 6 As 29/2003 – 97.  </a:t>
            </a:r>
          </a:p>
        </p:txBody>
      </p:sp>
    </p:spTree>
    <p:extLst>
      <p:ext uri="{BB962C8B-B14F-4D97-AF65-F5344CB8AC3E}">
        <p14:creationId xmlns:p14="http://schemas.microsoft.com/office/powerpoint/2010/main" val="8591412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BD31F05-F2A2-A962-F34D-741B63992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Modely veřejné služby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6E5D063-627B-3C01-189D-1DA0DAB9B2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cs-CZ" sz="32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1.</a:t>
            </a:r>
            <a:r>
              <a:rPr lang="cs-CZ" sz="3200" dirty="0"/>
              <a:t> </a:t>
            </a:r>
            <a:r>
              <a:rPr lang="cs-CZ" sz="3200" b="1" i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kariérní systém </a:t>
            </a:r>
            <a:r>
              <a:rPr lang="cs-CZ" sz="3200" dirty="0"/>
              <a:t>(</a:t>
            </a:r>
            <a:r>
              <a:rPr lang="cs-CZ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„definitiva“</a:t>
            </a:r>
            <a:r>
              <a:rPr lang="cs-CZ" sz="3200" dirty="0"/>
              <a:t>).       </a:t>
            </a:r>
            <a:r>
              <a:rPr lang="cs-CZ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Znaky: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cs-CZ" sz="3200" dirty="0"/>
              <a:t>     - </a:t>
            </a:r>
            <a:r>
              <a:rPr lang="cs-CZ" sz="2800" dirty="0"/>
              <a:t>zvláštní zákonná úprava, právem garantovaný </a:t>
            </a:r>
            <a:r>
              <a:rPr lang="cs-CZ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trvalý poměr </a:t>
            </a:r>
            <a:r>
              <a:rPr lang="cs-CZ" sz="2800" dirty="0"/>
              <a:t>(původně celoživotní – aktivní služba + penze/výsluha/), </a:t>
            </a:r>
            <a:r>
              <a:rPr lang="cs-CZ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zaručený služební postup</a:t>
            </a:r>
            <a:r>
              <a:rPr lang="cs-CZ" sz="2800" dirty="0"/>
              <a:t>, obtížné jednostranné ukončení ze strany státu.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cs-CZ" sz="2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Výhody</a:t>
            </a:r>
            <a:r>
              <a:rPr lang="cs-CZ" sz="2800" dirty="0"/>
              <a:t>: stabilita, spolehlivost, profesionalita, loajalita. 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cs-CZ" sz="2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Nevýhody</a:t>
            </a:r>
            <a:r>
              <a:rPr lang="cs-CZ" sz="2800" dirty="0"/>
              <a:t>: kastovnictví, uzavřenost, strnulost, sklon k pasivitě,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cs-CZ" sz="3200" i="1" dirty="0"/>
              <a:t>2.</a:t>
            </a:r>
            <a:r>
              <a:rPr lang="cs-CZ" sz="3200" b="1" i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systém smluvní </a:t>
            </a:r>
            <a:r>
              <a:rPr lang="cs-CZ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(„merit“ </a:t>
            </a:r>
            <a:r>
              <a:rPr lang="cs-CZ" sz="3200" dirty="0"/>
              <a:t>/zásluha/</a:t>
            </a:r>
            <a:r>
              <a:rPr lang="cs-CZ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).       Znaky: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cs-CZ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Obdobný smluvní vztah jako u pracovních poměrů, výběrová 	řízení,   	termínované smlouvy, uchazeči interní i externí. 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cs-CZ" sz="2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Výhody:</a:t>
            </a:r>
            <a:r>
              <a:rPr lang="cs-CZ" sz="2800" i="1" dirty="0"/>
              <a:t> </a:t>
            </a:r>
            <a:r>
              <a:rPr lang="cs-CZ" sz="2800" dirty="0"/>
              <a:t>pružnost, přístup odborníků zvenčí, schopnost reagovat na potřeby a úkoly VS, motivace.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cs-CZ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2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Nevýhody</a:t>
            </a:r>
            <a:r>
              <a:rPr lang="cs-CZ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</a:t>
            </a:r>
            <a:r>
              <a:rPr lang="cs-CZ" sz="2800" dirty="0"/>
              <a:t>ztráta kontinuity činností, nižší vhled do specifik VS, menší znalost prostředí, snadnější politické vlivy, narušení neutrality, neznalost principů a základů veřejné správy. </a:t>
            </a:r>
          </a:p>
          <a:p>
            <a:pPr marL="0" indent="0" algn="just">
              <a:lnSpc>
                <a:spcPct val="100000"/>
              </a:lnSpc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725191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DC3D65E-8CD4-D7FC-4C3A-C07DBC4D8A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Historický vývoj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0853CD9-FBE6-F8FE-567B-1D4F176F1D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algn="just">
              <a:lnSpc>
                <a:spcPct val="100000"/>
              </a:lnSpc>
            </a:pPr>
            <a:r>
              <a:rPr lang="cs-CZ" sz="2800" dirty="0"/>
              <a:t>Vznik </a:t>
            </a:r>
            <a:r>
              <a:rPr lang="cs-CZ" sz="2800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byrokracie</a:t>
            </a:r>
            <a:r>
              <a:rPr lang="cs-CZ" sz="2800" dirty="0"/>
              <a:t> (profesionální úředníci) – v podmínkách </a:t>
            </a:r>
            <a:r>
              <a:rPr lang="cs-CZ" sz="2800" i="1" dirty="0"/>
              <a:t>absolutistického státu</a:t>
            </a:r>
            <a:r>
              <a:rPr lang="cs-CZ" sz="2800" dirty="0"/>
              <a:t>. </a:t>
            </a:r>
          </a:p>
          <a:p>
            <a:pPr algn="just">
              <a:lnSpc>
                <a:spcPct val="100000"/>
              </a:lnSpc>
            </a:pPr>
            <a:r>
              <a:rPr lang="cs-CZ" sz="2800" dirty="0"/>
              <a:t>Stát si vytváří úřední </a:t>
            </a:r>
            <a:r>
              <a:rPr lang="cs-CZ" sz="2800" i="1" dirty="0"/>
              <a:t>aparát, hierarchický</a:t>
            </a:r>
            <a:r>
              <a:rPr lang="cs-CZ" sz="2800" dirty="0"/>
              <a:t>, řízení interními předpisy a pokyny. Vznik „úřednického stavu“ sloužícího státu. </a:t>
            </a:r>
          </a:p>
          <a:p>
            <a:pPr>
              <a:lnSpc>
                <a:spcPct val="100000"/>
              </a:lnSpc>
            </a:pPr>
            <a:r>
              <a:rPr lang="cs-CZ" sz="2800" dirty="0"/>
              <a:t> </a:t>
            </a:r>
            <a:r>
              <a:rPr lang="cs-CZ" sz="28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Státní služba </a:t>
            </a:r>
            <a:r>
              <a:rPr lang="cs-CZ" sz="2800" dirty="0"/>
              <a:t>v moderním pojetí – od poslední čtvrtiny 19. století /již v podmínkách </a:t>
            </a:r>
            <a:r>
              <a:rPr lang="cs-CZ" sz="2800" i="1" dirty="0"/>
              <a:t>právního státu</a:t>
            </a:r>
            <a:r>
              <a:rPr lang="cs-CZ" sz="2800" dirty="0"/>
              <a:t>/.</a:t>
            </a:r>
          </a:p>
          <a:p>
            <a:pPr algn="just">
              <a:lnSpc>
                <a:spcPct val="100000"/>
              </a:lnSpc>
            </a:pPr>
            <a:r>
              <a:rPr lang="cs-CZ" sz="2800" dirty="0"/>
              <a:t>Vyústilo v přijetí z.č.15/1914 </a:t>
            </a:r>
            <a:r>
              <a:rPr lang="cs-CZ" sz="2800" dirty="0" err="1"/>
              <a:t>Ř.z</a:t>
            </a:r>
            <a:r>
              <a:rPr lang="cs-CZ" sz="2800" dirty="0"/>
              <a:t>. – o služebním poměru státních zaměstnanců a státních zřízenců - tzv. </a:t>
            </a:r>
            <a:r>
              <a:rPr lang="cs-CZ" sz="2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Služební pragmatika </a:t>
            </a:r>
            <a:r>
              <a:rPr lang="cs-CZ" sz="2800" i="1" dirty="0"/>
              <a:t>(</a:t>
            </a:r>
            <a:r>
              <a:rPr lang="cs-CZ" sz="2800" i="1" dirty="0">
                <a:solidFill>
                  <a:srgbClr val="7030A0"/>
                </a:solidFill>
              </a:rPr>
              <a:t>systém</a:t>
            </a:r>
            <a:r>
              <a:rPr lang="cs-CZ" sz="2800" i="1" dirty="0"/>
              <a:t> </a:t>
            </a:r>
            <a:r>
              <a:rPr lang="cs-CZ" sz="2800" i="1" dirty="0">
                <a:solidFill>
                  <a:srgbClr val="7030A0"/>
                </a:solidFill>
              </a:rPr>
              <a:t>definitivy – </a:t>
            </a:r>
            <a:r>
              <a:rPr lang="cs-CZ" sz="2800" b="1" i="1" dirty="0">
                <a:solidFill>
                  <a:srgbClr val="7030A0"/>
                </a:solidFill>
              </a:rPr>
              <a:t>kariérní </a:t>
            </a:r>
            <a:r>
              <a:rPr lang="cs-CZ" sz="2800" i="1" dirty="0">
                <a:solidFill>
                  <a:srgbClr val="7030A0"/>
                </a:solidFill>
              </a:rPr>
              <a:t>– tj. celoživotní služba, zaručený postup</a:t>
            </a:r>
          </a:p>
          <a:p>
            <a:pPr>
              <a:lnSpc>
                <a:spcPct val="100000"/>
              </a:lnSpc>
            </a:pPr>
            <a:r>
              <a:rPr lang="cs-CZ" sz="2800" dirty="0"/>
              <a:t>Československá republika pojetí a úpravu </a:t>
            </a:r>
            <a:r>
              <a:rPr lang="cs-CZ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převzala</a:t>
            </a:r>
            <a:r>
              <a:rPr lang="cs-CZ" sz="2800" dirty="0"/>
              <a:t>, pěstovala („státní zaměstnanci“),</a:t>
            </a:r>
          </a:p>
          <a:p>
            <a:pPr marL="72000" indent="0">
              <a:lnSpc>
                <a:spcPct val="100000"/>
              </a:lnSpc>
              <a:buNone/>
            </a:pPr>
            <a:endParaRPr lang="cs-CZ" sz="2800" dirty="0"/>
          </a:p>
          <a:p>
            <a:pPr marL="72000" indent="0">
              <a:lnSpc>
                <a:spcPct val="100000"/>
              </a:lnSpc>
              <a:buNone/>
            </a:pPr>
            <a:r>
              <a:rPr lang="cs-CZ" sz="2800" dirty="0"/>
              <a:t>Další vývoj: </a:t>
            </a:r>
          </a:p>
          <a:p>
            <a:pPr>
              <a:lnSpc>
                <a:spcPct val="100000"/>
              </a:lnSpc>
            </a:pPr>
            <a:r>
              <a:rPr lang="cs-CZ" sz="2800" dirty="0"/>
              <a:t>Po r.1945 </a:t>
            </a:r>
            <a:r>
              <a:rPr lang="cs-CZ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očista </a:t>
            </a:r>
            <a:r>
              <a:rPr lang="cs-CZ" sz="2800" dirty="0"/>
              <a:t> od kolaborantů,</a:t>
            </a:r>
          </a:p>
          <a:p>
            <a:pPr algn="just">
              <a:lnSpc>
                <a:spcPct val="100000"/>
              </a:lnSpc>
            </a:pPr>
            <a:r>
              <a:rPr lang="cs-CZ" sz="2800" dirty="0"/>
              <a:t>Po r.1948 </a:t>
            </a:r>
            <a:r>
              <a:rPr lang="cs-CZ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odstraňování práv </a:t>
            </a:r>
            <a:r>
              <a:rPr lang="cs-CZ" sz="2800" dirty="0"/>
              <a:t>veřejných zaměstnanců, podřízení politickému řízení (vedoucí úloha jedné politické strany), </a:t>
            </a:r>
          </a:p>
          <a:p>
            <a:pPr algn="just">
              <a:lnSpc>
                <a:spcPct val="100000"/>
              </a:lnSpc>
            </a:pPr>
            <a:r>
              <a:rPr lang="cs-CZ" sz="2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postupná </a:t>
            </a:r>
            <a:r>
              <a:rPr lang="cs-CZ" sz="28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unifikace s PP </a:t>
            </a:r>
            <a:r>
              <a:rPr lang="cs-CZ" sz="2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vztahy </a:t>
            </a:r>
            <a:r>
              <a:rPr lang="cs-CZ" sz="2800" i="1" dirty="0"/>
              <a:t>(„všichni stejní zaměstnanci jsou, stát jako hlavní zaměstnavatel“)</a:t>
            </a:r>
            <a:r>
              <a:rPr lang="cs-CZ" sz="2800" dirty="0"/>
              <a:t>, završeno přijetím Zákoníku práce v r. 1965.  </a:t>
            </a:r>
            <a:endParaRPr lang="cs-CZ" sz="2800" i="1" dirty="0"/>
          </a:p>
          <a:p>
            <a:pPr algn="just">
              <a:lnSpc>
                <a:spcPct val="100000"/>
              </a:lnSpc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79455874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55</TotalTime>
  <Words>3051</Words>
  <Application>Microsoft Office PowerPoint</Application>
  <PresentationFormat>Širokoúhlá obrazovka</PresentationFormat>
  <Paragraphs>401</Paragraphs>
  <Slides>25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25</vt:i4>
      </vt:variant>
    </vt:vector>
  </HeadingPairs>
  <TitlesOfParts>
    <vt:vector size="30" baseType="lpstr">
      <vt:lpstr>Aptos</vt:lpstr>
      <vt:lpstr>Aptos Display</vt:lpstr>
      <vt:lpstr>Arial</vt:lpstr>
      <vt:lpstr>Wingdings</vt:lpstr>
      <vt:lpstr>Motiv Office</vt:lpstr>
      <vt:lpstr>Státní služba</vt:lpstr>
      <vt:lpstr>Veřejná služba</vt:lpstr>
      <vt:lpstr>Personální základ</vt:lpstr>
      <vt:lpstr>Služba pro občany</vt:lpstr>
      <vt:lpstr>Osoby vykonávající veřejnou službu</vt:lpstr>
      <vt:lpstr>Veřejní zaměstnanci</vt:lpstr>
      <vt:lpstr>Rozdíl mezi služebním a pracovním poměrem</vt:lpstr>
      <vt:lpstr>Modely veřejné služby</vt:lpstr>
      <vt:lpstr>Historický vývoj</vt:lpstr>
      <vt:lpstr>Vývoj po roce 1989</vt:lpstr>
      <vt:lpstr>Právní předpisy</vt:lpstr>
      <vt:lpstr>Správní řád</vt:lpstr>
      <vt:lpstr>Rozlišujeme</vt:lpstr>
      <vt:lpstr>Rozdíl mezi služebním a pracovním poměrem</vt:lpstr>
      <vt:lpstr>Státní služba</vt:lpstr>
      <vt:lpstr>Státní služba II</vt:lpstr>
      <vt:lpstr>Zákon o státní službě</vt:lpstr>
      <vt:lpstr>Prezentace aplikace PowerPoint</vt:lpstr>
      <vt:lpstr>Zákon o státní službě II</vt:lpstr>
      <vt:lpstr>Zákon o státní službě III</vt:lpstr>
      <vt:lpstr>Vznik služebního poměru</vt:lpstr>
      <vt:lpstr>Skončení služebního poměru</vt:lpstr>
      <vt:lpstr>Povinnosti a práva státních zaměstnanců</vt:lpstr>
      <vt:lpstr>Kárná odpovědnost</vt:lpstr>
      <vt:lpstr>Služební hodnosti - rody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Státní služba</dc:title>
  <dc:creator>Anna Richterová</dc:creator>
  <cp:lastModifiedBy>Anna Richterová</cp:lastModifiedBy>
  <cp:revision>6</cp:revision>
  <dcterms:created xsi:type="dcterms:W3CDTF">2024-03-28T10:25:19Z</dcterms:created>
  <dcterms:modified xsi:type="dcterms:W3CDTF">2024-03-28T12:54:18Z</dcterms:modified>
</cp:coreProperties>
</file>