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 id="2147483699" r:id="rId2"/>
  </p:sldMasterIdLst>
  <p:notesMasterIdLst>
    <p:notesMasterId r:id="rId37"/>
  </p:notesMasterIdLst>
  <p:handoutMasterIdLst>
    <p:handoutMasterId r:id="rId38"/>
  </p:handoutMasterIdLst>
  <p:sldIdLst>
    <p:sldId id="260" r:id="rId3"/>
    <p:sldId id="281" r:id="rId4"/>
    <p:sldId id="289" r:id="rId5"/>
    <p:sldId id="257" r:id="rId6"/>
    <p:sldId id="322" r:id="rId7"/>
    <p:sldId id="297" r:id="rId8"/>
    <p:sldId id="295" r:id="rId9"/>
    <p:sldId id="298" r:id="rId10"/>
    <p:sldId id="291" r:id="rId11"/>
    <p:sldId id="303" r:id="rId12"/>
    <p:sldId id="323" r:id="rId13"/>
    <p:sldId id="305" r:id="rId14"/>
    <p:sldId id="327" r:id="rId15"/>
    <p:sldId id="299" r:id="rId16"/>
    <p:sldId id="307" r:id="rId17"/>
    <p:sldId id="309" r:id="rId18"/>
    <p:sldId id="310" r:id="rId19"/>
    <p:sldId id="328" r:id="rId20"/>
    <p:sldId id="300" r:id="rId21"/>
    <p:sldId id="312" r:id="rId22"/>
    <p:sldId id="313" r:id="rId23"/>
    <p:sldId id="308" r:id="rId24"/>
    <p:sldId id="320" r:id="rId25"/>
    <p:sldId id="319" r:id="rId26"/>
    <p:sldId id="318" r:id="rId27"/>
    <p:sldId id="316" r:id="rId28"/>
    <p:sldId id="317" r:id="rId29"/>
    <p:sldId id="301" r:id="rId30"/>
    <p:sldId id="331" r:id="rId31"/>
    <p:sldId id="324" r:id="rId32"/>
    <p:sldId id="325" r:id="rId33"/>
    <p:sldId id="326" r:id="rId34"/>
    <p:sldId id="262" r:id="rId35"/>
    <p:sldId id="288" r:id="rId36"/>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100DC"/>
    <a:srgbClr val="00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4A491B9-111E-9D10-C841-8F8D01129B3D}" v="65" dt="2024-04-04T11:36:24.345"/>
    <p1510:client id="{372D3D28-C45D-15F9-34AF-656C9ED7D3CE}" v="412" dt="2024-04-03T12:51:46.077"/>
    <p1510:client id="{5799C833-9CAC-D72D-7E7F-95F9FF5372CA}" v="11" dt="2024-04-03T09:06:51.536"/>
  </p1510:revLst>
</p1510:revInfo>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1120"/>
        <p:guide orient="horz" pos="1272"/>
        <p:guide orient="horz" pos="715"/>
        <p:guide orient="horz" pos="3861"/>
        <p:guide orient="horz" pos="3944"/>
        <p:guide pos="428"/>
        <p:guide pos="7224"/>
        <p:guide pos="909"/>
        <p:guide pos="3688"/>
        <p:guide pos="3968"/>
      </p:guideLst>
    </p:cSldViewPr>
  </p:slide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presProps" Target="presProps.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ableStyles" Target="tableStyle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microsoft.com/office/2015/10/relationships/revisionInfo" Target="revisionInfo.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E03C6B6-5DA6-41E3-9DCA-5B69E6B99C41}" type="doc">
      <dgm:prSet loTypeId="urn:microsoft.com/office/officeart/2005/8/layout/equation2" loCatId="relationship" qsTypeId="urn:microsoft.com/office/officeart/2005/8/quickstyle/simple1" qsCatId="simple" csTypeId="urn:microsoft.com/office/officeart/2005/8/colors/accent1_2" csCatId="accent1" phldr="1"/>
      <dgm:spPr/>
    </dgm:pt>
    <dgm:pt modelId="{EA03DB8C-DD87-402A-B826-49EA72ACE01D}">
      <dgm:prSet phldrT="[Text]" phldr="0"/>
      <dgm:spPr/>
      <dgm:t>
        <a:bodyPr/>
        <a:lstStyle/>
        <a:p>
          <a:pPr rtl="0"/>
          <a:r>
            <a:rPr lang="cs-CZ" dirty="0">
              <a:latin typeface="Arial"/>
            </a:rPr>
            <a:t>doplňková ochrana (hrozí jiná vážná újma z vymezených důvodů)</a:t>
          </a:r>
          <a:endParaRPr lang="cs-CZ" dirty="0"/>
        </a:p>
      </dgm:t>
    </dgm:pt>
    <dgm:pt modelId="{830EE470-DF8F-48AD-89E1-EE98B9C94323}" type="parTrans" cxnId="{AFFF6BA0-F54C-4B56-A556-26B6C8865887}">
      <dgm:prSet/>
      <dgm:spPr/>
    </dgm:pt>
    <dgm:pt modelId="{49692022-1D80-4AA4-973C-110DA9F5A8E7}" type="sibTrans" cxnId="{AFFF6BA0-F54C-4B56-A556-26B6C8865887}">
      <dgm:prSet/>
      <dgm:spPr/>
      <dgm:t>
        <a:bodyPr/>
        <a:lstStyle/>
        <a:p>
          <a:endParaRPr lang="cs-CZ"/>
        </a:p>
      </dgm:t>
    </dgm:pt>
    <dgm:pt modelId="{7CBE07E1-08FD-4DCF-A05B-BE15F66060EA}">
      <dgm:prSet phldrT="[Text]" phldr="0"/>
      <dgm:spPr/>
      <dgm:t>
        <a:bodyPr/>
        <a:lstStyle/>
        <a:p>
          <a:pPr rtl="0"/>
          <a:r>
            <a:rPr lang="cs-CZ" dirty="0">
              <a:latin typeface="Arial"/>
            </a:rPr>
            <a:t>mezinárodní ochrana</a:t>
          </a:r>
          <a:endParaRPr lang="cs-CZ" dirty="0"/>
        </a:p>
      </dgm:t>
    </dgm:pt>
    <dgm:pt modelId="{32FF4C61-CDF2-4B1D-B717-F885BE594957}" type="parTrans" cxnId="{470CC764-ACFF-4AF2-ABFF-9CC9B8EC2F00}">
      <dgm:prSet/>
      <dgm:spPr/>
    </dgm:pt>
    <dgm:pt modelId="{3151A8CC-8C6C-4CD3-A8FE-EAC23C4C17D5}" type="sibTrans" cxnId="{470CC764-ACFF-4AF2-ABFF-9CC9B8EC2F00}">
      <dgm:prSet/>
      <dgm:spPr/>
    </dgm:pt>
    <dgm:pt modelId="{F79B146A-459D-4B79-80FF-2FD79B2CCCB1}">
      <dgm:prSet phldr="0"/>
      <dgm:spPr/>
      <dgm:t>
        <a:bodyPr/>
        <a:lstStyle/>
        <a:p>
          <a:pPr rtl="0"/>
          <a:r>
            <a:rPr lang="cs-CZ" dirty="0">
              <a:latin typeface="Arial"/>
            </a:rPr>
            <a:t>azyl (pronásledování z azylově relevantních důvodů)</a:t>
          </a:r>
        </a:p>
      </dgm:t>
    </dgm:pt>
    <dgm:pt modelId="{DAF7BB34-E147-495D-9C8B-618793810143}" type="parTrans" cxnId="{778F6315-41A1-4383-AC7E-F35A6AC45DB2}">
      <dgm:prSet/>
      <dgm:spPr/>
    </dgm:pt>
    <dgm:pt modelId="{2D1565F6-66D4-4EBA-B53E-A8B704B0D68B}" type="sibTrans" cxnId="{778F6315-41A1-4383-AC7E-F35A6AC45DB2}">
      <dgm:prSet/>
      <dgm:spPr/>
      <dgm:t>
        <a:bodyPr/>
        <a:lstStyle/>
        <a:p>
          <a:endParaRPr lang="cs-CZ"/>
        </a:p>
      </dgm:t>
    </dgm:pt>
    <dgm:pt modelId="{4E8895D8-C939-4D2F-8709-08F3910AC170}" type="pres">
      <dgm:prSet presAssocID="{1E03C6B6-5DA6-41E3-9DCA-5B69E6B99C41}" presName="Name0" presStyleCnt="0">
        <dgm:presLayoutVars>
          <dgm:dir/>
          <dgm:resizeHandles val="exact"/>
        </dgm:presLayoutVars>
      </dgm:prSet>
      <dgm:spPr/>
    </dgm:pt>
    <dgm:pt modelId="{F59D1334-ED04-4F94-A7EC-D97FC0BBD394}" type="pres">
      <dgm:prSet presAssocID="{1E03C6B6-5DA6-41E3-9DCA-5B69E6B99C41}" presName="vNodes" presStyleCnt="0"/>
      <dgm:spPr/>
    </dgm:pt>
    <dgm:pt modelId="{1DFF22CE-43BA-4EA4-92F3-8014B214562D}" type="pres">
      <dgm:prSet presAssocID="{F79B146A-459D-4B79-80FF-2FD79B2CCCB1}" presName="node" presStyleLbl="node1" presStyleIdx="0" presStyleCnt="3">
        <dgm:presLayoutVars>
          <dgm:bulletEnabled val="1"/>
        </dgm:presLayoutVars>
      </dgm:prSet>
      <dgm:spPr/>
    </dgm:pt>
    <dgm:pt modelId="{2FB048F3-8ECF-4F1F-A3DB-2A8E5C7BB221}" type="pres">
      <dgm:prSet presAssocID="{2D1565F6-66D4-4EBA-B53E-A8B704B0D68B}" presName="spacerT" presStyleCnt="0"/>
      <dgm:spPr/>
    </dgm:pt>
    <dgm:pt modelId="{ED81672E-AA5E-463E-AD50-CC2A5AA99D7E}" type="pres">
      <dgm:prSet presAssocID="{2D1565F6-66D4-4EBA-B53E-A8B704B0D68B}" presName="sibTrans" presStyleLbl="sibTrans2D1" presStyleIdx="0" presStyleCnt="2"/>
      <dgm:spPr/>
    </dgm:pt>
    <dgm:pt modelId="{DBC9452F-CAAF-4031-BDAC-AEE49F582D3D}" type="pres">
      <dgm:prSet presAssocID="{2D1565F6-66D4-4EBA-B53E-A8B704B0D68B}" presName="spacerB" presStyleCnt="0"/>
      <dgm:spPr/>
    </dgm:pt>
    <dgm:pt modelId="{8E26EEB7-46D5-4BA8-A520-992D03022DFE}" type="pres">
      <dgm:prSet presAssocID="{EA03DB8C-DD87-402A-B826-49EA72ACE01D}" presName="node" presStyleLbl="node1" presStyleIdx="1" presStyleCnt="3">
        <dgm:presLayoutVars>
          <dgm:bulletEnabled val="1"/>
        </dgm:presLayoutVars>
      </dgm:prSet>
      <dgm:spPr/>
    </dgm:pt>
    <dgm:pt modelId="{BF5D4084-AD5D-44F2-935F-AB99BFB2A257}" type="pres">
      <dgm:prSet presAssocID="{1E03C6B6-5DA6-41E3-9DCA-5B69E6B99C41}" presName="sibTransLast" presStyleLbl="sibTrans2D1" presStyleIdx="1" presStyleCnt="2"/>
      <dgm:spPr/>
    </dgm:pt>
    <dgm:pt modelId="{FCD1F757-C2F1-4841-80DC-4B1D360333B5}" type="pres">
      <dgm:prSet presAssocID="{1E03C6B6-5DA6-41E3-9DCA-5B69E6B99C41}" presName="connectorText" presStyleLbl="sibTrans2D1" presStyleIdx="1" presStyleCnt="2"/>
      <dgm:spPr/>
    </dgm:pt>
    <dgm:pt modelId="{C46D6B78-61A1-4D68-89FA-CB5411073ED6}" type="pres">
      <dgm:prSet presAssocID="{1E03C6B6-5DA6-41E3-9DCA-5B69E6B99C41}" presName="lastNode" presStyleLbl="node1" presStyleIdx="2" presStyleCnt="3">
        <dgm:presLayoutVars>
          <dgm:bulletEnabled val="1"/>
        </dgm:presLayoutVars>
      </dgm:prSet>
      <dgm:spPr/>
    </dgm:pt>
  </dgm:ptLst>
  <dgm:cxnLst>
    <dgm:cxn modelId="{778F6315-41A1-4383-AC7E-F35A6AC45DB2}" srcId="{1E03C6B6-5DA6-41E3-9DCA-5B69E6B99C41}" destId="{F79B146A-459D-4B79-80FF-2FD79B2CCCB1}" srcOrd="0" destOrd="0" parTransId="{DAF7BB34-E147-495D-9C8B-618793810143}" sibTransId="{2D1565F6-66D4-4EBA-B53E-A8B704B0D68B}"/>
    <dgm:cxn modelId="{6D22C115-588B-400A-823B-7E64AB17846A}" type="presOf" srcId="{49692022-1D80-4AA4-973C-110DA9F5A8E7}" destId="{FCD1F757-C2F1-4841-80DC-4B1D360333B5}" srcOrd="1" destOrd="0" presId="urn:microsoft.com/office/officeart/2005/8/layout/equation2"/>
    <dgm:cxn modelId="{FAB23A1A-9424-4692-950E-51D761DB7D72}" type="presOf" srcId="{49692022-1D80-4AA4-973C-110DA9F5A8E7}" destId="{BF5D4084-AD5D-44F2-935F-AB99BFB2A257}" srcOrd="0" destOrd="0" presId="urn:microsoft.com/office/officeart/2005/8/layout/equation2"/>
    <dgm:cxn modelId="{E0B4801D-774C-4E96-AAE9-CCF25869144C}" type="presOf" srcId="{1E03C6B6-5DA6-41E3-9DCA-5B69E6B99C41}" destId="{4E8895D8-C939-4D2F-8709-08F3910AC170}" srcOrd="0" destOrd="0" presId="urn:microsoft.com/office/officeart/2005/8/layout/equation2"/>
    <dgm:cxn modelId="{74D8B42C-C9BA-46E0-A742-60B70FAA09CB}" type="presOf" srcId="{2D1565F6-66D4-4EBA-B53E-A8B704B0D68B}" destId="{ED81672E-AA5E-463E-AD50-CC2A5AA99D7E}" srcOrd="0" destOrd="0" presId="urn:microsoft.com/office/officeart/2005/8/layout/equation2"/>
    <dgm:cxn modelId="{470CC764-ACFF-4AF2-ABFF-9CC9B8EC2F00}" srcId="{1E03C6B6-5DA6-41E3-9DCA-5B69E6B99C41}" destId="{7CBE07E1-08FD-4DCF-A05B-BE15F66060EA}" srcOrd="2" destOrd="0" parTransId="{32FF4C61-CDF2-4B1D-B717-F885BE594957}" sibTransId="{3151A8CC-8C6C-4CD3-A8FE-EAC23C4C17D5}"/>
    <dgm:cxn modelId="{24024A7B-EC09-4962-B357-095016E49085}" type="presOf" srcId="{EA03DB8C-DD87-402A-B826-49EA72ACE01D}" destId="{8E26EEB7-46D5-4BA8-A520-992D03022DFE}" srcOrd="0" destOrd="0" presId="urn:microsoft.com/office/officeart/2005/8/layout/equation2"/>
    <dgm:cxn modelId="{F1C36585-6897-4854-939F-80A092755DC1}" type="presOf" srcId="{7CBE07E1-08FD-4DCF-A05B-BE15F66060EA}" destId="{C46D6B78-61A1-4D68-89FA-CB5411073ED6}" srcOrd="0" destOrd="0" presId="urn:microsoft.com/office/officeart/2005/8/layout/equation2"/>
    <dgm:cxn modelId="{AFFF6BA0-F54C-4B56-A556-26B6C8865887}" srcId="{1E03C6B6-5DA6-41E3-9DCA-5B69E6B99C41}" destId="{EA03DB8C-DD87-402A-B826-49EA72ACE01D}" srcOrd="1" destOrd="0" parTransId="{830EE470-DF8F-48AD-89E1-EE98B9C94323}" sibTransId="{49692022-1D80-4AA4-973C-110DA9F5A8E7}"/>
    <dgm:cxn modelId="{353934B9-6778-420A-B6C5-4B9A84719790}" type="presOf" srcId="{F79B146A-459D-4B79-80FF-2FD79B2CCCB1}" destId="{1DFF22CE-43BA-4EA4-92F3-8014B214562D}" srcOrd="0" destOrd="0" presId="urn:microsoft.com/office/officeart/2005/8/layout/equation2"/>
    <dgm:cxn modelId="{02318D72-4237-45AD-B82D-E97BBE609165}" type="presParOf" srcId="{4E8895D8-C939-4D2F-8709-08F3910AC170}" destId="{F59D1334-ED04-4F94-A7EC-D97FC0BBD394}" srcOrd="0" destOrd="0" presId="urn:microsoft.com/office/officeart/2005/8/layout/equation2"/>
    <dgm:cxn modelId="{E49D417D-D1B9-4283-8009-EDFBA5B142B2}" type="presParOf" srcId="{F59D1334-ED04-4F94-A7EC-D97FC0BBD394}" destId="{1DFF22CE-43BA-4EA4-92F3-8014B214562D}" srcOrd="0" destOrd="0" presId="urn:microsoft.com/office/officeart/2005/8/layout/equation2"/>
    <dgm:cxn modelId="{3B0CB7AF-3F7A-46B8-B8FC-418CB6EECD49}" type="presParOf" srcId="{F59D1334-ED04-4F94-A7EC-D97FC0BBD394}" destId="{2FB048F3-8ECF-4F1F-A3DB-2A8E5C7BB221}" srcOrd="1" destOrd="0" presId="urn:microsoft.com/office/officeart/2005/8/layout/equation2"/>
    <dgm:cxn modelId="{4E1DA784-20E2-47D6-8934-7DEE35981C84}" type="presParOf" srcId="{F59D1334-ED04-4F94-A7EC-D97FC0BBD394}" destId="{ED81672E-AA5E-463E-AD50-CC2A5AA99D7E}" srcOrd="2" destOrd="0" presId="urn:microsoft.com/office/officeart/2005/8/layout/equation2"/>
    <dgm:cxn modelId="{B1BB75F3-A3A9-4519-9BE5-7E1AE7ACDEF3}" type="presParOf" srcId="{F59D1334-ED04-4F94-A7EC-D97FC0BBD394}" destId="{DBC9452F-CAAF-4031-BDAC-AEE49F582D3D}" srcOrd="3" destOrd="0" presId="urn:microsoft.com/office/officeart/2005/8/layout/equation2"/>
    <dgm:cxn modelId="{FCF2CA6C-0F51-4DE0-AC01-D93ECED0D79E}" type="presParOf" srcId="{F59D1334-ED04-4F94-A7EC-D97FC0BBD394}" destId="{8E26EEB7-46D5-4BA8-A520-992D03022DFE}" srcOrd="4" destOrd="0" presId="urn:microsoft.com/office/officeart/2005/8/layout/equation2"/>
    <dgm:cxn modelId="{4692CA82-AE6A-4604-869A-FA245342A54E}" type="presParOf" srcId="{4E8895D8-C939-4D2F-8709-08F3910AC170}" destId="{BF5D4084-AD5D-44F2-935F-AB99BFB2A257}" srcOrd="1" destOrd="0" presId="urn:microsoft.com/office/officeart/2005/8/layout/equation2"/>
    <dgm:cxn modelId="{F333DF7E-953B-4B5C-9533-F57CE6AF4132}" type="presParOf" srcId="{BF5D4084-AD5D-44F2-935F-AB99BFB2A257}" destId="{FCD1F757-C2F1-4841-80DC-4B1D360333B5}" srcOrd="0" destOrd="0" presId="urn:microsoft.com/office/officeart/2005/8/layout/equation2"/>
    <dgm:cxn modelId="{52A2710E-4AE2-4AC9-971C-5FCBA8BB13EB}" type="presParOf" srcId="{4E8895D8-C939-4D2F-8709-08F3910AC170}" destId="{C46D6B78-61A1-4D68-89FA-CB5411073ED6}" srcOrd="2" destOrd="0" presId="urn:microsoft.com/office/officeart/2005/8/layout/equati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DFF22CE-43BA-4EA4-92F3-8014B214562D}">
      <dsp:nvSpPr>
        <dsp:cNvPr id="0" name=""/>
        <dsp:cNvSpPr/>
      </dsp:nvSpPr>
      <dsp:spPr>
        <a:xfrm>
          <a:off x="1848740" y="1023"/>
          <a:ext cx="1730467" cy="1730467"/>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rtl="0">
            <a:lnSpc>
              <a:spcPct val="90000"/>
            </a:lnSpc>
            <a:spcBef>
              <a:spcPct val="0"/>
            </a:spcBef>
            <a:spcAft>
              <a:spcPct val="35000"/>
            </a:spcAft>
            <a:buNone/>
          </a:pPr>
          <a:r>
            <a:rPr lang="cs-CZ" sz="1300" kern="1200" dirty="0">
              <a:latin typeface="Arial"/>
            </a:rPr>
            <a:t>azyl (pronásledování z azylově relevantních důvodů)</a:t>
          </a:r>
        </a:p>
      </dsp:txBody>
      <dsp:txXfrm>
        <a:off x="2102161" y="254444"/>
        <a:ext cx="1223625" cy="1223625"/>
      </dsp:txXfrm>
    </dsp:sp>
    <dsp:sp modelId="{ED81672E-AA5E-463E-AD50-CC2A5AA99D7E}">
      <dsp:nvSpPr>
        <dsp:cNvPr id="0" name=""/>
        <dsp:cNvSpPr/>
      </dsp:nvSpPr>
      <dsp:spPr>
        <a:xfrm>
          <a:off x="2212139" y="1872005"/>
          <a:ext cx="1003671" cy="1003671"/>
        </a:xfrm>
        <a:prstGeom prst="mathPlus">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cs-CZ" sz="1000" kern="1200"/>
        </a:p>
      </dsp:txBody>
      <dsp:txXfrm>
        <a:off x="2345176" y="2255809"/>
        <a:ext cx="737597" cy="236063"/>
      </dsp:txXfrm>
    </dsp:sp>
    <dsp:sp modelId="{8E26EEB7-46D5-4BA8-A520-992D03022DFE}">
      <dsp:nvSpPr>
        <dsp:cNvPr id="0" name=""/>
        <dsp:cNvSpPr/>
      </dsp:nvSpPr>
      <dsp:spPr>
        <a:xfrm>
          <a:off x="1848740" y="3016191"/>
          <a:ext cx="1730467" cy="1730467"/>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rtl="0">
            <a:lnSpc>
              <a:spcPct val="90000"/>
            </a:lnSpc>
            <a:spcBef>
              <a:spcPct val="0"/>
            </a:spcBef>
            <a:spcAft>
              <a:spcPct val="35000"/>
            </a:spcAft>
            <a:buNone/>
          </a:pPr>
          <a:r>
            <a:rPr lang="cs-CZ" sz="1300" kern="1200" dirty="0">
              <a:latin typeface="Arial"/>
            </a:rPr>
            <a:t>doplňková ochrana (hrozí jiná vážná újma z vymezených důvodů)</a:t>
          </a:r>
          <a:endParaRPr lang="cs-CZ" sz="1300" kern="1200" dirty="0"/>
        </a:p>
      </dsp:txBody>
      <dsp:txXfrm>
        <a:off x="2102161" y="3269612"/>
        <a:ext cx="1223625" cy="1223625"/>
      </dsp:txXfrm>
    </dsp:sp>
    <dsp:sp modelId="{BF5D4084-AD5D-44F2-935F-AB99BFB2A257}">
      <dsp:nvSpPr>
        <dsp:cNvPr id="0" name=""/>
        <dsp:cNvSpPr/>
      </dsp:nvSpPr>
      <dsp:spPr>
        <a:xfrm>
          <a:off x="3838778" y="2051974"/>
          <a:ext cx="550288" cy="64373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cs-CZ" sz="1000" kern="1200"/>
        </a:p>
      </dsp:txBody>
      <dsp:txXfrm>
        <a:off x="3838778" y="2180721"/>
        <a:ext cx="385202" cy="386240"/>
      </dsp:txXfrm>
    </dsp:sp>
    <dsp:sp modelId="{C46D6B78-61A1-4D68-89FA-CB5411073ED6}">
      <dsp:nvSpPr>
        <dsp:cNvPr id="0" name=""/>
        <dsp:cNvSpPr/>
      </dsp:nvSpPr>
      <dsp:spPr>
        <a:xfrm>
          <a:off x="4617489" y="643373"/>
          <a:ext cx="3460935" cy="346093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1466850" rtl="0">
            <a:lnSpc>
              <a:spcPct val="90000"/>
            </a:lnSpc>
            <a:spcBef>
              <a:spcPct val="0"/>
            </a:spcBef>
            <a:spcAft>
              <a:spcPct val="35000"/>
            </a:spcAft>
            <a:buNone/>
          </a:pPr>
          <a:r>
            <a:rPr lang="cs-CZ" sz="3300" kern="1200" dirty="0">
              <a:latin typeface="Arial"/>
            </a:rPr>
            <a:t>mezinárodní ochrana</a:t>
          </a:r>
          <a:endParaRPr lang="cs-CZ" sz="3300" kern="1200" dirty="0"/>
        </a:p>
      </dsp:txBody>
      <dsp:txXfrm>
        <a:off x="5124331" y="1150215"/>
        <a:ext cx="2447251" cy="2447251"/>
      </dsp:txXfrm>
    </dsp:sp>
  </dsp:spTree>
</dsp:drawing>
</file>

<file path=ppt/diagrams/layout1.xml><?xml version="1.0" encoding="utf-8"?>
<dgm:layoutDef xmlns:dgm="http://schemas.openxmlformats.org/drawingml/2006/diagram" xmlns:a="http://schemas.openxmlformats.org/drawingml/2006/main" uniqueId="urn:microsoft.com/office/officeart/2005/8/layout/equation2">
  <dgm:title val=""/>
  <dgm:desc val=""/>
  <dgm:catLst>
    <dgm:cat type="relationship" pri="18000"/>
    <dgm:cat type="process" pri="2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linDir" val="fromL"/>
          <dgm:param type="fallback" val="2D"/>
        </dgm:alg>
      </dgm:if>
      <dgm:else name="Name3">
        <dgm:alg type="lin">
          <dgm:param type="linDir" val="fromR"/>
          <dgm:param type="fallback" val="2D"/>
        </dgm:alg>
      </dgm:else>
    </dgm:choose>
    <dgm:shape xmlns:r="http://schemas.openxmlformats.org/officeDocument/2006/relationships" r:blip="">
      <dgm:adjLst/>
    </dgm:shape>
    <dgm:presOf/>
    <dgm:choose name="Name4">
      <dgm:if name="Name5" axis="ch" ptType="node" func="cnt" op="gte" val="3">
        <dgm:constrLst>
          <dgm:constr type="h" for="des" forName="node" refType="w" fact="0.5"/>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ch" forName="lastNode" op="equ" val="65"/>
          <dgm:constr type="primFontSz" for="des" forName="node" op="equ" val="65"/>
          <dgm:constr type="primFontSz" for="des" forName="sibTrans" val="55"/>
          <dgm:constr type="primFontSz" for="des" forName="sibTrans" refType="primFontSz" refFor="des" refForName="node" op="lte" fact="0.8"/>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if>
      <dgm:else name="Name6">
        <dgm:constrLst>
          <dgm:constr type="h" for="des" forName="node" refType="w"/>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des" forName="node" val="65"/>
          <dgm:constr type="primFontSz" for="ch" forName="lastNode" refType="primFontSz" refFor="des" refForName="node" op="equ"/>
          <dgm:constr type="primFontSz" for="des" forName="sibTrans" val="55"/>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else>
    </dgm:choose>
    <dgm:ruleLst/>
    <dgm:choose name="Name7">
      <dgm:if name="Name8" axis="ch" ptType="node" func="cnt" op="gte" val="1">
        <dgm:layoutNode name="vNodes">
          <dgm:alg type="lin">
            <dgm:param type="linDir" val="fromT"/>
            <dgm:param type="fallback" val="2D"/>
          </dgm:alg>
          <dgm:shape xmlns:r="http://schemas.openxmlformats.org/officeDocument/2006/relationships" r:blip="">
            <dgm:adjLst/>
          </dgm:shape>
          <dgm:presOf/>
          <dgm:constrLst/>
          <dgm:ruleLst/>
          <dgm:forEach name="Name9" axis="ch" ptType="node">
            <dgm:choose name="Name10">
              <dgm:if name="Name11" axis="self" func="revPos" op="neq" val="1">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choose name="Name12">
                  <dgm:if name="Name13" axis="self" ptType="node" func="revPos" op="gt" val="2">
                    <dgm:forEach name="sibTransForEach" axis="followSib" ptType="sibTrans" cnt="1">
                      <dgm:layoutNode name="spacerT">
                        <dgm:alg type="sp"/>
                        <dgm:shape xmlns:r="http://schemas.openxmlformats.org/officeDocument/2006/relationships" r:blip="">
                          <dgm:adjLst/>
                        </dgm:shape>
                        <dgm:presOf axis="self"/>
                        <dgm:constrLst/>
                        <dgm:ruleLst/>
                      </dgm:layoutNode>
                      <dgm:layoutNode name="sibTrans">
                        <dgm:alg type="tx"/>
                        <dgm:shape xmlns:r="http://schemas.openxmlformats.org/officeDocument/2006/relationships" type="mathPlus" r:blip="">
                          <dgm:adjLst/>
                        </dgm:shape>
                        <dgm:presOf axis="self"/>
                        <dgm:constrLst>
                          <dgm:constr type="h" refType="w"/>
                          <dgm:constr type="lMarg"/>
                          <dgm:constr type="rMarg"/>
                          <dgm:constr type="tMarg"/>
                          <dgm:constr type="bMarg"/>
                        </dgm:constrLst>
                        <dgm:ruleLst>
                          <dgm:rule type="primFontSz" val="5" fact="NaN" max="NaN"/>
                        </dgm:ruleLst>
                      </dgm:layoutNode>
                      <dgm:layoutNode name="spacerB">
                        <dgm:alg type="sp"/>
                        <dgm:shape xmlns:r="http://schemas.openxmlformats.org/officeDocument/2006/relationships" r:blip="">
                          <dgm:adjLst/>
                        </dgm:shape>
                        <dgm:presOf axis="self"/>
                        <dgm:constrLst/>
                        <dgm:ruleLst/>
                      </dgm:layoutNode>
                    </dgm:forEach>
                  </dgm:if>
                  <dgm:else name="Name14"/>
                </dgm:choose>
              </dgm:if>
              <dgm:else name="Name15"/>
            </dgm:choose>
          </dgm:forEach>
        </dgm:layoutNode>
        <dgm:choose name="Name16">
          <dgm:if name="Name17" axis="ch" ptType="node" func="cnt" op="gt" val="1">
            <dgm:layoutNode name="sibTransLast">
              <dgm:alg type="conn">
                <dgm:param type="begPts" val="auto"/>
                <dgm:param type="endPts" val="auto"/>
                <dgm:param type="srcNode" val="vNodes"/>
                <dgm:param type="dstNode" val="lastNode"/>
              </dgm:alg>
              <dgm:shape xmlns:r="http://schemas.openxmlformats.org/officeDocument/2006/relationships" type="conn" r:blip="">
                <dgm:adjLst/>
              </dgm:shape>
              <dgm:presOf axis="ch" ptType="sibTrans" st="-1" cnt="1"/>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ch desOrSelf" ptType="sibTrans sibTrans" st="-1 1" cnt="1 0"/>
                <dgm:constrLst>
                  <dgm:constr type="lMarg"/>
                  <dgm:constr type="rMarg"/>
                  <dgm:constr type="tMarg"/>
                  <dgm:constr type="bMarg"/>
                </dgm:constrLst>
                <dgm:ruleLst>
                  <dgm:rule type="primFontSz" val="5" fact="NaN" max="NaN"/>
                </dgm:ruleLst>
              </dgm:layoutNode>
            </dgm:layoutNode>
          </dgm:if>
          <dgm:else name="Name18"/>
        </dgm:choose>
        <dgm:layoutNode name="lastNode">
          <dgm:varLst>
            <dgm:bulletEnabled val="1"/>
          </dgm:varLst>
          <dgm:alg type="tx">
            <dgm:param type="txAnchorVertCh" val="mid"/>
          </dgm:alg>
          <dgm:shape xmlns:r="http://schemas.openxmlformats.org/officeDocument/2006/relationships" type="ellipse" r:blip="">
            <dgm:adjLst/>
          </dgm:shape>
          <dgm:presOf axis="ch desOrSelf" ptType="node node" st="-1 1" cnt="1 0"/>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19"/>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a:cs typeface="Arial"/>
            </a:endParaRPr>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a:pPr/>
              <a:t>11</a:t>
            </a:fld>
            <a:endParaRPr lang="cs-CZ" altLang="cs-CZ"/>
          </a:p>
        </p:txBody>
      </p:sp>
    </p:spTree>
    <p:extLst>
      <p:ext uri="{BB962C8B-B14F-4D97-AF65-F5344CB8AC3E}">
        <p14:creationId xmlns:p14="http://schemas.microsoft.com/office/powerpoint/2010/main" val="310956022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p>
            <a:r>
              <a:rPr lang="cs-CZ"/>
              <a:t>Lidská práva a soudnictví – 4. dubna 2024</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smtClean="0"/>
              <a:pPr/>
              <a:t>‹#›</a:t>
            </a:fld>
            <a:endParaRPr lang="cs-CZ" altLang="cs-CZ"/>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lvl1pPr>
          </a:lstStyle>
          <a:p>
            <a:r>
              <a:rPr lang="cs-CZ"/>
              <a:t>Kliknutím lze upravit styl.</a:t>
            </a:r>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pic>
        <p:nvPicPr>
          <p:cNvPr id="10" name="Obrázek 9">
            <a:extLst>
              <a:ext uri="{FF2B5EF4-FFF2-40B4-BE49-F238E27FC236}">
                <a16:creationId xmlns:a16="http://schemas.microsoft.com/office/drawing/2014/main" id="{BC5D462A-E758-4BCA-AD83-84964775D7E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3" cy="1067391"/>
          </a:xfrm>
          <a:prstGeom prst="rect">
            <a:avLst/>
          </a:prstGeom>
        </p:spPr>
      </p:pic>
    </p:spTree>
    <p:extLst>
      <p:ext uri="{BB962C8B-B14F-4D97-AF65-F5344CB8AC3E}">
        <p14:creationId xmlns:p14="http://schemas.microsoft.com/office/powerpoint/2010/main" val="935384140"/>
      </p:ext>
    </p:extLst>
  </p:cSld>
  <p:clrMapOvr>
    <a:masterClrMapping/>
  </p:clrMapOvr>
  <p:hf hdr="0" dt="0"/>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p:nvPr>
        </p:nvSpPr>
        <p:spPr>
          <a:xfrm>
            <a:off x="719997" y="718712"/>
            <a:ext cx="5220001" cy="3204001"/>
          </a:xfrm>
        </p:spPr>
        <p:txBody>
          <a:bodyPr/>
          <a:lstStyle/>
          <a:p>
            <a:pPr lvl="0"/>
            <a:r>
              <a:rPr lang="cs-CZ"/>
              <a:t>Po kliknutí můžete upravovat styly textu v předloze.</a:t>
            </a:r>
          </a:p>
        </p:txBody>
      </p:sp>
      <p:sp>
        <p:nvSpPr>
          <p:cNvPr id="2" name="Zástupný symbol pro zápatí 1"/>
          <p:cNvSpPr>
            <a:spLocks noGrp="1"/>
          </p:cNvSpPr>
          <p:nvPr>
            <p:ph type="ftr" sz="quarter" idx="10"/>
          </p:nvPr>
        </p:nvSpPr>
        <p:spPr/>
        <p:txBody>
          <a:bodyPr/>
          <a:lstStyle>
            <a:lvl1pPr>
              <a:defRPr/>
            </a:lvl1pPr>
          </a:lstStyle>
          <a:p>
            <a:r>
              <a:rPr lang="cs-CZ" altLang="cs-CZ"/>
              <a:t>Lidská práva a soudnictví – 4. dubna 2024</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Po kliknutí můžete upravovat styly textu v předloze.</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p:nvPr>
        </p:nvSpPr>
        <p:spPr>
          <a:xfrm>
            <a:off x="720724" y="4068000"/>
            <a:ext cx="5220000" cy="360000"/>
          </a:xfrm>
        </p:spPr>
        <p:txBody>
          <a:bodyPr/>
          <a:lstStyle>
            <a:lvl1pPr>
              <a:lnSpc>
                <a:spcPts val="1100"/>
              </a:lnSpc>
              <a:defRPr sz="900" b="1"/>
            </a:lvl1pPr>
          </a:lstStyle>
          <a:p>
            <a:pPr lvl="0"/>
            <a:r>
              <a:rPr lang="cs-CZ"/>
              <a:t>Po kliknutí můžete upravovat styly textu v předloze.</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Po kliknutí můžete upravovat styly textu v předloze.</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p:nvPr>
        </p:nvSpPr>
        <p:spPr>
          <a:xfrm>
            <a:off x="6252003" y="4068000"/>
            <a:ext cx="5220000" cy="360000"/>
          </a:xfrm>
        </p:spPr>
        <p:txBody>
          <a:bodyPr/>
          <a:lstStyle>
            <a:lvl1pPr>
              <a:lnSpc>
                <a:spcPts val="1100"/>
              </a:lnSpc>
              <a:defRPr sz="900" b="1"/>
            </a:lvl1pPr>
          </a:lstStyle>
          <a:p>
            <a:pPr lvl="0"/>
            <a:r>
              <a:rPr lang="cs-CZ"/>
              <a:t>Po kliknutí můžete upravovat styly textu v předloze.</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p:nvPr>
        </p:nvSpPr>
        <p:spPr>
          <a:xfrm>
            <a:off x="6251278" y="718712"/>
            <a:ext cx="5220001" cy="3204001"/>
          </a:xfrm>
        </p:spPr>
        <p:txBody>
          <a:bodyPr/>
          <a:lstStyle/>
          <a:p>
            <a:pPr lvl="0"/>
            <a:r>
              <a:rPr lang="cs-CZ"/>
              <a:t>Po kliknutí můžete upravovat styly textu v předloze.</a:t>
            </a:r>
          </a:p>
        </p:txBody>
      </p:sp>
      <p:pic>
        <p:nvPicPr>
          <p:cNvPr id="14" name="Obrázek 13">
            <a:extLst>
              <a:ext uri="{FF2B5EF4-FFF2-40B4-BE49-F238E27FC236}">
                <a16:creationId xmlns:a16="http://schemas.microsoft.com/office/drawing/2014/main" id="{5FEE0D4D-8DE9-4C74-909E-3D6A7A05C0C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1722986648"/>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snímek">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a:t>Lidská práva a soudnictví – 4. dubna 2024</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a:p>
        </p:txBody>
      </p:sp>
      <p:pic>
        <p:nvPicPr>
          <p:cNvPr id="6" name="Obrázek 5">
            <a:extLst>
              <a:ext uri="{FF2B5EF4-FFF2-40B4-BE49-F238E27FC236}">
                <a16:creationId xmlns:a16="http://schemas.microsoft.com/office/drawing/2014/main" id="{BD9EAA30-1FED-4896-80B1-3BDC9D59935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723890779"/>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verzní snímek s obrázkem">
    <p:bg>
      <p:bgPr>
        <a:solidFill>
          <a:srgbClr val="9100DC"/>
        </a:solidFill>
        <a:effectLst/>
      </p:bgPr>
    </p:bg>
    <p:spTree>
      <p:nvGrpSpPr>
        <p:cNvPr id="1" name=""/>
        <p:cNvGrpSpPr/>
        <p:nvPr/>
      </p:nvGrpSpPr>
      <p:grpSpPr>
        <a:xfrm>
          <a:off x="0" y="0"/>
          <a:ext cx="0" cy="0"/>
          <a:chOff x="0" y="0"/>
          <a:chExt cx="0" cy="0"/>
        </a:xfrm>
      </p:grpSpPr>
      <p:sp>
        <p:nvSpPr>
          <p:cNvPr id="4" name="Zástupný symbol pro zápatí 1"/>
          <p:cNvSpPr>
            <a:spLocks noGrp="1"/>
          </p:cNvSpPr>
          <p:nvPr>
            <p:ph type="ftr" sz="quarter" idx="10"/>
          </p:nvPr>
        </p:nvSpPr>
        <p:spPr>
          <a:xfrm>
            <a:off x="720000" y="6228000"/>
            <a:ext cx="7920000" cy="252000"/>
          </a:xfrm>
        </p:spPr>
        <p:txBody>
          <a:bodyPr/>
          <a:lstStyle>
            <a:lvl1pPr>
              <a:defRPr>
                <a:solidFill>
                  <a:schemeClr val="bg1"/>
                </a:solidFill>
              </a:defRPr>
            </a:lvl1pPr>
          </a:lstStyle>
          <a:p>
            <a:r>
              <a:rPr lang="cs-CZ"/>
              <a:t>Lidská práva a soudnictví – 4. dubna 2024</a:t>
            </a:r>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chemeClr val="bg1"/>
                </a:solidFill>
              </a:defRPr>
            </a:lvl1pPr>
          </a:lstStyle>
          <a:p>
            <a:fld id="{D6D6C118-631F-4A80-9886-907009361577}" type="slidenum">
              <a:rPr lang="cs-CZ" altLang="cs-CZ" smtClean="0"/>
              <a:pPr/>
              <a:t>‹#›</a:t>
            </a:fld>
            <a:endParaRPr lang="cs-CZ" altLang="cs-CZ"/>
          </a:p>
        </p:txBody>
      </p:sp>
      <p:sp>
        <p:nvSpPr>
          <p:cNvPr id="8" name="Zástupný symbol pro obrázek 7"/>
          <p:cNvSpPr>
            <a:spLocks noGrp="1"/>
          </p:cNvSpPr>
          <p:nvPr>
            <p:ph type="pic" sz="quarter" idx="12"/>
          </p:nvPr>
        </p:nvSpPr>
        <p:spPr>
          <a:xfrm>
            <a:off x="0" y="1"/>
            <a:ext cx="12192000" cy="5842000"/>
          </a:xfrm>
        </p:spPr>
        <p:txBody>
          <a:bodyPr anchor="ctr"/>
          <a:lstStyle>
            <a:lvl1pPr algn="ctr">
              <a:defRPr>
                <a:solidFill>
                  <a:schemeClr val="bg1"/>
                </a:solidFill>
              </a:defRPr>
            </a:lvl1pPr>
          </a:lstStyle>
          <a:p>
            <a:r>
              <a:rPr lang="cs-CZ"/>
              <a:t>Kliknutím na ikonu přidáte obrázek.</a:t>
            </a:r>
          </a:p>
        </p:txBody>
      </p:sp>
      <p:pic>
        <p:nvPicPr>
          <p:cNvPr id="7" name="Obrázek 6">
            <a:extLst>
              <a:ext uri="{FF2B5EF4-FFF2-40B4-BE49-F238E27FC236}">
                <a16:creationId xmlns:a16="http://schemas.microsoft.com/office/drawing/2014/main" id="{507BAEFB-3478-47F5-888D-1DA9C581BEA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5419" cy="597139"/>
          </a:xfrm>
          <a:prstGeom prst="rect">
            <a:avLst/>
          </a:prstGeom>
        </p:spPr>
      </p:pic>
    </p:spTree>
    <p:extLst>
      <p:ext uri="{BB962C8B-B14F-4D97-AF65-F5344CB8AC3E}">
        <p14:creationId xmlns:p14="http://schemas.microsoft.com/office/powerpoint/2010/main" val="3163854523"/>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nímek MUNI LAW">
    <p:bg>
      <p:bgPr>
        <a:solidFill>
          <a:srgbClr val="9100DC"/>
        </a:solidFill>
        <a:effectLst/>
      </p:bgPr>
    </p:bg>
    <p:spTree>
      <p:nvGrpSpPr>
        <p:cNvPr id="1" name=""/>
        <p:cNvGrpSpPr/>
        <p:nvPr/>
      </p:nvGrpSpPr>
      <p:grpSpPr>
        <a:xfrm>
          <a:off x="0" y="0"/>
          <a:ext cx="0" cy="0"/>
          <a:chOff x="0" y="0"/>
          <a:chExt cx="0" cy="0"/>
        </a:xfrm>
      </p:grpSpPr>
      <p:pic>
        <p:nvPicPr>
          <p:cNvPr id="6" name="Obrázek 5">
            <a:extLst>
              <a:ext uri="{FF2B5EF4-FFF2-40B4-BE49-F238E27FC236}">
                <a16:creationId xmlns:a16="http://schemas.microsoft.com/office/drawing/2014/main" id="{3CB5923B-A900-438F-B7D2-0E35F40784C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42870" y="2019299"/>
            <a:ext cx="4106255" cy="2833317"/>
          </a:xfrm>
          <a:prstGeom prst="rect">
            <a:avLst/>
          </a:prstGeom>
        </p:spPr>
      </p:pic>
      <p:sp>
        <p:nvSpPr>
          <p:cNvPr id="3" name="Zástupný symbol pro zápatí 1"/>
          <p:cNvSpPr>
            <a:spLocks noGrp="1"/>
          </p:cNvSpPr>
          <p:nvPr>
            <p:ph type="ftr" sz="quarter" idx="10"/>
          </p:nvPr>
        </p:nvSpPr>
        <p:spPr>
          <a:xfrm>
            <a:off x="720000" y="6228000"/>
            <a:ext cx="7920000" cy="252000"/>
          </a:xfrm>
        </p:spPr>
        <p:txBody>
          <a:bodyPr/>
          <a:lstStyle>
            <a:lvl1pPr>
              <a:defRPr>
                <a:solidFill>
                  <a:srgbClr val="9100DC"/>
                </a:solidFill>
              </a:defRPr>
            </a:lvl1pPr>
          </a:lstStyle>
          <a:p>
            <a:r>
              <a:rPr lang="cs-CZ"/>
              <a:t>Lidská práva a soudnictví – 4. dubna 2024</a:t>
            </a:r>
          </a:p>
        </p:txBody>
      </p:sp>
      <p:sp>
        <p:nvSpPr>
          <p:cNvPr id="4" name="Zástupný symbol pro číslo snímku 2"/>
          <p:cNvSpPr>
            <a:spLocks noGrp="1"/>
          </p:cNvSpPr>
          <p:nvPr>
            <p:ph type="sldNum" sz="quarter" idx="11"/>
          </p:nvPr>
        </p:nvSpPr>
        <p:spPr>
          <a:xfrm>
            <a:off x="414000" y="6228000"/>
            <a:ext cx="252000" cy="252000"/>
          </a:xfrm>
        </p:spPr>
        <p:txBody>
          <a:bodyPr/>
          <a:lstStyle>
            <a:lvl1pPr>
              <a:defRPr>
                <a:solidFill>
                  <a:srgbClr val="9100DC"/>
                </a:solidFill>
              </a:defRPr>
            </a:lvl1pPr>
          </a:lstStyle>
          <a:p>
            <a:fld id="{D6D6C118-631F-4A80-9886-907009361577}" type="slidenum">
              <a:rPr lang="cs-CZ" altLang="cs-CZ" smtClean="0"/>
              <a:pPr/>
              <a:t>‹#›</a:t>
            </a:fld>
            <a:endParaRPr lang="cs-CZ" altLang="cs-CZ"/>
          </a:p>
        </p:txBody>
      </p:sp>
    </p:spTree>
    <p:extLst>
      <p:ext uri="{BB962C8B-B14F-4D97-AF65-F5344CB8AC3E}">
        <p14:creationId xmlns:p14="http://schemas.microsoft.com/office/powerpoint/2010/main" val="300970397"/>
      </p:ext>
    </p:extLst>
  </p:cSld>
  <p:clrMapOvr>
    <a:masterClrMapping/>
  </p:clrMapOvr>
  <p:hf hd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nímek MUNI">
    <p:bg>
      <p:bgRef idx="1001">
        <a:schemeClr val="bg2"/>
      </p:bgRef>
    </p:bg>
    <p:spTree>
      <p:nvGrpSpPr>
        <p:cNvPr id="1" name=""/>
        <p:cNvGrpSpPr/>
        <p:nvPr/>
      </p:nvGrpSpPr>
      <p:grpSpPr>
        <a:xfrm>
          <a:off x="0" y="0"/>
          <a:ext cx="0" cy="0"/>
          <a:chOff x="0" y="0"/>
          <a:chExt cx="0" cy="0"/>
        </a:xfrm>
      </p:grpSpPr>
      <p:pic>
        <p:nvPicPr>
          <p:cNvPr id="4" name="Obrázek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50208" y="2434288"/>
            <a:ext cx="7673489" cy="1989423"/>
          </a:xfrm>
          <a:prstGeom prst="rect">
            <a:avLst/>
          </a:prstGeom>
        </p:spPr>
      </p:pic>
      <p:sp>
        <p:nvSpPr>
          <p:cNvPr id="3" name="Zástupný symbol pro zápatí 1">
            <a:extLst>
              <a:ext uri="{FF2B5EF4-FFF2-40B4-BE49-F238E27FC236}">
                <a16:creationId xmlns:a16="http://schemas.microsoft.com/office/drawing/2014/main" id="{AA728D69-F43C-45BB-A655-A4B6ABA23BCA}"/>
              </a:ext>
            </a:extLst>
          </p:cNvPr>
          <p:cNvSpPr>
            <a:spLocks noGrp="1"/>
          </p:cNvSpPr>
          <p:nvPr>
            <p:ph type="ftr" sz="quarter" idx="10"/>
          </p:nvPr>
        </p:nvSpPr>
        <p:spPr>
          <a:xfrm>
            <a:off x="720000" y="6228000"/>
            <a:ext cx="7920000" cy="252000"/>
          </a:xfrm>
        </p:spPr>
        <p:txBody>
          <a:bodyPr/>
          <a:lstStyle>
            <a:lvl1pPr>
              <a:defRPr>
                <a:solidFill>
                  <a:srgbClr val="0000DC"/>
                </a:solidFill>
              </a:defRPr>
            </a:lvl1pPr>
          </a:lstStyle>
          <a:p>
            <a:r>
              <a:rPr lang="cs-CZ"/>
              <a:t>Lidská práva a soudnictví – 4. dubna 2024</a:t>
            </a:r>
          </a:p>
        </p:txBody>
      </p:sp>
      <p:sp>
        <p:nvSpPr>
          <p:cNvPr id="5" name="Zástupný symbol pro číslo snímku 2">
            <a:extLst>
              <a:ext uri="{FF2B5EF4-FFF2-40B4-BE49-F238E27FC236}">
                <a16:creationId xmlns:a16="http://schemas.microsoft.com/office/drawing/2014/main" id="{B1B107C1-A64C-4C75-A4EF-124CAB9AEE0A}"/>
              </a:ext>
            </a:extLst>
          </p:cNvPr>
          <p:cNvSpPr>
            <a:spLocks noGrp="1"/>
          </p:cNvSpPr>
          <p:nvPr>
            <p:ph type="sldNum" sz="quarter" idx="11"/>
          </p:nvPr>
        </p:nvSpPr>
        <p:spPr>
          <a:xfrm>
            <a:off x="414000" y="6228000"/>
            <a:ext cx="252000" cy="252000"/>
          </a:xfrm>
        </p:spPr>
        <p:txBody>
          <a:bodyPr/>
          <a:lstStyle>
            <a:lvl1pPr>
              <a:defRPr>
                <a:solidFill>
                  <a:srgbClr val="0000DC"/>
                </a:solidFill>
              </a:defRPr>
            </a:lvl1pPr>
          </a:lstStyle>
          <a:p>
            <a:fld id="{D6D6C118-631F-4A80-9886-907009361577}" type="slidenum">
              <a:rPr lang="cs-CZ" altLang="cs-CZ" smtClean="0"/>
              <a:pPr/>
              <a:t>‹#›</a:t>
            </a:fld>
            <a:endParaRPr lang="cs-CZ" altLang="cs-CZ"/>
          </a:p>
        </p:txBody>
      </p:sp>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hf hdr="0" dt="0"/>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r>
              <a:rPr lang="cs-CZ"/>
              <a:t>Lidská práva a soudnictví – 4. dubna 2024</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lvl1pPr>
          </a:lstStyle>
          <a:p>
            <a:r>
              <a:rPr lang="cs-CZ"/>
              <a:t>Kliknutím vložíte nadpis</a:t>
            </a:r>
            <a:endParaRPr lang="cs-CZ" noProof="0"/>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a:t>Kliknutím vložíte podnadpis</a:t>
            </a:r>
          </a:p>
        </p:txBody>
      </p:sp>
      <p:pic>
        <p:nvPicPr>
          <p:cNvPr id="9" name="Obrázek 8">
            <a:extLst>
              <a:ext uri="{FF2B5EF4-FFF2-40B4-BE49-F238E27FC236}">
                <a16:creationId xmlns:a16="http://schemas.microsoft.com/office/drawing/2014/main" id="{1D911E5E-6197-7848-99A5-8C8627D11E8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2" cy="1060264"/>
          </a:xfrm>
          <a:prstGeom prst="rect">
            <a:avLst/>
          </a:prstGeom>
        </p:spPr>
      </p:pic>
    </p:spTree>
    <p:extLst>
      <p:ext uri="{BB962C8B-B14F-4D97-AF65-F5344CB8AC3E}">
        <p14:creationId xmlns:p14="http://schemas.microsoft.com/office/powerpoint/2010/main" val="935384140"/>
      </p:ext>
    </p:extLst>
  </p:cSld>
  <p:clrMapOvr>
    <a:masterClrMapping/>
  </p:clrMapOvr>
  <p:hf hdr="0" dt="0"/>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Lidská práva a soudnictví – 4. dubna 2024</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a:t>Kliknutím vložíte nadpis</a:t>
            </a:r>
          </a:p>
        </p:txBody>
      </p:sp>
      <p:pic>
        <p:nvPicPr>
          <p:cNvPr id="9" name="Obrázek 8">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a:t>Kliknutím vložíte text</a:t>
            </a:r>
            <a:endParaRPr lang="en-GB" noProof="0"/>
          </a:p>
          <a:p>
            <a:pPr lvl="1"/>
            <a:r>
              <a:rPr lang="cs-CZ" noProof="0"/>
              <a:t>Druhá úroveň</a:t>
            </a:r>
            <a:endParaRPr lang="en-GB" noProof="0"/>
          </a:p>
          <a:p>
            <a:pPr lvl="2"/>
            <a:r>
              <a:rPr lang="cs-CZ" noProof="0"/>
              <a:t>Třetí úroveň</a:t>
            </a:r>
            <a:endParaRPr lang="en-GB" noProof="0"/>
          </a:p>
        </p:txBody>
      </p:sp>
    </p:spTree>
    <p:extLst>
      <p:ext uri="{BB962C8B-B14F-4D97-AF65-F5344CB8AC3E}">
        <p14:creationId xmlns:p14="http://schemas.microsoft.com/office/powerpoint/2010/main" val="1691229579"/>
      </p:ext>
    </p:extLst>
  </p:cSld>
  <p:clrMapOvr>
    <a:masterClrMapping/>
  </p:clrMapOvr>
  <p:hf hdr="0" dt="0"/>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1200"/>
            </a:lvl1pPr>
          </a:lstStyle>
          <a:p>
            <a:r>
              <a:rPr lang="cs-CZ"/>
              <a:t>Lidská práva a soudnictví – 4. dubna 2024</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a:t>Kliknutím vložíte podnadpis</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a:t>Kliknutím vložíte nadpis</a:t>
            </a:r>
          </a:p>
        </p:txBody>
      </p:sp>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a:t>Kliknutím vložíte text</a:t>
            </a:r>
            <a:endParaRPr lang="en-GB" noProof="0"/>
          </a:p>
          <a:p>
            <a:pPr lvl="1"/>
            <a:r>
              <a:rPr lang="cs-CZ" noProof="0"/>
              <a:t>Druhá úroveň</a:t>
            </a:r>
            <a:endParaRPr lang="en-GB" noProof="0"/>
          </a:p>
          <a:p>
            <a:pPr lvl="2"/>
            <a:r>
              <a:rPr lang="cs-CZ" noProof="0"/>
              <a:t>Třetí úroveň</a:t>
            </a:r>
            <a:endParaRPr lang="en-GB" noProof="0"/>
          </a:p>
        </p:txBody>
      </p:sp>
      <p:pic>
        <p:nvPicPr>
          <p:cNvPr id="11" name="Obrázek 8">
            <a:extLst>
              <a:ext uri="{FF2B5EF4-FFF2-40B4-BE49-F238E27FC236}">
                <a16:creationId xmlns:a16="http://schemas.microsoft.com/office/drawing/2014/main" id="{59BBB889-9A7B-9D4F-983C-EF6BCB924DA2}"/>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4034428296"/>
      </p:ext>
    </p:extLst>
  </p:cSld>
  <p:clrMapOvr>
    <a:masterClrMapping/>
  </p:clrMapOvr>
  <p:hf hdr="0" dt="0"/>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Lidská práva a soudnictví – 4. dubna 2024</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cs-CZ"/>
              <a:t>Kliknutím vložíte nadpis</a:t>
            </a:r>
          </a:p>
        </p:txBody>
      </p:sp>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a:t>Kliknutím vložíte text</a:t>
            </a:r>
            <a:endParaRPr lang="en-GB" noProof="0"/>
          </a:p>
          <a:p>
            <a:pPr lvl="1"/>
            <a:r>
              <a:rPr lang="cs-CZ" noProof="0"/>
              <a:t>Druhá úroveň</a:t>
            </a:r>
            <a:endParaRPr lang="en-GB" noProof="0"/>
          </a:p>
          <a:p>
            <a:pPr lvl="2"/>
            <a:r>
              <a:rPr lang="cs-CZ" noProof="0"/>
              <a:t>Třetí úroveň</a:t>
            </a:r>
            <a:endParaRPr lang="en-GB" noProof="0"/>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a:t>Kliknutím vložíte text</a:t>
            </a:r>
            <a:endParaRPr lang="en-GB" noProof="0"/>
          </a:p>
          <a:p>
            <a:pPr lvl="1"/>
            <a:r>
              <a:rPr lang="cs-CZ" noProof="0"/>
              <a:t>Druhá úroveň</a:t>
            </a:r>
            <a:endParaRPr lang="en-GB" noProof="0"/>
          </a:p>
          <a:p>
            <a:pPr lvl="2"/>
            <a:r>
              <a:rPr lang="cs-CZ" noProof="0"/>
              <a:t>Třetí úroveň</a:t>
            </a:r>
            <a:endParaRPr lang="en-GB" noProof="0"/>
          </a:p>
        </p:txBody>
      </p:sp>
      <p:pic>
        <p:nvPicPr>
          <p:cNvPr id="11" name="Obrázek 8">
            <a:extLst>
              <a:ext uri="{FF2B5EF4-FFF2-40B4-BE49-F238E27FC236}">
                <a16:creationId xmlns:a16="http://schemas.microsoft.com/office/drawing/2014/main" id="{8B634E8E-DBA3-B14F-81EC-219FEC2F82C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2966739591"/>
      </p:ext>
    </p:extLst>
  </p:cSld>
  <p:clrMapOvr>
    <a:masterClrMapping/>
  </p:clrMapOvr>
  <p:hf hdr="0" dt="0"/>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Nadpis, pod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Lidská práva a soudnictví – 4. dubna 2024</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noProof="0"/>
              <a:t>Kliknutím vložíte podnadpis</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pPr lvl="0"/>
            <a:r>
              <a:rPr lang="cs-CZ"/>
              <a:t>Kliknutím vložíte nadpis</a:t>
            </a:r>
            <a:endParaRPr lang="cs-CZ" noProof="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noProof="0"/>
              <a:t>Kliknutím vložíte podnadpis</a:t>
            </a:r>
          </a:p>
        </p:txBody>
      </p:sp>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a:t>Kliknutím vložíte text</a:t>
            </a:r>
            <a:endParaRPr lang="en-GB" noProof="0"/>
          </a:p>
          <a:p>
            <a:pPr lvl="1"/>
            <a:r>
              <a:rPr lang="cs-CZ" noProof="0"/>
              <a:t>Druhá úroveň</a:t>
            </a:r>
            <a:endParaRPr lang="en-GB" noProof="0"/>
          </a:p>
          <a:p>
            <a:pPr lvl="2"/>
            <a:r>
              <a:rPr lang="cs-CZ" noProof="0"/>
              <a:t>Třetí úroveň</a:t>
            </a:r>
            <a:endParaRPr lang="en-GB" noProof="0"/>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a:t>Kliknutím vložíte text</a:t>
            </a:r>
            <a:endParaRPr lang="en-GB" noProof="0"/>
          </a:p>
          <a:p>
            <a:pPr lvl="1"/>
            <a:r>
              <a:rPr lang="cs-CZ" noProof="0"/>
              <a:t>Druhá úroveň</a:t>
            </a:r>
            <a:endParaRPr lang="en-GB" noProof="0"/>
          </a:p>
          <a:p>
            <a:pPr lvl="2"/>
            <a:r>
              <a:rPr lang="cs-CZ" noProof="0"/>
              <a:t>Třetí úroveň</a:t>
            </a:r>
            <a:endParaRPr lang="en-GB" noProof="0"/>
          </a:p>
        </p:txBody>
      </p:sp>
      <p:pic>
        <p:nvPicPr>
          <p:cNvPr id="12" name="Obrázek 8">
            <a:extLst>
              <a:ext uri="{FF2B5EF4-FFF2-40B4-BE49-F238E27FC236}">
                <a16:creationId xmlns:a16="http://schemas.microsoft.com/office/drawing/2014/main" id="{F5224E24-147F-EE43-B65A-19061D0BD9FF}"/>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3317168426"/>
      </p:ext>
    </p:extLst>
  </p:cSld>
  <p:clrMapOvr>
    <a:masterClrMapping/>
  </p:clrMapOvr>
  <p:hf hdr="0" dt="0"/>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Lidská práva a soudnictví – 4. dubna 2024</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p>
        </p:txBody>
      </p:sp>
      <p:sp>
        <p:nvSpPr>
          <p:cNvPr id="7"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pic>
        <p:nvPicPr>
          <p:cNvPr id="10" name="Obrázek 9">
            <a:extLst>
              <a:ext uri="{FF2B5EF4-FFF2-40B4-BE49-F238E27FC236}">
                <a16:creationId xmlns:a16="http://schemas.microsoft.com/office/drawing/2014/main" id="{083D8F9C-31DA-4A72-9A88-45079BA91C2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1691229579"/>
      </p:ext>
    </p:extLst>
  </p:cSld>
  <p:clrMapOvr>
    <a:masterClrMapping/>
  </p:clrMapOvr>
  <p:hf hdr="0" dt="0"/>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Obrázek s text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cs-CZ"/>
              <a:t>Kliknutím vložíte nadpis</a:t>
            </a:r>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r>
              <a:rPr lang="cs-CZ"/>
              <a:t>Lidská práva a soudnictví – 4. dubna 2024</a:t>
            </a:r>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0DE708CC-0C3F-4567-9698-B54C0F35BD31}" type="slidenum">
              <a:rPr lang="cs-CZ" altLang="cs-CZ" smtClean="0"/>
              <a:pPr/>
              <a:t>‹#›</a:t>
            </a:fld>
            <a:endParaRPr lang="cs-CZ" altLang="cs-CZ"/>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7347735" y="2596845"/>
            <a:ext cx="4125465" cy="3208441"/>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a:t>Kliknutím vložíte text</a:t>
            </a:r>
            <a:endParaRPr lang="en-GB" noProof="0"/>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729509" y="1665288"/>
            <a:ext cx="6207791" cy="4139998"/>
          </a:xfrm>
        </p:spPr>
        <p:txBody>
          <a:bodyPr anchor="ctr"/>
          <a:lstStyle>
            <a:lvl1pPr algn="ctr">
              <a:defRPr>
                <a:solidFill>
                  <a:srgbClr val="0000DC"/>
                </a:solidFill>
              </a:defRPr>
            </a:lvl1pPr>
          </a:lstStyle>
          <a:p>
            <a:r>
              <a:rPr lang="cs-CZ"/>
              <a:t>Kliknutím na ikonu vložíte obrázek</a:t>
            </a:r>
          </a:p>
        </p:txBody>
      </p:sp>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a:t>Kliknutím vložíte podnadpis</a:t>
            </a:r>
          </a:p>
        </p:txBody>
      </p:sp>
      <p:pic>
        <p:nvPicPr>
          <p:cNvPr id="9" name="Obrázek 8">
            <a:extLst>
              <a:ext uri="{FF2B5EF4-FFF2-40B4-BE49-F238E27FC236}">
                <a16:creationId xmlns:a16="http://schemas.microsoft.com/office/drawing/2014/main" id="{9FA8E4E0-B396-804E-A80F-F901C2CBAF0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3832835305"/>
      </p:ext>
    </p:extLst>
  </p:cSld>
  <p:clrMapOvr>
    <a:masterClrMapping/>
  </p:clrMapOvr>
  <p:hf hdr="0" dt="0"/>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lvl1pPr>
              <a:defRPr/>
            </a:lvl1pPr>
          </a:lstStyle>
          <a:p>
            <a:pPr lvl="0"/>
            <a:r>
              <a:rPr lang="cs-CZ" noProof="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Lidská práva a soudnictví – 4. dubna 2024</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a:t>Kliknutím vložíte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a:t>Kliknutím vložíte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a:t>Kliknutím vložíte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720725" y="4025136"/>
            <a:ext cx="3311525" cy="216000"/>
          </a:xfrm>
        </p:spPr>
        <p:txBody>
          <a:bodyPr anchor="ctr"/>
          <a:lstStyle>
            <a:lvl1pPr>
              <a:lnSpc>
                <a:spcPts val="1100"/>
              </a:lnSpc>
              <a:defRPr sz="1000" b="0"/>
            </a:lvl1pPr>
          </a:lstStyle>
          <a:p>
            <a:pPr lvl="0"/>
            <a:r>
              <a:rPr lang="cs-CZ" noProof="0"/>
              <a:t>Kliknutím vložíte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4440475" y="4025136"/>
            <a:ext cx="3311525" cy="216000"/>
          </a:xfrm>
        </p:spPr>
        <p:txBody>
          <a:bodyPr anchor="ctr"/>
          <a:lstStyle>
            <a:lvl1pPr>
              <a:lnSpc>
                <a:spcPts val="1100"/>
              </a:lnSpc>
              <a:defRPr sz="1000" b="0"/>
            </a:lvl1pPr>
          </a:lstStyle>
          <a:p>
            <a:pPr lvl="0"/>
            <a:r>
              <a:rPr lang="cs-CZ" noProof="0"/>
              <a:t>Kliknutím vložíte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8161436" y="4025136"/>
            <a:ext cx="3311525" cy="216000"/>
          </a:xfrm>
        </p:spPr>
        <p:txBody>
          <a:bodyPr anchor="ctr"/>
          <a:lstStyle>
            <a:lvl1pPr>
              <a:lnSpc>
                <a:spcPts val="1100"/>
              </a:lnSpc>
              <a:defRPr sz="1000" b="0"/>
            </a:lvl1pPr>
          </a:lstStyle>
          <a:p>
            <a:pPr lvl="0"/>
            <a:r>
              <a:rPr lang="cs-CZ" noProof="0"/>
              <a:t>Kliknutím vložíte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lvl1pPr>
              <a:defRPr/>
            </a:lvl1pPr>
          </a:lstStyle>
          <a:p>
            <a:pPr lvl="0"/>
            <a:r>
              <a:rPr lang="cs-CZ" noProof="0"/>
              <a:t>Kliknutím vložíte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lvl1pPr>
              <a:defRPr/>
            </a:lvl1pPr>
          </a:lstStyle>
          <a:p>
            <a:pPr lvl="0"/>
            <a:r>
              <a:rPr lang="cs-CZ" noProof="0"/>
              <a:t>Kliknutím vložíte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a:t>Kliknutím vložíte podnadpis</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cs-CZ"/>
              <a:t>Kliknutím vložíte nadpis</a:t>
            </a:r>
          </a:p>
        </p:txBody>
      </p:sp>
      <p:pic>
        <p:nvPicPr>
          <p:cNvPr id="17" name="Obrázek 8">
            <a:extLst>
              <a:ext uri="{FF2B5EF4-FFF2-40B4-BE49-F238E27FC236}">
                <a16:creationId xmlns:a16="http://schemas.microsoft.com/office/drawing/2014/main" id="{A63F5DF2-7BE9-9D42-95D5-0960F0062F2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2713741071"/>
      </p:ext>
    </p:extLst>
  </p:cSld>
  <p:clrMapOvr>
    <a:masterClrMapping/>
  </p:clrMapOvr>
  <p:hf hdr="0" dt="0"/>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Pouze obsah">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Lidská práva a soudnictví – 4. dubna 2024</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a:p>
        </p:txBody>
      </p:sp>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720000" y="692150"/>
            <a:ext cx="10753200" cy="5139850"/>
          </a:xfrm>
          <a:prstGeom prst="rect">
            <a:avLst/>
          </a:prstGeom>
        </p:spPr>
        <p:txBody>
          <a:bodyPr/>
          <a:lstStyle>
            <a:lvl1pPr marL="72000" indent="0">
              <a:lnSpc>
                <a:spcPts val="3600"/>
              </a:lnSpc>
              <a:buClr>
                <a:schemeClr val="tx2"/>
              </a:buClr>
              <a:buSzPct val="100000"/>
              <a:buFont typeface="Arial" panose="020B0604020202020204" pitchFamily="34" charset="0"/>
              <a:buNone/>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a:t>Kliknutím vložíte text</a:t>
            </a:r>
            <a:endParaRPr lang="en-GB" noProof="0"/>
          </a:p>
        </p:txBody>
      </p:sp>
      <p:pic>
        <p:nvPicPr>
          <p:cNvPr id="7" name="Obrázek 8">
            <a:extLst>
              <a:ext uri="{FF2B5EF4-FFF2-40B4-BE49-F238E27FC236}">
                <a16:creationId xmlns:a16="http://schemas.microsoft.com/office/drawing/2014/main" id="{2B91F2EA-D76F-7D4C-960D-6E3E77E7184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234975528"/>
      </p:ext>
    </p:extLst>
  </p:cSld>
  <p:clrMapOvr>
    <a:masterClrMapping/>
  </p:clrMapOvr>
  <p:hf hdr="0" dt="0"/>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Lidská práva a soudnictví – 4. dubna 2024</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a:p>
        </p:txBody>
      </p:sp>
      <p:sp>
        <p:nvSpPr>
          <p:cNvPr id="6" name="Nadpis 12">
            <a:extLst>
              <a:ext uri="{FF2B5EF4-FFF2-40B4-BE49-F238E27FC236}">
                <a16:creationId xmlns:a16="http://schemas.microsoft.com/office/drawing/2014/main" id="{C80D1D37-E5CA-42AD-BE6B-219FAFB54670}"/>
              </a:ext>
            </a:extLst>
          </p:cNvPr>
          <p:cNvSpPr>
            <a:spLocks noGrp="1"/>
          </p:cNvSpPr>
          <p:nvPr>
            <p:ph type="title" hasCustomPrompt="1"/>
          </p:nvPr>
        </p:nvSpPr>
        <p:spPr>
          <a:xfrm>
            <a:off x="720000" y="720000"/>
            <a:ext cx="10753200" cy="451576"/>
          </a:xfrm>
        </p:spPr>
        <p:txBody>
          <a:bodyPr/>
          <a:lstStyle/>
          <a:p>
            <a:r>
              <a:rPr lang="cs-CZ"/>
              <a:t>Kliknutím vložíte nadpis</a:t>
            </a:r>
          </a:p>
        </p:txBody>
      </p:sp>
      <p:pic>
        <p:nvPicPr>
          <p:cNvPr id="7" name="Obrázek 8">
            <a:extLst>
              <a:ext uri="{FF2B5EF4-FFF2-40B4-BE49-F238E27FC236}">
                <a16:creationId xmlns:a16="http://schemas.microsoft.com/office/drawing/2014/main" id="{E7FAA686-EF64-0D47-AFF9-2958D278989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3845540717"/>
      </p:ext>
    </p:extLst>
  </p:cSld>
  <p:clrMapOvr>
    <a:masterClrMapping/>
  </p:clrMapOvr>
  <p:hf hdr="0" dt="0"/>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lvl1pPr algn="l">
              <a:defRPr/>
            </a:lvl1pPr>
          </a:lstStyle>
          <a:p>
            <a:pPr lvl="0"/>
            <a:r>
              <a:rPr lang="cs-CZ" noProof="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Lidská práva a soudnictví – 4. dubna 2024</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a:t>Kliknutím vložíte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720724" y="4068000"/>
            <a:ext cx="5220000" cy="360000"/>
          </a:xfrm>
        </p:spPr>
        <p:txBody>
          <a:bodyPr/>
          <a:lstStyle>
            <a:lvl1pPr algn="l">
              <a:lnSpc>
                <a:spcPts val="1100"/>
              </a:lnSpc>
              <a:defRPr sz="1100" b="1"/>
            </a:lvl1pPr>
          </a:lstStyle>
          <a:p>
            <a:pPr lvl="0"/>
            <a:r>
              <a:rPr lang="cs-CZ" noProof="0"/>
              <a:t>Kliknutím vložíte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a:t>Kliknutím vložíte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6252003" y="4068000"/>
            <a:ext cx="5220000" cy="360000"/>
          </a:xfrm>
        </p:spPr>
        <p:txBody>
          <a:bodyPr/>
          <a:lstStyle>
            <a:lvl1pPr algn="l">
              <a:lnSpc>
                <a:spcPts val="1100"/>
              </a:lnSpc>
              <a:defRPr sz="1100" b="1"/>
            </a:lvl1pPr>
          </a:lstStyle>
          <a:p>
            <a:pPr lvl="0"/>
            <a:r>
              <a:rPr lang="cs-CZ" noProof="0"/>
              <a:t>Kliknutím vložíte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lvl1pPr algn="l">
              <a:defRPr/>
            </a:lvl1pPr>
          </a:lstStyle>
          <a:p>
            <a:pPr lvl="0"/>
            <a:r>
              <a:rPr lang="cs-CZ" noProof="0"/>
              <a:t>Kliknutím vložíte text</a:t>
            </a:r>
          </a:p>
        </p:txBody>
      </p:sp>
      <p:pic>
        <p:nvPicPr>
          <p:cNvPr id="14" name="Obrázek 8">
            <a:extLst>
              <a:ext uri="{FF2B5EF4-FFF2-40B4-BE49-F238E27FC236}">
                <a16:creationId xmlns:a16="http://schemas.microsoft.com/office/drawing/2014/main" id="{F4BEF68F-D2E3-A445-BE69-DE5712F4B9F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1722986648"/>
      </p:ext>
    </p:extLst>
  </p:cSld>
  <p:clrMapOvr>
    <a:masterClrMapping/>
  </p:clrMapOvr>
  <p:hf hdr="0" dt="0"/>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Lidská práva a soudnictví – 4. dubna 2024</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a:p>
        </p:txBody>
      </p:sp>
      <p:pic>
        <p:nvPicPr>
          <p:cNvPr id="6" name="Obrázek 8">
            <a:extLst>
              <a:ext uri="{FF2B5EF4-FFF2-40B4-BE49-F238E27FC236}">
                <a16:creationId xmlns:a16="http://schemas.microsoft.com/office/drawing/2014/main" id="{E49E2218-4CCF-BC44-930E-B31D9BFD897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723890779"/>
      </p:ext>
    </p:extLst>
  </p:cSld>
  <p:clrMapOvr>
    <a:masterClrMapping/>
  </p:clrMapOvr>
  <p:hf hdr="0" dt="0"/>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1">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a:p>
        </p:txBody>
      </p:sp>
      <p:sp>
        <p:nvSpPr>
          <p:cNvPr id="11" name="Nadpis 6">
            <a:extLst>
              <a:ext uri="{FF2B5EF4-FFF2-40B4-BE49-F238E27FC236}">
                <a16:creationId xmlns:a16="http://schemas.microsoft.com/office/drawing/2014/main" id="{210CF170-3CE8-4094-B136-F821606CD84B}"/>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rgbClr val="0000DC"/>
                </a:solidFill>
              </a:defRPr>
            </a:lvl1pPr>
          </a:lstStyle>
          <a:p>
            <a:r>
              <a:rPr lang="cs-CZ"/>
              <a:t>Kliknutím vložíte nadpis</a:t>
            </a:r>
          </a:p>
        </p:txBody>
      </p:sp>
      <p:sp>
        <p:nvSpPr>
          <p:cNvPr id="12" name="Podnadpis 2">
            <a:extLst>
              <a:ext uri="{FF2B5EF4-FFF2-40B4-BE49-F238E27FC236}">
                <a16:creationId xmlns:a16="http://schemas.microsoft.com/office/drawing/2014/main" id="{F805DFF4-9876-466D-A663-D549EEF8195A}"/>
              </a:ext>
            </a:extLst>
          </p:cNvPr>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rgbClr val="0000DC"/>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a:t>Kliknutím vložíte podnadpis</a:t>
            </a:r>
          </a:p>
        </p:txBody>
      </p:sp>
      <p:sp>
        <p:nvSpPr>
          <p:cNvPr id="9" name="Zástupný symbol pro obrázek 7">
            <a:extLst>
              <a:ext uri="{FF2B5EF4-FFF2-40B4-BE49-F238E27FC236}">
                <a16:creationId xmlns:a16="http://schemas.microsoft.com/office/drawing/2014/main" id="{80C21443-92BF-4BF1-9C61-FDB664DC7964}"/>
              </a:ext>
            </a:extLst>
          </p:cNvPr>
          <p:cNvSpPr>
            <a:spLocks noGrp="1"/>
          </p:cNvSpPr>
          <p:nvPr>
            <p:ph type="pic" sz="quarter" idx="12" hasCustomPrompt="1"/>
          </p:nvPr>
        </p:nvSpPr>
        <p:spPr>
          <a:xfrm>
            <a:off x="6096000" y="0"/>
            <a:ext cx="6096000" cy="6857999"/>
          </a:xfrm>
        </p:spPr>
        <p:txBody>
          <a:bodyPr anchor="ctr"/>
          <a:lstStyle>
            <a:lvl1pPr algn="ctr">
              <a:defRPr>
                <a:solidFill>
                  <a:srgbClr val="0000DC"/>
                </a:solidFill>
              </a:defRPr>
            </a:lvl1pPr>
          </a:lstStyle>
          <a:p>
            <a:r>
              <a:rPr lang="cs-CZ"/>
              <a:t>Kliknutím na ikonu vložíte obrázek</a:t>
            </a:r>
          </a:p>
        </p:txBody>
      </p:sp>
      <p:sp>
        <p:nvSpPr>
          <p:cNvPr id="7" name="Zástupný symbol pro zápatí 1">
            <a:extLst>
              <a:ext uri="{FF2B5EF4-FFF2-40B4-BE49-F238E27FC236}">
                <a16:creationId xmlns:a16="http://schemas.microsoft.com/office/drawing/2014/main" id="{24438A88-1921-4DF2-9F65-459AAE83D167}"/>
              </a:ext>
            </a:extLst>
          </p:cNvPr>
          <p:cNvSpPr>
            <a:spLocks noGrp="1"/>
          </p:cNvSpPr>
          <p:nvPr>
            <p:ph type="ftr" sz="quarter" idx="10"/>
          </p:nvPr>
        </p:nvSpPr>
        <p:spPr>
          <a:xfrm>
            <a:off x="720000" y="6228000"/>
            <a:ext cx="4925020" cy="252000"/>
          </a:xfrm>
        </p:spPr>
        <p:txBody>
          <a:bodyPr/>
          <a:lstStyle>
            <a:lvl1pPr>
              <a:defRPr/>
            </a:lvl1pPr>
          </a:lstStyle>
          <a:p>
            <a:r>
              <a:rPr lang="cs-CZ"/>
              <a:t>Lidská práva a soudnictví – 4. dubna 2024</a:t>
            </a:r>
          </a:p>
        </p:txBody>
      </p:sp>
      <p:pic>
        <p:nvPicPr>
          <p:cNvPr id="8" name="Obrázek 8">
            <a:extLst>
              <a:ext uri="{FF2B5EF4-FFF2-40B4-BE49-F238E27FC236}">
                <a16:creationId xmlns:a16="http://schemas.microsoft.com/office/drawing/2014/main" id="{3670C515-4DAA-7F4B-92D5-CBE71403759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2" cy="1060264"/>
          </a:xfrm>
          <a:prstGeom prst="rect">
            <a:avLst/>
          </a:prstGeom>
        </p:spPr>
      </p:pic>
    </p:spTree>
    <p:extLst>
      <p:ext uri="{BB962C8B-B14F-4D97-AF65-F5344CB8AC3E}">
        <p14:creationId xmlns:p14="http://schemas.microsoft.com/office/powerpoint/2010/main" val="2158127259"/>
      </p:ext>
    </p:extLst>
  </p:cSld>
  <p:clrMapOvr>
    <a:masterClrMapping/>
  </p:clrMapOvr>
  <p:hf hdr="0" dt="0"/>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9100DC"/>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a:t>Lidská práva a soudnictví – 4. dubna 2024</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solidFill>
                  <a:schemeClr val="bg1"/>
                </a:solidFill>
              </a:defRPr>
            </a:lvl1pPr>
          </a:lstStyle>
          <a:p>
            <a:r>
              <a:rPr lang="cs-CZ"/>
              <a:t>Kliknutím vložíte nadpis</a:t>
            </a:r>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a:t>Kliknutím vložíte podnadpis</a:t>
            </a:r>
          </a:p>
        </p:txBody>
      </p:sp>
      <p:pic>
        <p:nvPicPr>
          <p:cNvPr id="10" name="Obrázek 8">
            <a:extLst>
              <a:ext uri="{FF2B5EF4-FFF2-40B4-BE49-F238E27FC236}">
                <a16:creationId xmlns:a16="http://schemas.microsoft.com/office/drawing/2014/main" id="{D2567773-B605-2B43-9036-93D6446553F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3" cy="1060264"/>
          </a:xfrm>
          <a:prstGeom prst="rect">
            <a:avLst/>
          </a:prstGeom>
        </p:spPr>
      </p:pic>
    </p:spTree>
    <p:extLst>
      <p:ext uri="{BB962C8B-B14F-4D97-AF65-F5344CB8AC3E}">
        <p14:creationId xmlns:p14="http://schemas.microsoft.com/office/powerpoint/2010/main" val="39481167"/>
      </p:ext>
    </p:extLst>
  </p:cSld>
  <p:clrMapOvr>
    <a:masterClrMapping/>
  </p:clrMapOvr>
  <p:hf hdr="0" dt="0"/>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2">
    <p:bg>
      <p:bgPr>
        <a:solidFill>
          <a:srgbClr val="9100DC"/>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chemeClr val="bg1"/>
                </a:solidFill>
              </a:defRPr>
            </a:lvl1pPr>
          </a:lstStyle>
          <a:p>
            <a:r>
              <a:rPr lang="cs-CZ"/>
              <a:t>Kliknutím vložíte nadpis</a:t>
            </a:r>
          </a:p>
        </p:txBody>
      </p:sp>
      <p:sp>
        <p:nvSpPr>
          <p:cNvPr id="8" name="Podnadpis 2"/>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a:t>Kliknutím vložíte podnadpis</a:t>
            </a:r>
          </a:p>
        </p:txBody>
      </p:sp>
      <p:pic>
        <p:nvPicPr>
          <p:cNvPr id="9" name="Obrázek 8">
            <a:extLst>
              <a:ext uri="{FF2B5EF4-FFF2-40B4-BE49-F238E27FC236}">
                <a16:creationId xmlns:a16="http://schemas.microsoft.com/office/drawing/2014/main" id="{FF585A7D-D2A5-48D6-9877-7D43E33E52ED}"/>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3" cy="1060264"/>
          </a:xfrm>
          <a:prstGeom prst="rect">
            <a:avLst/>
          </a:prstGeom>
        </p:spPr>
      </p:pic>
      <p:sp>
        <p:nvSpPr>
          <p:cNvPr id="10" name="Zástupný symbol pro obrázek 7">
            <a:extLst>
              <a:ext uri="{FF2B5EF4-FFF2-40B4-BE49-F238E27FC236}">
                <a16:creationId xmlns:a16="http://schemas.microsoft.com/office/drawing/2014/main" id="{05C2E24A-1A94-4B14-B9BB-CA01DE5DD20D}"/>
              </a:ext>
            </a:extLst>
          </p:cNvPr>
          <p:cNvSpPr>
            <a:spLocks noGrp="1"/>
          </p:cNvSpPr>
          <p:nvPr>
            <p:ph type="pic" sz="quarter" idx="12" hasCustomPrompt="1"/>
          </p:nvPr>
        </p:nvSpPr>
        <p:spPr>
          <a:xfrm>
            <a:off x="6096000" y="0"/>
            <a:ext cx="6096000" cy="6857999"/>
          </a:xfrm>
        </p:spPr>
        <p:txBody>
          <a:bodyPr anchor="ctr"/>
          <a:lstStyle>
            <a:lvl1pPr algn="ctr">
              <a:defRPr>
                <a:solidFill>
                  <a:schemeClr val="bg1"/>
                </a:solidFill>
              </a:defRPr>
            </a:lvl1pPr>
          </a:lstStyle>
          <a:p>
            <a:r>
              <a:rPr lang="cs-CZ"/>
              <a:t>Kliknutím na ikonu vložíte obrázek</a:t>
            </a:r>
          </a:p>
        </p:txBody>
      </p:sp>
      <p:sp>
        <p:nvSpPr>
          <p:cNvPr id="12" name="Zástupný symbol pro zápatí 2">
            <a:extLst>
              <a:ext uri="{FF2B5EF4-FFF2-40B4-BE49-F238E27FC236}">
                <a16:creationId xmlns:a16="http://schemas.microsoft.com/office/drawing/2014/main" id="{CC921DFF-8B97-473C-919A-06F55168BDFE}"/>
              </a:ext>
            </a:extLst>
          </p:cNvPr>
          <p:cNvSpPr>
            <a:spLocks noGrp="1"/>
          </p:cNvSpPr>
          <p:nvPr>
            <p:ph type="ftr" sz="quarter" idx="10"/>
          </p:nvPr>
        </p:nvSpPr>
        <p:spPr>
          <a:xfrm>
            <a:off x="720000" y="6228000"/>
            <a:ext cx="4925020" cy="252000"/>
          </a:xfrm>
        </p:spPr>
        <p:txBody>
          <a:bodyPr/>
          <a:lstStyle>
            <a:lvl1pPr>
              <a:defRPr>
                <a:solidFill>
                  <a:schemeClr val="bg1"/>
                </a:solidFill>
              </a:defRPr>
            </a:lvl1pPr>
          </a:lstStyle>
          <a:p>
            <a:r>
              <a:rPr lang="cs-CZ"/>
              <a:t>Lidská práva a soudnictví – 4. dubna 2024</a:t>
            </a:r>
          </a:p>
        </p:txBody>
      </p:sp>
    </p:spTree>
    <p:extLst>
      <p:ext uri="{BB962C8B-B14F-4D97-AF65-F5344CB8AC3E}">
        <p14:creationId xmlns:p14="http://schemas.microsoft.com/office/powerpoint/2010/main" val="3819924859"/>
      </p:ext>
    </p:extLst>
  </p:cSld>
  <p:clrMapOvr>
    <a:masterClrMapping/>
  </p:clrMapOvr>
  <p:hf hdr="0" dt="0"/>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Inverzní s obrázkem">
    <p:bg>
      <p:bgPr>
        <a:solidFill>
          <a:srgbClr val="9100DC"/>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cs-CZ"/>
              <a:t>Kliknutím na ikonu vložíte obrázek</a:t>
            </a:r>
          </a:p>
        </p:txBody>
      </p:sp>
      <p:pic>
        <p:nvPicPr>
          <p:cNvPr id="2" name="Obrázek 1"/>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9" cy="593152"/>
          </a:xfrm>
          <a:prstGeom prst="rect">
            <a:avLst/>
          </a:prstGeom>
        </p:spPr>
      </p:pic>
      <p:sp>
        <p:nvSpPr>
          <p:cNvPr id="7" name="Zástupný symbol pro text 5">
            <a:extLst>
              <a:ext uri="{FF2B5EF4-FFF2-40B4-BE49-F238E27FC236}">
                <a16:creationId xmlns:a16="http://schemas.microsoft.com/office/drawing/2014/main" id="{46E80635-6C5C-49F3-8F11-AD16586CD07D}"/>
              </a:ext>
            </a:extLst>
          </p:cNvPr>
          <p:cNvSpPr>
            <a:spLocks noGrp="1"/>
          </p:cNvSpPr>
          <p:nvPr>
            <p:ph type="body" sz="quarter" idx="13" hasCustomPrompt="1"/>
          </p:nvPr>
        </p:nvSpPr>
        <p:spPr>
          <a:xfrm>
            <a:off x="720000" y="6040795"/>
            <a:ext cx="8555976" cy="510831"/>
          </a:xfrm>
        </p:spPr>
        <p:txBody>
          <a:bodyPr lIns="0" tIns="0" rIns="0" bIns="0" numCol="1" spcCol="324000">
            <a:noAutofit/>
          </a:bodyPr>
          <a:lstStyle>
            <a:lvl1pPr marL="0" marR="0" indent="0" algn="l" defTabSz="914400" rtl="0" eaLnBrk="1" fontAlgn="base" latinLnBrk="0" hangingPunct="1">
              <a:lnSpc>
                <a:spcPts val="1800"/>
              </a:lnSpc>
              <a:spcBef>
                <a:spcPts val="0"/>
              </a:spcBef>
              <a:spcAft>
                <a:spcPct val="0"/>
              </a:spcAft>
              <a:buClr>
                <a:schemeClr val="tx2"/>
              </a:buClr>
              <a:buSzPct val="100000"/>
              <a:buFontTx/>
              <a:buNone/>
              <a:tabLst/>
              <a:defRPr sz="1500" b="0">
                <a:solidFill>
                  <a:schemeClr val="bg1"/>
                </a:solidFill>
              </a:defRPr>
            </a:lvl1pPr>
            <a:lvl2pPr algn="l">
              <a:defRPr u="none"/>
            </a:lvl2pPr>
            <a:lvl3pPr algn="l">
              <a:defRPr>
                <a:latin typeface="+mn-lt"/>
              </a:defRPr>
            </a:lvl3pPr>
            <a:lvl4pPr algn="l">
              <a:defRPr/>
            </a:lvl4pPr>
            <a:lvl5pPr algn="l">
              <a:defRPr/>
            </a:lvl5pPr>
          </a:lstStyle>
          <a:p>
            <a:pPr lvl="0"/>
            <a:r>
              <a:rPr lang="cs-CZ" noProof="0"/>
              <a:t>Kliknutím vložíte text</a:t>
            </a:r>
          </a:p>
        </p:txBody>
      </p:sp>
    </p:spTree>
    <p:extLst>
      <p:ext uri="{BB962C8B-B14F-4D97-AF65-F5344CB8AC3E}">
        <p14:creationId xmlns:p14="http://schemas.microsoft.com/office/powerpoint/2010/main" val="1964211764"/>
      </p:ext>
    </p:extLst>
  </p:cSld>
  <p:clrMapOvr>
    <a:masterClrMapping/>
  </p:clrMapOvr>
  <p:hf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9100DC"/>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a:t>Lidská práva a soudnictví – 4. dubna 2024</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solidFill>
                  <a:schemeClr val="bg1"/>
                </a:solidFill>
              </a:defRPr>
            </a:lvl1pPr>
          </a:lstStyle>
          <a:p>
            <a:r>
              <a:rPr lang="cs-CZ"/>
              <a:t>Kliknutím lze upravit styl.</a:t>
            </a:r>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pic>
        <p:nvPicPr>
          <p:cNvPr id="11" name="Obrázek 10">
            <a:extLst>
              <a:ext uri="{FF2B5EF4-FFF2-40B4-BE49-F238E27FC236}">
                <a16:creationId xmlns:a16="http://schemas.microsoft.com/office/drawing/2014/main" id="{7A9A2BD2-1096-47BE-BE7D-31D4B6ED512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35992" cy="1059835"/>
          </a:xfrm>
          <a:prstGeom prst="rect">
            <a:avLst/>
          </a:prstGeom>
        </p:spPr>
      </p:pic>
    </p:spTree>
    <p:extLst>
      <p:ext uri="{BB962C8B-B14F-4D97-AF65-F5344CB8AC3E}">
        <p14:creationId xmlns:p14="http://schemas.microsoft.com/office/powerpoint/2010/main" val="39481167"/>
      </p:ext>
    </p:extLst>
  </p:cSld>
  <p:clrMapOvr>
    <a:masterClrMapping/>
  </p:clrMapOvr>
  <p:hf hdr="0" dt="0"/>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MUNI LAW slide">
    <p:bg>
      <p:bgPr>
        <a:solidFill>
          <a:srgbClr val="9100DC"/>
        </a:solidFill>
        <a:effectLst/>
      </p:bgPr>
    </p:bg>
    <p:spTree>
      <p:nvGrpSpPr>
        <p:cNvPr id="1" name=""/>
        <p:cNvGrpSpPr/>
        <p:nvPr/>
      </p:nvGrpSpPr>
      <p:grpSpPr>
        <a:xfrm>
          <a:off x="0" y="0"/>
          <a:ext cx="0" cy="0"/>
          <a:chOff x="0" y="0"/>
          <a:chExt cx="0" cy="0"/>
        </a:xfrm>
      </p:grpSpPr>
      <p:pic>
        <p:nvPicPr>
          <p:cNvPr id="3" name="Grafický objekt 5">
            <a:extLst>
              <a:ext uri="{FF2B5EF4-FFF2-40B4-BE49-F238E27FC236}">
                <a16:creationId xmlns:a16="http://schemas.microsoft.com/office/drawing/2014/main" id="{B05C908F-B8F4-4FC8-A2D7-35366122770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042872" y="2021800"/>
            <a:ext cx="4106255" cy="2814399"/>
          </a:xfrm>
          <a:prstGeom prst="rect">
            <a:avLst/>
          </a:prstGeom>
        </p:spPr>
      </p:pic>
    </p:spTree>
    <p:extLst>
      <p:ext uri="{BB962C8B-B14F-4D97-AF65-F5344CB8AC3E}">
        <p14:creationId xmlns:p14="http://schemas.microsoft.com/office/powerpoint/2010/main" val="300970397"/>
      </p:ext>
    </p:extLst>
  </p:cSld>
  <p:clrMapOvr>
    <a:masterClrMapping/>
  </p:clrMapOvr>
  <p:hf hdr="0" dt="0"/>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7" name="Obrázek 6">
            <a:extLst>
              <a:ext uri="{FF2B5EF4-FFF2-40B4-BE49-F238E27FC236}">
                <a16:creationId xmlns:a16="http://schemas.microsoft.com/office/drawing/2014/main" id="{C4DCCB8A-E23F-49B6-A0BE-D9E395C4E75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50956" y="2298933"/>
            <a:ext cx="8725020" cy="2260133"/>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hf hd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sp>
        <p:nvSpPr>
          <p:cNvPr id="4" name="Zástupný symbol pro zápatí 3"/>
          <p:cNvSpPr>
            <a:spLocks noGrp="1"/>
          </p:cNvSpPr>
          <p:nvPr>
            <p:ph type="ftr" sz="quarter" idx="10"/>
          </p:nvPr>
        </p:nvSpPr>
        <p:spPr/>
        <p:txBody>
          <a:bodyPr/>
          <a:lstStyle>
            <a:lvl1pPr>
              <a:defRPr sz="1200"/>
            </a:lvl1pPr>
          </a:lstStyle>
          <a:p>
            <a:r>
              <a:rPr lang="cs-CZ"/>
              <a:t>Lidská práva a soudnictví – 4. dubna 2024</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Po kliknutí můžete upravovat styly textu v předloze.</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p>
        </p:txBody>
      </p:sp>
      <p:pic>
        <p:nvPicPr>
          <p:cNvPr id="10" name="Obrázek 9">
            <a:extLst>
              <a:ext uri="{FF2B5EF4-FFF2-40B4-BE49-F238E27FC236}">
                <a16:creationId xmlns:a16="http://schemas.microsoft.com/office/drawing/2014/main" id="{BD636BBA-EAE3-4723-B113-5D7145D09DF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4034428296"/>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a:t>Lidská práva a soudnictví – 4. dubna 2024</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a:t>Po kliknutí můžete upravovat styly textu v předloze.</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a:t>Po kliknutí můžete upravovat styly textu v předloze.</a:t>
            </a:r>
          </a:p>
        </p:txBody>
      </p:sp>
      <p:sp>
        <p:nvSpPr>
          <p:cNvPr id="22" name="Zástupný symbol pro obsah 2"/>
          <p:cNvSpPr>
            <a:spLocks noGrp="1"/>
          </p:cNvSpPr>
          <p:nvPr>
            <p:ph idx="1"/>
          </p:nvPr>
        </p:nvSpPr>
        <p:spPr>
          <a:xfrm>
            <a:off x="720000" y="169200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sp>
        <p:nvSpPr>
          <p:cNvPr id="23" name="Zástupný symbol pro obsah 2"/>
          <p:cNvSpPr>
            <a:spLocks noGrp="1"/>
          </p:cNvSpPr>
          <p:nvPr>
            <p:ph idx="28"/>
          </p:nvPr>
        </p:nvSpPr>
        <p:spPr>
          <a:xfrm>
            <a:off x="6251280" y="169027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pic>
        <p:nvPicPr>
          <p:cNvPr id="12" name="Obrázek 11">
            <a:extLst>
              <a:ext uri="{FF2B5EF4-FFF2-40B4-BE49-F238E27FC236}">
                <a16:creationId xmlns:a16="http://schemas.microsoft.com/office/drawing/2014/main" id="{8D071A41-2EBD-49A7-A906-FB9C1EE30D4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3317168426"/>
      </p:ext>
    </p:extLst>
  </p:cSld>
  <p:clrMapOvr>
    <a:masterClrMapping/>
  </p:clrMapOvr>
  <p:hf hdr="0" dt="0"/>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adpis, obsah a text">
    <p:spTree>
      <p:nvGrpSpPr>
        <p:cNvPr id="1" name=""/>
        <p:cNvGrpSpPr/>
        <p:nvPr/>
      </p:nvGrpSpPr>
      <p:grpSpPr>
        <a:xfrm>
          <a:off x="0" y="0"/>
          <a:ext cx="0" cy="0"/>
          <a:chOff x="0" y="0"/>
          <a:chExt cx="0" cy="0"/>
        </a:xfrm>
      </p:grpSpPr>
      <p:sp>
        <p:nvSpPr>
          <p:cNvPr id="11"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1695074"/>
            <a:ext cx="5218413" cy="3896711"/>
          </a:xfrm>
        </p:spPr>
        <p:txBody>
          <a:bodyPr/>
          <a:lstStyle/>
          <a:p>
            <a:pPr lvl="0"/>
            <a:r>
              <a:rPr lang="cs-CZ"/>
              <a:t>Po kliknutí můžete upravovat styly textu v předloze.</a:t>
            </a:r>
          </a:p>
        </p:txBody>
      </p:sp>
      <p:sp>
        <p:nvSpPr>
          <p:cNvPr id="2" name="Zástupný symbol pro zápatí 1"/>
          <p:cNvSpPr>
            <a:spLocks noGrp="1"/>
          </p:cNvSpPr>
          <p:nvPr>
            <p:ph type="ftr" sz="quarter" idx="10"/>
          </p:nvPr>
        </p:nvSpPr>
        <p:spPr/>
        <p:txBody>
          <a:bodyPr/>
          <a:lstStyle>
            <a:lvl1pPr>
              <a:defRPr/>
            </a:lvl1pPr>
          </a:lstStyle>
          <a:p>
            <a:r>
              <a:rPr lang="cs-CZ" altLang="cs-CZ"/>
              <a:t>Lidská práva a soudnictví – 4. dubna 2024</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a:p>
        </p:txBody>
      </p:sp>
      <p:sp>
        <p:nvSpPr>
          <p:cNvPr id="4" name="Nadpis 3">
            <a:extLst>
              <a:ext uri="{FF2B5EF4-FFF2-40B4-BE49-F238E27FC236}">
                <a16:creationId xmlns:a16="http://schemas.microsoft.com/office/drawing/2014/main" id="{ABDE9BC5-EE25-44B2-8081-F2B94BAA680C}"/>
              </a:ext>
            </a:extLst>
          </p:cNvPr>
          <p:cNvSpPr>
            <a:spLocks noGrp="1"/>
          </p:cNvSpPr>
          <p:nvPr>
            <p:ph type="title"/>
          </p:nvPr>
        </p:nvSpPr>
        <p:spPr/>
        <p:txBody>
          <a:bodyPr/>
          <a:lstStyle/>
          <a:p>
            <a:r>
              <a:rPr lang="cs-CZ"/>
              <a:t>Kliknutím lze upravit styl.</a:t>
            </a:r>
          </a:p>
        </p:txBody>
      </p:sp>
      <p:sp>
        <p:nvSpPr>
          <p:cNvPr id="9"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Po kliknutí můžete upravovat styly textu v předloze.</a:t>
            </a:r>
          </a:p>
        </p:txBody>
      </p:sp>
      <p:sp>
        <p:nvSpPr>
          <p:cNvPr id="12" name="Zástupný symbol pro obsah 2"/>
          <p:cNvSpPr>
            <a:spLocks noGrp="1"/>
          </p:cNvSpPr>
          <p:nvPr>
            <p:ph idx="28"/>
          </p:nvPr>
        </p:nvSpPr>
        <p:spPr>
          <a:xfrm>
            <a:off x="6251280" y="1667024"/>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pic>
        <p:nvPicPr>
          <p:cNvPr id="13" name="Obrázek 12">
            <a:extLst>
              <a:ext uri="{FF2B5EF4-FFF2-40B4-BE49-F238E27FC236}">
                <a16:creationId xmlns:a16="http://schemas.microsoft.com/office/drawing/2014/main" id="{8EF222EE-72EC-4915-BFF7-454D9FCA75D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966739591"/>
      </p:ext>
    </p:extLst>
  </p:cSld>
  <p:clrMapOvr>
    <a:masterClrMapping/>
  </p:clrMapOvr>
  <p:hf hdr="0" dt="0"/>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p:nvPr>
        </p:nvSpPr>
        <p:spPr>
          <a:xfrm>
            <a:off x="4440000" y="1692002"/>
            <a:ext cx="3311525" cy="2230711"/>
          </a:xfrm>
        </p:spPr>
        <p:txBody>
          <a:bodyPr/>
          <a:lstStyle/>
          <a:p>
            <a:pPr lvl="0"/>
            <a:r>
              <a:rPr lang="cs-CZ"/>
              <a:t>Po kliknutí můžete upravovat styly textu v předloze.</a:t>
            </a:r>
          </a:p>
        </p:txBody>
      </p:sp>
      <p:sp>
        <p:nvSpPr>
          <p:cNvPr id="2" name="Zástupný symbol pro zápatí 1"/>
          <p:cNvSpPr>
            <a:spLocks noGrp="1"/>
          </p:cNvSpPr>
          <p:nvPr>
            <p:ph type="ftr" sz="quarter" idx="10"/>
          </p:nvPr>
        </p:nvSpPr>
        <p:spPr/>
        <p:txBody>
          <a:bodyPr/>
          <a:lstStyle>
            <a:lvl1pPr>
              <a:defRPr/>
            </a:lvl1pPr>
          </a:lstStyle>
          <a:p>
            <a:r>
              <a:rPr lang="cs-CZ" altLang="cs-CZ"/>
              <a:t>Lidská práva a soudnictví – 4. dubna 2024</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Po kliknutí můžete upravovat styly textu v předloze.</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Po kliknutí můžete upravovat styly textu v předloze.</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Po kliknutí můžete upravovat styly textu v předloze.</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p:nvPr>
        </p:nvSpPr>
        <p:spPr>
          <a:xfrm>
            <a:off x="720725" y="4025136"/>
            <a:ext cx="3311525" cy="216000"/>
          </a:xfrm>
        </p:spPr>
        <p:txBody>
          <a:bodyPr anchor="ctr"/>
          <a:lstStyle>
            <a:lvl1pPr>
              <a:lnSpc>
                <a:spcPts val="1100"/>
              </a:lnSpc>
              <a:defRPr sz="1000" b="0"/>
            </a:lvl1pPr>
          </a:lstStyle>
          <a:p>
            <a:pPr lvl="0"/>
            <a:r>
              <a:rPr lang="cs-CZ"/>
              <a:t>Po kliknutí můžete upravovat styly textu v předloze.</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p:nvPr>
        </p:nvSpPr>
        <p:spPr>
          <a:xfrm>
            <a:off x="4440475" y="4025136"/>
            <a:ext cx="3311525" cy="216000"/>
          </a:xfrm>
        </p:spPr>
        <p:txBody>
          <a:bodyPr anchor="ctr"/>
          <a:lstStyle>
            <a:lvl1pPr>
              <a:lnSpc>
                <a:spcPts val="1100"/>
              </a:lnSpc>
              <a:defRPr sz="1000" b="0"/>
            </a:lvl1pPr>
          </a:lstStyle>
          <a:p>
            <a:pPr lvl="0"/>
            <a:r>
              <a:rPr lang="cs-CZ"/>
              <a:t>Po kliknutí můžete upravovat styly textu v předloze.</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p:nvPr>
        </p:nvSpPr>
        <p:spPr>
          <a:xfrm>
            <a:off x="8161436" y="4025136"/>
            <a:ext cx="3311525" cy="216000"/>
          </a:xfrm>
        </p:spPr>
        <p:txBody>
          <a:bodyPr anchor="ctr"/>
          <a:lstStyle>
            <a:lvl1pPr>
              <a:lnSpc>
                <a:spcPts val="1100"/>
              </a:lnSpc>
              <a:defRPr sz="1000" b="0"/>
            </a:lvl1pPr>
          </a:lstStyle>
          <a:p>
            <a:pPr lvl="0"/>
            <a:r>
              <a:rPr lang="cs-CZ"/>
              <a:t>Po kliknutí můžete upravovat styly textu v předloze.</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p:nvPr>
        </p:nvSpPr>
        <p:spPr>
          <a:xfrm>
            <a:off x="719999" y="1692002"/>
            <a:ext cx="3311525" cy="2230711"/>
          </a:xfrm>
        </p:spPr>
        <p:txBody>
          <a:bodyPr/>
          <a:lstStyle/>
          <a:p>
            <a:pPr lvl="0"/>
            <a:r>
              <a:rPr lang="cs-CZ"/>
              <a:t>Po kliknutí můžete upravovat styly textu v předloze.</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p:nvPr>
        </p:nvSpPr>
        <p:spPr>
          <a:xfrm>
            <a:off x="8160001" y="1692002"/>
            <a:ext cx="3311525" cy="2230711"/>
          </a:xfrm>
        </p:spPr>
        <p:txBody>
          <a:bodyPr/>
          <a:lstStyle/>
          <a:p>
            <a:pPr lvl="0"/>
            <a:r>
              <a:rPr lang="cs-CZ"/>
              <a:t>Po kliknutí můžete upravovat styly textu v předloze.</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Po kliknutí můžete upravovat styly textu v předloze.</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p>
        </p:txBody>
      </p:sp>
      <p:pic>
        <p:nvPicPr>
          <p:cNvPr id="17" name="Obrázek 16">
            <a:extLst>
              <a:ext uri="{FF2B5EF4-FFF2-40B4-BE49-F238E27FC236}">
                <a16:creationId xmlns:a16="http://schemas.microsoft.com/office/drawing/2014/main" id="{46E8DF9B-B034-4030-8D59-8EB30894BEB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713741071"/>
      </p:ext>
    </p:extLst>
  </p:cSld>
  <p:clrMapOvr>
    <a:masterClrMapping/>
  </p:clrMapOvr>
  <p:hf hdr="0" dt="0"/>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bsah a text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a:t>Lidská práva a soudnictví – 4. dubna 2024</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a:p>
        </p:txBody>
      </p:sp>
      <p:sp>
        <p:nvSpPr>
          <p:cNvPr id="14" name="Zástupný symbol pro obsah 2"/>
          <p:cNvSpPr>
            <a:spLocks noGrp="1"/>
          </p:cNvSpPr>
          <p:nvPr>
            <p:ph idx="1"/>
          </p:nvPr>
        </p:nvSpPr>
        <p:spPr>
          <a:xfrm>
            <a:off x="6272212" y="692150"/>
            <a:ext cx="5200987"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sp>
        <p:nvSpPr>
          <p:cNvPr id="9"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692150"/>
            <a:ext cx="5218413" cy="4899635"/>
          </a:xfrm>
        </p:spPr>
        <p:txBody>
          <a:bodyPr/>
          <a:lstStyle/>
          <a:p>
            <a:pPr lvl="0"/>
            <a:r>
              <a:rPr lang="cs-CZ"/>
              <a:t>Po kliknutí můžete upravovat styly textu v předloze.</a:t>
            </a:r>
          </a:p>
        </p:txBody>
      </p:sp>
      <p:sp>
        <p:nvSpPr>
          <p:cNvPr id="10"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Po kliknutí můžete upravovat styly textu v předloze.</a:t>
            </a:r>
          </a:p>
        </p:txBody>
      </p:sp>
      <p:pic>
        <p:nvPicPr>
          <p:cNvPr id="11" name="Obrázek 10">
            <a:extLst>
              <a:ext uri="{FF2B5EF4-FFF2-40B4-BE49-F238E27FC236}">
                <a16:creationId xmlns:a16="http://schemas.microsoft.com/office/drawing/2014/main" id="{11D939FD-1FD8-4E6C-BF1C-80C9479ECF5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117383761"/>
      </p:ext>
    </p:extLst>
  </p:cSld>
  <p:clrMapOvr>
    <a:masterClrMapping/>
  </p:clrMapOvr>
  <p:hf hdr="0" dt="0"/>
  <p:extLst>
    <p:ext uri="{DCECCB84-F9BA-43D5-87BE-67443E8EF086}">
      <p15:sldGuideLst xmlns:p15="http://schemas.microsoft.com/office/powerpoint/2012/main">
        <p15:guide id="1" orient="horz" pos="3158"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bsah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a:t>Lidská práva a soudnictví – 4. dubna 2024</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a:p>
        </p:txBody>
      </p:sp>
      <p:sp>
        <p:nvSpPr>
          <p:cNvPr id="10" name="Zástupný symbol pro obsah 2"/>
          <p:cNvSpPr>
            <a:spLocks noGrp="1"/>
          </p:cNvSpPr>
          <p:nvPr>
            <p:ph idx="1"/>
          </p:nvPr>
        </p:nvSpPr>
        <p:spPr>
          <a:xfrm>
            <a:off x="720000" y="692150"/>
            <a:ext cx="10753200"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pic>
        <p:nvPicPr>
          <p:cNvPr id="7" name="Obrázek 6">
            <a:extLst>
              <a:ext uri="{FF2B5EF4-FFF2-40B4-BE49-F238E27FC236}">
                <a16:creationId xmlns:a16="http://schemas.microsoft.com/office/drawing/2014/main" id="{F8A642DD-F4D1-4553-8BF4-32A8C8CF50D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34975528"/>
      </p:ext>
    </p:extLst>
  </p:cSld>
  <p:clrMapOvr>
    <a:masterClrMapping/>
  </p:clrMapOvr>
  <p:hf hdr="0" dt="0"/>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slideLayout" Target="../slideLayouts/slideLayout27.xml"/><Relationship Id="rId18" Type="http://schemas.openxmlformats.org/officeDocument/2006/relationships/theme" Target="../theme/theme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17" Type="http://schemas.openxmlformats.org/officeDocument/2006/relationships/slideLayout" Target="../slideLayouts/slideLayout31.xml"/><Relationship Id="rId2" Type="http://schemas.openxmlformats.org/officeDocument/2006/relationships/slideLayout" Target="../slideLayouts/slideLayout16.xml"/><Relationship Id="rId16" Type="http://schemas.openxmlformats.org/officeDocument/2006/relationships/slideLayout" Target="../slideLayouts/slideLayout30.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5" Type="http://schemas.openxmlformats.org/officeDocument/2006/relationships/slideLayout" Target="../slideLayouts/slideLayout29.xml"/><Relationship Id="rId10" Type="http://schemas.openxmlformats.org/officeDocument/2006/relationships/slideLayout" Target="../slideLayouts/slideLayout24.xml"/><Relationship Id="rId19" Type="http://schemas.openxmlformats.org/officeDocument/2006/relationships/image" Target="../media/image1.emf"/><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slideLayout" Target="../slideLayouts/slideLayout2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a:t>Lidská práva a soudnictví – 4. dubna 2024</a:t>
            </a:r>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a:t>Kliknutím lze upravit styl.</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lvl="0"/>
            <a:r>
              <a:rPr lang="cs-CZ"/>
              <a:t>Upravte styly předlohy textu</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90" r:id="rId3"/>
    <p:sldLayoutId id="2147483685" r:id="rId4"/>
    <p:sldLayoutId id="2147483688" r:id="rId5"/>
    <p:sldLayoutId id="2147483674" r:id="rId6"/>
    <p:sldLayoutId id="2147483673" r:id="rId7"/>
    <p:sldLayoutId id="2147483676" r:id="rId8"/>
    <p:sldLayoutId id="2147483675" r:id="rId9"/>
    <p:sldLayoutId id="2147483677" r:id="rId10"/>
    <p:sldLayoutId id="2147483686" r:id="rId11"/>
    <p:sldLayoutId id="2147483691" r:id="rId12"/>
    <p:sldLayoutId id="2147483692" r:id="rId13"/>
    <p:sldLayoutId id="2147483693" r:id="rId14"/>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00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6"/>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049" userDrawn="1">
          <p15:clr>
            <a:srgbClr val="F26B43"/>
          </p15:clr>
        </p15:guide>
        <p15:guide id="2" pos="438"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a:t>Lidská práva a soudnictví – 4. dubna 2024</a:t>
            </a:r>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a:t>Kliknutím vložíte nadpis</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cs-CZ" noProof="0"/>
              <a:t>Kliknutím vložíte text</a:t>
            </a:r>
          </a:p>
        </p:txBody>
      </p:sp>
    </p:spTree>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698" r:id="rId6"/>
    <p:sldLayoutId id="2147483705" r:id="rId7"/>
    <p:sldLayoutId id="2147483706" r:id="rId8"/>
    <p:sldLayoutId id="2147483695" r:id="rId9"/>
    <p:sldLayoutId id="2147483707" r:id="rId10"/>
    <p:sldLayoutId id="2147483708" r:id="rId11"/>
    <p:sldLayoutId id="2147483697" r:id="rId12"/>
    <p:sldLayoutId id="2147483709" r:id="rId13"/>
    <p:sldLayoutId id="2147483696" r:id="rId14"/>
    <p:sldLayoutId id="2147483694" r:id="rId15"/>
    <p:sldLayoutId id="2147483710" r:id="rId16"/>
    <p:sldLayoutId id="2147483711" r:id="rId17"/>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9"/>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https://hudoc.echr.coe.int/eng?i=001-76940" TargetMode="External"/><Relationship Id="rId3" Type="http://schemas.openxmlformats.org/officeDocument/2006/relationships/hyperlink" Target="https://hudoc.echr.coe.int/fre?i=001-213706" TargetMode="External"/><Relationship Id="rId7" Type="http://schemas.openxmlformats.org/officeDocument/2006/relationships/hyperlink" Target="https://hudoc.echr.coe.int/eng?i=001-67814" TargetMode="External"/><Relationship Id="rId2" Type="http://schemas.openxmlformats.org/officeDocument/2006/relationships/hyperlink" Target="https://hudoc.echr.coe.int/eng?i=001-61231" TargetMode="External"/><Relationship Id="rId1" Type="http://schemas.openxmlformats.org/officeDocument/2006/relationships/slideLayout" Target="../slideLayouts/slideLayout2.xml"/><Relationship Id="rId6" Type="http://schemas.openxmlformats.org/officeDocument/2006/relationships/hyperlink" Target="https://hudoc.echr.coe.int/eng?i=001-30843" TargetMode="External"/><Relationship Id="rId5" Type="http://schemas.openxmlformats.org/officeDocument/2006/relationships/hyperlink" Target="https://hudoc.echr.coe.int/eng#{%22itemid%22:[%22001-222410%22]}" TargetMode="External"/><Relationship Id="rId4" Type="http://schemas.openxmlformats.org/officeDocument/2006/relationships/hyperlink" Target="https://hudoc.echr.coe.int/eng?i=001-207757"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5.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www.prf.cuni.cz/sites/default/files/soubory/2022-10/Evropska-umluva-o-lidskych-pravech_Prakticky-pruvodce_Konupka-a-kolektiv.pdf"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hyperlink" Target="https://hudoc.echr.coe.int/eng?i=001-217565"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zápatí 1">
            <a:extLst>
              <a:ext uri="{FF2B5EF4-FFF2-40B4-BE49-F238E27FC236}">
                <a16:creationId xmlns:a16="http://schemas.microsoft.com/office/drawing/2014/main" id="{776B03B7-1416-D589-7D37-35AA38D303EE}"/>
              </a:ext>
            </a:extLst>
          </p:cNvPr>
          <p:cNvSpPr>
            <a:spLocks noGrp="1"/>
          </p:cNvSpPr>
          <p:nvPr>
            <p:ph type="ftr" sz="quarter" idx="10"/>
          </p:nvPr>
        </p:nvSpPr>
        <p:spPr>
          <a:xfrm>
            <a:off x="720000" y="6228000"/>
            <a:ext cx="7920000" cy="252000"/>
          </a:xfrm>
        </p:spPr>
        <p:txBody>
          <a:bodyPr wrap="square" anchor="ctr">
            <a:normAutofit/>
          </a:bodyPr>
          <a:lstStyle/>
          <a:p>
            <a:pPr>
              <a:spcAft>
                <a:spcPts val="600"/>
              </a:spcAft>
            </a:pPr>
            <a:r>
              <a:rPr lang="cs-CZ" dirty="0"/>
              <a:t>Lidská práva a soudnictví – 4. dubna 2024</a:t>
            </a:r>
          </a:p>
        </p:txBody>
      </p:sp>
      <p:sp>
        <p:nvSpPr>
          <p:cNvPr id="3" name="Zástupný objekt pre číslo snímky 2">
            <a:extLst>
              <a:ext uri="{FF2B5EF4-FFF2-40B4-BE49-F238E27FC236}">
                <a16:creationId xmlns:a16="http://schemas.microsoft.com/office/drawing/2014/main" id="{9DAF3088-3E4D-9845-B71B-E817345CD820}"/>
              </a:ext>
            </a:extLst>
          </p:cNvPr>
          <p:cNvSpPr>
            <a:spLocks noGrp="1"/>
          </p:cNvSpPr>
          <p:nvPr>
            <p:ph type="sldNum" sz="quarter" idx="11"/>
          </p:nvPr>
        </p:nvSpPr>
        <p:spPr>
          <a:xfrm>
            <a:off x="414000" y="6228000"/>
            <a:ext cx="252000" cy="252000"/>
          </a:xfrm>
        </p:spPr>
        <p:txBody>
          <a:bodyPr wrap="none" anchor="ctr">
            <a:normAutofit/>
          </a:bodyPr>
          <a:lstStyle/>
          <a:p>
            <a:pPr>
              <a:spcAft>
                <a:spcPts val="600"/>
              </a:spcAft>
            </a:pPr>
            <a:fld id="{0DE708CC-0C3F-4567-9698-B54C0F35BD31}" type="slidenum">
              <a:rPr lang="cs-CZ" altLang="cs-CZ" noProof="0" smtClean="0"/>
              <a:pPr>
                <a:spcAft>
                  <a:spcPts val="600"/>
                </a:spcAft>
              </a:pPr>
              <a:t>1</a:t>
            </a:fld>
            <a:endParaRPr lang="cs-CZ" altLang="cs-CZ" noProof="0"/>
          </a:p>
        </p:txBody>
      </p:sp>
      <p:sp>
        <p:nvSpPr>
          <p:cNvPr id="4" name="Nadpis 3">
            <a:extLst>
              <a:ext uri="{FF2B5EF4-FFF2-40B4-BE49-F238E27FC236}">
                <a16:creationId xmlns:a16="http://schemas.microsoft.com/office/drawing/2014/main" id="{2491EF5B-3067-7546-837B-2D005F3ED499}"/>
              </a:ext>
            </a:extLst>
          </p:cNvPr>
          <p:cNvSpPr>
            <a:spLocks noGrp="1"/>
          </p:cNvSpPr>
          <p:nvPr>
            <p:ph type="title"/>
          </p:nvPr>
        </p:nvSpPr>
        <p:spPr>
          <a:xfrm>
            <a:off x="398502" y="2900365"/>
            <a:ext cx="11361600" cy="1171580"/>
          </a:xfrm>
        </p:spPr>
        <p:txBody>
          <a:bodyPr anchor="t">
            <a:normAutofit/>
          </a:bodyPr>
          <a:lstStyle/>
          <a:p>
            <a:r>
              <a:rPr lang="cs-CZ"/>
              <a:t>Svoboda pohybu </a:t>
            </a:r>
            <a:br>
              <a:rPr lang="cs-CZ"/>
            </a:br>
            <a:r>
              <a:rPr lang="cs-CZ"/>
              <a:t>a pobytu</a:t>
            </a:r>
          </a:p>
        </p:txBody>
      </p:sp>
      <p:sp>
        <p:nvSpPr>
          <p:cNvPr id="5" name="Podnadpis 4">
            <a:extLst>
              <a:ext uri="{FF2B5EF4-FFF2-40B4-BE49-F238E27FC236}">
                <a16:creationId xmlns:a16="http://schemas.microsoft.com/office/drawing/2014/main" id="{BDA74EBB-06F9-2F42-BBA7-49358111EC86}"/>
              </a:ext>
            </a:extLst>
          </p:cNvPr>
          <p:cNvSpPr>
            <a:spLocks noGrp="1"/>
          </p:cNvSpPr>
          <p:nvPr>
            <p:ph type="subTitle" idx="1"/>
          </p:nvPr>
        </p:nvSpPr>
        <p:spPr>
          <a:xfrm>
            <a:off x="398502" y="4116402"/>
            <a:ext cx="11361600" cy="698497"/>
          </a:xfrm>
        </p:spPr>
        <p:txBody>
          <a:bodyPr anchor="t">
            <a:normAutofit/>
          </a:bodyPr>
          <a:lstStyle/>
          <a:p>
            <a:pPr>
              <a:lnSpc>
                <a:spcPct val="104000"/>
              </a:lnSpc>
              <a:spcAft>
                <a:spcPts val="600"/>
              </a:spcAft>
            </a:pPr>
            <a:endParaRPr lang="cs-CZ" sz="2000"/>
          </a:p>
          <a:p>
            <a:pPr>
              <a:lnSpc>
                <a:spcPct val="104000"/>
              </a:lnSpc>
              <a:spcAft>
                <a:spcPts val="600"/>
              </a:spcAft>
            </a:pPr>
            <a:r>
              <a:rPr lang="cs-CZ" sz="2000"/>
              <a:t>Alžbeta Králová</a:t>
            </a:r>
          </a:p>
        </p:txBody>
      </p:sp>
      <p:pic>
        <p:nvPicPr>
          <p:cNvPr id="2" name="Obrázek 5" descr="Obsah obrázku text, nábytek, podložka&#10;&#10;Popis se vygeneroval automaticky.">
            <a:extLst>
              <a:ext uri="{FF2B5EF4-FFF2-40B4-BE49-F238E27FC236}">
                <a16:creationId xmlns:a16="http://schemas.microsoft.com/office/drawing/2014/main" id="{A13BC1B3-A3C9-C92F-4316-0E8855CCE2A7}"/>
              </a:ext>
            </a:extLst>
          </p:cNvPr>
          <p:cNvPicPr>
            <a:picLocks noChangeAspect="1"/>
          </p:cNvPicPr>
          <p:nvPr/>
        </p:nvPicPr>
        <p:blipFill>
          <a:blip r:embed="rId2"/>
          <a:stretch>
            <a:fillRect/>
          </a:stretch>
        </p:blipFill>
        <p:spPr>
          <a:xfrm>
            <a:off x="6167119" y="92816"/>
            <a:ext cx="5935883" cy="6674252"/>
          </a:xfrm>
          <a:prstGeom prst="rect">
            <a:avLst/>
          </a:prstGeom>
        </p:spPr>
      </p:pic>
    </p:spTree>
    <p:extLst>
      <p:ext uri="{BB962C8B-B14F-4D97-AF65-F5344CB8AC3E}">
        <p14:creationId xmlns:p14="http://schemas.microsoft.com/office/powerpoint/2010/main" val="23197450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8A356B09-2E69-86D8-E425-62DB628E52AE}"/>
              </a:ext>
            </a:extLst>
          </p:cNvPr>
          <p:cNvSpPr>
            <a:spLocks noGrp="1"/>
          </p:cNvSpPr>
          <p:nvPr>
            <p:ph type="sldNum" sz="quarter" idx="11"/>
          </p:nvPr>
        </p:nvSpPr>
        <p:spPr/>
        <p:txBody>
          <a:bodyPr/>
          <a:lstStyle/>
          <a:p>
            <a:fld id="{0970407D-EE58-4A0B-824B-1D3AE42DD9CF}" type="slidenum">
              <a:rPr lang="cs-CZ" altLang="cs-CZ"/>
              <a:pPr/>
              <a:t>10</a:t>
            </a:fld>
            <a:endParaRPr lang="cs-CZ" altLang="cs-CZ"/>
          </a:p>
        </p:txBody>
      </p:sp>
      <p:sp>
        <p:nvSpPr>
          <p:cNvPr id="4" name="Nadpis 3">
            <a:extLst>
              <a:ext uri="{FF2B5EF4-FFF2-40B4-BE49-F238E27FC236}">
                <a16:creationId xmlns:a16="http://schemas.microsoft.com/office/drawing/2014/main" id="{F3174D5A-8290-57F8-4576-B28359E55B3C}"/>
              </a:ext>
            </a:extLst>
          </p:cNvPr>
          <p:cNvSpPr>
            <a:spLocks noGrp="1"/>
          </p:cNvSpPr>
          <p:nvPr>
            <p:ph type="title"/>
          </p:nvPr>
        </p:nvSpPr>
        <p:spPr/>
        <p:txBody>
          <a:bodyPr/>
          <a:lstStyle/>
          <a:p>
            <a:r>
              <a:rPr lang="cs-CZ">
                <a:cs typeface="Arial"/>
              </a:rPr>
              <a:t>Obecné podmínky omezení</a:t>
            </a:r>
          </a:p>
        </p:txBody>
      </p:sp>
      <p:sp>
        <p:nvSpPr>
          <p:cNvPr id="5" name="Zástupný obsah 4">
            <a:extLst>
              <a:ext uri="{FF2B5EF4-FFF2-40B4-BE49-F238E27FC236}">
                <a16:creationId xmlns:a16="http://schemas.microsoft.com/office/drawing/2014/main" id="{B62EAA97-07B9-883E-5A0D-770CC8151BF4}"/>
              </a:ext>
            </a:extLst>
          </p:cNvPr>
          <p:cNvSpPr>
            <a:spLocks noGrp="1"/>
          </p:cNvSpPr>
          <p:nvPr>
            <p:ph idx="1"/>
          </p:nvPr>
        </p:nvSpPr>
        <p:spPr>
          <a:xfrm>
            <a:off x="720000" y="1645110"/>
            <a:ext cx="10753200" cy="4139998"/>
          </a:xfrm>
        </p:spPr>
        <p:txBody>
          <a:bodyPr vert="horz" lIns="0" tIns="0" rIns="0" bIns="0" rtlCol="0" anchor="t">
            <a:noAutofit/>
          </a:bodyPr>
          <a:lstStyle/>
          <a:p>
            <a:pPr marL="586105" indent="-514350">
              <a:buAutoNum type="arabicPeriod"/>
            </a:pPr>
            <a:r>
              <a:rPr lang="cs-CZ">
                <a:cs typeface="Arial"/>
              </a:rPr>
              <a:t>musí být upraveno zákonem</a:t>
            </a:r>
          </a:p>
          <a:p>
            <a:pPr marL="586105" indent="-514350">
              <a:buAutoNum type="arabicPeriod"/>
            </a:pPr>
            <a:r>
              <a:rPr lang="cs-CZ">
                <a:cs typeface="Arial"/>
              </a:rPr>
              <a:t>musí být nevyhnutelné/nezbytné v demokratické společnosti</a:t>
            </a:r>
          </a:p>
          <a:p>
            <a:pPr marL="586105" indent="-514350">
              <a:lnSpc>
                <a:spcPct val="100000"/>
              </a:lnSpc>
              <a:buAutoNum type="arabicPeriod"/>
            </a:pPr>
            <a:r>
              <a:rPr lang="cs-CZ">
                <a:cs typeface="Arial"/>
              </a:rPr>
              <a:t>z dovolených důvodů </a:t>
            </a:r>
          </a:p>
          <a:p>
            <a:pPr marL="503555" lvl="1" indent="-179705"/>
            <a:r>
              <a:rPr lang="cs-CZ" sz="2200">
                <a:cs typeface="Arial"/>
              </a:rPr>
              <a:t>Listina: bezpečnost</a:t>
            </a:r>
            <a:r>
              <a:rPr lang="cs-CZ" sz="2200">
                <a:ea typeface="+mn-lt"/>
                <a:cs typeface="+mn-lt"/>
              </a:rPr>
              <a:t> státu, udržení veřejného pořádku, ochrana zdraví nebo ochranu práv a svobod druhých, na vymezených územích též z důvodu ochrany přírody</a:t>
            </a:r>
            <a:endParaRPr lang="cs-CZ" sz="2200">
              <a:cs typeface="Arial"/>
            </a:endParaRPr>
          </a:p>
          <a:p>
            <a:pPr marL="503555" lvl="1" indent="-179705"/>
            <a:r>
              <a:rPr lang="cs-CZ" sz="2200">
                <a:ea typeface="+mn-lt"/>
                <a:cs typeface="+mn-lt"/>
              </a:rPr>
              <a:t>Úmluva: národní bezpečnost, veřejná bezpečnost, udržení veřejného pořádku, předcházení zločinnosti, ochrana zdraví nebo morálky nebo ochrana práv a svobod jiných</a:t>
            </a:r>
            <a:endParaRPr lang="cs-CZ" sz="2200"/>
          </a:p>
          <a:p>
            <a:pPr marL="503555" lvl="1" indent="-179705"/>
            <a:endParaRPr lang="cs-CZ">
              <a:cs typeface="Arial"/>
            </a:endParaRPr>
          </a:p>
          <a:p>
            <a:pPr marL="323850" lvl="1" indent="0">
              <a:buNone/>
            </a:pPr>
            <a:endParaRPr lang="cs-CZ">
              <a:cs typeface="Arial"/>
            </a:endParaRPr>
          </a:p>
        </p:txBody>
      </p:sp>
      <p:sp>
        <p:nvSpPr>
          <p:cNvPr id="2" name="Zástupný symbol pro zápatí 1">
            <a:extLst>
              <a:ext uri="{FF2B5EF4-FFF2-40B4-BE49-F238E27FC236}">
                <a16:creationId xmlns:a16="http://schemas.microsoft.com/office/drawing/2014/main" id="{D08ACCF4-E82A-8411-40DC-DBCCBCDD2DCC}"/>
              </a:ext>
            </a:extLst>
          </p:cNvPr>
          <p:cNvSpPr>
            <a:spLocks noGrp="1"/>
          </p:cNvSpPr>
          <p:nvPr>
            <p:ph type="ftr" sz="quarter" idx="10"/>
          </p:nvPr>
        </p:nvSpPr>
        <p:spPr>
          <a:xfrm>
            <a:off x="836416" y="6228000"/>
            <a:ext cx="7920000" cy="252000"/>
          </a:xfrm>
        </p:spPr>
        <p:txBody>
          <a:bodyPr/>
          <a:lstStyle/>
          <a:p>
            <a:r>
              <a:rPr lang="cs-CZ"/>
              <a:t>Lidská práva a soudnictví – 4. dubna 2024</a:t>
            </a:r>
          </a:p>
        </p:txBody>
      </p:sp>
    </p:spTree>
    <p:extLst>
      <p:ext uri="{BB962C8B-B14F-4D97-AF65-F5344CB8AC3E}">
        <p14:creationId xmlns:p14="http://schemas.microsoft.com/office/powerpoint/2010/main" val="22800011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4396D480-F98C-D0BD-4FF8-D3C5428F3861}"/>
              </a:ext>
            </a:extLst>
          </p:cNvPr>
          <p:cNvSpPr>
            <a:spLocks noGrp="1"/>
          </p:cNvSpPr>
          <p:nvPr>
            <p:ph type="sldNum" sz="quarter" idx="11"/>
          </p:nvPr>
        </p:nvSpPr>
        <p:spPr/>
        <p:txBody>
          <a:bodyPr/>
          <a:lstStyle/>
          <a:p>
            <a:fld id="{0970407D-EE58-4A0B-824B-1D3AE42DD9CF}" type="slidenum">
              <a:rPr lang="cs-CZ" altLang="cs-CZ"/>
              <a:pPr/>
              <a:t>11</a:t>
            </a:fld>
            <a:endParaRPr lang="cs-CZ" altLang="cs-CZ"/>
          </a:p>
        </p:txBody>
      </p:sp>
      <p:sp>
        <p:nvSpPr>
          <p:cNvPr id="4" name="Nadpis 3">
            <a:extLst>
              <a:ext uri="{FF2B5EF4-FFF2-40B4-BE49-F238E27FC236}">
                <a16:creationId xmlns:a16="http://schemas.microsoft.com/office/drawing/2014/main" id="{34C4FA45-802D-8DBF-A5C1-A72CFE9583ED}"/>
              </a:ext>
            </a:extLst>
          </p:cNvPr>
          <p:cNvSpPr>
            <a:spLocks noGrp="1"/>
          </p:cNvSpPr>
          <p:nvPr>
            <p:ph type="title"/>
          </p:nvPr>
        </p:nvSpPr>
        <p:spPr/>
        <p:txBody>
          <a:bodyPr/>
          <a:lstStyle/>
          <a:p>
            <a:r>
              <a:rPr lang="cs-CZ">
                <a:cs typeface="Arial"/>
              </a:rPr>
              <a:t>Omezení svobody pohybu a pobytu</a:t>
            </a:r>
            <a:endParaRPr lang="cs-CZ"/>
          </a:p>
        </p:txBody>
      </p:sp>
      <p:sp>
        <p:nvSpPr>
          <p:cNvPr id="5" name="Zástupný obsah 4">
            <a:extLst>
              <a:ext uri="{FF2B5EF4-FFF2-40B4-BE49-F238E27FC236}">
                <a16:creationId xmlns:a16="http://schemas.microsoft.com/office/drawing/2014/main" id="{B7382734-8663-0055-E1CC-A3E550738652}"/>
              </a:ext>
            </a:extLst>
          </p:cNvPr>
          <p:cNvSpPr>
            <a:spLocks noGrp="1"/>
          </p:cNvSpPr>
          <p:nvPr>
            <p:ph idx="1"/>
          </p:nvPr>
        </p:nvSpPr>
        <p:spPr/>
        <p:txBody>
          <a:bodyPr vert="horz" lIns="0" tIns="0" rIns="0" bIns="0" rtlCol="0" anchor="t">
            <a:noAutofit/>
          </a:bodyPr>
          <a:lstStyle/>
          <a:p>
            <a:pPr marL="251460" indent="-179705">
              <a:lnSpc>
                <a:spcPct val="100000"/>
              </a:lnSpc>
            </a:pPr>
            <a:r>
              <a:rPr lang="cs-CZ">
                <a:ea typeface="+mn-lt"/>
                <a:cs typeface="+mn-lt"/>
              </a:rPr>
              <a:t>"svoboda pohybu (pobytu) patří do skupiny přirozených práv člověka, do níž by mělo být veřejnou mocí zasahováno jen v nejnutnějších případech. Zmíněná svoboda je totiž jedním z předpokladů svobody jednání člověka, jakožto tvůrčí, myslící bytosti; prostřednictvím svobody pohybu (pobytu) je realizována řada dalších práv a svobod člověku vlastních. Omezení svobody pohybu (pobytu) tedy nemůže být chápáno jako přiměřený, natožpak časově neohraničený trest." (III.ÚS 3025/22)</a:t>
            </a:r>
            <a:endParaRPr lang="cs-CZ">
              <a:cs typeface="Arial"/>
            </a:endParaRPr>
          </a:p>
        </p:txBody>
      </p:sp>
      <p:sp>
        <p:nvSpPr>
          <p:cNvPr id="2" name="Zástupný symbol pro zápatí 1">
            <a:extLst>
              <a:ext uri="{FF2B5EF4-FFF2-40B4-BE49-F238E27FC236}">
                <a16:creationId xmlns:a16="http://schemas.microsoft.com/office/drawing/2014/main" id="{1D495D56-E60C-19D2-6888-C9F11827327A}"/>
              </a:ext>
            </a:extLst>
          </p:cNvPr>
          <p:cNvSpPr>
            <a:spLocks noGrp="1"/>
          </p:cNvSpPr>
          <p:nvPr>
            <p:ph type="ftr" sz="quarter" idx="10"/>
          </p:nvPr>
        </p:nvSpPr>
        <p:spPr>
          <a:xfrm>
            <a:off x="794083" y="6228000"/>
            <a:ext cx="7920000" cy="252000"/>
          </a:xfrm>
        </p:spPr>
        <p:txBody>
          <a:bodyPr/>
          <a:lstStyle/>
          <a:p>
            <a:r>
              <a:rPr lang="cs-CZ"/>
              <a:t>Lidská práva a soudnictví – 4. dubna 2024</a:t>
            </a:r>
          </a:p>
        </p:txBody>
      </p:sp>
    </p:spTree>
    <p:extLst>
      <p:ext uri="{BB962C8B-B14F-4D97-AF65-F5344CB8AC3E}">
        <p14:creationId xmlns:p14="http://schemas.microsoft.com/office/powerpoint/2010/main" val="41304940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8A356B09-2E69-86D8-E425-62DB628E52AE}"/>
              </a:ext>
            </a:extLst>
          </p:cNvPr>
          <p:cNvSpPr>
            <a:spLocks noGrp="1"/>
          </p:cNvSpPr>
          <p:nvPr>
            <p:ph type="sldNum" sz="quarter" idx="11"/>
          </p:nvPr>
        </p:nvSpPr>
        <p:spPr>
          <a:xfrm>
            <a:off x="404707" y="6302341"/>
            <a:ext cx="252000" cy="252000"/>
          </a:xfrm>
        </p:spPr>
        <p:txBody>
          <a:bodyPr/>
          <a:lstStyle/>
          <a:p>
            <a:fld id="{0970407D-EE58-4A0B-824B-1D3AE42DD9CF}" type="slidenum">
              <a:rPr lang="cs-CZ" altLang="cs-CZ"/>
              <a:pPr/>
              <a:t>12</a:t>
            </a:fld>
            <a:endParaRPr lang="cs-CZ" altLang="cs-CZ"/>
          </a:p>
        </p:txBody>
      </p:sp>
      <p:sp>
        <p:nvSpPr>
          <p:cNvPr id="4" name="Nadpis 3">
            <a:extLst>
              <a:ext uri="{FF2B5EF4-FFF2-40B4-BE49-F238E27FC236}">
                <a16:creationId xmlns:a16="http://schemas.microsoft.com/office/drawing/2014/main" id="{F3174D5A-8290-57F8-4576-B28359E55B3C}"/>
              </a:ext>
            </a:extLst>
          </p:cNvPr>
          <p:cNvSpPr>
            <a:spLocks noGrp="1"/>
          </p:cNvSpPr>
          <p:nvPr>
            <p:ph type="title"/>
          </p:nvPr>
        </p:nvSpPr>
        <p:spPr/>
        <p:txBody>
          <a:bodyPr/>
          <a:lstStyle/>
          <a:p>
            <a:r>
              <a:rPr lang="cs-CZ">
                <a:cs typeface="Arial"/>
              </a:rPr>
              <a:t>Typy omezení</a:t>
            </a:r>
          </a:p>
        </p:txBody>
      </p:sp>
      <p:sp>
        <p:nvSpPr>
          <p:cNvPr id="5" name="Zástupný obsah 4">
            <a:extLst>
              <a:ext uri="{FF2B5EF4-FFF2-40B4-BE49-F238E27FC236}">
                <a16:creationId xmlns:a16="http://schemas.microsoft.com/office/drawing/2014/main" id="{B62EAA97-07B9-883E-5A0D-770CC8151BF4}"/>
              </a:ext>
            </a:extLst>
          </p:cNvPr>
          <p:cNvSpPr>
            <a:spLocks noGrp="1"/>
          </p:cNvSpPr>
          <p:nvPr>
            <p:ph idx="1"/>
          </p:nvPr>
        </p:nvSpPr>
        <p:spPr>
          <a:xfrm>
            <a:off x="649662" y="1492710"/>
            <a:ext cx="10776646" cy="4808213"/>
          </a:xfrm>
        </p:spPr>
        <p:txBody>
          <a:bodyPr vert="horz" lIns="0" tIns="0" rIns="0" bIns="0" rtlCol="0" anchor="t">
            <a:noAutofit/>
          </a:bodyPr>
          <a:lstStyle/>
          <a:p>
            <a:pPr marL="251460" indent="-179705">
              <a:lnSpc>
                <a:spcPct val="100000"/>
              </a:lnSpc>
              <a:buFont typeface="Arial"/>
            </a:pPr>
            <a:r>
              <a:rPr lang="cs-CZ">
                <a:cs typeface="Arial"/>
              </a:rPr>
              <a:t>trestní právo</a:t>
            </a:r>
            <a:endParaRPr lang="cs-CZ"/>
          </a:p>
          <a:p>
            <a:pPr marL="838200" lvl="1" indent="-179705"/>
            <a:r>
              <a:rPr lang="cs-CZ">
                <a:cs typeface="Arial"/>
              </a:rPr>
              <a:t>trest zákazu pobytu, zákaz vstupu na sportovní, kulturní či společenské akce, zákaz vycestovat </a:t>
            </a:r>
          </a:p>
          <a:p>
            <a:pPr marL="586105" indent="-179705"/>
            <a:r>
              <a:rPr lang="cs-CZ">
                <a:ea typeface="+mn-lt"/>
                <a:cs typeface="+mn-lt"/>
              </a:rPr>
              <a:t>zákaz vydání cestovního dokladu, zákaz vycestování</a:t>
            </a:r>
            <a:endParaRPr lang="en-US">
              <a:ea typeface="+mn-lt"/>
              <a:cs typeface="+mn-lt"/>
            </a:endParaRPr>
          </a:p>
          <a:p>
            <a:pPr marL="838200" lvl="1" indent="-179705"/>
            <a:r>
              <a:rPr lang="cs-CZ" err="1">
                <a:ea typeface="+mn-lt"/>
                <a:cs typeface="+mn-lt"/>
              </a:rPr>
              <a:t>Pl</a:t>
            </a:r>
            <a:r>
              <a:rPr lang="cs-CZ">
                <a:ea typeface="+mn-lt"/>
                <a:cs typeface="+mn-lt"/>
              </a:rPr>
              <a:t>. ÚS 12/07 (zrušení ustanovení zákona o cestovních dokladech, podle kterého měl správní orgán odepřít vydání cestovního dokladu mimo jiné v případě stíhání pro úmyslný trestný čin)</a:t>
            </a:r>
            <a:endParaRPr lang="en-US">
              <a:ea typeface="+mn-lt"/>
              <a:cs typeface="+mn-lt"/>
            </a:endParaRPr>
          </a:p>
          <a:p>
            <a:pPr marL="838200" lvl="1" indent="-179705"/>
            <a:r>
              <a:rPr lang="cs-CZ">
                <a:cs typeface="Arial"/>
              </a:rPr>
              <a:t>II.ÚS 2057/19 – požadavek na náležité odůvodnění zákazu vycestování do zahraničí</a:t>
            </a:r>
            <a:endParaRPr lang="cs-CZ">
              <a:ea typeface="+mn-lt"/>
              <a:cs typeface="+mn-lt"/>
            </a:endParaRPr>
          </a:p>
          <a:p>
            <a:pPr marL="838200" lvl="1" indent="-179705"/>
            <a:r>
              <a:rPr lang="cs-CZ">
                <a:ea typeface="+mn-lt"/>
                <a:cs typeface="+mn-lt"/>
              </a:rPr>
              <a:t>II.ÚS 2471/10 – omezení vycestování po dobu řízení o úpravu poměrů k nezletilému</a:t>
            </a:r>
          </a:p>
          <a:p>
            <a:pPr marL="586105" indent="-179705"/>
            <a:r>
              <a:rPr lang="cs-CZ">
                <a:ea typeface="+mn-lt"/>
                <a:cs typeface="+mn-lt"/>
              </a:rPr>
              <a:t>omezení vstupu a pohybu ve zvláště chráněných územích</a:t>
            </a:r>
          </a:p>
          <a:p>
            <a:pPr marL="838200" lvl="1" indent="-179705"/>
            <a:r>
              <a:rPr lang="cs-CZ" err="1">
                <a:ea typeface="+mn-lt"/>
                <a:cs typeface="+mn-lt"/>
              </a:rPr>
              <a:t>Pl</a:t>
            </a:r>
            <a:r>
              <a:rPr lang="cs-CZ">
                <a:ea typeface="+mn-lt"/>
                <a:cs typeface="+mn-lt"/>
              </a:rPr>
              <a:t>. ÚS 18/17</a:t>
            </a:r>
            <a:endParaRPr lang="cs-CZ">
              <a:cs typeface="Arial"/>
            </a:endParaRPr>
          </a:p>
          <a:p>
            <a:pPr marL="586105" indent="-179705"/>
            <a:r>
              <a:rPr lang="cs-CZ">
                <a:cs typeface="Arial"/>
              </a:rPr>
              <a:t>omezení z důvody ochrany zdraví</a:t>
            </a:r>
          </a:p>
          <a:p>
            <a:pPr marL="586105" indent="-514350"/>
            <a:endParaRPr lang="cs-CZ">
              <a:cs typeface="Arial"/>
            </a:endParaRPr>
          </a:p>
          <a:p>
            <a:pPr marL="323850" lvl="1" indent="0">
              <a:buNone/>
            </a:pPr>
            <a:endParaRPr lang="cs-CZ">
              <a:cs typeface="Arial"/>
            </a:endParaRPr>
          </a:p>
        </p:txBody>
      </p:sp>
      <p:sp>
        <p:nvSpPr>
          <p:cNvPr id="2" name="Zástupný symbol pro zápatí 1">
            <a:extLst>
              <a:ext uri="{FF2B5EF4-FFF2-40B4-BE49-F238E27FC236}">
                <a16:creationId xmlns:a16="http://schemas.microsoft.com/office/drawing/2014/main" id="{FB632A5D-3979-F725-638B-8E0D25DDBA20}"/>
              </a:ext>
            </a:extLst>
          </p:cNvPr>
          <p:cNvSpPr>
            <a:spLocks noGrp="1"/>
          </p:cNvSpPr>
          <p:nvPr>
            <p:ph type="ftr" sz="quarter" idx="10"/>
          </p:nvPr>
        </p:nvSpPr>
        <p:spPr>
          <a:xfrm>
            <a:off x="720000" y="6302083"/>
            <a:ext cx="7920000" cy="252000"/>
          </a:xfrm>
        </p:spPr>
        <p:txBody>
          <a:bodyPr/>
          <a:lstStyle/>
          <a:p>
            <a:r>
              <a:rPr lang="cs-CZ"/>
              <a:t>Lidská práva a soudnictví – 4. dubna 2024</a:t>
            </a:r>
          </a:p>
        </p:txBody>
      </p:sp>
    </p:spTree>
    <p:extLst>
      <p:ext uri="{BB962C8B-B14F-4D97-AF65-F5344CB8AC3E}">
        <p14:creationId xmlns:p14="http://schemas.microsoft.com/office/powerpoint/2010/main" val="6115845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2FB6E172-2F93-17B5-981F-1A58DFDFAB9F}"/>
              </a:ext>
            </a:extLst>
          </p:cNvPr>
          <p:cNvSpPr>
            <a:spLocks noGrp="1"/>
          </p:cNvSpPr>
          <p:nvPr>
            <p:ph type="sldNum" sz="quarter" idx="11"/>
          </p:nvPr>
        </p:nvSpPr>
        <p:spPr>
          <a:xfrm>
            <a:off x="382250" y="6344417"/>
            <a:ext cx="252000" cy="252000"/>
          </a:xfrm>
        </p:spPr>
        <p:txBody>
          <a:bodyPr/>
          <a:lstStyle/>
          <a:p>
            <a:fld id="{0970407D-EE58-4A0B-824B-1D3AE42DD9CF}" type="slidenum">
              <a:rPr lang="cs-CZ" altLang="cs-CZ"/>
              <a:pPr/>
              <a:t>13</a:t>
            </a:fld>
            <a:endParaRPr lang="cs-CZ" altLang="cs-CZ"/>
          </a:p>
        </p:txBody>
      </p:sp>
      <p:sp>
        <p:nvSpPr>
          <p:cNvPr id="4" name="Nadpis 3">
            <a:extLst>
              <a:ext uri="{FF2B5EF4-FFF2-40B4-BE49-F238E27FC236}">
                <a16:creationId xmlns:a16="http://schemas.microsoft.com/office/drawing/2014/main" id="{AC380B5D-BDED-9690-F13A-384A7431B6BE}"/>
              </a:ext>
            </a:extLst>
          </p:cNvPr>
          <p:cNvSpPr>
            <a:spLocks noGrp="1"/>
          </p:cNvSpPr>
          <p:nvPr>
            <p:ph type="title"/>
          </p:nvPr>
        </p:nvSpPr>
        <p:spPr/>
        <p:txBody>
          <a:bodyPr/>
          <a:lstStyle/>
          <a:p>
            <a:r>
              <a:rPr lang="cs-CZ">
                <a:cs typeface="Arial"/>
              </a:rPr>
              <a:t>Porušení – svoboda pohybu</a:t>
            </a:r>
            <a:endParaRPr lang="cs-CZ"/>
          </a:p>
        </p:txBody>
      </p:sp>
      <p:sp>
        <p:nvSpPr>
          <p:cNvPr id="5" name="Zástupný obsah 4">
            <a:extLst>
              <a:ext uri="{FF2B5EF4-FFF2-40B4-BE49-F238E27FC236}">
                <a16:creationId xmlns:a16="http://schemas.microsoft.com/office/drawing/2014/main" id="{181E69DD-0B4F-06EF-2652-3D58E6BA40DF}"/>
              </a:ext>
            </a:extLst>
          </p:cNvPr>
          <p:cNvSpPr>
            <a:spLocks noGrp="1"/>
          </p:cNvSpPr>
          <p:nvPr>
            <p:ph idx="1"/>
          </p:nvPr>
        </p:nvSpPr>
        <p:spPr>
          <a:xfrm>
            <a:off x="720000" y="1429675"/>
            <a:ext cx="10753200" cy="4777079"/>
          </a:xfrm>
        </p:spPr>
        <p:txBody>
          <a:bodyPr vert="horz" lIns="0" tIns="0" rIns="0" bIns="0" rtlCol="0" anchor="t">
            <a:noAutofit/>
          </a:bodyPr>
          <a:lstStyle/>
          <a:p>
            <a:pPr marL="251460" indent="-179705">
              <a:lnSpc>
                <a:spcPct val="100000"/>
              </a:lnSpc>
            </a:pPr>
            <a:r>
              <a:rPr lang="cs-CZ" dirty="0">
                <a:cs typeface="Arial"/>
              </a:rPr>
              <a:t>omezení pohybu v průběhu konkurzního řízení (</a:t>
            </a:r>
            <a:r>
              <a:rPr lang="cs-CZ" i="1" dirty="0">
                <a:cs typeface="Arial"/>
                <a:hlinkClick r:id="rId2"/>
              </a:rPr>
              <a:t>Luordo proti Itálii</a:t>
            </a:r>
            <a:r>
              <a:rPr lang="cs-CZ" i="1" dirty="0">
                <a:cs typeface="Arial"/>
              </a:rPr>
              <a:t>, č. </a:t>
            </a:r>
            <a:r>
              <a:rPr lang="cs-CZ" i="1" dirty="0">
                <a:ea typeface="+mn-lt"/>
                <a:cs typeface="+mn-lt"/>
              </a:rPr>
              <a:t>32190/96</a:t>
            </a:r>
            <a:r>
              <a:rPr lang="cs-CZ" dirty="0">
                <a:cs typeface="Arial"/>
              </a:rPr>
              <a:t>)</a:t>
            </a:r>
            <a:endParaRPr lang="cs-CZ"/>
          </a:p>
          <a:p>
            <a:pPr marL="251460" indent="-179705">
              <a:lnSpc>
                <a:spcPct val="100000"/>
              </a:lnSpc>
            </a:pPr>
            <a:r>
              <a:rPr lang="cs-CZ" dirty="0">
                <a:cs typeface="Arial"/>
              </a:rPr>
              <a:t>omezení v průběhu výkonu vojenské služby (</a:t>
            </a:r>
            <a:r>
              <a:rPr lang="cs-CZ" i="1" dirty="0">
                <a:ea typeface="+mn-lt"/>
                <a:cs typeface="+mn-lt"/>
                <a:hlinkClick r:id="rId3"/>
              </a:rPr>
              <a:t>Golub proti Moldavsku a Rusku</a:t>
            </a:r>
            <a:r>
              <a:rPr lang="cs-CZ" i="1" dirty="0">
                <a:ea typeface="+mn-lt"/>
                <a:cs typeface="+mn-lt"/>
              </a:rPr>
              <a:t>, č. 48020/12)</a:t>
            </a:r>
          </a:p>
          <a:p>
            <a:pPr marL="251460" indent="-179705">
              <a:lnSpc>
                <a:spcPct val="100000"/>
              </a:lnSpc>
            </a:pPr>
            <a:r>
              <a:rPr lang="cs-CZ" dirty="0">
                <a:ea typeface="+mn-lt"/>
                <a:cs typeface="+mn-lt"/>
              </a:rPr>
              <a:t>bránění gruzínským vnitřně přesídleným občanům v návratu do domovů v </a:t>
            </a:r>
            <a:r>
              <a:rPr lang="cs-CZ" dirty="0" err="1">
                <a:ea typeface="+mn-lt"/>
                <a:cs typeface="+mn-lt"/>
              </a:rPr>
              <a:t>Abcházku</a:t>
            </a:r>
            <a:r>
              <a:rPr lang="cs-CZ" dirty="0">
                <a:ea typeface="+mn-lt"/>
                <a:cs typeface="+mn-lt"/>
              </a:rPr>
              <a:t> a Jižní </a:t>
            </a:r>
            <a:r>
              <a:rPr lang="cs-CZ" dirty="0" err="1">
                <a:ea typeface="+mn-lt"/>
                <a:cs typeface="+mn-lt"/>
              </a:rPr>
              <a:t>Osetii</a:t>
            </a:r>
            <a:r>
              <a:rPr lang="cs-CZ" dirty="0">
                <a:ea typeface="+mn-lt"/>
                <a:cs typeface="+mn-lt"/>
              </a:rPr>
              <a:t> (</a:t>
            </a:r>
            <a:r>
              <a:rPr lang="cs-CZ" i="1" dirty="0">
                <a:ea typeface="+mn-lt"/>
                <a:cs typeface="+mn-lt"/>
                <a:hlinkClick r:id="rId4"/>
              </a:rPr>
              <a:t>Gruzie proti Rusku</a:t>
            </a:r>
            <a:r>
              <a:rPr lang="cs-CZ" i="1" dirty="0">
                <a:ea typeface="+mn-lt"/>
                <a:cs typeface="+mn-lt"/>
              </a:rPr>
              <a:t>, č. 38263/08</a:t>
            </a:r>
            <a:r>
              <a:rPr lang="cs-CZ" dirty="0">
                <a:ea typeface="+mn-lt"/>
                <a:cs typeface="+mn-lt"/>
              </a:rPr>
              <a:t>)</a:t>
            </a:r>
            <a:endParaRPr lang="cs-CZ">
              <a:ea typeface="+mn-lt"/>
              <a:cs typeface="+mn-lt"/>
            </a:endParaRPr>
          </a:p>
          <a:p>
            <a:pPr marL="251460" indent="-179705">
              <a:lnSpc>
                <a:spcPct val="100000"/>
              </a:lnSpc>
            </a:pPr>
            <a:r>
              <a:rPr lang="cs-CZ" sz="2200" dirty="0">
                <a:ea typeface="+mn-lt"/>
                <a:cs typeface="+mn-lt"/>
              </a:rPr>
              <a:t>X zákaz vycházení na 13 měsíců odůvodněn hrozbou teroristického útoku (</a:t>
            </a:r>
            <a:r>
              <a:rPr lang="cs-CZ" sz="2200" i="1" dirty="0">
                <a:ea typeface="+mn-lt"/>
                <a:cs typeface="+mn-lt"/>
                <a:hlinkClick r:id="rId5"/>
              </a:rPr>
              <a:t>Pagerie proti Francii</a:t>
            </a:r>
            <a:r>
              <a:rPr lang="cs-CZ" sz="2200" dirty="0">
                <a:ea typeface="+mn-lt"/>
                <a:cs typeface="+mn-lt"/>
              </a:rPr>
              <a:t>, č. 24203/16)</a:t>
            </a:r>
          </a:p>
          <a:p>
            <a:pPr marL="251460" indent="-179705">
              <a:lnSpc>
                <a:spcPct val="100000"/>
              </a:lnSpc>
            </a:pPr>
            <a:r>
              <a:rPr lang="cs-CZ" sz="2200" dirty="0">
                <a:ea typeface="+mn-lt"/>
                <a:cs typeface="+mn-lt"/>
              </a:rPr>
              <a:t>X připoutání se v autě (</a:t>
            </a:r>
            <a:r>
              <a:rPr lang="cs-CZ" sz="2200" i="1" dirty="0">
                <a:ea typeface="+mn-lt"/>
                <a:cs typeface="+mn-lt"/>
                <a:hlinkClick r:id="rId6"/>
              </a:rPr>
              <a:t>Viel proti Francii</a:t>
            </a:r>
            <a:r>
              <a:rPr lang="cs-CZ" sz="2200" i="1" dirty="0">
                <a:ea typeface="+mn-lt"/>
                <a:cs typeface="+mn-lt"/>
              </a:rPr>
              <a:t>, č. 41781/98</a:t>
            </a:r>
            <a:r>
              <a:rPr lang="cs-CZ" sz="2200" dirty="0">
                <a:ea typeface="+mn-lt"/>
                <a:cs typeface="+mn-lt"/>
              </a:rPr>
              <a:t>)</a:t>
            </a:r>
            <a:endParaRPr lang="cs-CZ" sz="2200" dirty="0">
              <a:cs typeface="Arial"/>
            </a:endParaRPr>
          </a:p>
          <a:p>
            <a:pPr marL="251460" indent="-179705">
              <a:lnSpc>
                <a:spcPct val="100000"/>
              </a:lnSpc>
            </a:pPr>
            <a:r>
              <a:rPr lang="cs-CZ" sz="2200" dirty="0">
                <a:ea typeface="+mn-lt"/>
                <a:cs typeface="+mn-lt"/>
              </a:rPr>
              <a:t>X vystavování se pasivnímu kouření (</a:t>
            </a:r>
            <a:r>
              <a:rPr lang="cs-CZ" sz="2200" i="1" dirty="0">
                <a:ea typeface="+mn-lt"/>
                <a:cs typeface="+mn-lt"/>
                <a:hlinkClick r:id="rId7"/>
              </a:rPr>
              <a:t>Botti proti Itálii</a:t>
            </a:r>
            <a:r>
              <a:rPr lang="cs-CZ" sz="2200" i="1" dirty="0">
                <a:ea typeface="+mn-lt"/>
                <a:cs typeface="+mn-lt"/>
              </a:rPr>
              <a:t>, č. 77360/01</a:t>
            </a:r>
            <a:r>
              <a:rPr lang="cs-CZ" sz="2200" dirty="0">
                <a:ea typeface="+mn-lt"/>
                <a:cs typeface="+mn-lt"/>
              </a:rPr>
              <a:t>)</a:t>
            </a:r>
            <a:endParaRPr lang="cs-CZ" sz="2200">
              <a:ea typeface="+mn-lt"/>
              <a:cs typeface="+mn-lt"/>
            </a:endParaRPr>
          </a:p>
          <a:p>
            <a:pPr marL="251460" indent="-179705">
              <a:lnSpc>
                <a:spcPct val="100000"/>
              </a:lnSpc>
            </a:pPr>
            <a:r>
              <a:rPr lang="cs-CZ" sz="2200" dirty="0">
                <a:ea typeface="+mn-lt"/>
                <a:cs typeface="+mn-lt"/>
              </a:rPr>
              <a:t>X odebrání řidičského průkazu (</a:t>
            </a:r>
            <a:r>
              <a:rPr lang="cs-CZ" sz="2200" i="1" dirty="0">
                <a:ea typeface="+mn-lt"/>
                <a:cs typeface="+mn-lt"/>
                <a:hlinkClick r:id="rId8"/>
              </a:rPr>
              <a:t>Maszni proti Rumunsku</a:t>
            </a:r>
            <a:r>
              <a:rPr lang="cs-CZ" sz="2200" i="1" dirty="0">
                <a:ea typeface="+mn-lt"/>
                <a:cs typeface="+mn-lt"/>
              </a:rPr>
              <a:t>, č. 59892/00)</a:t>
            </a:r>
            <a:endParaRPr lang="cs-CZ" sz="2200" i="1">
              <a:ea typeface="+mn-lt"/>
              <a:cs typeface="+mn-lt"/>
            </a:endParaRPr>
          </a:p>
        </p:txBody>
      </p:sp>
      <p:sp>
        <p:nvSpPr>
          <p:cNvPr id="9" name="Zástupný symbol pro zápatí 1">
            <a:extLst>
              <a:ext uri="{FF2B5EF4-FFF2-40B4-BE49-F238E27FC236}">
                <a16:creationId xmlns:a16="http://schemas.microsoft.com/office/drawing/2014/main" id="{8C15F1D2-6C17-DB1F-ABDC-35B75FEA5510}"/>
              </a:ext>
            </a:extLst>
          </p:cNvPr>
          <p:cNvSpPr txBox="1">
            <a:spLocks/>
          </p:cNvSpPr>
          <p:nvPr/>
        </p:nvSpPr>
        <p:spPr bwMode="auto">
          <a:xfrm>
            <a:off x="716979" y="6356061"/>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defPPr>
              <a:defRPr lang="en-US"/>
            </a:defPPr>
            <a:lvl1pPr algn="l" rtl="0" fontAlgn="base">
              <a:spcBef>
                <a:spcPct val="0"/>
              </a:spcBef>
              <a:spcAft>
                <a:spcPct val="0"/>
              </a:spcAft>
              <a:defRPr lang="cs-CZ" altLang="cs-CZ" sz="1200" kern="1200">
                <a:solidFill>
                  <a:schemeClr val="tx2"/>
                </a:solidFill>
                <a:latin typeface="+mj-lt"/>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a:lstStyle>
          <a:p>
            <a:r>
              <a:rPr lang="cs-CZ" dirty="0"/>
              <a:t>Lidská práva a soudnictví – 4. dubna 2024</a:t>
            </a:r>
          </a:p>
        </p:txBody>
      </p:sp>
    </p:spTree>
    <p:extLst>
      <p:ext uri="{BB962C8B-B14F-4D97-AF65-F5344CB8AC3E}">
        <p14:creationId xmlns:p14="http://schemas.microsoft.com/office/powerpoint/2010/main" val="30558555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1C02DDB5-56C0-821A-9AB2-6CEB76CF4BE3}"/>
              </a:ext>
            </a:extLst>
          </p:cNvPr>
          <p:cNvSpPr>
            <a:spLocks noGrp="1"/>
          </p:cNvSpPr>
          <p:nvPr>
            <p:ph type="sldNum" sz="quarter" idx="11"/>
          </p:nvPr>
        </p:nvSpPr>
        <p:spPr/>
        <p:txBody>
          <a:bodyPr/>
          <a:lstStyle/>
          <a:p>
            <a:fld id="{0DE708CC-0C3F-4567-9698-B54C0F35BD31}" type="slidenum">
              <a:rPr lang="cs-CZ" altLang="cs-CZ" smtClean="0"/>
              <a:pPr/>
              <a:t>14</a:t>
            </a:fld>
            <a:endParaRPr lang="cs-CZ" altLang="cs-CZ"/>
          </a:p>
        </p:txBody>
      </p:sp>
      <p:sp>
        <p:nvSpPr>
          <p:cNvPr id="4" name="Nadpis 3">
            <a:extLst>
              <a:ext uri="{FF2B5EF4-FFF2-40B4-BE49-F238E27FC236}">
                <a16:creationId xmlns:a16="http://schemas.microsoft.com/office/drawing/2014/main" id="{BC6C348E-A1C4-EFD8-6552-13BC33DA2AE5}"/>
              </a:ext>
            </a:extLst>
          </p:cNvPr>
          <p:cNvSpPr>
            <a:spLocks noGrp="1"/>
          </p:cNvSpPr>
          <p:nvPr>
            <p:ph type="title"/>
          </p:nvPr>
        </p:nvSpPr>
        <p:spPr/>
        <p:txBody>
          <a:bodyPr/>
          <a:lstStyle/>
          <a:p>
            <a:r>
              <a:rPr lang="cs-CZ">
                <a:cs typeface="Arial"/>
              </a:rPr>
              <a:t>Právo na vstup na území a svoboda opustit území</a:t>
            </a:r>
            <a:endParaRPr lang="cs-CZ"/>
          </a:p>
        </p:txBody>
      </p:sp>
      <p:sp>
        <p:nvSpPr>
          <p:cNvPr id="2" name="Zástupný symbol pro zápatí 1">
            <a:extLst>
              <a:ext uri="{FF2B5EF4-FFF2-40B4-BE49-F238E27FC236}">
                <a16:creationId xmlns:a16="http://schemas.microsoft.com/office/drawing/2014/main" id="{B8103E6D-7834-4E87-CBC9-BED4BF28B240}"/>
              </a:ext>
            </a:extLst>
          </p:cNvPr>
          <p:cNvSpPr>
            <a:spLocks noGrp="1"/>
          </p:cNvSpPr>
          <p:nvPr>
            <p:ph type="ftr" sz="quarter" idx="10"/>
          </p:nvPr>
        </p:nvSpPr>
        <p:spPr/>
        <p:txBody>
          <a:bodyPr/>
          <a:lstStyle/>
          <a:p>
            <a:r>
              <a:rPr lang="cs-CZ"/>
              <a:t>Lidská práva a soudnictví – 4. dubna 2024</a:t>
            </a:r>
          </a:p>
        </p:txBody>
      </p:sp>
    </p:spTree>
    <p:extLst>
      <p:ext uri="{BB962C8B-B14F-4D97-AF65-F5344CB8AC3E}">
        <p14:creationId xmlns:p14="http://schemas.microsoft.com/office/powerpoint/2010/main" val="23992842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BFC62889-5F48-D8C9-99EB-DF90599754BD}"/>
              </a:ext>
            </a:extLst>
          </p:cNvPr>
          <p:cNvSpPr>
            <a:spLocks noGrp="1"/>
          </p:cNvSpPr>
          <p:nvPr>
            <p:ph type="sldNum" sz="quarter" idx="11"/>
          </p:nvPr>
        </p:nvSpPr>
        <p:spPr/>
        <p:txBody>
          <a:bodyPr/>
          <a:lstStyle/>
          <a:p>
            <a:fld id="{0970407D-EE58-4A0B-824B-1D3AE42DD9CF}" type="slidenum">
              <a:rPr lang="cs-CZ" altLang="cs-CZ"/>
              <a:pPr/>
              <a:t>15</a:t>
            </a:fld>
            <a:endParaRPr lang="cs-CZ" altLang="cs-CZ"/>
          </a:p>
        </p:txBody>
      </p:sp>
      <p:sp>
        <p:nvSpPr>
          <p:cNvPr id="4" name="Nadpis 3">
            <a:extLst>
              <a:ext uri="{FF2B5EF4-FFF2-40B4-BE49-F238E27FC236}">
                <a16:creationId xmlns:a16="http://schemas.microsoft.com/office/drawing/2014/main" id="{74332A08-5596-C4E7-E5E5-AD6A72CC1A0E}"/>
              </a:ext>
            </a:extLst>
          </p:cNvPr>
          <p:cNvSpPr>
            <a:spLocks noGrp="1"/>
          </p:cNvSpPr>
          <p:nvPr>
            <p:ph type="title"/>
          </p:nvPr>
        </p:nvSpPr>
        <p:spPr/>
        <p:txBody>
          <a:bodyPr/>
          <a:lstStyle/>
          <a:p>
            <a:r>
              <a:rPr lang="cs-CZ">
                <a:cs typeface="Arial"/>
              </a:rPr>
              <a:t>Vstup na území</a:t>
            </a:r>
            <a:endParaRPr lang="cs-CZ"/>
          </a:p>
        </p:txBody>
      </p:sp>
      <p:sp>
        <p:nvSpPr>
          <p:cNvPr id="5" name="Zástupný obsah 4">
            <a:extLst>
              <a:ext uri="{FF2B5EF4-FFF2-40B4-BE49-F238E27FC236}">
                <a16:creationId xmlns:a16="http://schemas.microsoft.com/office/drawing/2014/main" id="{5B359083-F49D-C3BF-89D2-6B51C4B9A947}"/>
              </a:ext>
            </a:extLst>
          </p:cNvPr>
          <p:cNvSpPr>
            <a:spLocks noGrp="1"/>
          </p:cNvSpPr>
          <p:nvPr>
            <p:ph idx="1"/>
          </p:nvPr>
        </p:nvSpPr>
        <p:spPr>
          <a:xfrm>
            <a:off x="720000" y="1481449"/>
            <a:ext cx="10753200" cy="4651340"/>
          </a:xfrm>
        </p:spPr>
        <p:txBody>
          <a:bodyPr vert="horz" lIns="0" tIns="0" rIns="0" bIns="0" rtlCol="0" anchor="t">
            <a:noAutofit/>
          </a:bodyPr>
          <a:lstStyle/>
          <a:p>
            <a:pPr marL="251460" indent="-179705">
              <a:lnSpc>
                <a:spcPct val="100000"/>
              </a:lnSpc>
            </a:pPr>
            <a:r>
              <a:rPr lang="cs-CZ">
                <a:cs typeface="Arial"/>
              </a:rPr>
              <a:t>mj. reakce na praxi socialistického režimu</a:t>
            </a:r>
            <a:endParaRPr lang="cs-CZ"/>
          </a:p>
          <a:p>
            <a:pPr marL="251460" indent="-179705">
              <a:lnSpc>
                <a:spcPct val="100000"/>
              </a:lnSpc>
            </a:pPr>
            <a:r>
              <a:rPr lang="cs-CZ">
                <a:cs typeface="Arial"/>
              </a:rPr>
              <a:t>vztahuje se jenom na občany</a:t>
            </a:r>
          </a:p>
          <a:p>
            <a:pPr marL="251460" indent="-179705">
              <a:lnSpc>
                <a:spcPct val="100000"/>
              </a:lnSpc>
            </a:pPr>
            <a:r>
              <a:rPr lang="cs-CZ">
                <a:cs typeface="Arial"/>
              </a:rPr>
              <a:t>ve vztahu k cizincům – </a:t>
            </a:r>
            <a:r>
              <a:rPr lang="cs-CZ">
                <a:ea typeface="+mn-lt"/>
                <a:cs typeface="+mn-lt"/>
              </a:rPr>
              <a:t>z Listiny ani z mezinárodních smluv o lidských právech neplyne cizincům právo na vstup (viz např. III.ÚS 3628/18) ani na pobyt na území České republiky (viz např. </a:t>
            </a:r>
            <a:r>
              <a:rPr lang="cs-CZ" err="1">
                <a:ea typeface="+mn-lt"/>
                <a:cs typeface="+mn-lt"/>
              </a:rPr>
              <a:t>Pl</a:t>
            </a:r>
            <a:r>
              <a:rPr lang="cs-CZ">
                <a:ea typeface="+mn-lt"/>
                <a:cs typeface="+mn-lt"/>
              </a:rPr>
              <a:t>. ÚS 23/11)</a:t>
            </a:r>
          </a:p>
          <a:p>
            <a:pPr marL="503555" lvl="1" indent="-179705"/>
            <a:r>
              <a:rPr lang="cs-CZ">
                <a:ea typeface="+mn-lt"/>
                <a:cs typeface="+mn-lt"/>
              </a:rPr>
              <a:t>"neexistuje subjektivní ústavně zaručené právo cizinců na pobyt na území České republiky. Každý stát si může sám rozhodnout, za jakých podmínek připustí pobyt cizinců na svém území. Žádné z práv zakotvených v Listině nezakládá nárok cizinců na pobyt na území České republiky. Ustanovení čl. 14 odst. 4 Listiny takové právo garantuje pouze občanům České republiky (a nyní též unijním občanům), zatímco ostatní cizinci mají pouze právo svobodně území České republiky opustit (čl. 14 odst. 4 Listiny)." (viz např.  II. ÚS 33/11)</a:t>
            </a:r>
            <a:endParaRPr lang="cs-CZ">
              <a:cs typeface="Arial"/>
            </a:endParaRPr>
          </a:p>
          <a:p>
            <a:pPr marL="251460" indent="-179705">
              <a:lnSpc>
                <a:spcPct val="100000"/>
              </a:lnSpc>
            </a:pPr>
            <a:endParaRPr lang="cs-CZ">
              <a:cs typeface="Arial"/>
            </a:endParaRPr>
          </a:p>
        </p:txBody>
      </p:sp>
      <p:sp>
        <p:nvSpPr>
          <p:cNvPr id="2" name="Zástupný symbol pro zápatí 1">
            <a:extLst>
              <a:ext uri="{FF2B5EF4-FFF2-40B4-BE49-F238E27FC236}">
                <a16:creationId xmlns:a16="http://schemas.microsoft.com/office/drawing/2014/main" id="{DAC0996F-2960-2803-A941-913DB809A4C9}"/>
              </a:ext>
            </a:extLst>
          </p:cNvPr>
          <p:cNvSpPr>
            <a:spLocks noGrp="1"/>
          </p:cNvSpPr>
          <p:nvPr>
            <p:ph type="ftr" sz="quarter" idx="10"/>
          </p:nvPr>
        </p:nvSpPr>
        <p:spPr>
          <a:xfrm>
            <a:off x="720000" y="6228000"/>
            <a:ext cx="7920000" cy="252000"/>
          </a:xfrm>
        </p:spPr>
        <p:txBody>
          <a:bodyPr/>
          <a:lstStyle/>
          <a:p>
            <a:r>
              <a:rPr lang="cs-CZ"/>
              <a:t>Lidská práva a soudnictví – 4. dubna 2024</a:t>
            </a:r>
          </a:p>
        </p:txBody>
      </p:sp>
    </p:spTree>
    <p:extLst>
      <p:ext uri="{BB962C8B-B14F-4D97-AF65-F5344CB8AC3E}">
        <p14:creationId xmlns:p14="http://schemas.microsoft.com/office/powerpoint/2010/main" val="2989282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ABDEAD2B-C9E7-D924-2BAA-0C00316172E4}"/>
              </a:ext>
            </a:extLst>
          </p:cNvPr>
          <p:cNvSpPr>
            <a:spLocks noGrp="1"/>
          </p:cNvSpPr>
          <p:nvPr>
            <p:ph type="sldNum" sz="quarter" idx="11"/>
          </p:nvPr>
        </p:nvSpPr>
        <p:spPr/>
        <p:txBody>
          <a:bodyPr/>
          <a:lstStyle/>
          <a:p>
            <a:fld id="{0970407D-EE58-4A0B-824B-1D3AE42DD9CF}" type="slidenum">
              <a:rPr lang="cs-CZ" altLang="cs-CZ"/>
              <a:pPr/>
              <a:t>16</a:t>
            </a:fld>
            <a:endParaRPr lang="cs-CZ" altLang="cs-CZ"/>
          </a:p>
        </p:txBody>
      </p:sp>
      <p:sp>
        <p:nvSpPr>
          <p:cNvPr id="4" name="Nadpis 3">
            <a:extLst>
              <a:ext uri="{FF2B5EF4-FFF2-40B4-BE49-F238E27FC236}">
                <a16:creationId xmlns:a16="http://schemas.microsoft.com/office/drawing/2014/main" id="{4F3B54B6-4428-E01E-68B6-045EA4B88D51}"/>
              </a:ext>
            </a:extLst>
          </p:cNvPr>
          <p:cNvSpPr>
            <a:spLocks noGrp="1"/>
          </p:cNvSpPr>
          <p:nvPr>
            <p:ph type="title"/>
          </p:nvPr>
        </p:nvSpPr>
        <p:spPr>
          <a:xfrm>
            <a:off x="720000" y="720000"/>
            <a:ext cx="10753200" cy="826330"/>
          </a:xfrm>
        </p:spPr>
        <p:txBody>
          <a:bodyPr/>
          <a:lstStyle/>
          <a:p>
            <a:r>
              <a:rPr lang="cs-CZ">
                <a:cs typeface="Arial"/>
              </a:rPr>
              <a:t>Omezení vstupu?</a:t>
            </a:r>
            <a:r>
              <a:rPr lang="cs-CZ" sz="3000">
                <a:cs typeface="Arial"/>
              </a:rPr>
              <a:t> </a:t>
            </a:r>
            <a:br>
              <a:rPr lang="cs-CZ" sz="3000">
                <a:cs typeface="Arial"/>
              </a:rPr>
            </a:br>
            <a:r>
              <a:rPr lang="cs-CZ" sz="3000">
                <a:cs typeface="Arial"/>
              </a:rPr>
              <a:t>(MS v Praze, 18 A 16/2021, 14 A 110/2021)</a:t>
            </a:r>
          </a:p>
        </p:txBody>
      </p:sp>
      <p:sp>
        <p:nvSpPr>
          <p:cNvPr id="5" name="Zástupný obsah 4">
            <a:extLst>
              <a:ext uri="{FF2B5EF4-FFF2-40B4-BE49-F238E27FC236}">
                <a16:creationId xmlns:a16="http://schemas.microsoft.com/office/drawing/2014/main" id="{DA5422AD-57F7-04EC-B3EC-DF239A74E008}"/>
              </a:ext>
            </a:extLst>
          </p:cNvPr>
          <p:cNvSpPr>
            <a:spLocks noGrp="1"/>
          </p:cNvSpPr>
          <p:nvPr>
            <p:ph idx="1"/>
          </p:nvPr>
        </p:nvSpPr>
        <p:spPr/>
        <p:txBody>
          <a:bodyPr vert="horz" lIns="0" tIns="0" rIns="0" bIns="0" rtlCol="0" anchor="t">
            <a:noAutofit/>
          </a:bodyPr>
          <a:lstStyle/>
          <a:p>
            <a:pPr marL="251460" indent="-179705">
              <a:lnSpc>
                <a:spcPct val="100000"/>
              </a:lnSpc>
            </a:pPr>
            <a:r>
              <a:rPr lang="cs-CZ">
                <a:cs typeface="Arial"/>
              </a:rPr>
              <a:t>Je povinnost disponovat před vstupem na území ČR písemným potvrzením o výsledku antigenního nebo PCR testu (+ povinnost nepřepravovat cestující) zásah do práva na vstup občanů na území? </a:t>
            </a:r>
          </a:p>
          <a:p>
            <a:pPr marL="251460" indent="-179705">
              <a:lnSpc>
                <a:spcPct val="100000"/>
              </a:lnSpc>
            </a:pPr>
            <a:r>
              <a:rPr lang="cs-CZ">
                <a:cs typeface="Arial"/>
              </a:rPr>
              <a:t>Je právo na vstup/návrat do </a:t>
            </a:r>
          </a:p>
          <a:p>
            <a:pPr marL="71755" indent="0">
              <a:lnSpc>
                <a:spcPct val="100000"/>
              </a:lnSpc>
              <a:buNone/>
            </a:pPr>
            <a:r>
              <a:rPr lang="cs-CZ">
                <a:cs typeface="Arial"/>
              </a:rPr>
              <a:t>ČR omezitelné? </a:t>
            </a:r>
          </a:p>
          <a:p>
            <a:pPr marL="251460" indent="-179705">
              <a:lnSpc>
                <a:spcPct val="100000"/>
              </a:lnSpc>
            </a:pPr>
            <a:r>
              <a:rPr lang="cs-CZ">
                <a:cs typeface="Arial"/>
              </a:rPr>
              <a:t>Je stanovení podmínky předlo-</a:t>
            </a:r>
          </a:p>
          <a:p>
            <a:pPr marL="71755" indent="0">
              <a:lnSpc>
                <a:spcPct val="100000"/>
              </a:lnSpc>
              <a:buNone/>
            </a:pPr>
            <a:r>
              <a:rPr lang="cs-CZ">
                <a:cs typeface="Arial"/>
              </a:rPr>
              <a:t>žení výsledku testu přípustné? </a:t>
            </a:r>
          </a:p>
        </p:txBody>
      </p:sp>
      <p:sp>
        <p:nvSpPr>
          <p:cNvPr id="8" name="Řečová bublina: obdélníkový bublinový popisek se zakulacenými rohy 7">
            <a:extLst>
              <a:ext uri="{FF2B5EF4-FFF2-40B4-BE49-F238E27FC236}">
                <a16:creationId xmlns:a16="http://schemas.microsoft.com/office/drawing/2014/main" id="{8AA3B252-D081-6E5B-F6E1-92491AB537A5}"/>
              </a:ext>
            </a:extLst>
          </p:cNvPr>
          <p:cNvSpPr/>
          <p:nvPr/>
        </p:nvSpPr>
        <p:spPr bwMode="auto">
          <a:xfrm>
            <a:off x="9314338" y="296493"/>
            <a:ext cx="2157662" cy="1174120"/>
          </a:xfrm>
          <a:prstGeom prst="wedgeRoundRectCallout">
            <a:avLst>
              <a:gd name="adj1" fmla="val -46343"/>
              <a:gd name="adj2" fmla="val 75354"/>
              <a:gd name="adj3" fmla="val 16667"/>
            </a:avLst>
          </a:pr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R="0" indent="0" algn="ctr" defTabSz="914400" rtl="0" eaLnBrk="1" fontAlgn="base" latinLnBrk="0" hangingPunct="1">
              <a:lnSpc>
                <a:spcPct val="100000"/>
              </a:lnSpc>
              <a:spcBef>
                <a:spcPct val="0"/>
              </a:spcBef>
              <a:spcAft>
                <a:spcPct val="0"/>
              </a:spcAft>
              <a:buClrTx/>
              <a:buSzTx/>
              <a:buFontTx/>
              <a:buNone/>
              <a:tabLst/>
            </a:pPr>
            <a:r>
              <a:rPr lang="cs-CZ" sz="3000">
                <a:solidFill>
                  <a:schemeClr val="bg1"/>
                </a:solidFill>
                <a:latin typeface="Tahoma"/>
                <a:ea typeface="Tahoma"/>
                <a:cs typeface="Tahoma"/>
              </a:rPr>
              <a:t>ANO</a:t>
            </a:r>
            <a:endParaRPr lang="cs-CZ" sz="3000">
              <a:solidFill>
                <a:schemeClr val="bg1"/>
              </a:solidFill>
              <a:ea typeface="Tahoma"/>
              <a:cs typeface="Tahoma"/>
            </a:endParaRPr>
          </a:p>
        </p:txBody>
      </p:sp>
      <p:sp>
        <p:nvSpPr>
          <p:cNvPr id="9" name="Řečová bublina: obdélníkový bublinový popisek se zakulacenými rohy 8">
            <a:extLst>
              <a:ext uri="{FF2B5EF4-FFF2-40B4-BE49-F238E27FC236}">
                <a16:creationId xmlns:a16="http://schemas.microsoft.com/office/drawing/2014/main" id="{BA957582-CEAD-4FB6-F361-8E9A5D4C5E1B}"/>
              </a:ext>
            </a:extLst>
          </p:cNvPr>
          <p:cNvSpPr/>
          <p:nvPr/>
        </p:nvSpPr>
        <p:spPr bwMode="auto">
          <a:xfrm>
            <a:off x="5946580" y="3024305"/>
            <a:ext cx="6243960" cy="2659463"/>
          </a:xfrm>
          <a:prstGeom prst="wedgeRoundRectCallout">
            <a:avLst>
              <a:gd name="adj1" fmla="val -58131"/>
              <a:gd name="adj2" fmla="val -24933"/>
              <a:gd name="adj3" fmla="val 16667"/>
            </a:avLst>
          </a:pr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r>
              <a:rPr lang="cs-CZ" dirty="0">
                <a:solidFill>
                  <a:schemeClr val="bg1"/>
                </a:solidFill>
                <a:latin typeface="Tahoma"/>
                <a:ea typeface="Tahoma"/>
                <a:cs typeface="Tahoma"/>
              </a:rPr>
              <a:t>NE, ale "absolutní povaha práva zakotveného</a:t>
            </a:r>
            <a:endParaRPr lang="cs-CZ" dirty="0">
              <a:solidFill>
                <a:schemeClr val="bg1"/>
              </a:solidFill>
              <a:ea typeface="Tahoma" pitchFamily="34" charset="0"/>
              <a:cs typeface="Tahoma" pitchFamily="34" charset="0"/>
            </a:endParaRPr>
          </a:p>
          <a:p>
            <a:r>
              <a:rPr lang="cs-CZ" dirty="0">
                <a:solidFill>
                  <a:schemeClr val="bg1"/>
                </a:solidFill>
                <a:latin typeface="Tahoma"/>
                <a:ea typeface="Tahoma"/>
                <a:cs typeface="Tahoma"/>
              </a:rPr>
              <a:t> v čl. 14 odst. 4 Listiny se váže k nemožnosti</a:t>
            </a:r>
            <a:endParaRPr lang="cs-CZ" dirty="0">
              <a:solidFill>
                <a:schemeClr val="bg1"/>
              </a:solidFill>
              <a:ea typeface="Tahoma"/>
              <a:cs typeface="Tahoma"/>
            </a:endParaRPr>
          </a:p>
          <a:p>
            <a:r>
              <a:rPr lang="cs-CZ" dirty="0">
                <a:solidFill>
                  <a:schemeClr val="bg1"/>
                </a:solidFill>
                <a:latin typeface="Tahoma"/>
                <a:ea typeface="Tahoma"/>
                <a:cs typeface="Tahoma"/>
              </a:rPr>
              <a:t> zakázat občanovi návrat do vlasti a nikoli ke</a:t>
            </a:r>
            <a:endParaRPr lang="cs-CZ" dirty="0">
              <a:solidFill>
                <a:schemeClr val="bg1"/>
              </a:solidFill>
              <a:ea typeface="Tahoma"/>
              <a:cs typeface="Tahoma"/>
            </a:endParaRPr>
          </a:p>
          <a:p>
            <a:r>
              <a:rPr lang="cs-CZ" dirty="0">
                <a:solidFill>
                  <a:schemeClr val="bg1"/>
                </a:solidFill>
                <a:latin typeface="Tahoma"/>
                <a:ea typeface="Tahoma"/>
                <a:cs typeface="Tahoma"/>
              </a:rPr>
              <a:t> způsobu, jakým se občan může do </a:t>
            </a:r>
            <a:endParaRPr lang="cs-CZ" dirty="0">
              <a:solidFill>
                <a:schemeClr val="bg1"/>
              </a:solidFill>
              <a:ea typeface="Tahoma"/>
              <a:cs typeface="Tahoma"/>
            </a:endParaRPr>
          </a:p>
          <a:p>
            <a:r>
              <a:rPr lang="cs-CZ" dirty="0">
                <a:solidFill>
                  <a:schemeClr val="bg1"/>
                </a:solidFill>
                <a:latin typeface="Tahoma"/>
                <a:ea typeface="Tahoma"/>
                <a:cs typeface="Tahoma"/>
              </a:rPr>
              <a:t>domovského státu vrátit“ (14 A 110/2021)</a:t>
            </a:r>
          </a:p>
          <a:p>
            <a:r>
              <a:rPr lang="cs-CZ" dirty="0">
                <a:solidFill>
                  <a:schemeClr val="bg1"/>
                </a:solidFill>
                <a:latin typeface="Tahoma"/>
                <a:ea typeface="Tahoma"/>
                <a:cs typeface="Tahoma"/>
              </a:rPr>
              <a:t>! ALE modifikace </a:t>
            </a:r>
            <a:r>
              <a:rPr lang="cs-CZ" dirty="0">
                <a:solidFill>
                  <a:schemeClr val="bg1"/>
                </a:solidFill>
                <a:latin typeface="Arial"/>
                <a:ea typeface="Tahoma"/>
                <a:cs typeface="Arial"/>
              </a:rPr>
              <a:t>7 As  184/2021-46</a:t>
            </a:r>
            <a:endParaRPr lang="cs-CZ" dirty="0">
              <a:solidFill>
                <a:schemeClr val="bg1"/>
              </a:solidFill>
              <a:latin typeface="Tahoma"/>
              <a:ea typeface="Tahoma"/>
              <a:cs typeface="Tahoma"/>
            </a:endParaRPr>
          </a:p>
        </p:txBody>
      </p:sp>
      <p:sp>
        <p:nvSpPr>
          <p:cNvPr id="2" name="Řečová bublina: obdélníkový bublinový popisek se zakulacenými rohy 1">
            <a:extLst>
              <a:ext uri="{FF2B5EF4-FFF2-40B4-BE49-F238E27FC236}">
                <a16:creationId xmlns:a16="http://schemas.microsoft.com/office/drawing/2014/main" id="{244CE97A-AEA1-4404-B1A9-DC3A4A4C9187}"/>
              </a:ext>
            </a:extLst>
          </p:cNvPr>
          <p:cNvSpPr/>
          <p:nvPr/>
        </p:nvSpPr>
        <p:spPr bwMode="auto">
          <a:xfrm>
            <a:off x="1176197" y="5399051"/>
            <a:ext cx="4527612" cy="1380206"/>
          </a:xfrm>
          <a:prstGeom prst="wedgeRoundRectCallout">
            <a:avLst>
              <a:gd name="adj1" fmla="val -11801"/>
              <a:gd name="adj2" fmla="val -78641"/>
              <a:gd name="adj3" fmla="val 16667"/>
            </a:avLst>
          </a:pr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cs-CZ" sz="2400" b="0" i="0" u="none" strike="noStrike" cap="none" normalizeH="0" baseline="0">
                <a:ln>
                  <a:noFill/>
                </a:ln>
                <a:solidFill>
                  <a:schemeClr val="bg1"/>
                </a:solidFill>
                <a:effectLst/>
                <a:latin typeface="Tahoma" pitchFamily="34" charset="0"/>
              </a:rPr>
              <a:t>ANO (14 A 110/2021) X </a:t>
            </a:r>
          </a:p>
          <a:p>
            <a:pPr marL="0" marR="0" indent="0" algn="l" defTabSz="914400" rtl="0" eaLnBrk="1" fontAlgn="base" latinLnBrk="0" hangingPunct="1">
              <a:lnSpc>
                <a:spcPct val="100000"/>
              </a:lnSpc>
              <a:spcBef>
                <a:spcPct val="0"/>
              </a:spcBef>
              <a:spcAft>
                <a:spcPct val="0"/>
              </a:spcAft>
              <a:buClrTx/>
              <a:buSzTx/>
              <a:buFontTx/>
              <a:buNone/>
              <a:tabLst/>
            </a:pPr>
            <a:r>
              <a:rPr kumimoji="0" lang="cs-CZ" sz="2400" b="0" i="0" u="none" strike="noStrike" cap="none" normalizeH="0" baseline="0">
                <a:ln>
                  <a:noFill/>
                </a:ln>
                <a:solidFill>
                  <a:schemeClr val="bg1"/>
                </a:solidFill>
                <a:effectLst/>
                <a:latin typeface="Tahoma" pitchFamily="34" charset="0"/>
              </a:rPr>
              <a:t>NE, pokud by musel být jenom </a:t>
            </a:r>
          </a:p>
          <a:p>
            <a:pPr marL="0" marR="0" indent="0" algn="l" defTabSz="914400" rtl="0" eaLnBrk="1" fontAlgn="base" latinLnBrk="0" hangingPunct="1">
              <a:lnSpc>
                <a:spcPct val="100000"/>
              </a:lnSpc>
              <a:spcBef>
                <a:spcPct val="0"/>
              </a:spcBef>
              <a:spcAft>
                <a:spcPct val="0"/>
              </a:spcAft>
              <a:buClrTx/>
              <a:buSzTx/>
              <a:buFontTx/>
              <a:buNone/>
              <a:tabLst/>
            </a:pPr>
            <a:r>
              <a:rPr lang="cs-CZ">
                <a:solidFill>
                  <a:schemeClr val="bg1"/>
                </a:solidFill>
                <a:latin typeface="Tahoma"/>
                <a:ea typeface="Tahoma"/>
                <a:cs typeface="Tahoma"/>
              </a:rPr>
              <a:t>negativní</a:t>
            </a:r>
            <a:r>
              <a:rPr kumimoji="0" lang="cs-CZ" sz="2400" b="0" i="0" u="none" strike="noStrike" cap="none" normalizeH="0" baseline="0">
                <a:ln>
                  <a:noFill/>
                </a:ln>
                <a:solidFill>
                  <a:schemeClr val="bg1"/>
                </a:solidFill>
                <a:effectLst/>
                <a:latin typeface="Tahoma"/>
                <a:ea typeface="Tahoma"/>
                <a:cs typeface="Tahoma"/>
              </a:rPr>
              <a:t> (18 A 16/2021)</a:t>
            </a:r>
            <a:endParaRPr lang="cs-CZ" sz="2400" b="0" i="0" u="none" strike="noStrike" cap="none" normalizeH="0" baseline="0">
              <a:ln>
                <a:noFill/>
              </a:ln>
              <a:solidFill>
                <a:schemeClr val="bg1"/>
              </a:solidFill>
              <a:effectLst/>
              <a:latin typeface="Tahoma"/>
              <a:ea typeface="Tahoma"/>
              <a:cs typeface="Tahoma"/>
            </a:endParaRPr>
          </a:p>
        </p:txBody>
      </p:sp>
      <p:sp>
        <p:nvSpPr>
          <p:cNvPr id="6" name="Zástupný symbol pro zápatí 5">
            <a:extLst>
              <a:ext uri="{FF2B5EF4-FFF2-40B4-BE49-F238E27FC236}">
                <a16:creationId xmlns:a16="http://schemas.microsoft.com/office/drawing/2014/main" id="{D2E805CB-FD2C-855D-5E3B-826581CFE371}"/>
              </a:ext>
            </a:extLst>
          </p:cNvPr>
          <p:cNvSpPr>
            <a:spLocks noGrp="1"/>
          </p:cNvSpPr>
          <p:nvPr>
            <p:ph type="ftr" sz="quarter" idx="10"/>
          </p:nvPr>
        </p:nvSpPr>
        <p:spPr/>
        <p:txBody>
          <a:bodyPr/>
          <a:lstStyle/>
          <a:p>
            <a:r>
              <a:rPr lang="cs-CZ"/>
              <a:t>Lidská práva a soudnictví – 4. dubna 2024</a:t>
            </a:r>
          </a:p>
        </p:txBody>
      </p:sp>
    </p:spTree>
    <p:extLst>
      <p:ext uri="{BB962C8B-B14F-4D97-AF65-F5344CB8AC3E}">
        <p14:creationId xmlns:p14="http://schemas.microsoft.com/office/powerpoint/2010/main" val="31820029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P spid="8" grpId="0" animBg="1"/>
      <p:bldP spid="9" grpId="0" animBg="1"/>
      <p:bldP spid="2"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9A513630-0EB4-4A7B-A373-6CF206E018C7}"/>
              </a:ext>
            </a:extLst>
          </p:cNvPr>
          <p:cNvSpPr>
            <a:spLocks noGrp="1"/>
          </p:cNvSpPr>
          <p:nvPr>
            <p:ph type="sldNum" sz="quarter" idx="11"/>
          </p:nvPr>
        </p:nvSpPr>
        <p:spPr>
          <a:xfrm>
            <a:off x="414000" y="6355000"/>
            <a:ext cx="252000" cy="252000"/>
          </a:xfrm>
        </p:spPr>
        <p:txBody>
          <a:bodyPr/>
          <a:lstStyle/>
          <a:p>
            <a:fld id="{0970407D-EE58-4A0B-824B-1D3AE42DD9CF}" type="slidenum">
              <a:rPr lang="cs-CZ" altLang="cs-CZ" smtClean="0"/>
              <a:pPr/>
              <a:t>17</a:t>
            </a:fld>
            <a:endParaRPr lang="cs-CZ" altLang="cs-CZ"/>
          </a:p>
        </p:txBody>
      </p:sp>
      <p:sp>
        <p:nvSpPr>
          <p:cNvPr id="4" name="Nadpis 3">
            <a:extLst>
              <a:ext uri="{FF2B5EF4-FFF2-40B4-BE49-F238E27FC236}">
                <a16:creationId xmlns:a16="http://schemas.microsoft.com/office/drawing/2014/main" id="{E4DD4A64-0497-4651-8EED-23A6AE452226}"/>
              </a:ext>
            </a:extLst>
          </p:cNvPr>
          <p:cNvSpPr>
            <a:spLocks noGrp="1"/>
          </p:cNvSpPr>
          <p:nvPr>
            <p:ph type="title"/>
          </p:nvPr>
        </p:nvSpPr>
        <p:spPr/>
        <p:txBody>
          <a:bodyPr/>
          <a:lstStyle/>
          <a:p>
            <a:r>
              <a:rPr lang="cs-CZ"/>
              <a:t>Omezení vstupu? </a:t>
            </a:r>
            <a:r>
              <a:rPr lang="cs-CZ" sz="2800"/>
              <a:t>(</a:t>
            </a:r>
            <a:r>
              <a:rPr lang="cs-CZ" sz="2800">
                <a:ea typeface="+mj-lt"/>
                <a:cs typeface="+mj-lt"/>
              </a:rPr>
              <a:t>14 A 110/2021)</a:t>
            </a:r>
            <a:r>
              <a:rPr lang="cs-CZ" b="0">
                <a:solidFill>
                  <a:schemeClr val="bg1"/>
                </a:solidFill>
                <a:latin typeface="Tahoma"/>
                <a:ea typeface="Tahoma"/>
                <a:cs typeface="Tahoma"/>
              </a:rPr>
              <a:t>14 A 110/202114 A 110/2021</a:t>
            </a:r>
            <a:r>
              <a:rPr lang="cs-CZ"/>
              <a:t> </a:t>
            </a:r>
          </a:p>
        </p:txBody>
      </p:sp>
      <p:sp>
        <p:nvSpPr>
          <p:cNvPr id="5" name="Zástupný obsah 4">
            <a:extLst>
              <a:ext uri="{FF2B5EF4-FFF2-40B4-BE49-F238E27FC236}">
                <a16:creationId xmlns:a16="http://schemas.microsoft.com/office/drawing/2014/main" id="{7808BD46-90F7-45C3-9077-3672ED778494}"/>
              </a:ext>
            </a:extLst>
          </p:cNvPr>
          <p:cNvSpPr>
            <a:spLocks noGrp="1"/>
          </p:cNvSpPr>
          <p:nvPr>
            <p:ph idx="1"/>
          </p:nvPr>
        </p:nvSpPr>
        <p:spPr>
          <a:xfrm>
            <a:off x="667084" y="1490919"/>
            <a:ext cx="10806116" cy="4341081"/>
          </a:xfrm>
        </p:spPr>
        <p:txBody>
          <a:bodyPr vert="horz" lIns="0" tIns="0" rIns="0" bIns="0" rtlCol="0" anchor="t">
            <a:noAutofit/>
          </a:bodyPr>
          <a:lstStyle/>
          <a:p>
            <a:pPr marL="251460" indent="-179705">
              <a:lnSpc>
                <a:spcPct val="100000"/>
              </a:lnSpc>
            </a:pPr>
            <a:r>
              <a:rPr lang="cs-CZ" dirty="0"/>
              <a:t>test proporcionality – vhodnost, potřebnost, přiměřenost opatření?</a:t>
            </a:r>
          </a:p>
          <a:p>
            <a:pPr marL="251460" indent="-179705">
              <a:lnSpc>
                <a:spcPct val="100000"/>
              </a:lnSpc>
            </a:pPr>
            <a:r>
              <a:rPr lang="cs-CZ" dirty="0"/>
              <a:t>u veřejné dopravy? </a:t>
            </a:r>
            <a:endParaRPr lang="cs-CZ" dirty="0">
              <a:cs typeface="Arial"/>
            </a:endParaRPr>
          </a:p>
          <a:p>
            <a:pPr marL="251460" indent="-179705">
              <a:lnSpc>
                <a:spcPct val="100000"/>
              </a:lnSpc>
            </a:pPr>
            <a:endParaRPr lang="cs-CZ">
              <a:cs typeface="Arial"/>
            </a:endParaRPr>
          </a:p>
          <a:p>
            <a:pPr marL="71755" indent="0">
              <a:lnSpc>
                <a:spcPct val="100000"/>
              </a:lnSpc>
              <a:buNone/>
            </a:pPr>
            <a:endParaRPr lang="cs-CZ">
              <a:cs typeface="Arial"/>
            </a:endParaRPr>
          </a:p>
          <a:p>
            <a:pPr marL="251460" indent="-179705">
              <a:lnSpc>
                <a:spcPct val="100000"/>
              </a:lnSpc>
            </a:pPr>
            <a:r>
              <a:rPr lang="cs-CZ" dirty="0"/>
              <a:t>u individuální dopravy?</a:t>
            </a:r>
            <a:endParaRPr lang="cs-CZ" dirty="0">
              <a:cs typeface="Arial"/>
            </a:endParaRPr>
          </a:p>
          <a:p>
            <a:pPr marL="251460" indent="-179705">
              <a:lnSpc>
                <a:spcPct val="100000"/>
              </a:lnSpc>
            </a:pPr>
            <a:endParaRPr lang="cs-CZ"/>
          </a:p>
          <a:p>
            <a:pPr marL="251460" indent="-179705">
              <a:lnSpc>
                <a:spcPct val="100000"/>
              </a:lnSpc>
            </a:pPr>
            <a:endParaRPr lang="cs-CZ" dirty="0">
              <a:cs typeface="Arial"/>
            </a:endParaRPr>
          </a:p>
          <a:p>
            <a:pPr marL="251460" indent="-179705">
              <a:lnSpc>
                <a:spcPct val="100000"/>
              </a:lnSpc>
            </a:pPr>
            <a:r>
              <a:rPr lang="cs-CZ" dirty="0">
                <a:cs typeface="Arial"/>
              </a:rPr>
              <a:t>NSS potvrdil (7 As  184/2021-46) + čl. 14 odst. 4 nemá limitační klauzuli, jedná se však o právo, které "není zcela absolutní a může být omezeno za účelem tak významného veřejného statku, kterým je ochrana veřejného zdraví"</a:t>
            </a:r>
          </a:p>
        </p:txBody>
      </p:sp>
      <p:sp>
        <p:nvSpPr>
          <p:cNvPr id="6" name="Řečová bublina: obdélníkový bublinový popisek se zakulacenými rohy 5">
            <a:extLst>
              <a:ext uri="{FF2B5EF4-FFF2-40B4-BE49-F238E27FC236}">
                <a16:creationId xmlns:a16="http://schemas.microsoft.com/office/drawing/2014/main" id="{5DB8995B-432E-4546-B7A2-901F449EDB95}"/>
              </a:ext>
            </a:extLst>
          </p:cNvPr>
          <p:cNvSpPr/>
          <p:nvPr/>
        </p:nvSpPr>
        <p:spPr bwMode="auto">
          <a:xfrm>
            <a:off x="4634142" y="2237173"/>
            <a:ext cx="2379217" cy="887767"/>
          </a:xfrm>
          <a:prstGeom prst="wedgeRoundRectCallout">
            <a:avLst>
              <a:gd name="adj1" fmla="val -70308"/>
              <a:gd name="adj2" fmla="val -30203"/>
              <a:gd name="adj3" fmla="val 16667"/>
            </a:avLst>
          </a:pr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cs-CZ" sz="3000">
                <a:solidFill>
                  <a:schemeClr val="bg1"/>
                </a:solidFill>
              </a:rPr>
              <a:t>ANO</a:t>
            </a:r>
            <a:endParaRPr kumimoji="0" lang="cs-CZ" sz="3000" b="0" i="0" u="none" strike="noStrike" cap="none" normalizeH="0" baseline="0">
              <a:ln>
                <a:noFill/>
              </a:ln>
              <a:solidFill>
                <a:schemeClr val="bg1"/>
              </a:solidFill>
              <a:effectLst/>
              <a:latin typeface="Tahoma" pitchFamily="34" charset="0"/>
            </a:endParaRPr>
          </a:p>
        </p:txBody>
      </p:sp>
      <p:sp>
        <p:nvSpPr>
          <p:cNvPr id="7" name="Řečová bublina: obdélníkový bublinový popisek se zakulacenými rohy 6">
            <a:extLst>
              <a:ext uri="{FF2B5EF4-FFF2-40B4-BE49-F238E27FC236}">
                <a16:creationId xmlns:a16="http://schemas.microsoft.com/office/drawing/2014/main" id="{5C25AF55-CE01-4266-8312-79C1FDCF33C1}"/>
              </a:ext>
            </a:extLst>
          </p:cNvPr>
          <p:cNvSpPr/>
          <p:nvPr/>
        </p:nvSpPr>
        <p:spPr bwMode="auto">
          <a:xfrm>
            <a:off x="5149049" y="3429000"/>
            <a:ext cx="2627790" cy="994299"/>
          </a:xfrm>
          <a:prstGeom prst="wedgeRoundRectCallout">
            <a:avLst>
              <a:gd name="adj1" fmla="val -66103"/>
              <a:gd name="adj2" fmla="val -29464"/>
              <a:gd name="adj3" fmla="val 16667"/>
            </a:avLst>
          </a:pr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cs-CZ" sz="3000" b="0" i="0" u="none" strike="noStrike" cap="none" normalizeH="0" baseline="0">
                <a:ln>
                  <a:noFill/>
                </a:ln>
                <a:solidFill>
                  <a:schemeClr val="bg1"/>
                </a:solidFill>
                <a:effectLst/>
                <a:latin typeface="Tahoma" pitchFamily="34" charset="0"/>
              </a:rPr>
              <a:t>NE</a:t>
            </a:r>
          </a:p>
        </p:txBody>
      </p:sp>
      <p:sp>
        <p:nvSpPr>
          <p:cNvPr id="2" name="Zástupný symbol pro zápatí 1">
            <a:extLst>
              <a:ext uri="{FF2B5EF4-FFF2-40B4-BE49-F238E27FC236}">
                <a16:creationId xmlns:a16="http://schemas.microsoft.com/office/drawing/2014/main" id="{5FCCF082-314E-F36F-75F2-E8B2BE10D769}"/>
              </a:ext>
            </a:extLst>
          </p:cNvPr>
          <p:cNvSpPr>
            <a:spLocks noGrp="1"/>
          </p:cNvSpPr>
          <p:nvPr>
            <p:ph type="ftr" sz="quarter" idx="10"/>
          </p:nvPr>
        </p:nvSpPr>
        <p:spPr>
          <a:xfrm>
            <a:off x="857583" y="6355000"/>
            <a:ext cx="7920000" cy="252000"/>
          </a:xfrm>
        </p:spPr>
        <p:txBody>
          <a:bodyPr/>
          <a:lstStyle/>
          <a:p>
            <a:r>
              <a:rPr lang="cs-CZ"/>
              <a:t>Lidská práva a soudnictví – 4. dubna 2024</a:t>
            </a:r>
          </a:p>
        </p:txBody>
      </p:sp>
    </p:spTree>
    <p:extLst>
      <p:ext uri="{BB962C8B-B14F-4D97-AF65-F5344CB8AC3E}">
        <p14:creationId xmlns:p14="http://schemas.microsoft.com/office/powerpoint/2010/main" val="3830538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animBg="1"/>
      <p:bldP spid="7"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6AB25E8D-32A1-5AD4-2DEB-2878BD512832}"/>
              </a:ext>
            </a:extLst>
          </p:cNvPr>
          <p:cNvSpPr>
            <a:spLocks noGrp="1"/>
          </p:cNvSpPr>
          <p:nvPr>
            <p:ph type="sldNum" sz="quarter" idx="11"/>
          </p:nvPr>
        </p:nvSpPr>
        <p:spPr/>
        <p:txBody>
          <a:bodyPr/>
          <a:lstStyle/>
          <a:p>
            <a:fld id="{0970407D-EE58-4A0B-824B-1D3AE42DD9CF}" type="slidenum">
              <a:rPr lang="cs-CZ" altLang="cs-CZ"/>
              <a:pPr/>
              <a:t>18</a:t>
            </a:fld>
            <a:endParaRPr lang="cs-CZ" altLang="cs-CZ"/>
          </a:p>
        </p:txBody>
      </p:sp>
      <p:sp>
        <p:nvSpPr>
          <p:cNvPr id="4" name="Nadpis 3">
            <a:extLst>
              <a:ext uri="{FF2B5EF4-FFF2-40B4-BE49-F238E27FC236}">
                <a16:creationId xmlns:a16="http://schemas.microsoft.com/office/drawing/2014/main" id="{DF7127E4-EEE6-46FA-6B43-0DE1FDEA8F78}"/>
              </a:ext>
            </a:extLst>
          </p:cNvPr>
          <p:cNvSpPr>
            <a:spLocks noGrp="1"/>
          </p:cNvSpPr>
          <p:nvPr>
            <p:ph type="title"/>
          </p:nvPr>
        </p:nvSpPr>
        <p:spPr/>
        <p:txBody>
          <a:bodyPr/>
          <a:lstStyle/>
          <a:p>
            <a:r>
              <a:rPr lang="cs-CZ">
                <a:cs typeface="Arial"/>
              </a:rPr>
              <a:t>Omezení vycestování</a:t>
            </a:r>
            <a:endParaRPr lang="cs-CZ"/>
          </a:p>
        </p:txBody>
      </p:sp>
      <p:sp>
        <p:nvSpPr>
          <p:cNvPr id="5" name="Zástupný obsah 4">
            <a:extLst>
              <a:ext uri="{FF2B5EF4-FFF2-40B4-BE49-F238E27FC236}">
                <a16:creationId xmlns:a16="http://schemas.microsoft.com/office/drawing/2014/main" id="{75FDA3CD-572A-9AED-1CB4-113EC624E7CE}"/>
              </a:ext>
            </a:extLst>
          </p:cNvPr>
          <p:cNvSpPr>
            <a:spLocks noGrp="1"/>
          </p:cNvSpPr>
          <p:nvPr>
            <p:ph idx="1"/>
          </p:nvPr>
        </p:nvSpPr>
        <p:spPr>
          <a:xfrm>
            <a:off x="720000" y="2043694"/>
            <a:ext cx="10753200" cy="4139998"/>
          </a:xfrm>
        </p:spPr>
        <p:txBody>
          <a:bodyPr vert="horz" lIns="0" tIns="0" rIns="0" bIns="0" rtlCol="0" anchor="t">
            <a:noAutofit/>
          </a:bodyPr>
          <a:lstStyle/>
          <a:p>
            <a:pPr marL="251460" indent="-179705">
              <a:lnSpc>
                <a:spcPct val="100000"/>
              </a:lnSpc>
            </a:pPr>
            <a:r>
              <a:rPr lang="cs-CZ" sz="3000">
                <a:ea typeface="+mn-lt"/>
                <a:cs typeface="+mn-lt"/>
              </a:rPr>
              <a:t>covidová opatření - zákaz vycestování? </a:t>
            </a:r>
          </a:p>
          <a:p>
            <a:pPr marL="251460" indent="-179705">
              <a:lnSpc>
                <a:spcPct val="100000"/>
              </a:lnSpc>
            </a:pPr>
            <a:r>
              <a:rPr lang="cs-CZ" sz="3000">
                <a:cs typeface="Arial"/>
              </a:rPr>
              <a:t>usn</a:t>
            </a:r>
            <a:r>
              <a:rPr lang="cs-CZ" sz="3000" dirty="0">
                <a:cs typeface="Arial"/>
              </a:rPr>
              <a:t>. </a:t>
            </a:r>
            <a:r>
              <a:rPr lang="cs-CZ" sz="3000" dirty="0" err="1">
                <a:cs typeface="Arial"/>
              </a:rPr>
              <a:t>Pl</a:t>
            </a:r>
            <a:r>
              <a:rPr lang="cs-CZ" sz="3000" dirty="0">
                <a:cs typeface="Arial"/>
              </a:rPr>
              <a:t>. ÚS 13/20 – usnesení vlády o přijetí krizových opatření mělo povahu jiného právního předpisu            odmítnutí z procesních důvodů</a:t>
            </a:r>
          </a:p>
          <a:p>
            <a:pPr marL="251460" indent="-179705">
              <a:lnSpc>
                <a:spcPct val="100000"/>
              </a:lnSpc>
            </a:pPr>
            <a:r>
              <a:rPr lang="cs-CZ" sz="3000">
                <a:cs typeface="Arial"/>
              </a:rPr>
              <a:t>viz i odlišné stanovisko dr. Šimáčkové</a:t>
            </a:r>
          </a:p>
        </p:txBody>
      </p:sp>
      <p:sp>
        <p:nvSpPr>
          <p:cNvPr id="6" name="Šipka: doprava 5">
            <a:extLst>
              <a:ext uri="{FF2B5EF4-FFF2-40B4-BE49-F238E27FC236}">
                <a16:creationId xmlns:a16="http://schemas.microsoft.com/office/drawing/2014/main" id="{5F8016B6-D8E2-DE78-2F19-A87FCED7D1E8}"/>
              </a:ext>
            </a:extLst>
          </p:cNvPr>
          <p:cNvSpPr/>
          <p:nvPr/>
        </p:nvSpPr>
        <p:spPr bwMode="auto">
          <a:xfrm>
            <a:off x="7529381" y="2952222"/>
            <a:ext cx="978408" cy="484631"/>
          </a:xfrm>
          <a:prstGeom prst="rightArrow">
            <a:avLst/>
          </a:pr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2400" b="0" i="0" u="none" strike="noStrike" cap="none" normalizeH="0" baseline="0">
              <a:ln>
                <a:noFill/>
              </a:ln>
              <a:solidFill>
                <a:schemeClr val="tx1"/>
              </a:solidFill>
              <a:effectLst/>
              <a:latin typeface="Tahoma" pitchFamily="34" charset="0"/>
            </a:endParaRPr>
          </a:p>
        </p:txBody>
      </p:sp>
      <p:sp>
        <p:nvSpPr>
          <p:cNvPr id="2" name="Zástupný symbol pro zápatí 1">
            <a:extLst>
              <a:ext uri="{FF2B5EF4-FFF2-40B4-BE49-F238E27FC236}">
                <a16:creationId xmlns:a16="http://schemas.microsoft.com/office/drawing/2014/main" id="{A7FC8CAF-2A63-121D-C2D1-5E1657E67F1B}"/>
              </a:ext>
            </a:extLst>
          </p:cNvPr>
          <p:cNvSpPr>
            <a:spLocks noGrp="1"/>
          </p:cNvSpPr>
          <p:nvPr>
            <p:ph type="ftr" sz="quarter" idx="10"/>
          </p:nvPr>
        </p:nvSpPr>
        <p:spPr>
          <a:xfrm>
            <a:off x="720000" y="6228000"/>
            <a:ext cx="7920000" cy="252000"/>
          </a:xfrm>
        </p:spPr>
        <p:txBody>
          <a:bodyPr/>
          <a:lstStyle/>
          <a:p>
            <a:r>
              <a:rPr lang="cs-CZ"/>
              <a:t>Lidská práva a soudnictví – 4. dubna 2024</a:t>
            </a:r>
          </a:p>
        </p:txBody>
      </p:sp>
    </p:spTree>
    <p:extLst>
      <p:ext uri="{BB962C8B-B14F-4D97-AF65-F5344CB8AC3E}">
        <p14:creationId xmlns:p14="http://schemas.microsoft.com/office/powerpoint/2010/main" val="17387456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947F26D1-35F5-D05A-7964-620B19C12B05}"/>
              </a:ext>
            </a:extLst>
          </p:cNvPr>
          <p:cNvSpPr>
            <a:spLocks noGrp="1"/>
          </p:cNvSpPr>
          <p:nvPr>
            <p:ph type="sldNum" sz="quarter" idx="11"/>
          </p:nvPr>
        </p:nvSpPr>
        <p:spPr/>
        <p:txBody>
          <a:bodyPr/>
          <a:lstStyle/>
          <a:p>
            <a:fld id="{0DE708CC-0C3F-4567-9698-B54C0F35BD31}" type="slidenum">
              <a:rPr lang="cs-CZ" altLang="cs-CZ" smtClean="0"/>
              <a:pPr/>
              <a:t>19</a:t>
            </a:fld>
            <a:endParaRPr lang="cs-CZ" altLang="cs-CZ"/>
          </a:p>
        </p:txBody>
      </p:sp>
      <p:sp>
        <p:nvSpPr>
          <p:cNvPr id="4" name="Nadpis 3">
            <a:extLst>
              <a:ext uri="{FF2B5EF4-FFF2-40B4-BE49-F238E27FC236}">
                <a16:creationId xmlns:a16="http://schemas.microsoft.com/office/drawing/2014/main" id="{6910299C-BFDF-B74D-FD80-A3B3DB2841C1}"/>
              </a:ext>
            </a:extLst>
          </p:cNvPr>
          <p:cNvSpPr>
            <a:spLocks noGrp="1"/>
          </p:cNvSpPr>
          <p:nvPr>
            <p:ph type="title"/>
          </p:nvPr>
        </p:nvSpPr>
        <p:spPr/>
        <p:txBody>
          <a:bodyPr/>
          <a:lstStyle/>
          <a:p>
            <a:r>
              <a:rPr lang="cs-CZ">
                <a:cs typeface="Arial"/>
              </a:rPr>
              <a:t>Opuštění území</a:t>
            </a:r>
            <a:endParaRPr lang="cs-CZ"/>
          </a:p>
        </p:txBody>
      </p:sp>
      <p:sp>
        <p:nvSpPr>
          <p:cNvPr id="2" name="Zástupný symbol pro zápatí 1">
            <a:extLst>
              <a:ext uri="{FF2B5EF4-FFF2-40B4-BE49-F238E27FC236}">
                <a16:creationId xmlns:a16="http://schemas.microsoft.com/office/drawing/2014/main" id="{E1FA10E4-2C87-B127-AC91-769997AC82DC}"/>
              </a:ext>
            </a:extLst>
          </p:cNvPr>
          <p:cNvSpPr>
            <a:spLocks noGrp="1"/>
          </p:cNvSpPr>
          <p:nvPr>
            <p:ph type="ftr" sz="quarter" idx="10"/>
          </p:nvPr>
        </p:nvSpPr>
        <p:spPr/>
        <p:txBody>
          <a:bodyPr/>
          <a:lstStyle/>
          <a:p>
            <a:r>
              <a:rPr lang="cs-CZ"/>
              <a:t>Lidská práva a soudnictví – 4. dubna 2024</a:t>
            </a:r>
          </a:p>
        </p:txBody>
      </p:sp>
    </p:spTree>
    <p:extLst>
      <p:ext uri="{BB962C8B-B14F-4D97-AF65-F5344CB8AC3E}">
        <p14:creationId xmlns:p14="http://schemas.microsoft.com/office/powerpoint/2010/main" val="10922655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9D27F88C-0648-0AE4-C977-BEF882C71630}"/>
              </a:ext>
            </a:extLst>
          </p:cNvPr>
          <p:cNvSpPr>
            <a:spLocks noGrp="1"/>
          </p:cNvSpPr>
          <p:nvPr>
            <p:ph type="sldNum" sz="quarter" idx="11"/>
          </p:nvPr>
        </p:nvSpPr>
        <p:spPr/>
        <p:txBody>
          <a:bodyPr/>
          <a:lstStyle/>
          <a:p>
            <a:fld id="{0970407D-EE58-4A0B-824B-1D3AE42DD9CF}" type="slidenum">
              <a:rPr lang="cs-CZ" altLang="cs-CZ"/>
              <a:pPr/>
              <a:t>2</a:t>
            </a:fld>
            <a:endParaRPr lang="cs-CZ" altLang="cs-CZ"/>
          </a:p>
        </p:txBody>
      </p:sp>
      <p:sp>
        <p:nvSpPr>
          <p:cNvPr id="4" name="Nadpis 3">
            <a:extLst>
              <a:ext uri="{FF2B5EF4-FFF2-40B4-BE49-F238E27FC236}">
                <a16:creationId xmlns:a16="http://schemas.microsoft.com/office/drawing/2014/main" id="{8F143E93-35D3-56EB-4427-A836F9216E77}"/>
              </a:ext>
            </a:extLst>
          </p:cNvPr>
          <p:cNvSpPr>
            <a:spLocks noGrp="1"/>
          </p:cNvSpPr>
          <p:nvPr>
            <p:ph type="title"/>
          </p:nvPr>
        </p:nvSpPr>
        <p:spPr/>
        <p:txBody>
          <a:bodyPr/>
          <a:lstStyle/>
          <a:p>
            <a:r>
              <a:rPr lang="cs-CZ">
                <a:cs typeface="Arial"/>
              </a:rPr>
              <a:t>Co nás čeká? </a:t>
            </a:r>
            <a:endParaRPr lang="cs-CZ"/>
          </a:p>
        </p:txBody>
      </p:sp>
      <p:sp>
        <p:nvSpPr>
          <p:cNvPr id="5" name="Zástupný obsah 4">
            <a:extLst>
              <a:ext uri="{FF2B5EF4-FFF2-40B4-BE49-F238E27FC236}">
                <a16:creationId xmlns:a16="http://schemas.microsoft.com/office/drawing/2014/main" id="{38B8C055-0090-B580-F250-697A655648D8}"/>
              </a:ext>
            </a:extLst>
          </p:cNvPr>
          <p:cNvSpPr>
            <a:spLocks noGrp="1"/>
          </p:cNvSpPr>
          <p:nvPr>
            <p:ph idx="1"/>
          </p:nvPr>
        </p:nvSpPr>
        <p:spPr>
          <a:xfrm>
            <a:off x="747878" y="1794222"/>
            <a:ext cx="10753200" cy="4139998"/>
          </a:xfrm>
        </p:spPr>
        <p:txBody>
          <a:bodyPr vert="horz" lIns="0" tIns="0" rIns="0" bIns="0" rtlCol="0" anchor="t">
            <a:noAutofit/>
          </a:bodyPr>
          <a:lstStyle/>
          <a:p>
            <a:pPr marL="586105" indent="-514350">
              <a:buAutoNum type="arabicPeriod"/>
            </a:pPr>
            <a:r>
              <a:rPr lang="cs-CZ" dirty="0">
                <a:cs typeface="Arial"/>
              </a:rPr>
              <a:t>Pojmy svobody pohybu a pobytu (čl. 14 odst. 1)</a:t>
            </a:r>
          </a:p>
          <a:p>
            <a:pPr marL="586105" indent="-514350">
              <a:buAutoNum type="arabicPeriod"/>
            </a:pPr>
            <a:r>
              <a:rPr lang="cs-CZ" dirty="0">
                <a:cs typeface="Arial"/>
              </a:rPr>
              <a:t>Podmínky omezení (čl. 14 odst. 3)</a:t>
            </a:r>
          </a:p>
          <a:p>
            <a:pPr marL="586105" indent="-514350">
              <a:buAutoNum type="arabicPeriod"/>
            </a:pPr>
            <a:r>
              <a:rPr lang="cs-CZ" dirty="0">
                <a:cs typeface="Arial"/>
              </a:rPr>
              <a:t>Právo na vstup na území a svoboda opustit území (čl. 14 odst. 4 a odst. 2)</a:t>
            </a:r>
          </a:p>
          <a:p>
            <a:pPr marL="586105" indent="-514350">
              <a:buAutoNum type="arabicPeriod"/>
            </a:pPr>
            <a:r>
              <a:rPr lang="cs-CZ" dirty="0">
                <a:cs typeface="Arial"/>
              </a:rPr>
              <a:t>Nucené opuštění území (čl. 14 odst. 4)</a:t>
            </a:r>
          </a:p>
          <a:p>
            <a:pPr marL="586105" indent="-514350">
              <a:buAutoNum type="arabicPeriod"/>
            </a:pPr>
            <a:r>
              <a:rPr lang="cs-CZ" dirty="0">
                <a:cs typeface="Arial"/>
              </a:rPr>
              <a:t>Vyhoštění (čl. 14 odst. 5)</a:t>
            </a:r>
          </a:p>
          <a:p>
            <a:pPr marL="586105" indent="-514350">
              <a:buAutoNum type="arabicPeriod"/>
            </a:pPr>
            <a:r>
              <a:rPr lang="cs-CZ" dirty="0">
                <a:cs typeface="Arial"/>
              </a:rPr>
              <a:t>Ústavní azyl (čl. 43)</a:t>
            </a:r>
          </a:p>
          <a:p>
            <a:pPr marL="71755" indent="0">
              <a:buNone/>
            </a:pPr>
            <a:endParaRPr lang="cs-CZ">
              <a:cs typeface="Arial"/>
            </a:endParaRPr>
          </a:p>
          <a:p>
            <a:pPr marL="71755" indent="0">
              <a:buNone/>
            </a:pPr>
            <a:endParaRPr lang="cs-CZ">
              <a:cs typeface="Arial"/>
            </a:endParaRPr>
          </a:p>
        </p:txBody>
      </p:sp>
      <p:sp>
        <p:nvSpPr>
          <p:cNvPr id="6" name="Zástupný symbol pro zápatí 1">
            <a:extLst>
              <a:ext uri="{FF2B5EF4-FFF2-40B4-BE49-F238E27FC236}">
                <a16:creationId xmlns:a16="http://schemas.microsoft.com/office/drawing/2014/main" id="{5F0546F9-36EE-CB4C-F6C1-E00DB0EE0A13}"/>
              </a:ext>
            </a:extLst>
          </p:cNvPr>
          <p:cNvSpPr>
            <a:spLocks noGrp="1"/>
          </p:cNvSpPr>
          <p:nvPr>
            <p:ph type="ftr" sz="quarter" idx="10"/>
          </p:nvPr>
        </p:nvSpPr>
        <p:spPr>
          <a:xfrm>
            <a:off x="721411" y="6252937"/>
            <a:ext cx="7920000" cy="252000"/>
          </a:xfrm>
        </p:spPr>
        <p:txBody>
          <a:bodyPr/>
          <a:lstStyle/>
          <a:p>
            <a:r>
              <a:rPr lang="cs-CZ"/>
              <a:t>Lidská práva a soudnictví – 4. dubna 2024</a:t>
            </a:r>
          </a:p>
        </p:txBody>
      </p:sp>
    </p:spTree>
    <p:extLst>
      <p:ext uri="{BB962C8B-B14F-4D97-AF65-F5344CB8AC3E}">
        <p14:creationId xmlns:p14="http://schemas.microsoft.com/office/powerpoint/2010/main" val="3247325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DC052A1E-9371-42AB-9B72-1542164CA41D}"/>
              </a:ext>
            </a:extLst>
          </p:cNvPr>
          <p:cNvSpPr>
            <a:spLocks noGrp="1"/>
          </p:cNvSpPr>
          <p:nvPr>
            <p:ph type="sldNum" sz="quarter" idx="11"/>
          </p:nvPr>
        </p:nvSpPr>
        <p:spPr/>
        <p:txBody>
          <a:bodyPr/>
          <a:lstStyle/>
          <a:p>
            <a:fld id="{0970407D-EE58-4A0B-824B-1D3AE42DD9CF}" type="slidenum">
              <a:rPr lang="cs-CZ" altLang="cs-CZ" smtClean="0"/>
              <a:pPr/>
              <a:t>20</a:t>
            </a:fld>
            <a:endParaRPr lang="cs-CZ" altLang="cs-CZ"/>
          </a:p>
        </p:txBody>
      </p:sp>
      <p:sp>
        <p:nvSpPr>
          <p:cNvPr id="4" name="Nadpis 3">
            <a:extLst>
              <a:ext uri="{FF2B5EF4-FFF2-40B4-BE49-F238E27FC236}">
                <a16:creationId xmlns:a16="http://schemas.microsoft.com/office/drawing/2014/main" id="{3A6033F5-C0AC-4D5F-A308-6A1094500C6C}"/>
              </a:ext>
            </a:extLst>
          </p:cNvPr>
          <p:cNvSpPr>
            <a:spLocks noGrp="1"/>
          </p:cNvSpPr>
          <p:nvPr>
            <p:ph type="title"/>
          </p:nvPr>
        </p:nvSpPr>
        <p:spPr/>
        <p:txBody>
          <a:bodyPr/>
          <a:lstStyle/>
          <a:p>
            <a:r>
              <a:rPr lang="cs-CZ"/>
              <a:t>Opuštění území</a:t>
            </a:r>
          </a:p>
        </p:txBody>
      </p:sp>
      <p:sp>
        <p:nvSpPr>
          <p:cNvPr id="5" name="Zástupný obsah 4">
            <a:extLst>
              <a:ext uri="{FF2B5EF4-FFF2-40B4-BE49-F238E27FC236}">
                <a16:creationId xmlns:a16="http://schemas.microsoft.com/office/drawing/2014/main" id="{49442AAB-46C2-44D8-B0C1-06ACC8073E49}"/>
              </a:ext>
            </a:extLst>
          </p:cNvPr>
          <p:cNvSpPr>
            <a:spLocks noGrp="1"/>
          </p:cNvSpPr>
          <p:nvPr>
            <p:ph idx="1"/>
          </p:nvPr>
        </p:nvSpPr>
        <p:spPr/>
        <p:txBody>
          <a:bodyPr/>
          <a:lstStyle/>
          <a:p>
            <a:pPr>
              <a:lnSpc>
                <a:spcPct val="100000"/>
              </a:lnSpc>
            </a:pPr>
            <a:r>
              <a:rPr lang="cs-CZ"/>
              <a:t>zákaz nucení opuštění území ve vztahu k občanům</a:t>
            </a:r>
          </a:p>
          <a:p>
            <a:pPr>
              <a:lnSpc>
                <a:spcPct val="100000"/>
              </a:lnSpc>
            </a:pPr>
            <a:r>
              <a:rPr lang="cs-CZ"/>
              <a:t>výjimka: evropský zatýkací rozkaz umožňující předání osoby k trestnímu stíhání v jiném členském státu EU</a:t>
            </a:r>
          </a:p>
          <a:p>
            <a:pPr>
              <a:lnSpc>
                <a:spcPct val="100000"/>
              </a:lnSpc>
            </a:pPr>
            <a:r>
              <a:rPr lang="cs-CZ"/>
              <a:t>„Časově omezené předání občana k trestnímu řízení probíhajícímu v jiném členském státě EU, podmíněné jeho následným opětovným předáním do vlasti, tedy není a nemůže být nucením k opuštění vlasti ve smyslu čl. 14 odst. 4 Listiny.“ (</a:t>
            </a:r>
            <a:r>
              <a:rPr lang="cs-CZ" err="1"/>
              <a:t>Pl</a:t>
            </a:r>
            <a:r>
              <a:rPr lang="cs-CZ"/>
              <a:t>. ÚS 66/04) </a:t>
            </a:r>
          </a:p>
        </p:txBody>
      </p:sp>
      <p:sp>
        <p:nvSpPr>
          <p:cNvPr id="2" name="Zástupný symbol pro zápatí 1">
            <a:extLst>
              <a:ext uri="{FF2B5EF4-FFF2-40B4-BE49-F238E27FC236}">
                <a16:creationId xmlns:a16="http://schemas.microsoft.com/office/drawing/2014/main" id="{F833F2BA-777C-0147-0965-4DA19525C027}"/>
              </a:ext>
            </a:extLst>
          </p:cNvPr>
          <p:cNvSpPr>
            <a:spLocks noGrp="1"/>
          </p:cNvSpPr>
          <p:nvPr>
            <p:ph type="ftr" sz="quarter" idx="10"/>
          </p:nvPr>
        </p:nvSpPr>
        <p:spPr>
          <a:xfrm>
            <a:off x="720000" y="6228000"/>
            <a:ext cx="7920000" cy="252000"/>
          </a:xfrm>
        </p:spPr>
        <p:txBody>
          <a:bodyPr/>
          <a:lstStyle/>
          <a:p>
            <a:r>
              <a:rPr lang="cs-CZ"/>
              <a:t>Lidská práva a soudnictví – 4. dubna 2024</a:t>
            </a:r>
          </a:p>
        </p:txBody>
      </p:sp>
    </p:spTree>
    <p:extLst>
      <p:ext uri="{BB962C8B-B14F-4D97-AF65-F5344CB8AC3E}">
        <p14:creationId xmlns:p14="http://schemas.microsoft.com/office/powerpoint/2010/main" val="31690801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600F3668-8C23-4DF7-A798-DA50EE6B6ED9}"/>
              </a:ext>
            </a:extLst>
          </p:cNvPr>
          <p:cNvSpPr>
            <a:spLocks noGrp="1"/>
          </p:cNvSpPr>
          <p:nvPr>
            <p:ph type="sldNum" sz="quarter" idx="11"/>
          </p:nvPr>
        </p:nvSpPr>
        <p:spPr/>
        <p:txBody>
          <a:bodyPr/>
          <a:lstStyle/>
          <a:p>
            <a:fld id="{0970407D-EE58-4A0B-824B-1D3AE42DD9CF}" type="slidenum">
              <a:rPr lang="cs-CZ" altLang="cs-CZ" smtClean="0"/>
              <a:pPr/>
              <a:t>21</a:t>
            </a:fld>
            <a:endParaRPr lang="cs-CZ" altLang="cs-CZ"/>
          </a:p>
        </p:txBody>
      </p:sp>
      <p:sp>
        <p:nvSpPr>
          <p:cNvPr id="4" name="Nadpis 3">
            <a:extLst>
              <a:ext uri="{FF2B5EF4-FFF2-40B4-BE49-F238E27FC236}">
                <a16:creationId xmlns:a16="http://schemas.microsoft.com/office/drawing/2014/main" id="{58BA2B9B-3686-4C71-85D3-0D7F0CFC562B}"/>
              </a:ext>
            </a:extLst>
          </p:cNvPr>
          <p:cNvSpPr>
            <a:spLocks noGrp="1"/>
          </p:cNvSpPr>
          <p:nvPr>
            <p:ph type="title"/>
          </p:nvPr>
        </p:nvSpPr>
        <p:spPr/>
        <p:txBody>
          <a:bodyPr/>
          <a:lstStyle/>
          <a:p>
            <a:r>
              <a:rPr lang="cs-CZ"/>
              <a:t>Opuštění území cizincem? </a:t>
            </a:r>
          </a:p>
        </p:txBody>
      </p:sp>
      <p:sp>
        <p:nvSpPr>
          <p:cNvPr id="5" name="Zástupný obsah 4">
            <a:extLst>
              <a:ext uri="{FF2B5EF4-FFF2-40B4-BE49-F238E27FC236}">
                <a16:creationId xmlns:a16="http://schemas.microsoft.com/office/drawing/2014/main" id="{753FA495-33CC-4E45-9465-9C539687B4BF}"/>
              </a:ext>
            </a:extLst>
          </p:cNvPr>
          <p:cNvSpPr>
            <a:spLocks noGrp="1"/>
          </p:cNvSpPr>
          <p:nvPr>
            <p:ph idx="1"/>
          </p:nvPr>
        </p:nvSpPr>
        <p:spPr/>
        <p:txBody>
          <a:bodyPr vert="horz" lIns="0" tIns="0" rIns="0" bIns="0" rtlCol="0" anchor="t">
            <a:noAutofit/>
          </a:bodyPr>
          <a:lstStyle/>
          <a:p>
            <a:pPr marL="251460" indent="-179705">
              <a:lnSpc>
                <a:spcPct val="100000"/>
              </a:lnSpc>
            </a:pPr>
            <a:r>
              <a:rPr lang="cs-CZ" dirty="0"/>
              <a:t>uložení povinnosti opustit území v případě rodiče nezletilého českého občana, o kterého výlučně pečuje, může představovat porušení čl. 14 odst. 4 Listiny</a:t>
            </a:r>
          </a:p>
          <a:p>
            <a:pPr marL="503555" lvl="1" indent="-179705"/>
            <a:r>
              <a:rPr lang="cs-CZ" b="0" i="0" dirty="0">
                <a:solidFill>
                  <a:srgbClr val="000000"/>
                </a:solidFill>
                <a:effectLst/>
                <a:latin typeface="Arial"/>
                <a:cs typeface="Arial"/>
              </a:rPr>
              <a:t>„Dcera Lenka je ve výlučné péči stěžovatelky, otec o ni nejeví zájem. Realizace rozhodnutí o povinnosti stěžovatelky opustit území ve svém důsledku znamená, že dcera Lenka, občanka ČR, bude nucena nedobrovolně opustit vlast a vycestovat s matkou do Vietnamu. Jako nezletilé dítě závislé na výlučné péči matky přirozeně sdílí matčin osud. […] Lze uzavřít, že v kontextu výše uvedených skutečností bylo rozhodnutí o povinnosti stěžovatelky opustit území nejen nepřiměřené ve smyslu § 174a zákona o pobytu cizinců, ale především protiústavní (viz shora cit. čl. 14 odst. 4 Listiny základních práv a svobod).“ (</a:t>
            </a:r>
            <a:r>
              <a:rPr lang="cs-CZ" b="0" i="0" dirty="0">
                <a:solidFill>
                  <a:srgbClr val="43494D"/>
                </a:solidFill>
                <a:effectLst/>
                <a:latin typeface="Arial"/>
                <a:cs typeface="Arial"/>
              </a:rPr>
              <a:t>10 </a:t>
            </a:r>
            <a:r>
              <a:rPr lang="cs-CZ" b="0" i="0" err="1">
                <a:solidFill>
                  <a:srgbClr val="43494D"/>
                </a:solidFill>
                <a:effectLst/>
                <a:latin typeface="Arial"/>
                <a:cs typeface="Arial"/>
              </a:rPr>
              <a:t>Azs</a:t>
            </a:r>
            <a:r>
              <a:rPr lang="cs-CZ" b="0" i="0" dirty="0">
                <a:solidFill>
                  <a:srgbClr val="43494D"/>
                </a:solidFill>
                <a:effectLst/>
                <a:latin typeface="Arial"/>
                <a:cs typeface="Arial"/>
              </a:rPr>
              <a:t> 301/2019)</a:t>
            </a:r>
            <a:endParaRPr lang="cs-CZ" dirty="0">
              <a:latin typeface="Arial"/>
              <a:cs typeface="Arial"/>
            </a:endParaRPr>
          </a:p>
          <a:p>
            <a:pPr marL="251460" indent="-179705"/>
            <a:endParaRPr lang="cs-CZ">
              <a:cs typeface="Arial"/>
            </a:endParaRPr>
          </a:p>
          <a:p>
            <a:pPr marL="251460" indent="-179705"/>
            <a:endParaRPr lang="cs-CZ">
              <a:cs typeface="Arial"/>
            </a:endParaRPr>
          </a:p>
        </p:txBody>
      </p:sp>
      <p:sp>
        <p:nvSpPr>
          <p:cNvPr id="2" name="Zástupný symbol pro zápatí 1">
            <a:extLst>
              <a:ext uri="{FF2B5EF4-FFF2-40B4-BE49-F238E27FC236}">
                <a16:creationId xmlns:a16="http://schemas.microsoft.com/office/drawing/2014/main" id="{0D61A4A1-6429-C411-87FE-84D035DA74EA}"/>
              </a:ext>
            </a:extLst>
          </p:cNvPr>
          <p:cNvSpPr>
            <a:spLocks noGrp="1"/>
          </p:cNvSpPr>
          <p:nvPr>
            <p:ph type="ftr" sz="quarter" idx="10"/>
          </p:nvPr>
        </p:nvSpPr>
        <p:spPr>
          <a:xfrm>
            <a:off x="836417" y="6228000"/>
            <a:ext cx="7920000" cy="252000"/>
          </a:xfrm>
        </p:spPr>
        <p:txBody>
          <a:bodyPr/>
          <a:lstStyle/>
          <a:p>
            <a:r>
              <a:rPr lang="cs-CZ"/>
              <a:t>Lidská práva a soudnictví – 4. dubna 2024</a:t>
            </a:r>
          </a:p>
        </p:txBody>
      </p:sp>
    </p:spTree>
    <p:extLst>
      <p:ext uri="{BB962C8B-B14F-4D97-AF65-F5344CB8AC3E}">
        <p14:creationId xmlns:p14="http://schemas.microsoft.com/office/powerpoint/2010/main" val="32493803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947F26D1-35F5-D05A-7964-620B19C12B05}"/>
              </a:ext>
            </a:extLst>
          </p:cNvPr>
          <p:cNvSpPr>
            <a:spLocks noGrp="1"/>
          </p:cNvSpPr>
          <p:nvPr>
            <p:ph type="sldNum" sz="quarter" idx="11"/>
          </p:nvPr>
        </p:nvSpPr>
        <p:spPr/>
        <p:txBody>
          <a:bodyPr/>
          <a:lstStyle/>
          <a:p>
            <a:fld id="{0DE708CC-0C3F-4567-9698-B54C0F35BD31}" type="slidenum">
              <a:rPr lang="cs-CZ" altLang="cs-CZ" smtClean="0"/>
              <a:pPr/>
              <a:t>22</a:t>
            </a:fld>
            <a:endParaRPr lang="cs-CZ" altLang="cs-CZ"/>
          </a:p>
        </p:txBody>
      </p:sp>
      <p:sp>
        <p:nvSpPr>
          <p:cNvPr id="4" name="Nadpis 3">
            <a:extLst>
              <a:ext uri="{FF2B5EF4-FFF2-40B4-BE49-F238E27FC236}">
                <a16:creationId xmlns:a16="http://schemas.microsoft.com/office/drawing/2014/main" id="{6910299C-BFDF-B74D-FD80-A3B3DB2841C1}"/>
              </a:ext>
            </a:extLst>
          </p:cNvPr>
          <p:cNvSpPr>
            <a:spLocks noGrp="1"/>
          </p:cNvSpPr>
          <p:nvPr>
            <p:ph type="title"/>
          </p:nvPr>
        </p:nvSpPr>
        <p:spPr/>
        <p:txBody>
          <a:bodyPr/>
          <a:lstStyle/>
          <a:p>
            <a:r>
              <a:rPr lang="cs-CZ">
                <a:cs typeface="Arial"/>
              </a:rPr>
              <a:t>Vyhoštění</a:t>
            </a:r>
            <a:endParaRPr lang="cs-CZ"/>
          </a:p>
        </p:txBody>
      </p:sp>
      <p:sp>
        <p:nvSpPr>
          <p:cNvPr id="2" name="Zástupný symbol pro zápatí 1">
            <a:extLst>
              <a:ext uri="{FF2B5EF4-FFF2-40B4-BE49-F238E27FC236}">
                <a16:creationId xmlns:a16="http://schemas.microsoft.com/office/drawing/2014/main" id="{03CCD46C-F409-1D35-9D8F-C43D034A59AF}"/>
              </a:ext>
            </a:extLst>
          </p:cNvPr>
          <p:cNvSpPr>
            <a:spLocks noGrp="1"/>
          </p:cNvSpPr>
          <p:nvPr>
            <p:ph type="ftr" sz="quarter" idx="10"/>
          </p:nvPr>
        </p:nvSpPr>
        <p:spPr/>
        <p:txBody>
          <a:bodyPr/>
          <a:lstStyle/>
          <a:p>
            <a:r>
              <a:rPr lang="cs-CZ"/>
              <a:t>Lidská práva a soudnictví – 4. dubna 2024</a:t>
            </a:r>
          </a:p>
        </p:txBody>
      </p:sp>
    </p:spTree>
    <p:extLst>
      <p:ext uri="{BB962C8B-B14F-4D97-AF65-F5344CB8AC3E}">
        <p14:creationId xmlns:p14="http://schemas.microsoft.com/office/powerpoint/2010/main" val="18862253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756DCAF3-CAB6-D52B-9E84-12A6CB498551}"/>
              </a:ext>
            </a:extLst>
          </p:cNvPr>
          <p:cNvSpPr>
            <a:spLocks noGrp="1"/>
          </p:cNvSpPr>
          <p:nvPr>
            <p:ph type="sldNum" sz="quarter" idx="11"/>
          </p:nvPr>
        </p:nvSpPr>
        <p:spPr/>
        <p:txBody>
          <a:bodyPr/>
          <a:lstStyle/>
          <a:p>
            <a:fld id="{0970407D-EE58-4A0B-824B-1D3AE42DD9CF}" type="slidenum">
              <a:rPr lang="cs-CZ" altLang="cs-CZ"/>
              <a:pPr/>
              <a:t>23</a:t>
            </a:fld>
            <a:endParaRPr lang="cs-CZ" altLang="cs-CZ"/>
          </a:p>
        </p:txBody>
      </p:sp>
      <p:sp>
        <p:nvSpPr>
          <p:cNvPr id="4" name="Nadpis 3">
            <a:extLst>
              <a:ext uri="{FF2B5EF4-FFF2-40B4-BE49-F238E27FC236}">
                <a16:creationId xmlns:a16="http://schemas.microsoft.com/office/drawing/2014/main" id="{29976EBD-B4C3-BF8B-75AF-C77CF3555678}"/>
              </a:ext>
            </a:extLst>
          </p:cNvPr>
          <p:cNvSpPr>
            <a:spLocks noGrp="1"/>
          </p:cNvSpPr>
          <p:nvPr>
            <p:ph type="title"/>
          </p:nvPr>
        </p:nvSpPr>
        <p:spPr/>
        <p:txBody>
          <a:bodyPr/>
          <a:lstStyle/>
          <a:p>
            <a:r>
              <a:rPr lang="cs-CZ">
                <a:cs typeface="Arial"/>
              </a:rPr>
              <a:t>Co je vyhoštění? </a:t>
            </a:r>
          </a:p>
        </p:txBody>
      </p:sp>
      <p:sp>
        <p:nvSpPr>
          <p:cNvPr id="5" name="Zástupný obsah 4">
            <a:extLst>
              <a:ext uri="{FF2B5EF4-FFF2-40B4-BE49-F238E27FC236}">
                <a16:creationId xmlns:a16="http://schemas.microsoft.com/office/drawing/2014/main" id="{A99A5F18-2774-BF87-6806-4E91E6593F78}"/>
              </a:ext>
            </a:extLst>
          </p:cNvPr>
          <p:cNvSpPr>
            <a:spLocks noGrp="1"/>
          </p:cNvSpPr>
          <p:nvPr>
            <p:ph idx="1"/>
          </p:nvPr>
        </p:nvSpPr>
        <p:spPr>
          <a:xfrm>
            <a:off x="720000" y="1704493"/>
            <a:ext cx="11202904" cy="4127507"/>
          </a:xfrm>
        </p:spPr>
        <p:txBody>
          <a:bodyPr vert="horz" lIns="0" tIns="0" rIns="0" bIns="0" rtlCol="0" anchor="t">
            <a:noAutofit/>
          </a:bodyPr>
          <a:lstStyle/>
          <a:p>
            <a:pPr marL="251460" indent="-179705">
              <a:lnSpc>
                <a:spcPct val="100000"/>
              </a:lnSpc>
            </a:pPr>
            <a:r>
              <a:rPr lang="cs-CZ">
                <a:ea typeface="+mn-lt"/>
                <a:cs typeface="+mn-lt"/>
              </a:rPr>
              <a:t> „Cizinec může být vyhoštěn jen v případech stanovených zákonem.“</a:t>
            </a:r>
          </a:p>
          <a:p>
            <a:pPr marL="251460" indent="-179705">
              <a:lnSpc>
                <a:spcPct val="100000"/>
              </a:lnSpc>
            </a:pPr>
            <a:r>
              <a:rPr lang="cs-CZ">
                <a:ea typeface="+mn-lt"/>
                <a:cs typeface="+mn-lt"/>
              </a:rPr>
              <a:t>pojmem mezinárodního a nikoliv vnitrostátního práva, musí být chápán jako autonomní institut, nezávislý na definici podle vnitrostátního práva, a představující "jakékoliv opatření vynucující odjezd cizince z území, vyjma extradici" (</a:t>
            </a:r>
            <a:r>
              <a:rPr lang="cs-CZ" err="1">
                <a:ea typeface="+mn-lt"/>
                <a:cs typeface="+mn-lt"/>
              </a:rPr>
              <a:t>Pl</a:t>
            </a:r>
            <a:r>
              <a:rPr lang="cs-CZ">
                <a:ea typeface="+mn-lt"/>
                <a:cs typeface="+mn-lt"/>
              </a:rPr>
              <a:t>. ÚS 25/97)</a:t>
            </a:r>
            <a:endParaRPr lang="cs-CZ"/>
          </a:p>
          <a:p>
            <a:pPr marL="251460" indent="-179705">
              <a:lnSpc>
                <a:spcPct val="100000"/>
              </a:lnSpc>
            </a:pPr>
            <a:r>
              <a:rPr lang="cs-CZ">
                <a:cs typeface="Arial"/>
              </a:rPr>
              <a:t>soudní (trest vyhoštění, § 80 trestního zákoníku)– 1–10 let, nebo na dobu neurčitou</a:t>
            </a:r>
          </a:p>
          <a:p>
            <a:pPr marL="71755" indent="0">
              <a:lnSpc>
                <a:spcPct val="100000"/>
              </a:lnSpc>
              <a:buNone/>
            </a:pPr>
            <a:r>
              <a:rPr lang="cs-CZ">
                <a:cs typeface="Arial"/>
              </a:rPr>
              <a:t>x</a:t>
            </a:r>
          </a:p>
          <a:p>
            <a:pPr marL="71755" indent="0">
              <a:lnSpc>
                <a:spcPct val="100000"/>
              </a:lnSpc>
              <a:buNone/>
            </a:pPr>
            <a:r>
              <a:rPr lang="cs-CZ">
                <a:cs typeface="Arial"/>
              </a:rPr>
              <a:t>  správní vyhoštění (§ 119 zákona o pobytu cizinců), max 10 let</a:t>
            </a:r>
          </a:p>
        </p:txBody>
      </p:sp>
      <p:sp>
        <p:nvSpPr>
          <p:cNvPr id="2" name="Zástupný symbol pro zápatí 1">
            <a:extLst>
              <a:ext uri="{FF2B5EF4-FFF2-40B4-BE49-F238E27FC236}">
                <a16:creationId xmlns:a16="http://schemas.microsoft.com/office/drawing/2014/main" id="{012DA7B9-3314-5D82-714C-F1F27F8644D0}"/>
              </a:ext>
            </a:extLst>
          </p:cNvPr>
          <p:cNvSpPr>
            <a:spLocks noGrp="1"/>
          </p:cNvSpPr>
          <p:nvPr>
            <p:ph type="ftr" sz="quarter" idx="10"/>
          </p:nvPr>
        </p:nvSpPr>
        <p:spPr>
          <a:xfrm>
            <a:off x="720000" y="6228000"/>
            <a:ext cx="7920000" cy="252000"/>
          </a:xfrm>
        </p:spPr>
        <p:txBody>
          <a:bodyPr/>
          <a:lstStyle/>
          <a:p>
            <a:r>
              <a:rPr lang="cs-CZ"/>
              <a:t>Lidská práva a soudnictví – 4. dubna 2024</a:t>
            </a:r>
          </a:p>
        </p:txBody>
      </p:sp>
    </p:spTree>
    <p:extLst>
      <p:ext uri="{BB962C8B-B14F-4D97-AF65-F5344CB8AC3E}">
        <p14:creationId xmlns:p14="http://schemas.microsoft.com/office/powerpoint/2010/main" val="4883863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B151FF08-6D40-5198-35D3-BC0D360E195A}"/>
              </a:ext>
            </a:extLst>
          </p:cNvPr>
          <p:cNvSpPr>
            <a:spLocks noGrp="1"/>
          </p:cNvSpPr>
          <p:nvPr>
            <p:ph type="sldNum" sz="quarter" idx="11"/>
          </p:nvPr>
        </p:nvSpPr>
        <p:spPr/>
        <p:txBody>
          <a:bodyPr/>
          <a:lstStyle/>
          <a:p>
            <a:fld id="{0970407D-EE58-4A0B-824B-1D3AE42DD9CF}" type="slidenum">
              <a:rPr lang="cs-CZ" altLang="cs-CZ"/>
              <a:pPr/>
              <a:t>24</a:t>
            </a:fld>
            <a:endParaRPr lang="cs-CZ" altLang="cs-CZ"/>
          </a:p>
        </p:txBody>
      </p:sp>
      <p:sp>
        <p:nvSpPr>
          <p:cNvPr id="4" name="Nadpis 3">
            <a:extLst>
              <a:ext uri="{FF2B5EF4-FFF2-40B4-BE49-F238E27FC236}">
                <a16:creationId xmlns:a16="http://schemas.microsoft.com/office/drawing/2014/main" id="{877BDE5F-BF35-B4E7-9B75-D549515C99FA}"/>
              </a:ext>
            </a:extLst>
          </p:cNvPr>
          <p:cNvSpPr>
            <a:spLocks noGrp="1"/>
          </p:cNvSpPr>
          <p:nvPr>
            <p:ph type="title"/>
          </p:nvPr>
        </p:nvSpPr>
        <p:spPr/>
        <p:txBody>
          <a:bodyPr/>
          <a:lstStyle/>
          <a:p>
            <a:r>
              <a:rPr lang="cs-CZ">
                <a:cs typeface="Arial"/>
              </a:rPr>
              <a:t>Vyhoštění (statistiky)</a:t>
            </a:r>
            <a:endParaRPr lang="cs-CZ"/>
          </a:p>
        </p:txBody>
      </p:sp>
      <p:sp>
        <p:nvSpPr>
          <p:cNvPr id="9" name="TextovéPole 8">
            <a:extLst>
              <a:ext uri="{FF2B5EF4-FFF2-40B4-BE49-F238E27FC236}">
                <a16:creationId xmlns:a16="http://schemas.microsoft.com/office/drawing/2014/main" id="{A952BE8C-0279-8CDA-3346-CBC9C7FE813E}"/>
              </a:ext>
            </a:extLst>
          </p:cNvPr>
          <p:cNvSpPr txBox="1"/>
          <p:nvPr/>
        </p:nvSpPr>
        <p:spPr>
          <a:xfrm>
            <a:off x="1037492" y="5396685"/>
            <a:ext cx="9012115" cy="83099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cs-CZ" dirty="0">
                <a:latin typeface="Tahoma"/>
                <a:ea typeface="Tahoma"/>
                <a:cs typeface="Tahoma"/>
              </a:rPr>
              <a:t>v letech 2012-2021 nejvyšší počet vyhoštěných podle národnosti: Ukrajina, Moldavsko, Sýrie, Vietnam</a:t>
            </a:r>
            <a:endParaRPr lang="cs-CZ" dirty="0">
              <a:latin typeface="Tahoma"/>
            </a:endParaRPr>
          </a:p>
        </p:txBody>
      </p:sp>
      <p:sp>
        <p:nvSpPr>
          <p:cNvPr id="2" name="Zástupný symbol pro zápatí 1">
            <a:extLst>
              <a:ext uri="{FF2B5EF4-FFF2-40B4-BE49-F238E27FC236}">
                <a16:creationId xmlns:a16="http://schemas.microsoft.com/office/drawing/2014/main" id="{7E1F8636-EC73-B75F-D96B-A93031F13CC0}"/>
              </a:ext>
            </a:extLst>
          </p:cNvPr>
          <p:cNvSpPr>
            <a:spLocks noGrp="1"/>
          </p:cNvSpPr>
          <p:nvPr>
            <p:ph type="ftr" sz="quarter" idx="10"/>
          </p:nvPr>
        </p:nvSpPr>
        <p:spPr>
          <a:xfrm>
            <a:off x="720000" y="6291500"/>
            <a:ext cx="7920000" cy="252000"/>
          </a:xfrm>
        </p:spPr>
        <p:txBody>
          <a:bodyPr/>
          <a:lstStyle/>
          <a:p>
            <a:r>
              <a:rPr lang="cs-CZ"/>
              <a:t>Lidská práva a soudnictví – 4. dubna 2024</a:t>
            </a:r>
          </a:p>
        </p:txBody>
      </p:sp>
      <p:pic>
        <p:nvPicPr>
          <p:cNvPr id="8" name="Zástupný obsah 7" descr="Obsah obrázku text, snímek obrazovky, číslo, Písmo&#10;&#10;Popis se vygeneroval automaticky.">
            <a:extLst>
              <a:ext uri="{FF2B5EF4-FFF2-40B4-BE49-F238E27FC236}">
                <a16:creationId xmlns:a16="http://schemas.microsoft.com/office/drawing/2014/main" id="{6370AE09-0215-ACFA-B1CE-D5526D1785EE}"/>
              </a:ext>
            </a:extLst>
          </p:cNvPr>
          <p:cNvPicPr>
            <a:picLocks noGrp="1" noChangeAspect="1"/>
          </p:cNvPicPr>
          <p:nvPr>
            <p:ph idx="1"/>
          </p:nvPr>
        </p:nvPicPr>
        <p:blipFill>
          <a:blip r:embed="rId2"/>
          <a:stretch>
            <a:fillRect/>
          </a:stretch>
        </p:blipFill>
        <p:spPr>
          <a:xfrm>
            <a:off x="1140131" y="1305304"/>
            <a:ext cx="9610027" cy="3885999"/>
          </a:xfrm>
        </p:spPr>
      </p:pic>
    </p:spTree>
    <p:extLst>
      <p:ext uri="{BB962C8B-B14F-4D97-AF65-F5344CB8AC3E}">
        <p14:creationId xmlns:p14="http://schemas.microsoft.com/office/powerpoint/2010/main" val="10722217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99A1455E-5D8F-4955-795C-96ECFD762016}"/>
              </a:ext>
            </a:extLst>
          </p:cNvPr>
          <p:cNvSpPr>
            <a:spLocks noGrp="1"/>
          </p:cNvSpPr>
          <p:nvPr>
            <p:ph type="sldNum" sz="quarter" idx="11"/>
          </p:nvPr>
        </p:nvSpPr>
        <p:spPr/>
        <p:txBody>
          <a:bodyPr/>
          <a:lstStyle/>
          <a:p>
            <a:fld id="{0970407D-EE58-4A0B-824B-1D3AE42DD9CF}" type="slidenum">
              <a:rPr lang="cs-CZ" altLang="cs-CZ"/>
              <a:pPr/>
              <a:t>25</a:t>
            </a:fld>
            <a:endParaRPr lang="cs-CZ" altLang="cs-CZ"/>
          </a:p>
        </p:txBody>
      </p:sp>
      <p:sp>
        <p:nvSpPr>
          <p:cNvPr id="4" name="Nadpis 3">
            <a:extLst>
              <a:ext uri="{FF2B5EF4-FFF2-40B4-BE49-F238E27FC236}">
                <a16:creationId xmlns:a16="http://schemas.microsoft.com/office/drawing/2014/main" id="{8CF9011A-A282-C9E9-D966-3DB0813B06CC}"/>
              </a:ext>
            </a:extLst>
          </p:cNvPr>
          <p:cNvSpPr>
            <a:spLocks noGrp="1"/>
          </p:cNvSpPr>
          <p:nvPr>
            <p:ph type="title"/>
          </p:nvPr>
        </p:nvSpPr>
        <p:spPr/>
        <p:txBody>
          <a:bodyPr/>
          <a:lstStyle/>
          <a:p>
            <a:r>
              <a:rPr lang="cs-CZ">
                <a:cs typeface="Arial"/>
              </a:rPr>
              <a:t>Limity</a:t>
            </a:r>
            <a:endParaRPr lang="cs-CZ"/>
          </a:p>
        </p:txBody>
      </p:sp>
      <p:sp>
        <p:nvSpPr>
          <p:cNvPr id="8" name="Zástupný obsah 7">
            <a:extLst>
              <a:ext uri="{FF2B5EF4-FFF2-40B4-BE49-F238E27FC236}">
                <a16:creationId xmlns:a16="http://schemas.microsoft.com/office/drawing/2014/main" id="{91792C2A-68BE-4D1C-04A7-AF654FA91335}"/>
              </a:ext>
            </a:extLst>
          </p:cNvPr>
          <p:cNvSpPr>
            <a:spLocks noGrp="1"/>
          </p:cNvSpPr>
          <p:nvPr>
            <p:ph idx="1"/>
          </p:nvPr>
        </p:nvSpPr>
        <p:spPr/>
        <p:txBody>
          <a:bodyPr vert="horz" lIns="0" tIns="0" rIns="0" bIns="0" rtlCol="0" anchor="t">
            <a:noAutofit/>
          </a:bodyPr>
          <a:lstStyle/>
          <a:p>
            <a:pPr marL="251460" indent="-179705"/>
            <a:r>
              <a:rPr lang="cs-CZ" dirty="0">
                <a:cs typeface="Arial"/>
              </a:rPr>
              <a:t>nejenom zákonnost</a:t>
            </a:r>
          </a:p>
          <a:p>
            <a:pPr marL="251460" indent="-179705"/>
            <a:r>
              <a:rPr lang="cs-CZ" dirty="0">
                <a:cs typeface="Arial"/>
              </a:rPr>
              <a:t>proporcionalita zásahu do jiných práv (zejména zásah do rodinného a soukromého života)</a:t>
            </a:r>
          </a:p>
          <a:p>
            <a:pPr marL="251460" indent="-179705"/>
            <a:r>
              <a:rPr lang="cs-CZ" dirty="0">
                <a:cs typeface="Arial"/>
              </a:rPr>
              <a:t>zásada</a:t>
            </a:r>
            <a:r>
              <a:rPr lang="cs-CZ" i="1" dirty="0">
                <a:cs typeface="Arial"/>
              </a:rPr>
              <a:t> non-</a:t>
            </a:r>
            <a:r>
              <a:rPr lang="cs-CZ" i="1" dirty="0" err="1">
                <a:cs typeface="Arial"/>
              </a:rPr>
              <a:t>refoulement</a:t>
            </a:r>
            <a:endParaRPr lang="cs-CZ" i="1" dirty="0">
              <a:cs typeface="Arial"/>
            </a:endParaRPr>
          </a:p>
          <a:p>
            <a:pPr marL="251460" indent="-179705"/>
            <a:r>
              <a:rPr lang="cs-CZ" dirty="0">
                <a:cs typeface="Arial"/>
              </a:rPr>
              <a:t>procesní garance</a:t>
            </a:r>
          </a:p>
          <a:p>
            <a:pPr marL="503555" lvl="1" indent="-179705"/>
            <a:r>
              <a:rPr lang="cs-CZ" dirty="0">
                <a:cs typeface="Arial"/>
              </a:rPr>
              <a:t>soudní přezkum (</a:t>
            </a:r>
            <a:r>
              <a:rPr lang="cs-CZ" dirty="0" err="1">
                <a:ea typeface="+mn-lt"/>
                <a:cs typeface="+mn-lt"/>
              </a:rPr>
              <a:t>Pl</a:t>
            </a:r>
            <a:r>
              <a:rPr lang="cs-CZ" dirty="0">
                <a:ea typeface="+mn-lt"/>
                <a:cs typeface="+mn-lt"/>
              </a:rPr>
              <a:t>. ÚS 26/07)</a:t>
            </a:r>
          </a:p>
          <a:p>
            <a:pPr marL="503555" lvl="1" indent="-179705"/>
            <a:r>
              <a:rPr lang="cs-CZ" dirty="0">
                <a:cs typeface="Arial"/>
              </a:rPr>
              <a:t>tlumočení (II. ÚS 186/05, </a:t>
            </a:r>
          </a:p>
        </p:txBody>
      </p:sp>
      <p:sp>
        <p:nvSpPr>
          <p:cNvPr id="2" name="Zástupný symbol pro zápatí 1">
            <a:extLst>
              <a:ext uri="{FF2B5EF4-FFF2-40B4-BE49-F238E27FC236}">
                <a16:creationId xmlns:a16="http://schemas.microsoft.com/office/drawing/2014/main" id="{35CF8014-5BE1-11D7-F354-E04A21F11004}"/>
              </a:ext>
            </a:extLst>
          </p:cNvPr>
          <p:cNvSpPr>
            <a:spLocks noGrp="1"/>
          </p:cNvSpPr>
          <p:nvPr>
            <p:ph type="ftr" sz="quarter" idx="10"/>
          </p:nvPr>
        </p:nvSpPr>
        <p:spPr>
          <a:xfrm>
            <a:off x="720000" y="6228000"/>
            <a:ext cx="7920000" cy="252000"/>
          </a:xfrm>
        </p:spPr>
        <p:txBody>
          <a:bodyPr/>
          <a:lstStyle/>
          <a:p>
            <a:r>
              <a:rPr lang="cs-CZ"/>
              <a:t>Lidská práva a soudnictví – 4. dubna 2024</a:t>
            </a:r>
          </a:p>
        </p:txBody>
      </p:sp>
    </p:spTree>
    <p:extLst>
      <p:ext uri="{BB962C8B-B14F-4D97-AF65-F5344CB8AC3E}">
        <p14:creationId xmlns:p14="http://schemas.microsoft.com/office/powerpoint/2010/main" val="28877277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12CE1D53-82E9-8691-588D-8354ECE8D935}"/>
              </a:ext>
            </a:extLst>
          </p:cNvPr>
          <p:cNvSpPr>
            <a:spLocks noGrp="1"/>
          </p:cNvSpPr>
          <p:nvPr>
            <p:ph type="sldNum" sz="quarter" idx="11"/>
          </p:nvPr>
        </p:nvSpPr>
        <p:spPr/>
        <p:txBody>
          <a:bodyPr/>
          <a:lstStyle/>
          <a:p>
            <a:fld id="{0970407D-EE58-4A0B-824B-1D3AE42DD9CF}" type="slidenum">
              <a:rPr lang="cs-CZ" altLang="cs-CZ"/>
              <a:pPr/>
              <a:t>26</a:t>
            </a:fld>
            <a:endParaRPr lang="cs-CZ" altLang="cs-CZ"/>
          </a:p>
        </p:txBody>
      </p:sp>
      <p:sp>
        <p:nvSpPr>
          <p:cNvPr id="4" name="Nadpis 3">
            <a:extLst>
              <a:ext uri="{FF2B5EF4-FFF2-40B4-BE49-F238E27FC236}">
                <a16:creationId xmlns:a16="http://schemas.microsoft.com/office/drawing/2014/main" id="{F41F45B3-9607-AF7D-A8A7-8D12B59D522C}"/>
              </a:ext>
            </a:extLst>
          </p:cNvPr>
          <p:cNvSpPr>
            <a:spLocks noGrp="1"/>
          </p:cNvSpPr>
          <p:nvPr>
            <p:ph type="title"/>
          </p:nvPr>
        </p:nvSpPr>
        <p:spPr/>
        <p:txBody>
          <a:bodyPr/>
          <a:lstStyle/>
          <a:p>
            <a:r>
              <a:rPr lang="cs-CZ">
                <a:cs typeface="Arial"/>
              </a:rPr>
              <a:t>Vyhoštění na dobu neurčitou</a:t>
            </a:r>
            <a:endParaRPr lang="cs-CZ"/>
          </a:p>
        </p:txBody>
      </p:sp>
      <p:sp>
        <p:nvSpPr>
          <p:cNvPr id="5" name="Zástupný obsah 4">
            <a:extLst>
              <a:ext uri="{FF2B5EF4-FFF2-40B4-BE49-F238E27FC236}">
                <a16:creationId xmlns:a16="http://schemas.microsoft.com/office/drawing/2014/main" id="{7A242AF3-D074-0FF0-170D-A4B3EB5B24E0}"/>
              </a:ext>
            </a:extLst>
          </p:cNvPr>
          <p:cNvSpPr>
            <a:spLocks noGrp="1"/>
          </p:cNvSpPr>
          <p:nvPr>
            <p:ph idx="1"/>
          </p:nvPr>
        </p:nvSpPr>
        <p:spPr/>
        <p:txBody>
          <a:bodyPr vert="horz" lIns="0" tIns="0" rIns="0" bIns="0" rtlCol="0" anchor="t">
            <a:noAutofit/>
          </a:bodyPr>
          <a:lstStyle/>
          <a:p>
            <a:pPr marL="251460" indent="-179705">
              <a:lnSpc>
                <a:spcPct val="100000"/>
              </a:lnSpc>
            </a:pPr>
            <a:r>
              <a:rPr lang="cs-CZ" sz="2400">
                <a:cs typeface="Arial"/>
              </a:rPr>
              <a:t>"Při ukládání trestu vyhoštění na dobu neurčitou musí obecný soud nejen zkoumat prognózu nápravy pachatele, která se má pojmově blížit nemožnosti, respektive velmi vysoké míře nepravděpodobnosti nápravy, ale musí též kvalifikovaně zohlednit bezpečnostní riziko pobytu pachatele na území České republiky, tedy shledat, že ani nejvýše deset let pobytu mimo Českou republiku nesnižuje obavy, že by po uplynutí stanovené doby a případném návratu na území České republiky pachatel mohl opět ohrožovat společenské zájmy svou trestnou činností. Trest vyhoštění na dobu neurčitou může být pojmově uložen jen v nejzávažnějších případech, kde nelze rozumně očekávat, že by odsouzený i po několika letech přestal být pro Českou republiku bezpečnostní hrozbou." (I. ÚS 4503/12)</a:t>
            </a:r>
          </a:p>
        </p:txBody>
      </p:sp>
      <p:sp>
        <p:nvSpPr>
          <p:cNvPr id="2" name="Zástupný symbol pro zápatí 1">
            <a:extLst>
              <a:ext uri="{FF2B5EF4-FFF2-40B4-BE49-F238E27FC236}">
                <a16:creationId xmlns:a16="http://schemas.microsoft.com/office/drawing/2014/main" id="{1876EDA2-A3C0-E37A-A91A-25F075BCD76A}"/>
              </a:ext>
            </a:extLst>
          </p:cNvPr>
          <p:cNvSpPr>
            <a:spLocks noGrp="1"/>
          </p:cNvSpPr>
          <p:nvPr>
            <p:ph type="ftr" sz="quarter" idx="10"/>
          </p:nvPr>
        </p:nvSpPr>
        <p:spPr>
          <a:xfrm>
            <a:off x="720000" y="6228000"/>
            <a:ext cx="7920000" cy="252000"/>
          </a:xfrm>
        </p:spPr>
        <p:txBody>
          <a:bodyPr/>
          <a:lstStyle/>
          <a:p>
            <a:r>
              <a:rPr lang="cs-CZ"/>
              <a:t>Lidská práva a soudnictví – 4. dubna 2024</a:t>
            </a:r>
          </a:p>
        </p:txBody>
      </p:sp>
    </p:spTree>
    <p:extLst>
      <p:ext uri="{BB962C8B-B14F-4D97-AF65-F5344CB8AC3E}">
        <p14:creationId xmlns:p14="http://schemas.microsoft.com/office/powerpoint/2010/main" val="103877833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756DCAF3-CAB6-D52B-9E84-12A6CB498551}"/>
              </a:ext>
            </a:extLst>
          </p:cNvPr>
          <p:cNvSpPr>
            <a:spLocks noGrp="1"/>
          </p:cNvSpPr>
          <p:nvPr>
            <p:ph type="sldNum" sz="quarter" idx="11"/>
          </p:nvPr>
        </p:nvSpPr>
        <p:spPr/>
        <p:txBody>
          <a:bodyPr/>
          <a:lstStyle/>
          <a:p>
            <a:fld id="{0970407D-EE58-4A0B-824B-1D3AE42DD9CF}" type="slidenum">
              <a:rPr lang="cs-CZ" altLang="cs-CZ"/>
              <a:pPr/>
              <a:t>27</a:t>
            </a:fld>
            <a:endParaRPr lang="cs-CZ" altLang="cs-CZ"/>
          </a:p>
        </p:txBody>
      </p:sp>
      <p:sp>
        <p:nvSpPr>
          <p:cNvPr id="4" name="Nadpis 3">
            <a:extLst>
              <a:ext uri="{FF2B5EF4-FFF2-40B4-BE49-F238E27FC236}">
                <a16:creationId xmlns:a16="http://schemas.microsoft.com/office/drawing/2014/main" id="{29976EBD-B4C3-BF8B-75AF-C77CF3555678}"/>
              </a:ext>
            </a:extLst>
          </p:cNvPr>
          <p:cNvSpPr>
            <a:spLocks noGrp="1"/>
          </p:cNvSpPr>
          <p:nvPr>
            <p:ph type="title"/>
          </p:nvPr>
        </p:nvSpPr>
        <p:spPr/>
        <p:txBody>
          <a:bodyPr/>
          <a:lstStyle/>
          <a:p>
            <a:r>
              <a:rPr lang="cs-CZ">
                <a:cs typeface="Arial"/>
              </a:rPr>
              <a:t>Vyhoštění na dobu neurčitou</a:t>
            </a:r>
          </a:p>
        </p:txBody>
      </p:sp>
      <p:sp>
        <p:nvSpPr>
          <p:cNvPr id="5" name="Zástupný obsah 4">
            <a:extLst>
              <a:ext uri="{FF2B5EF4-FFF2-40B4-BE49-F238E27FC236}">
                <a16:creationId xmlns:a16="http://schemas.microsoft.com/office/drawing/2014/main" id="{A99A5F18-2774-BF87-6806-4E91E6593F78}"/>
              </a:ext>
            </a:extLst>
          </p:cNvPr>
          <p:cNvSpPr>
            <a:spLocks noGrp="1"/>
          </p:cNvSpPr>
          <p:nvPr>
            <p:ph idx="1"/>
          </p:nvPr>
        </p:nvSpPr>
        <p:spPr/>
        <p:txBody>
          <a:bodyPr vert="horz" lIns="0" tIns="0" rIns="0" bIns="0" rtlCol="0" anchor="t">
            <a:noAutofit/>
          </a:bodyPr>
          <a:lstStyle/>
          <a:p>
            <a:pPr marL="251460" indent="-179705">
              <a:lnSpc>
                <a:spcPct val="100000"/>
              </a:lnSpc>
            </a:pPr>
            <a:r>
              <a:rPr lang="cs-CZ">
                <a:ea typeface="+mn-lt"/>
                <a:cs typeface="+mn-lt"/>
              </a:rPr>
              <a:t>ústavní konformita samotného vyhoštění na dobu neurčitou (III. ÚS 3101/13)</a:t>
            </a:r>
          </a:p>
          <a:p>
            <a:pPr marL="251460" indent="-179705">
              <a:lnSpc>
                <a:spcPct val="100000"/>
              </a:lnSpc>
            </a:pPr>
            <a:r>
              <a:rPr lang="cs-CZ" sz="2200">
                <a:ea typeface="+mn-lt"/>
                <a:cs typeface="+mn-lt"/>
              </a:rPr>
              <a:t>"Jelikož trestněprávní předpisy považují prognózu nápravy pachatele za jedno z kritérií, jež musí soud zvažovat při ukládání trestu vyhoštění na dobu neurčitou, pak pokud by následně po uložení tohoto trestu již sledování či hodnocení nápravy pachatele nijak nezjišťovaly, ba dokonce by ani zjištěnou nápravu pachatele neumožňovaly jakkoliv do výkonu tohoto trestu a jeho dalšího osudu promítnout, de facto, ale i de iure by kritérium nápravy v pojmu tohoto druhu trestu negovaly, a to navzdory jeho explicitnímu zakotvení přímo v textu trestního zákoníku."                  možné porušení čl. 39 Listiny (III. ÚS 3628/18)</a:t>
            </a:r>
            <a:endParaRPr lang="cs-CZ" sz="2200">
              <a:cs typeface="Arial"/>
            </a:endParaRPr>
          </a:p>
        </p:txBody>
      </p:sp>
      <p:sp>
        <p:nvSpPr>
          <p:cNvPr id="2" name="Šipka: doprava 1">
            <a:extLst>
              <a:ext uri="{FF2B5EF4-FFF2-40B4-BE49-F238E27FC236}">
                <a16:creationId xmlns:a16="http://schemas.microsoft.com/office/drawing/2014/main" id="{8E66ABDF-33E8-72A6-C392-FF2F87B80175}"/>
              </a:ext>
            </a:extLst>
          </p:cNvPr>
          <p:cNvSpPr/>
          <p:nvPr/>
        </p:nvSpPr>
        <p:spPr bwMode="auto">
          <a:xfrm>
            <a:off x="9887938" y="4485644"/>
            <a:ext cx="978408" cy="484631"/>
          </a:xfrm>
          <a:prstGeom prst="rightArrow">
            <a:avLst/>
          </a:pr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2400" b="0" i="0" u="none" strike="noStrike" cap="none" normalizeH="0" baseline="0">
              <a:ln>
                <a:noFill/>
              </a:ln>
              <a:solidFill>
                <a:schemeClr val="tx1"/>
              </a:solidFill>
              <a:effectLst/>
              <a:latin typeface="Tahoma" pitchFamily="34" charset="0"/>
            </a:endParaRPr>
          </a:p>
        </p:txBody>
      </p:sp>
      <p:sp>
        <p:nvSpPr>
          <p:cNvPr id="6" name="Zástupný symbol pro zápatí 5">
            <a:extLst>
              <a:ext uri="{FF2B5EF4-FFF2-40B4-BE49-F238E27FC236}">
                <a16:creationId xmlns:a16="http://schemas.microsoft.com/office/drawing/2014/main" id="{14F58E8E-C217-B451-0A6A-E903BACE8952}"/>
              </a:ext>
            </a:extLst>
          </p:cNvPr>
          <p:cNvSpPr>
            <a:spLocks noGrp="1"/>
          </p:cNvSpPr>
          <p:nvPr>
            <p:ph type="ftr" sz="quarter" idx="10"/>
          </p:nvPr>
        </p:nvSpPr>
        <p:spPr>
          <a:xfrm>
            <a:off x="720000" y="6228000"/>
            <a:ext cx="7920000" cy="252000"/>
          </a:xfrm>
        </p:spPr>
        <p:txBody>
          <a:bodyPr/>
          <a:lstStyle/>
          <a:p>
            <a:r>
              <a:rPr lang="cs-CZ"/>
              <a:t>Lidská práva a soudnictví – 4. dubna 2024</a:t>
            </a:r>
          </a:p>
        </p:txBody>
      </p:sp>
    </p:spTree>
    <p:extLst>
      <p:ext uri="{BB962C8B-B14F-4D97-AF65-F5344CB8AC3E}">
        <p14:creationId xmlns:p14="http://schemas.microsoft.com/office/powerpoint/2010/main" val="391367589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91A94C08-0938-E0A9-1F46-0553044C96CB}"/>
              </a:ext>
            </a:extLst>
          </p:cNvPr>
          <p:cNvSpPr>
            <a:spLocks noGrp="1"/>
          </p:cNvSpPr>
          <p:nvPr>
            <p:ph type="sldNum" sz="quarter" idx="11"/>
          </p:nvPr>
        </p:nvSpPr>
        <p:spPr/>
        <p:txBody>
          <a:bodyPr/>
          <a:lstStyle/>
          <a:p>
            <a:fld id="{0DE708CC-0C3F-4567-9698-B54C0F35BD31}" type="slidenum">
              <a:rPr lang="cs-CZ" altLang="cs-CZ" smtClean="0"/>
              <a:pPr/>
              <a:t>28</a:t>
            </a:fld>
            <a:endParaRPr lang="cs-CZ" altLang="cs-CZ"/>
          </a:p>
        </p:txBody>
      </p:sp>
      <p:sp>
        <p:nvSpPr>
          <p:cNvPr id="4" name="Nadpis 3">
            <a:extLst>
              <a:ext uri="{FF2B5EF4-FFF2-40B4-BE49-F238E27FC236}">
                <a16:creationId xmlns:a16="http://schemas.microsoft.com/office/drawing/2014/main" id="{31736277-0849-2F63-D73A-18689EB8B493}"/>
              </a:ext>
            </a:extLst>
          </p:cNvPr>
          <p:cNvSpPr>
            <a:spLocks noGrp="1"/>
          </p:cNvSpPr>
          <p:nvPr>
            <p:ph type="title"/>
          </p:nvPr>
        </p:nvSpPr>
        <p:spPr/>
        <p:txBody>
          <a:bodyPr/>
          <a:lstStyle/>
          <a:p>
            <a:r>
              <a:rPr lang="cs-CZ" dirty="0">
                <a:cs typeface="Arial"/>
              </a:rPr>
              <a:t>Ústavní azyl, mezinárodní ochrana</a:t>
            </a:r>
            <a:endParaRPr lang="cs-CZ" dirty="0"/>
          </a:p>
        </p:txBody>
      </p:sp>
      <p:sp>
        <p:nvSpPr>
          <p:cNvPr id="2" name="Zástupný symbol pro zápatí 1">
            <a:extLst>
              <a:ext uri="{FF2B5EF4-FFF2-40B4-BE49-F238E27FC236}">
                <a16:creationId xmlns:a16="http://schemas.microsoft.com/office/drawing/2014/main" id="{0E992BD1-5C14-84C5-72E1-CB4C21FE8ADE}"/>
              </a:ext>
            </a:extLst>
          </p:cNvPr>
          <p:cNvSpPr>
            <a:spLocks noGrp="1"/>
          </p:cNvSpPr>
          <p:nvPr>
            <p:ph type="ftr" sz="quarter" idx="10"/>
          </p:nvPr>
        </p:nvSpPr>
        <p:spPr/>
        <p:txBody>
          <a:bodyPr/>
          <a:lstStyle/>
          <a:p>
            <a:r>
              <a:rPr lang="cs-CZ"/>
              <a:t>Lidská práva a soudnictví – 4. dubna 2024</a:t>
            </a:r>
          </a:p>
        </p:txBody>
      </p:sp>
    </p:spTree>
    <p:extLst>
      <p:ext uri="{BB962C8B-B14F-4D97-AF65-F5344CB8AC3E}">
        <p14:creationId xmlns:p14="http://schemas.microsoft.com/office/powerpoint/2010/main" val="28624127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9C1EF6A9-9101-C134-7D95-DBA1D88A7A0C}"/>
              </a:ext>
            </a:extLst>
          </p:cNvPr>
          <p:cNvSpPr>
            <a:spLocks noGrp="1"/>
          </p:cNvSpPr>
          <p:nvPr>
            <p:ph type="ftr" sz="quarter" idx="10"/>
          </p:nvPr>
        </p:nvSpPr>
        <p:spPr/>
        <p:txBody>
          <a:bodyPr/>
          <a:lstStyle/>
          <a:p>
            <a:r>
              <a:rPr lang="cs-CZ" altLang="cs-CZ"/>
              <a:t>Lidská práva a soudnictví – 4. dubna 2024</a:t>
            </a:r>
          </a:p>
        </p:txBody>
      </p:sp>
      <p:sp>
        <p:nvSpPr>
          <p:cNvPr id="3" name="Zástupný symbol pro číslo snímku 2">
            <a:extLst>
              <a:ext uri="{FF2B5EF4-FFF2-40B4-BE49-F238E27FC236}">
                <a16:creationId xmlns:a16="http://schemas.microsoft.com/office/drawing/2014/main" id="{70D39852-365E-2E6D-1600-65F9F759EDBD}"/>
              </a:ext>
            </a:extLst>
          </p:cNvPr>
          <p:cNvSpPr>
            <a:spLocks noGrp="1"/>
          </p:cNvSpPr>
          <p:nvPr>
            <p:ph type="sldNum" sz="quarter" idx="11"/>
          </p:nvPr>
        </p:nvSpPr>
        <p:spPr/>
        <p:txBody>
          <a:bodyPr/>
          <a:lstStyle/>
          <a:p>
            <a:fld id="{D6D6C118-631F-4A80-9886-907009361577}" type="slidenum">
              <a:rPr lang="cs-CZ" altLang="cs-CZ"/>
              <a:pPr/>
              <a:t>29</a:t>
            </a:fld>
            <a:endParaRPr lang="cs-CZ" altLang="cs-CZ"/>
          </a:p>
        </p:txBody>
      </p:sp>
      <p:sp>
        <p:nvSpPr>
          <p:cNvPr id="5" name="Nadpis 4">
            <a:extLst>
              <a:ext uri="{FF2B5EF4-FFF2-40B4-BE49-F238E27FC236}">
                <a16:creationId xmlns:a16="http://schemas.microsoft.com/office/drawing/2014/main" id="{09806000-FB20-9C2A-345F-94D47EAEA704}"/>
              </a:ext>
            </a:extLst>
          </p:cNvPr>
          <p:cNvSpPr>
            <a:spLocks noGrp="1"/>
          </p:cNvSpPr>
          <p:nvPr>
            <p:ph type="title"/>
          </p:nvPr>
        </p:nvSpPr>
        <p:spPr/>
        <p:txBody>
          <a:bodyPr/>
          <a:lstStyle/>
          <a:p>
            <a:r>
              <a:rPr lang="cs-CZ" dirty="0">
                <a:cs typeface="Arial"/>
              </a:rPr>
              <a:t>Mezinárodní ochrana – terminologie</a:t>
            </a:r>
            <a:endParaRPr lang="cs-CZ" dirty="0"/>
          </a:p>
        </p:txBody>
      </p:sp>
      <p:graphicFrame>
        <p:nvGraphicFramePr>
          <p:cNvPr id="76" name="Diagram 75">
            <a:extLst>
              <a:ext uri="{FF2B5EF4-FFF2-40B4-BE49-F238E27FC236}">
                <a16:creationId xmlns:a16="http://schemas.microsoft.com/office/drawing/2014/main" id="{69C0FCD7-A7F6-DDFC-B169-D698FEEC5E20}"/>
              </a:ext>
            </a:extLst>
          </p:cNvPr>
          <p:cNvGraphicFramePr/>
          <p:nvPr>
            <p:extLst>
              <p:ext uri="{D42A27DB-BD31-4B8C-83A1-F6EECF244321}">
                <p14:modId xmlns:p14="http://schemas.microsoft.com/office/powerpoint/2010/main" val="2234412648"/>
              </p:ext>
            </p:extLst>
          </p:nvPr>
        </p:nvGraphicFramePr>
        <p:xfrm>
          <a:off x="719667" y="1473200"/>
          <a:ext cx="9927166" cy="474768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2985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CC3B0D32-BA7B-E0D8-15EC-18C369AE9579}"/>
              </a:ext>
            </a:extLst>
          </p:cNvPr>
          <p:cNvSpPr>
            <a:spLocks noGrp="1"/>
          </p:cNvSpPr>
          <p:nvPr>
            <p:ph type="title"/>
          </p:nvPr>
        </p:nvSpPr>
        <p:spPr/>
        <p:txBody>
          <a:bodyPr/>
          <a:lstStyle/>
          <a:p>
            <a:r>
              <a:rPr lang="cs-CZ">
                <a:cs typeface="Arial"/>
              </a:rPr>
              <a:t>Co je svoboda pohybu a pobytu? </a:t>
            </a:r>
          </a:p>
        </p:txBody>
      </p:sp>
      <p:sp>
        <p:nvSpPr>
          <p:cNvPr id="3" name="Zástupný symbol pro číslo snímku 2">
            <a:extLst>
              <a:ext uri="{FF2B5EF4-FFF2-40B4-BE49-F238E27FC236}">
                <a16:creationId xmlns:a16="http://schemas.microsoft.com/office/drawing/2014/main" id="{F19B0779-D790-65A6-6363-7EF1795A1673}"/>
              </a:ext>
            </a:extLst>
          </p:cNvPr>
          <p:cNvSpPr>
            <a:spLocks noGrp="1"/>
          </p:cNvSpPr>
          <p:nvPr>
            <p:ph type="sldNum" sz="quarter" idx="11"/>
          </p:nvPr>
        </p:nvSpPr>
        <p:spPr/>
        <p:txBody>
          <a:bodyPr/>
          <a:lstStyle/>
          <a:p>
            <a:fld id="{0DE708CC-0C3F-4567-9698-B54C0F35BD31}" type="slidenum">
              <a:rPr lang="cs-CZ" altLang="cs-CZ" smtClean="0"/>
              <a:pPr/>
              <a:t>3</a:t>
            </a:fld>
            <a:endParaRPr lang="cs-CZ"/>
          </a:p>
        </p:txBody>
      </p:sp>
      <p:sp>
        <p:nvSpPr>
          <p:cNvPr id="2" name="Zástupný symbol pro zápatí 1">
            <a:extLst>
              <a:ext uri="{FF2B5EF4-FFF2-40B4-BE49-F238E27FC236}">
                <a16:creationId xmlns:a16="http://schemas.microsoft.com/office/drawing/2014/main" id="{59ED3927-F65B-FB9A-C2E2-2EFAA8FBBEC8}"/>
              </a:ext>
            </a:extLst>
          </p:cNvPr>
          <p:cNvSpPr>
            <a:spLocks noGrp="1"/>
          </p:cNvSpPr>
          <p:nvPr>
            <p:ph type="ftr" sz="quarter" idx="10"/>
          </p:nvPr>
        </p:nvSpPr>
        <p:spPr/>
        <p:txBody>
          <a:bodyPr/>
          <a:lstStyle/>
          <a:p>
            <a:r>
              <a:rPr lang="cs-CZ"/>
              <a:t>Lidská práva a soudnictví – 4. dubna 2024</a:t>
            </a:r>
          </a:p>
        </p:txBody>
      </p:sp>
    </p:spTree>
    <p:extLst>
      <p:ext uri="{BB962C8B-B14F-4D97-AF65-F5344CB8AC3E}">
        <p14:creationId xmlns:p14="http://schemas.microsoft.com/office/powerpoint/2010/main" val="34390118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AC010914-AF76-B9D2-B14B-1F2FB68E6757}"/>
              </a:ext>
            </a:extLst>
          </p:cNvPr>
          <p:cNvSpPr>
            <a:spLocks noGrp="1"/>
          </p:cNvSpPr>
          <p:nvPr>
            <p:ph type="sldNum" sz="quarter" idx="11"/>
          </p:nvPr>
        </p:nvSpPr>
        <p:spPr/>
        <p:txBody>
          <a:bodyPr/>
          <a:lstStyle/>
          <a:p>
            <a:fld id="{0970407D-EE58-4A0B-824B-1D3AE42DD9CF}" type="slidenum">
              <a:rPr lang="cs-CZ" altLang="cs-CZ"/>
              <a:pPr/>
              <a:t>30</a:t>
            </a:fld>
            <a:endParaRPr lang="cs-CZ" altLang="cs-CZ"/>
          </a:p>
        </p:txBody>
      </p:sp>
      <p:sp>
        <p:nvSpPr>
          <p:cNvPr id="4" name="Nadpis 3">
            <a:extLst>
              <a:ext uri="{FF2B5EF4-FFF2-40B4-BE49-F238E27FC236}">
                <a16:creationId xmlns:a16="http://schemas.microsoft.com/office/drawing/2014/main" id="{D6CC7C6E-8DC5-A389-D565-5C64CCFDCE35}"/>
              </a:ext>
            </a:extLst>
          </p:cNvPr>
          <p:cNvSpPr>
            <a:spLocks noGrp="1"/>
          </p:cNvSpPr>
          <p:nvPr>
            <p:ph type="title"/>
          </p:nvPr>
        </p:nvSpPr>
        <p:spPr/>
        <p:txBody>
          <a:bodyPr/>
          <a:lstStyle/>
          <a:p>
            <a:r>
              <a:rPr lang="cs-CZ">
                <a:cs typeface="Arial"/>
              </a:rPr>
              <a:t>Ústavní azyl (čl. 43 Listiny)</a:t>
            </a:r>
          </a:p>
        </p:txBody>
      </p:sp>
      <p:sp>
        <p:nvSpPr>
          <p:cNvPr id="5" name="Zástupný obsah 4">
            <a:extLst>
              <a:ext uri="{FF2B5EF4-FFF2-40B4-BE49-F238E27FC236}">
                <a16:creationId xmlns:a16="http://schemas.microsoft.com/office/drawing/2014/main" id="{F343C4C2-286A-3E01-35EC-D61C7A832FF7}"/>
              </a:ext>
            </a:extLst>
          </p:cNvPr>
          <p:cNvSpPr>
            <a:spLocks noGrp="1"/>
          </p:cNvSpPr>
          <p:nvPr>
            <p:ph idx="1"/>
          </p:nvPr>
        </p:nvSpPr>
        <p:spPr>
          <a:xfrm>
            <a:off x="720000" y="1316864"/>
            <a:ext cx="10753200" cy="4515136"/>
          </a:xfrm>
        </p:spPr>
        <p:txBody>
          <a:bodyPr vert="horz" lIns="0" tIns="0" rIns="0" bIns="0" rtlCol="0" anchor="t">
            <a:noAutofit/>
          </a:bodyPr>
          <a:lstStyle/>
          <a:p>
            <a:pPr marL="251460" indent="-179705">
              <a:lnSpc>
                <a:spcPct val="100000"/>
              </a:lnSpc>
            </a:pPr>
            <a:r>
              <a:rPr lang="cs-CZ" sz="2400">
                <a:ea typeface="+mn-lt"/>
                <a:cs typeface="+mn-lt"/>
              </a:rPr>
              <a:t>"Česká a Slovenská Federativní Republika poskytuje azyl cizincům pronásledovaným </a:t>
            </a:r>
            <a:r>
              <a:rPr lang="cs-CZ" sz="2400" b="1">
                <a:ea typeface="+mn-lt"/>
                <a:cs typeface="+mn-lt"/>
              </a:rPr>
              <a:t>za uplatňování politických práv a svobod</a:t>
            </a:r>
            <a:r>
              <a:rPr lang="cs-CZ" sz="2400">
                <a:ea typeface="+mn-lt"/>
                <a:cs typeface="+mn-lt"/>
              </a:rPr>
              <a:t>. Azyl může být odepřen tomu, kdo jednal v rozporu se základními lidskými právy a svobodami."</a:t>
            </a:r>
          </a:p>
          <a:p>
            <a:pPr marL="71755" indent="0">
              <a:lnSpc>
                <a:spcPct val="100000"/>
              </a:lnSpc>
              <a:buNone/>
            </a:pPr>
            <a:r>
              <a:rPr lang="cs-CZ" sz="2400">
                <a:cs typeface="Arial"/>
              </a:rPr>
              <a:t>vs.</a:t>
            </a:r>
          </a:p>
          <a:p>
            <a:pPr marL="251460" indent="-179705">
              <a:lnSpc>
                <a:spcPct val="100000"/>
              </a:lnSpc>
            </a:pPr>
            <a:r>
              <a:rPr lang="cs-CZ" sz="2400">
                <a:cs typeface="Arial"/>
              </a:rPr>
              <a:t>Úmluva o právním postavení uprchlíků (Ženevská úmluva):</a:t>
            </a:r>
          </a:p>
          <a:p>
            <a:pPr marL="251460" indent="-179705">
              <a:lnSpc>
                <a:spcPct val="100000"/>
              </a:lnSpc>
            </a:pPr>
            <a:r>
              <a:rPr lang="cs-CZ" sz="2400">
                <a:ea typeface="+mn-lt"/>
                <a:cs typeface="+mn-lt"/>
              </a:rPr>
              <a:t>uprchlík = osoba, která se nachází mimo svou vlast a má oprávněné obavy před pronásledováním z důvodů rasových, náboženských nebo národnostních nebo z důvodů příslušnosti k určitým společenským vrstvám nebo i zastávání určitých politických názorů, je neschopna přijmout, nebo vzhledem ke shora uvedeným obavám, odmítá ochranu své vlast</a:t>
            </a:r>
            <a:endParaRPr lang="cs-CZ" sz="2400">
              <a:cs typeface="Arial"/>
            </a:endParaRPr>
          </a:p>
        </p:txBody>
      </p:sp>
      <p:sp>
        <p:nvSpPr>
          <p:cNvPr id="2" name="Zástupný symbol pro zápatí 1">
            <a:extLst>
              <a:ext uri="{FF2B5EF4-FFF2-40B4-BE49-F238E27FC236}">
                <a16:creationId xmlns:a16="http://schemas.microsoft.com/office/drawing/2014/main" id="{36EC2F2B-87E9-8EF2-B446-8F379C9A09F0}"/>
              </a:ext>
            </a:extLst>
          </p:cNvPr>
          <p:cNvSpPr>
            <a:spLocks noGrp="1"/>
          </p:cNvSpPr>
          <p:nvPr>
            <p:ph type="ftr" sz="quarter" idx="10"/>
          </p:nvPr>
        </p:nvSpPr>
        <p:spPr>
          <a:xfrm>
            <a:off x="720000" y="6228000"/>
            <a:ext cx="7920000" cy="252000"/>
          </a:xfrm>
        </p:spPr>
        <p:txBody>
          <a:bodyPr/>
          <a:lstStyle/>
          <a:p>
            <a:r>
              <a:rPr lang="cs-CZ"/>
              <a:t>Lidská práva a soudnictví – 4. dubna 2024</a:t>
            </a:r>
          </a:p>
        </p:txBody>
      </p:sp>
    </p:spTree>
    <p:extLst>
      <p:ext uri="{BB962C8B-B14F-4D97-AF65-F5344CB8AC3E}">
        <p14:creationId xmlns:p14="http://schemas.microsoft.com/office/powerpoint/2010/main" val="6943859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86649AFB-A544-9F67-373B-4331A96C9F2C}"/>
              </a:ext>
            </a:extLst>
          </p:cNvPr>
          <p:cNvSpPr>
            <a:spLocks noGrp="1"/>
          </p:cNvSpPr>
          <p:nvPr>
            <p:ph type="sldNum" sz="quarter" idx="11"/>
          </p:nvPr>
        </p:nvSpPr>
        <p:spPr/>
        <p:txBody>
          <a:bodyPr/>
          <a:lstStyle/>
          <a:p>
            <a:fld id="{0970407D-EE58-4A0B-824B-1D3AE42DD9CF}" type="slidenum">
              <a:rPr lang="cs-CZ" altLang="cs-CZ"/>
              <a:pPr/>
              <a:t>31</a:t>
            </a:fld>
            <a:endParaRPr lang="cs-CZ" altLang="cs-CZ"/>
          </a:p>
        </p:txBody>
      </p:sp>
      <p:sp>
        <p:nvSpPr>
          <p:cNvPr id="4" name="Nadpis 3">
            <a:extLst>
              <a:ext uri="{FF2B5EF4-FFF2-40B4-BE49-F238E27FC236}">
                <a16:creationId xmlns:a16="http://schemas.microsoft.com/office/drawing/2014/main" id="{245049F5-F9CC-71E7-B6D1-AD0A3D46373B}"/>
              </a:ext>
            </a:extLst>
          </p:cNvPr>
          <p:cNvSpPr>
            <a:spLocks noGrp="1"/>
          </p:cNvSpPr>
          <p:nvPr>
            <p:ph type="title"/>
          </p:nvPr>
        </p:nvSpPr>
        <p:spPr/>
        <p:txBody>
          <a:bodyPr/>
          <a:lstStyle/>
          <a:p>
            <a:r>
              <a:rPr lang="cs-CZ">
                <a:cs typeface="Arial"/>
              </a:rPr>
              <a:t>Co je obsahem práva? </a:t>
            </a:r>
            <a:endParaRPr lang="cs-CZ"/>
          </a:p>
        </p:txBody>
      </p:sp>
      <p:sp>
        <p:nvSpPr>
          <p:cNvPr id="5" name="Zástupný obsah 4">
            <a:extLst>
              <a:ext uri="{FF2B5EF4-FFF2-40B4-BE49-F238E27FC236}">
                <a16:creationId xmlns:a16="http://schemas.microsoft.com/office/drawing/2014/main" id="{CDB777CB-9ACD-CA36-9664-B849B985ABBF}"/>
              </a:ext>
            </a:extLst>
          </p:cNvPr>
          <p:cNvSpPr>
            <a:spLocks noGrp="1"/>
          </p:cNvSpPr>
          <p:nvPr>
            <p:ph idx="1"/>
          </p:nvPr>
        </p:nvSpPr>
        <p:spPr/>
        <p:txBody>
          <a:bodyPr vert="horz" lIns="0" tIns="0" rIns="0" bIns="0" rtlCol="0" anchor="t">
            <a:noAutofit/>
          </a:bodyPr>
          <a:lstStyle/>
          <a:p>
            <a:pPr marL="251460" indent="-179705">
              <a:lnSpc>
                <a:spcPct val="100000"/>
              </a:lnSpc>
            </a:pPr>
            <a:r>
              <a:rPr lang="cs-CZ">
                <a:ea typeface="+mn-lt"/>
                <a:cs typeface="+mn-lt"/>
              </a:rPr>
              <a:t>čl. 43 Listiny představuje procesní garanci zásady non-</a:t>
            </a:r>
            <a:r>
              <a:rPr lang="cs-CZ" err="1">
                <a:ea typeface="+mn-lt"/>
                <a:cs typeface="+mn-lt"/>
              </a:rPr>
              <a:t>refoulement</a:t>
            </a:r>
            <a:r>
              <a:rPr lang="cs-CZ">
                <a:ea typeface="+mn-lt"/>
                <a:cs typeface="+mn-lt"/>
              </a:rPr>
              <a:t> a že se jím Česká republika zavázala přijímat a zabývat se žádostmi o udělení azylu z důvodu pronásledování za uplatňování politických práv a svobod (III. ÚS 665/11)</a:t>
            </a:r>
            <a:endParaRPr lang="cs-CZ"/>
          </a:p>
          <a:p>
            <a:pPr marL="251460" indent="-179705">
              <a:lnSpc>
                <a:spcPct val="100000"/>
              </a:lnSpc>
            </a:pPr>
            <a:r>
              <a:rPr lang="cs-CZ">
                <a:ea typeface="+mn-lt"/>
                <a:cs typeface="+mn-lt"/>
              </a:rPr>
              <a:t>odpovídající procesní ochrana čl. 43 Listiny tak zahrnuje i široký a důkladný soudní přezkum odmítnutých žádostí o azyl (I. ÚS 425/16)</a:t>
            </a:r>
          </a:p>
          <a:p>
            <a:pPr marL="251460" indent="-179705">
              <a:lnSpc>
                <a:spcPct val="100000"/>
              </a:lnSpc>
            </a:pPr>
            <a:r>
              <a:rPr lang="cs-CZ">
                <a:ea typeface="+mn-lt"/>
                <a:cs typeface="+mn-lt"/>
              </a:rPr>
              <a:t>X ústavní hmotné právo</a:t>
            </a:r>
          </a:p>
        </p:txBody>
      </p:sp>
      <p:sp>
        <p:nvSpPr>
          <p:cNvPr id="2" name="Zástupný symbol pro zápatí 1">
            <a:extLst>
              <a:ext uri="{FF2B5EF4-FFF2-40B4-BE49-F238E27FC236}">
                <a16:creationId xmlns:a16="http://schemas.microsoft.com/office/drawing/2014/main" id="{35E3E9C9-C8F3-DB25-DB17-3EAE79C5F6D9}"/>
              </a:ext>
            </a:extLst>
          </p:cNvPr>
          <p:cNvSpPr>
            <a:spLocks noGrp="1"/>
          </p:cNvSpPr>
          <p:nvPr>
            <p:ph type="ftr" sz="quarter" idx="10"/>
          </p:nvPr>
        </p:nvSpPr>
        <p:spPr>
          <a:xfrm>
            <a:off x="720000" y="6228000"/>
            <a:ext cx="7920000" cy="252000"/>
          </a:xfrm>
        </p:spPr>
        <p:txBody>
          <a:bodyPr/>
          <a:lstStyle/>
          <a:p>
            <a:r>
              <a:rPr lang="cs-CZ"/>
              <a:t>Lidská práva a soudnictví – 4. dubna 2024</a:t>
            </a:r>
          </a:p>
        </p:txBody>
      </p:sp>
    </p:spTree>
    <p:extLst>
      <p:ext uri="{BB962C8B-B14F-4D97-AF65-F5344CB8AC3E}">
        <p14:creationId xmlns:p14="http://schemas.microsoft.com/office/powerpoint/2010/main" val="5146733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1FC0E582-1C80-F166-B7C3-5A04CA5EEC95}"/>
              </a:ext>
            </a:extLst>
          </p:cNvPr>
          <p:cNvSpPr>
            <a:spLocks noGrp="1"/>
          </p:cNvSpPr>
          <p:nvPr>
            <p:ph type="sldNum" sz="quarter" idx="11"/>
          </p:nvPr>
        </p:nvSpPr>
        <p:spPr/>
        <p:txBody>
          <a:bodyPr/>
          <a:lstStyle/>
          <a:p>
            <a:fld id="{0970407D-EE58-4A0B-824B-1D3AE42DD9CF}" type="slidenum">
              <a:rPr lang="cs-CZ" altLang="cs-CZ"/>
              <a:pPr/>
              <a:t>32</a:t>
            </a:fld>
            <a:endParaRPr lang="cs-CZ" altLang="cs-CZ"/>
          </a:p>
        </p:txBody>
      </p:sp>
      <p:sp>
        <p:nvSpPr>
          <p:cNvPr id="4" name="Nadpis 3">
            <a:extLst>
              <a:ext uri="{FF2B5EF4-FFF2-40B4-BE49-F238E27FC236}">
                <a16:creationId xmlns:a16="http://schemas.microsoft.com/office/drawing/2014/main" id="{21D6B2C4-52A2-8B54-17AA-3C9A3B0E2EB0}"/>
              </a:ext>
            </a:extLst>
          </p:cNvPr>
          <p:cNvSpPr>
            <a:spLocks noGrp="1"/>
          </p:cNvSpPr>
          <p:nvPr>
            <p:ph type="title"/>
          </p:nvPr>
        </p:nvSpPr>
        <p:spPr/>
        <p:txBody>
          <a:bodyPr/>
          <a:lstStyle/>
          <a:p>
            <a:r>
              <a:rPr lang="cs-CZ">
                <a:cs typeface="Arial"/>
              </a:rPr>
              <a:t>Odepření a odnětí azylu?</a:t>
            </a:r>
            <a:endParaRPr lang="cs-CZ"/>
          </a:p>
        </p:txBody>
      </p:sp>
      <p:sp>
        <p:nvSpPr>
          <p:cNvPr id="5" name="Zástupný obsah 4">
            <a:extLst>
              <a:ext uri="{FF2B5EF4-FFF2-40B4-BE49-F238E27FC236}">
                <a16:creationId xmlns:a16="http://schemas.microsoft.com/office/drawing/2014/main" id="{42A1A080-23B0-4AAD-7452-C09500EDEA78}"/>
              </a:ext>
            </a:extLst>
          </p:cNvPr>
          <p:cNvSpPr>
            <a:spLocks noGrp="1"/>
          </p:cNvSpPr>
          <p:nvPr>
            <p:ph idx="1"/>
          </p:nvPr>
        </p:nvSpPr>
        <p:spPr>
          <a:xfrm>
            <a:off x="720000" y="1991805"/>
            <a:ext cx="10753200" cy="4139998"/>
          </a:xfrm>
        </p:spPr>
        <p:txBody>
          <a:bodyPr vert="horz" lIns="0" tIns="0" rIns="0" bIns="0" rtlCol="0" anchor="t">
            <a:noAutofit/>
          </a:bodyPr>
          <a:lstStyle/>
          <a:p>
            <a:pPr marL="251460" indent="-179705"/>
            <a:r>
              <a:rPr lang="cs-CZ">
                <a:ea typeface="+mn-lt"/>
                <a:cs typeface="+mn-lt"/>
              </a:rPr>
              <a:t>"Azyl může být odepřen tomu, kdo jednal v rozporu se základními lidskými právy a svobodami." (ekvivalent vylučující klauzule)</a:t>
            </a:r>
          </a:p>
          <a:p>
            <a:pPr marL="251460" indent="-179705"/>
            <a:r>
              <a:rPr lang="cs-CZ">
                <a:cs typeface="Arial"/>
              </a:rPr>
              <a:t>Lze ústavní azyl odejmout? (ekvivalent </a:t>
            </a:r>
            <a:r>
              <a:rPr lang="cs-CZ" err="1">
                <a:cs typeface="Arial"/>
              </a:rPr>
              <a:t>cesační</a:t>
            </a:r>
            <a:r>
              <a:rPr lang="cs-CZ">
                <a:cs typeface="Arial"/>
              </a:rPr>
              <a:t> klauzule) </a:t>
            </a:r>
          </a:p>
        </p:txBody>
      </p:sp>
      <p:sp>
        <p:nvSpPr>
          <p:cNvPr id="2" name="Zástupný symbol pro zápatí 1">
            <a:extLst>
              <a:ext uri="{FF2B5EF4-FFF2-40B4-BE49-F238E27FC236}">
                <a16:creationId xmlns:a16="http://schemas.microsoft.com/office/drawing/2014/main" id="{12FCE724-9128-A62C-308F-EF245D28F769}"/>
              </a:ext>
            </a:extLst>
          </p:cNvPr>
          <p:cNvSpPr>
            <a:spLocks noGrp="1"/>
          </p:cNvSpPr>
          <p:nvPr>
            <p:ph type="ftr" sz="quarter" idx="10"/>
          </p:nvPr>
        </p:nvSpPr>
        <p:spPr>
          <a:xfrm>
            <a:off x="720000" y="6228000"/>
            <a:ext cx="7920000" cy="252000"/>
          </a:xfrm>
        </p:spPr>
        <p:txBody>
          <a:bodyPr/>
          <a:lstStyle/>
          <a:p>
            <a:r>
              <a:rPr lang="cs-CZ"/>
              <a:t>Lidská práva a soudnictví – 4. dubna 2024</a:t>
            </a:r>
          </a:p>
        </p:txBody>
      </p:sp>
    </p:spTree>
    <p:extLst>
      <p:ext uri="{BB962C8B-B14F-4D97-AF65-F5344CB8AC3E}">
        <p14:creationId xmlns:p14="http://schemas.microsoft.com/office/powerpoint/2010/main" val="259260982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A645D570-C0DC-FBB4-8EA9-22A1AB8DEE9A}"/>
              </a:ext>
            </a:extLst>
          </p:cNvPr>
          <p:cNvSpPr>
            <a:spLocks noGrp="1"/>
          </p:cNvSpPr>
          <p:nvPr>
            <p:ph type="sldNum" sz="quarter" idx="11"/>
          </p:nvPr>
        </p:nvSpPr>
        <p:spPr/>
        <p:txBody>
          <a:bodyPr/>
          <a:lstStyle/>
          <a:p>
            <a:fld id="{0970407D-EE58-4A0B-824B-1D3AE42DD9CF}" type="slidenum">
              <a:rPr lang="cs-CZ" altLang="cs-CZ" dirty="0"/>
              <a:pPr/>
              <a:t>33</a:t>
            </a:fld>
            <a:endParaRPr lang="cs-CZ" altLang="cs-CZ"/>
          </a:p>
        </p:txBody>
      </p:sp>
      <p:sp>
        <p:nvSpPr>
          <p:cNvPr id="4" name="Nadpis 3">
            <a:extLst>
              <a:ext uri="{FF2B5EF4-FFF2-40B4-BE49-F238E27FC236}">
                <a16:creationId xmlns:a16="http://schemas.microsoft.com/office/drawing/2014/main" id="{926BF776-C977-693E-4C28-6EDEA6E477E4}"/>
              </a:ext>
            </a:extLst>
          </p:cNvPr>
          <p:cNvSpPr>
            <a:spLocks noGrp="1"/>
          </p:cNvSpPr>
          <p:nvPr>
            <p:ph type="title"/>
          </p:nvPr>
        </p:nvSpPr>
        <p:spPr/>
        <p:txBody>
          <a:bodyPr/>
          <a:lstStyle/>
          <a:p>
            <a:r>
              <a:rPr lang="cs-CZ">
                <a:cs typeface="Arial"/>
              </a:rPr>
              <a:t>Zdroje: </a:t>
            </a:r>
            <a:endParaRPr lang="cs-CZ"/>
          </a:p>
        </p:txBody>
      </p:sp>
      <p:sp>
        <p:nvSpPr>
          <p:cNvPr id="5" name="Zástupný obsah 4">
            <a:extLst>
              <a:ext uri="{FF2B5EF4-FFF2-40B4-BE49-F238E27FC236}">
                <a16:creationId xmlns:a16="http://schemas.microsoft.com/office/drawing/2014/main" id="{236D06AD-85EB-5595-B59C-251073FDFA65}"/>
              </a:ext>
            </a:extLst>
          </p:cNvPr>
          <p:cNvSpPr>
            <a:spLocks noGrp="1"/>
          </p:cNvSpPr>
          <p:nvPr>
            <p:ph idx="1"/>
          </p:nvPr>
        </p:nvSpPr>
        <p:spPr>
          <a:xfrm>
            <a:off x="720000" y="1609280"/>
            <a:ext cx="11065495" cy="4958583"/>
          </a:xfrm>
        </p:spPr>
        <p:txBody>
          <a:bodyPr vert="horz" lIns="0" tIns="0" rIns="0" bIns="0" rtlCol="0" anchor="t">
            <a:noAutofit/>
          </a:bodyPr>
          <a:lstStyle/>
          <a:p>
            <a:pPr marL="251460" indent="-179705">
              <a:lnSpc>
                <a:spcPct val="100000"/>
              </a:lnSpc>
            </a:pPr>
            <a:r>
              <a:rPr lang="cs-CZ" sz="1500" err="1">
                <a:ea typeface="+mn-lt"/>
                <a:cs typeface="+mn-lt"/>
              </a:rPr>
              <a:t>Guide</a:t>
            </a:r>
            <a:r>
              <a:rPr lang="cs-CZ" sz="1500">
                <a:ea typeface="+mn-lt"/>
                <a:cs typeface="+mn-lt"/>
              </a:rPr>
              <a:t> on </a:t>
            </a:r>
            <a:r>
              <a:rPr lang="cs-CZ" sz="1500" err="1">
                <a:ea typeface="+mn-lt"/>
                <a:cs typeface="+mn-lt"/>
              </a:rPr>
              <a:t>Article</a:t>
            </a:r>
            <a:r>
              <a:rPr lang="cs-CZ" sz="1500">
                <a:ea typeface="+mn-lt"/>
                <a:cs typeface="+mn-lt"/>
              </a:rPr>
              <a:t> 2 </a:t>
            </a:r>
            <a:r>
              <a:rPr lang="cs-CZ" sz="1500" err="1">
                <a:ea typeface="+mn-lt"/>
                <a:cs typeface="+mn-lt"/>
              </a:rPr>
              <a:t>of</a:t>
            </a:r>
            <a:r>
              <a:rPr lang="cs-CZ" sz="1500">
                <a:ea typeface="+mn-lt"/>
                <a:cs typeface="+mn-lt"/>
              </a:rPr>
              <a:t> </a:t>
            </a:r>
            <a:r>
              <a:rPr lang="cs-CZ" sz="1500" err="1">
                <a:ea typeface="+mn-lt"/>
                <a:cs typeface="+mn-lt"/>
              </a:rPr>
              <a:t>Protocol</a:t>
            </a:r>
            <a:r>
              <a:rPr lang="cs-CZ" sz="1500">
                <a:ea typeface="+mn-lt"/>
                <a:cs typeface="+mn-lt"/>
              </a:rPr>
              <a:t> No. 4 to </a:t>
            </a:r>
            <a:r>
              <a:rPr lang="cs-CZ" sz="1500" err="1">
                <a:ea typeface="+mn-lt"/>
                <a:cs typeface="+mn-lt"/>
              </a:rPr>
              <a:t>the</a:t>
            </a:r>
            <a:r>
              <a:rPr lang="cs-CZ" sz="1500">
                <a:ea typeface="+mn-lt"/>
                <a:cs typeface="+mn-lt"/>
              </a:rPr>
              <a:t> </a:t>
            </a:r>
            <a:r>
              <a:rPr lang="cs-CZ" sz="1500" err="1">
                <a:ea typeface="+mn-lt"/>
                <a:cs typeface="+mn-lt"/>
              </a:rPr>
              <a:t>European</a:t>
            </a:r>
            <a:r>
              <a:rPr lang="cs-CZ" sz="1500">
                <a:ea typeface="+mn-lt"/>
                <a:cs typeface="+mn-lt"/>
              </a:rPr>
              <a:t> </a:t>
            </a:r>
            <a:r>
              <a:rPr lang="cs-CZ" sz="1500" err="1">
                <a:ea typeface="+mn-lt"/>
                <a:cs typeface="+mn-lt"/>
              </a:rPr>
              <a:t>Convention</a:t>
            </a:r>
            <a:r>
              <a:rPr lang="cs-CZ" sz="1500">
                <a:ea typeface="+mn-lt"/>
                <a:cs typeface="+mn-lt"/>
              </a:rPr>
              <a:t> on </a:t>
            </a:r>
            <a:r>
              <a:rPr lang="cs-CZ" sz="1500" err="1">
                <a:ea typeface="+mn-lt"/>
                <a:cs typeface="+mn-lt"/>
              </a:rPr>
              <a:t>Human</a:t>
            </a:r>
            <a:r>
              <a:rPr lang="cs-CZ" sz="1500">
                <a:ea typeface="+mn-lt"/>
                <a:cs typeface="+mn-lt"/>
              </a:rPr>
              <a:t> </a:t>
            </a:r>
            <a:r>
              <a:rPr lang="cs-CZ" sz="1500" err="1">
                <a:ea typeface="+mn-lt"/>
                <a:cs typeface="+mn-lt"/>
              </a:rPr>
              <a:t>Rights</a:t>
            </a:r>
            <a:r>
              <a:rPr lang="cs-CZ" sz="1500">
                <a:ea typeface="+mn-lt"/>
                <a:cs typeface="+mn-lt"/>
              </a:rPr>
              <a:t>. Dostupné z: https://www.echr.coe.int/Documents/Guide_Art_2_Protocol_4_ENG.pdf</a:t>
            </a:r>
            <a:endParaRPr lang="cs-CZ">
              <a:cs typeface="Arial"/>
            </a:endParaRPr>
          </a:p>
          <a:p>
            <a:pPr marL="251460" indent="-179705">
              <a:lnSpc>
                <a:spcPct val="100000"/>
              </a:lnSpc>
            </a:pPr>
            <a:r>
              <a:rPr lang="cs-CZ" sz="1500">
                <a:cs typeface="Arial"/>
              </a:rPr>
              <a:t>KMEC, Jiří et al. </a:t>
            </a:r>
            <a:r>
              <a:rPr lang="cs-CZ" sz="1500" i="1">
                <a:cs typeface="Arial"/>
              </a:rPr>
              <a:t>Evropská úmluva o lidských právech: komentář</a:t>
            </a:r>
            <a:r>
              <a:rPr lang="cs-CZ" sz="1500">
                <a:cs typeface="Arial"/>
              </a:rPr>
              <a:t>. Praha: C.H. Beck, 2012. Velké komentáře. ISBN 978-80-7400-365-3.</a:t>
            </a:r>
            <a:endParaRPr lang="cs-CZ">
              <a:cs typeface="Arial"/>
            </a:endParaRPr>
          </a:p>
          <a:p>
            <a:pPr marL="251460" indent="-179705">
              <a:lnSpc>
                <a:spcPct val="100000"/>
              </a:lnSpc>
            </a:pPr>
            <a:r>
              <a:rPr lang="cs-CZ" sz="1500">
                <a:ea typeface="+mn-lt"/>
                <a:cs typeface="+mn-lt"/>
              </a:rPr>
              <a:t>KONŮPKA, Petr a Monika STACHOŇOVÁ. </a:t>
            </a:r>
            <a:r>
              <a:rPr lang="cs-CZ" sz="1500" i="1">
                <a:ea typeface="+mn-lt"/>
                <a:cs typeface="+mn-lt"/>
              </a:rPr>
              <a:t>Evropská úmluva o lidských právech: praktický průvodce</a:t>
            </a:r>
            <a:r>
              <a:rPr lang="cs-CZ" sz="1500">
                <a:ea typeface="+mn-lt"/>
                <a:cs typeface="+mn-lt"/>
              </a:rPr>
              <a:t>. Praha: Právnická fakulta Univerzity Karlovy, 2022. ISBN 978-80-7630-024-8. Dostupné z: </a:t>
            </a:r>
            <a:r>
              <a:rPr lang="cs-CZ" sz="1500">
                <a:ea typeface="+mn-lt"/>
                <a:cs typeface="+mn-lt"/>
                <a:hlinkClick r:id="rId2"/>
              </a:rPr>
              <a:t>https://www.prf.cuni.cz/sites/default/files/soubory/2022-10/Evropska-umluva-o-lidskych-pravech_Prakticky-pruvodce_Konupka-a-kolektiv.pdf</a:t>
            </a:r>
            <a:r>
              <a:rPr lang="cs-CZ" sz="1500">
                <a:ea typeface="+mn-lt"/>
                <a:cs typeface="+mn-lt"/>
              </a:rPr>
              <a:t> </a:t>
            </a:r>
          </a:p>
          <a:p>
            <a:pPr marL="251460" indent="-179705">
              <a:lnSpc>
                <a:spcPct val="100000"/>
              </a:lnSpc>
            </a:pPr>
            <a:r>
              <a:rPr lang="cs-CZ" sz="1500">
                <a:ea typeface="+mn-lt"/>
                <a:cs typeface="+mn-lt"/>
              </a:rPr>
              <a:t>KOSAŘ, David.  In KÜHN, Zdeněk et al. </a:t>
            </a:r>
            <a:r>
              <a:rPr lang="cs-CZ" sz="1500" i="1">
                <a:ea typeface="+mn-lt"/>
                <a:cs typeface="+mn-lt"/>
              </a:rPr>
              <a:t>Listina základních práv a svobod: velký komentář</a:t>
            </a:r>
            <a:r>
              <a:rPr lang="cs-CZ" sz="1500">
                <a:ea typeface="+mn-lt"/>
                <a:cs typeface="+mn-lt"/>
              </a:rPr>
              <a:t>. Praha: </a:t>
            </a:r>
            <a:r>
              <a:rPr lang="cs-CZ" sz="1500" err="1">
                <a:ea typeface="+mn-lt"/>
                <a:cs typeface="+mn-lt"/>
              </a:rPr>
              <a:t>Leges</a:t>
            </a:r>
            <a:r>
              <a:rPr lang="cs-CZ" sz="1500">
                <a:ea typeface="+mn-lt"/>
                <a:cs typeface="+mn-lt"/>
              </a:rPr>
              <a:t>, 2022. Komentátor. ISBN 978-80-7502-609-5.</a:t>
            </a:r>
            <a:endParaRPr lang="en-US" sz="1500">
              <a:ea typeface="+mn-lt"/>
              <a:cs typeface="+mn-lt"/>
            </a:endParaRPr>
          </a:p>
          <a:p>
            <a:pPr marL="251460" indent="-179705">
              <a:lnSpc>
                <a:spcPct val="100000"/>
              </a:lnSpc>
            </a:pPr>
            <a:r>
              <a:rPr lang="cs-CZ" sz="1500">
                <a:ea typeface="+mn-lt"/>
                <a:cs typeface="+mn-lt"/>
              </a:rPr>
              <a:t>MOLEK, Pavel. In WAGENROVÁ, Eliška et al. </a:t>
            </a:r>
            <a:r>
              <a:rPr lang="cs-CZ" sz="1500" i="1">
                <a:ea typeface="+mn-lt"/>
                <a:cs typeface="+mn-lt"/>
              </a:rPr>
              <a:t>Listina</a:t>
            </a:r>
            <a:r>
              <a:rPr lang="cs-CZ" sz="1500" i="1">
                <a:cs typeface="Arial"/>
              </a:rPr>
              <a:t> základních práv a svobod: komentář</a:t>
            </a:r>
            <a:r>
              <a:rPr lang="cs-CZ" sz="1500">
                <a:cs typeface="Arial"/>
              </a:rPr>
              <a:t>. Praha: </a:t>
            </a:r>
            <a:r>
              <a:rPr lang="cs-CZ" sz="1500" err="1">
                <a:cs typeface="Arial"/>
              </a:rPr>
              <a:t>Wolters</a:t>
            </a:r>
            <a:r>
              <a:rPr lang="cs-CZ" sz="1500">
                <a:cs typeface="Arial"/>
              </a:rPr>
              <a:t> </a:t>
            </a:r>
            <a:r>
              <a:rPr lang="cs-CZ" sz="1500" err="1">
                <a:cs typeface="Arial"/>
              </a:rPr>
              <a:t>Kluwer</a:t>
            </a:r>
            <a:r>
              <a:rPr lang="cs-CZ" sz="1500">
                <a:cs typeface="Arial"/>
              </a:rPr>
              <a:t> Česká republika, 2012. Komentáře </a:t>
            </a:r>
            <a:r>
              <a:rPr lang="cs-CZ" sz="1500" err="1">
                <a:cs typeface="Arial"/>
              </a:rPr>
              <a:t>Wolters</a:t>
            </a:r>
            <a:r>
              <a:rPr lang="cs-CZ" sz="1500">
                <a:cs typeface="Arial"/>
              </a:rPr>
              <a:t> </a:t>
            </a:r>
            <a:r>
              <a:rPr lang="cs-CZ" sz="1500" err="1">
                <a:cs typeface="Arial"/>
              </a:rPr>
              <a:t>Kluwer</a:t>
            </a:r>
            <a:r>
              <a:rPr lang="cs-CZ" sz="1500">
                <a:cs typeface="Arial"/>
              </a:rPr>
              <a:t>. Kodex. ISBN 978-80-7357-750-6.</a:t>
            </a:r>
            <a:endParaRPr lang="cs-CZ" sz="1500">
              <a:ea typeface="+mn-lt"/>
              <a:cs typeface="+mn-lt"/>
            </a:endParaRPr>
          </a:p>
          <a:p>
            <a:pPr marL="251460" indent="-179705">
              <a:lnSpc>
                <a:spcPct val="100000"/>
              </a:lnSpc>
            </a:pPr>
            <a:r>
              <a:rPr lang="cs-CZ" sz="1500">
                <a:cs typeface="Arial"/>
              </a:rPr>
              <a:t>TOMOSZEK, Martin. In </a:t>
            </a:r>
            <a:r>
              <a:rPr lang="cs-CZ" sz="1500">
                <a:ea typeface="+mn-lt"/>
                <a:cs typeface="+mn-lt"/>
              </a:rPr>
              <a:t>HUSSEINI, Faisal et al. </a:t>
            </a:r>
            <a:r>
              <a:rPr lang="cs-CZ" sz="1500" i="1">
                <a:ea typeface="+mn-lt"/>
                <a:cs typeface="+mn-lt"/>
              </a:rPr>
              <a:t>Listina základních práv a svobod: komentář</a:t>
            </a:r>
            <a:r>
              <a:rPr lang="cs-CZ" sz="1500">
                <a:ea typeface="+mn-lt"/>
                <a:cs typeface="+mn-lt"/>
              </a:rPr>
              <a:t>. V Praze: C.H. Beck, 2021. Beckova edice Komentované zákony. ISBN 978-80-7400-812-2.</a:t>
            </a:r>
            <a:endParaRPr lang="cs-CZ" sz="1500">
              <a:cs typeface="Arial"/>
            </a:endParaRPr>
          </a:p>
          <a:p>
            <a:pPr marL="251460" indent="-179705">
              <a:lnSpc>
                <a:spcPct val="100000"/>
              </a:lnSpc>
            </a:pPr>
            <a:r>
              <a:rPr lang="cs-CZ" sz="1500">
                <a:cs typeface="Arial"/>
              </a:rPr>
              <a:t>VYHNÁNEK, Ladislav. In </a:t>
            </a:r>
            <a:r>
              <a:rPr lang="cs-CZ" sz="1500">
                <a:ea typeface="+mn-lt"/>
                <a:cs typeface="+mn-lt"/>
              </a:rPr>
              <a:t>KÜHN, Zdeněk et al. </a:t>
            </a:r>
            <a:r>
              <a:rPr lang="cs-CZ" sz="1500" i="1">
                <a:ea typeface="+mn-lt"/>
                <a:cs typeface="+mn-lt"/>
              </a:rPr>
              <a:t>Listina základních práv a svobod: velký komentář</a:t>
            </a:r>
            <a:r>
              <a:rPr lang="cs-CZ" sz="1500">
                <a:ea typeface="+mn-lt"/>
                <a:cs typeface="+mn-lt"/>
              </a:rPr>
              <a:t>. Praha: </a:t>
            </a:r>
            <a:r>
              <a:rPr lang="cs-CZ" sz="1500" err="1">
                <a:ea typeface="+mn-lt"/>
                <a:cs typeface="+mn-lt"/>
              </a:rPr>
              <a:t>Leges</a:t>
            </a:r>
            <a:r>
              <a:rPr lang="cs-CZ" sz="1500">
                <a:ea typeface="+mn-lt"/>
                <a:cs typeface="+mn-lt"/>
              </a:rPr>
              <a:t>, 2022. Komentátor. ISBN 978-80-7502-609-5.</a:t>
            </a:r>
          </a:p>
          <a:p>
            <a:pPr marL="251460" indent="-179705">
              <a:lnSpc>
                <a:spcPct val="100000"/>
              </a:lnSpc>
            </a:pPr>
            <a:endParaRPr lang="cs-CZ" sz="1500">
              <a:cs typeface="Arial"/>
            </a:endParaRPr>
          </a:p>
        </p:txBody>
      </p:sp>
      <p:sp>
        <p:nvSpPr>
          <p:cNvPr id="2" name="Zástupný symbol pro zápatí 1">
            <a:extLst>
              <a:ext uri="{FF2B5EF4-FFF2-40B4-BE49-F238E27FC236}">
                <a16:creationId xmlns:a16="http://schemas.microsoft.com/office/drawing/2014/main" id="{6CCF73F3-2FC3-FE3E-9106-E9DFE84D90DE}"/>
              </a:ext>
            </a:extLst>
          </p:cNvPr>
          <p:cNvSpPr>
            <a:spLocks noGrp="1"/>
          </p:cNvSpPr>
          <p:nvPr>
            <p:ph type="ftr" sz="quarter" idx="10"/>
          </p:nvPr>
        </p:nvSpPr>
        <p:spPr>
          <a:xfrm>
            <a:off x="847000" y="6228000"/>
            <a:ext cx="7920000" cy="252000"/>
          </a:xfrm>
        </p:spPr>
        <p:txBody>
          <a:bodyPr/>
          <a:lstStyle/>
          <a:p>
            <a:r>
              <a:rPr lang="cs-CZ"/>
              <a:t>Lidská práva a soudnictví – 4. dubna 2024</a:t>
            </a:r>
          </a:p>
        </p:txBody>
      </p:sp>
    </p:spTree>
    <p:extLst>
      <p:ext uri="{BB962C8B-B14F-4D97-AF65-F5344CB8AC3E}">
        <p14:creationId xmlns:p14="http://schemas.microsoft.com/office/powerpoint/2010/main" val="48343833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D39D6D76-C0D3-8098-12CD-2865F07B3438}"/>
              </a:ext>
            </a:extLst>
          </p:cNvPr>
          <p:cNvSpPr>
            <a:spLocks noGrp="1"/>
          </p:cNvSpPr>
          <p:nvPr>
            <p:ph type="sldNum" sz="quarter" idx="11"/>
          </p:nvPr>
        </p:nvSpPr>
        <p:spPr/>
        <p:txBody>
          <a:bodyPr/>
          <a:lstStyle/>
          <a:p>
            <a:fld id="{0DE708CC-0C3F-4567-9698-B54C0F35BD31}" type="slidenum">
              <a:rPr lang="cs-CZ" altLang="cs-CZ" dirty="0" smtClean="0"/>
              <a:pPr/>
              <a:t>34</a:t>
            </a:fld>
            <a:endParaRPr lang="cs-CZ" altLang="cs-CZ"/>
          </a:p>
        </p:txBody>
      </p:sp>
      <p:sp>
        <p:nvSpPr>
          <p:cNvPr id="4" name="Nadpis 3">
            <a:extLst>
              <a:ext uri="{FF2B5EF4-FFF2-40B4-BE49-F238E27FC236}">
                <a16:creationId xmlns:a16="http://schemas.microsoft.com/office/drawing/2014/main" id="{E1E31E47-CFF2-4B20-DC27-926015850534}"/>
              </a:ext>
            </a:extLst>
          </p:cNvPr>
          <p:cNvSpPr>
            <a:spLocks noGrp="1"/>
          </p:cNvSpPr>
          <p:nvPr>
            <p:ph type="title"/>
          </p:nvPr>
        </p:nvSpPr>
        <p:spPr/>
        <p:txBody>
          <a:bodyPr/>
          <a:lstStyle/>
          <a:p>
            <a:r>
              <a:rPr lang="cs-CZ">
                <a:cs typeface="Arial"/>
              </a:rPr>
              <a:t>Děkuji za pozornost!</a:t>
            </a:r>
            <a:endParaRPr lang="cs-CZ"/>
          </a:p>
        </p:txBody>
      </p:sp>
      <p:sp>
        <p:nvSpPr>
          <p:cNvPr id="5" name="Podnadpis 4">
            <a:extLst>
              <a:ext uri="{FF2B5EF4-FFF2-40B4-BE49-F238E27FC236}">
                <a16:creationId xmlns:a16="http://schemas.microsoft.com/office/drawing/2014/main" id="{D5E1AF5A-7643-9014-4B5A-BE2C9B898A47}"/>
              </a:ext>
            </a:extLst>
          </p:cNvPr>
          <p:cNvSpPr>
            <a:spLocks noGrp="1"/>
          </p:cNvSpPr>
          <p:nvPr>
            <p:ph type="subTitle" idx="1"/>
          </p:nvPr>
        </p:nvSpPr>
        <p:spPr/>
        <p:txBody>
          <a:bodyPr/>
          <a:lstStyle/>
          <a:p>
            <a:r>
              <a:rPr lang="cs-CZ">
                <a:cs typeface="Arial"/>
              </a:rPr>
              <a:t>alzbeta.kralova@law.muni.cz</a:t>
            </a:r>
          </a:p>
        </p:txBody>
      </p:sp>
      <p:sp>
        <p:nvSpPr>
          <p:cNvPr id="2" name="Zástupný symbol pro zápatí 1">
            <a:extLst>
              <a:ext uri="{FF2B5EF4-FFF2-40B4-BE49-F238E27FC236}">
                <a16:creationId xmlns:a16="http://schemas.microsoft.com/office/drawing/2014/main" id="{80FBE724-F834-0102-62CB-751D5FB684C5}"/>
              </a:ext>
            </a:extLst>
          </p:cNvPr>
          <p:cNvSpPr>
            <a:spLocks noGrp="1"/>
          </p:cNvSpPr>
          <p:nvPr>
            <p:ph type="ftr" sz="quarter" idx="10"/>
          </p:nvPr>
        </p:nvSpPr>
        <p:spPr/>
        <p:txBody>
          <a:bodyPr/>
          <a:lstStyle/>
          <a:p>
            <a:r>
              <a:rPr lang="cs-CZ"/>
              <a:t>Lidská práva a soudnictví – 4. dubna 2024</a:t>
            </a:r>
          </a:p>
        </p:txBody>
      </p:sp>
    </p:spTree>
    <p:extLst>
      <p:ext uri="{BB962C8B-B14F-4D97-AF65-F5344CB8AC3E}">
        <p14:creationId xmlns:p14="http://schemas.microsoft.com/office/powerpoint/2010/main" val="1146590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ástupný symbol pro zápatí 1">
            <a:extLst>
              <a:ext uri="{FF2B5EF4-FFF2-40B4-BE49-F238E27FC236}">
                <a16:creationId xmlns:a16="http://schemas.microsoft.com/office/drawing/2014/main" id="{193789D6-06ED-4568-8461-64C75AF2639C}"/>
              </a:ext>
            </a:extLst>
          </p:cNvPr>
          <p:cNvSpPr>
            <a:spLocks noGrp="1"/>
          </p:cNvSpPr>
          <p:nvPr>
            <p:ph type="ftr" sz="quarter" idx="10"/>
          </p:nvPr>
        </p:nvSpPr>
        <p:spPr>
          <a:xfrm>
            <a:off x="720000" y="6485098"/>
            <a:ext cx="7920000" cy="252000"/>
          </a:xfrm>
        </p:spPr>
        <p:txBody>
          <a:bodyPr/>
          <a:lstStyle/>
          <a:p>
            <a:r>
              <a:rPr lang="cs-CZ"/>
              <a:t>Lidská práva a soudnictví – 4. dubna 2024</a:t>
            </a:r>
          </a:p>
        </p:txBody>
      </p:sp>
      <p:sp>
        <p:nvSpPr>
          <p:cNvPr id="3" name="Zástupný symbol pro číslo snímku 2">
            <a:extLst>
              <a:ext uri="{FF2B5EF4-FFF2-40B4-BE49-F238E27FC236}">
                <a16:creationId xmlns:a16="http://schemas.microsoft.com/office/drawing/2014/main" id="{2B71B024-C832-4126-864D-FAB2BBD9E821}"/>
              </a:ext>
            </a:extLst>
          </p:cNvPr>
          <p:cNvSpPr>
            <a:spLocks noGrp="1"/>
          </p:cNvSpPr>
          <p:nvPr>
            <p:ph type="sldNum" sz="quarter" idx="11"/>
          </p:nvPr>
        </p:nvSpPr>
        <p:spPr>
          <a:xfrm>
            <a:off x="386122" y="6485098"/>
            <a:ext cx="252000" cy="252000"/>
          </a:xfrm>
        </p:spPr>
        <p:txBody>
          <a:bodyPr/>
          <a:lstStyle/>
          <a:p>
            <a:fld id="{0970407D-EE58-4A0B-824B-1D3AE42DD9CF}" type="slidenum">
              <a:rPr lang="cs-CZ" altLang="cs-CZ" smtClean="0"/>
              <a:pPr/>
              <a:t>4</a:t>
            </a:fld>
            <a:endParaRPr lang="cs-CZ" altLang="cs-CZ"/>
          </a:p>
        </p:txBody>
      </p:sp>
      <p:sp>
        <p:nvSpPr>
          <p:cNvPr id="4" name="Nadpis 3">
            <a:extLst>
              <a:ext uri="{FF2B5EF4-FFF2-40B4-BE49-F238E27FC236}">
                <a16:creationId xmlns:a16="http://schemas.microsoft.com/office/drawing/2014/main" id="{638A6080-DE0C-4D9F-80F3-B9D8AEFAE95A}"/>
              </a:ext>
            </a:extLst>
          </p:cNvPr>
          <p:cNvSpPr>
            <a:spLocks noGrp="1"/>
          </p:cNvSpPr>
          <p:nvPr>
            <p:ph type="title"/>
          </p:nvPr>
        </p:nvSpPr>
        <p:spPr/>
        <p:txBody>
          <a:bodyPr/>
          <a:lstStyle/>
          <a:p>
            <a:r>
              <a:rPr lang="cs-CZ"/>
              <a:t>Svoboda pohybu a pobytu</a:t>
            </a:r>
          </a:p>
        </p:txBody>
      </p:sp>
      <p:sp>
        <p:nvSpPr>
          <p:cNvPr id="5" name="Zástupný obsah 4">
            <a:extLst>
              <a:ext uri="{FF2B5EF4-FFF2-40B4-BE49-F238E27FC236}">
                <a16:creationId xmlns:a16="http://schemas.microsoft.com/office/drawing/2014/main" id="{96EFBE45-57D5-42F2-BAB2-9A8CE1F0EC50}"/>
              </a:ext>
            </a:extLst>
          </p:cNvPr>
          <p:cNvSpPr>
            <a:spLocks noGrp="1"/>
          </p:cNvSpPr>
          <p:nvPr>
            <p:ph idx="1"/>
          </p:nvPr>
        </p:nvSpPr>
        <p:spPr>
          <a:xfrm>
            <a:off x="511689" y="1383451"/>
            <a:ext cx="10290085" cy="4648971"/>
          </a:xfrm>
        </p:spPr>
        <p:txBody>
          <a:bodyPr vert="horz" lIns="0" tIns="0" rIns="0" bIns="0" rtlCol="0" anchor="t">
            <a:noAutofit/>
          </a:bodyPr>
          <a:lstStyle/>
          <a:p>
            <a:pPr marL="251460" indent="-179705">
              <a:lnSpc>
                <a:spcPct val="100000"/>
              </a:lnSpc>
              <a:spcAft>
                <a:spcPts val="0"/>
              </a:spcAft>
            </a:pPr>
            <a:r>
              <a:rPr lang="cs-CZ" sz="3000" dirty="0">
                <a:cs typeface="Arial"/>
              </a:rPr>
              <a:t>přirozené právo negativní povahy</a:t>
            </a:r>
          </a:p>
          <a:p>
            <a:pPr marL="251460" indent="-179705">
              <a:lnSpc>
                <a:spcPct val="100000"/>
              </a:lnSpc>
              <a:spcAft>
                <a:spcPts val="0"/>
              </a:spcAft>
            </a:pPr>
            <a:r>
              <a:rPr lang="cs-CZ" sz="3000" dirty="0">
                <a:cs typeface="Arial"/>
              </a:rPr>
              <a:t>spojitost se společenským vývojem, návaznost na institut nevolnictví</a:t>
            </a:r>
          </a:p>
          <a:p>
            <a:pPr marL="251460" indent="-179705">
              <a:lnSpc>
                <a:spcPct val="100000"/>
              </a:lnSpc>
              <a:spcAft>
                <a:spcPts val="0"/>
              </a:spcAft>
            </a:pPr>
            <a:r>
              <a:rPr lang="cs-CZ" sz="3000" dirty="0">
                <a:cs typeface="Arial"/>
              </a:rPr>
              <a:t>svoboda pohybu (dynamická), svoboda pobytu (statická)</a:t>
            </a:r>
          </a:p>
          <a:p>
            <a:pPr marL="251460" indent="-179705">
              <a:lnSpc>
                <a:spcPct val="100000"/>
              </a:lnSpc>
              <a:spcAft>
                <a:spcPts val="0"/>
              </a:spcAft>
            </a:pPr>
            <a:r>
              <a:rPr lang="cs-CZ" sz="3000" dirty="0">
                <a:cs typeface="Arial"/>
              </a:rPr>
              <a:t>svoboda pohybu = pohyb v rámci území + svoboda opustit ČR a opět se vrátit</a:t>
            </a:r>
          </a:p>
          <a:p>
            <a:pPr marL="251460" indent="-179705">
              <a:lnSpc>
                <a:spcPct val="100000"/>
              </a:lnSpc>
              <a:spcAft>
                <a:spcPts val="0"/>
              </a:spcAft>
            </a:pPr>
            <a:r>
              <a:rPr lang="cs-CZ" sz="3000" dirty="0">
                <a:cs typeface="Arial"/>
              </a:rPr>
              <a:t>"oprávnění nejen občana, ale každého pohybovat se po území České republiky vymezeném jejími státními hranicemi a navštěvovat jednotlivá místa s výjimkou těch, pro které zákon ve smyslu ustanovení čl. 14 odst. 3 Listiny stanoví omezení" (</a:t>
            </a:r>
            <a:r>
              <a:rPr lang="cs-CZ" sz="3000" dirty="0" err="1">
                <a:cs typeface="Arial"/>
              </a:rPr>
              <a:t>Pl</a:t>
            </a:r>
            <a:r>
              <a:rPr lang="cs-CZ" sz="3000" dirty="0">
                <a:cs typeface="Arial"/>
              </a:rPr>
              <a:t>. ÚS 4/02)</a:t>
            </a:r>
          </a:p>
        </p:txBody>
      </p:sp>
    </p:spTree>
    <p:extLst>
      <p:ext uri="{BB962C8B-B14F-4D97-AF65-F5344CB8AC3E}">
        <p14:creationId xmlns:p14="http://schemas.microsoft.com/office/powerpoint/2010/main" val="1007000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A6342AA7-AF9C-0D3F-5208-6102AC9A643A}"/>
              </a:ext>
            </a:extLst>
          </p:cNvPr>
          <p:cNvSpPr>
            <a:spLocks noGrp="1"/>
          </p:cNvSpPr>
          <p:nvPr>
            <p:ph type="sldNum" sz="quarter" idx="11"/>
          </p:nvPr>
        </p:nvSpPr>
        <p:spPr/>
        <p:txBody>
          <a:bodyPr/>
          <a:lstStyle/>
          <a:p>
            <a:fld id="{0970407D-EE58-4A0B-824B-1D3AE42DD9CF}" type="slidenum">
              <a:rPr lang="cs-CZ" altLang="cs-CZ"/>
              <a:pPr/>
              <a:t>5</a:t>
            </a:fld>
            <a:endParaRPr lang="cs-CZ" altLang="cs-CZ"/>
          </a:p>
        </p:txBody>
      </p:sp>
      <p:sp>
        <p:nvSpPr>
          <p:cNvPr id="4" name="Nadpis 3">
            <a:extLst>
              <a:ext uri="{FF2B5EF4-FFF2-40B4-BE49-F238E27FC236}">
                <a16:creationId xmlns:a16="http://schemas.microsoft.com/office/drawing/2014/main" id="{264A3FD8-ACDF-A1F2-B8A6-DB3AD6C23C91}"/>
              </a:ext>
            </a:extLst>
          </p:cNvPr>
          <p:cNvSpPr>
            <a:spLocks noGrp="1"/>
          </p:cNvSpPr>
          <p:nvPr>
            <p:ph type="title"/>
          </p:nvPr>
        </p:nvSpPr>
        <p:spPr/>
        <p:txBody>
          <a:bodyPr/>
          <a:lstStyle/>
          <a:p>
            <a:r>
              <a:rPr lang="cs-CZ">
                <a:cs typeface="Arial"/>
              </a:rPr>
              <a:t>Svoboda pohybu x osobní svoboda</a:t>
            </a:r>
            <a:endParaRPr lang="cs-CZ"/>
          </a:p>
        </p:txBody>
      </p:sp>
      <p:sp>
        <p:nvSpPr>
          <p:cNvPr id="5" name="Zástupný obsah 4">
            <a:extLst>
              <a:ext uri="{FF2B5EF4-FFF2-40B4-BE49-F238E27FC236}">
                <a16:creationId xmlns:a16="http://schemas.microsoft.com/office/drawing/2014/main" id="{FCF1CBBA-D094-8709-A4A8-439788EC70AB}"/>
              </a:ext>
            </a:extLst>
          </p:cNvPr>
          <p:cNvSpPr>
            <a:spLocks noGrp="1"/>
          </p:cNvSpPr>
          <p:nvPr>
            <p:ph idx="1"/>
          </p:nvPr>
        </p:nvSpPr>
        <p:spPr/>
        <p:txBody>
          <a:bodyPr vert="horz" lIns="0" tIns="0" rIns="0" bIns="0" rtlCol="0" anchor="t">
            <a:noAutofit/>
          </a:bodyPr>
          <a:lstStyle/>
          <a:p>
            <a:pPr marL="251460" indent="-179705">
              <a:lnSpc>
                <a:spcPct val="100000"/>
              </a:lnSpc>
              <a:spcAft>
                <a:spcPts val="0"/>
              </a:spcAft>
            </a:pPr>
            <a:r>
              <a:rPr lang="cs-CZ" dirty="0">
                <a:cs typeface="Arial"/>
              </a:rPr>
              <a:t>nejasná hranice mezi osobní svobodou a svobodou pohybu (nikoli svoboda ve smyslu tělesném/fyzickém, ale ve smyslu prostorovém)</a:t>
            </a:r>
            <a:endParaRPr lang="cs-CZ">
              <a:ea typeface="+mn-lt"/>
              <a:cs typeface="+mn-lt"/>
            </a:endParaRPr>
          </a:p>
          <a:p>
            <a:pPr marL="251460" indent="-179705">
              <a:lnSpc>
                <a:spcPct val="100000"/>
              </a:lnSpc>
              <a:spcAft>
                <a:spcPts val="0"/>
              </a:spcAft>
            </a:pPr>
            <a:r>
              <a:rPr lang="cs-CZ" dirty="0">
                <a:cs typeface="Arial"/>
              </a:rPr>
              <a:t>rozdíl spočívá v intenzitě, nikoli v povaze opatření</a:t>
            </a:r>
            <a:endParaRPr lang="cs-CZ">
              <a:ea typeface="+mn-lt"/>
              <a:cs typeface="+mn-lt"/>
            </a:endParaRPr>
          </a:p>
          <a:p>
            <a:pPr marL="251460" indent="-179705">
              <a:lnSpc>
                <a:spcPct val="100000"/>
              </a:lnSpc>
              <a:spcAft>
                <a:spcPts val="0"/>
              </a:spcAft>
            </a:pPr>
            <a:r>
              <a:rPr lang="cs-CZ" dirty="0">
                <a:cs typeface="Arial"/>
              </a:rPr>
              <a:t>lockdown?</a:t>
            </a:r>
            <a:endParaRPr lang="en-US">
              <a:ea typeface="+mn-lt"/>
              <a:cs typeface="+mn-lt"/>
            </a:endParaRPr>
          </a:p>
          <a:p>
            <a:pPr marL="503555" lvl="1" indent="-179705">
              <a:spcAft>
                <a:spcPts val="0"/>
              </a:spcAft>
            </a:pPr>
            <a:r>
              <a:rPr lang="cs-CZ" dirty="0">
                <a:cs typeface="Arial"/>
              </a:rPr>
              <a:t>epidemiologická</a:t>
            </a:r>
            <a:r>
              <a:rPr lang="cs-CZ" dirty="0">
                <a:ea typeface="+mn-lt"/>
                <a:cs typeface="+mn-lt"/>
              </a:rPr>
              <a:t> opatření (izolace či karanténa) - přímé omezení práva na svobodu pohybu, bez dalšího nelze usuzovat na zásah do osobní svobody, neboť nařízením izolace či karanténního opatření nejsou jednotlivci omezeni ve smyslu fyzickém (tělesném), ale prostorovém (</a:t>
            </a:r>
            <a:r>
              <a:rPr lang="cs-CZ" dirty="0" err="1">
                <a:ea typeface="+mn-lt"/>
                <a:cs typeface="+mn-lt"/>
              </a:rPr>
              <a:t>Pl</a:t>
            </a:r>
            <a:r>
              <a:rPr lang="cs-CZ" dirty="0">
                <a:ea typeface="+mn-lt"/>
                <a:cs typeface="+mn-lt"/>
              </a:rPr>
              <a:t>. ÚS 7/22)</a:t>
            </a:r>
          </a:p>
          <a:p>
            <a:pPr marL="503555" lvl="1" indent="-179705">
              <a:spcAft>
                <a:spcPts val="0"/>
              </a:spcAft>
            </a:pPr>
            <a:r>
              <a:rPr lang="en-US" dirty="0">
                <a:cs typeface="Arial"/>
              </a:rPr>
              <a:t>v </a:t>
            </a:r>
            <a:r>
              <a:rPr lang="en-US" err="1">
                <a:cs typeface="Arial"/>
              </a:rPr>
              <a:t>Rumunsku</a:t>
            </a:r>
            <a:r>
              <a:rPr lang="en-US" dirty="0">
                <a:cs typeface="Arial"/>
              </a:rPr>
              <a:t> lockdown </a:t>
            </a:r>
            <a:r>
              <a:rPr lang="en-US" err="1">
                <a:cs typeface="Arial"/>
              </a:rPr>
              <a:t>nepředstavoval</a:t>
            </a:r>
            <a:r>
              <a:rPr lang="en-US" dirty="0">
                <a:cs typeface="Arial"/>
              </a:rPr>
              <a:t> </a:t>
            </a:r>
            <a:r>
              <a:rPr lang="en-US" err="1">
                <a:cs typeface="Arial"/>
              </a:rPr>
              <a:t>zbavení</a:t>
            </a:r>
            <a:r>
              <a:rPr lang="en-US" dirty="0">
                <a:cs typeface="Arial"/>
              </a:rPr>
              <a:t> </a:t>
            </a:r>
            <a:r>
              <a:rPr lang="en-US" err="1">
                <a:cs typeface="Arial"/>
              </a:rPr>
              <a:t>svobody</a:t>
            </a:r>
            <a:r>
              <a:rPr lang="en-US" dirty="0">
                <a:cs typeface="Arial"/>
              </a:rPr>
              <a:t> (</a:t>
            </a:r>
            <a:r>
              <a:rPr lang="en-US" i="1" dirty="0">
                <a:cs typeface="Arial"/>
                <a:hlinkClick r:id="rId2"/>
              </a:rPr>
              <a:t>Terheş proti Rumunsku</a:t>
            </a:r>
            <a:r>
              <a:rPr lang="en-US" i="1" dirty="0">
                <a:cs typeface="Arial"/>
              </a:rPr>
              <a:t>, č. 49933/20</a:t>
            </a:r>
            <a:r>
              <a:rPr lang="en-US" dirty="0">
                <a:cs typeface="Arial"/>
              </a:rPr>
              <a:t>).</a:t>
            </a:r>
            <a:endParaRPr lang="cs-CZ" b="1" dirty="0">
              <a:ea typeface="+mn-lt"/>
              <a:cs typeface="+mn-lt"/>
            </a:endParaRPr>
          </a:p>
          <a:p>
            <a:pPr marL="503555" lvl="1" indent="-179705">
              <a:spcAft>
                <a:spcPts val="0"/>
              </a:spcAft>
            </a:pPr>
            <a:endParaRPr lang="cs-CZ">
              <a:ea typeface="+mn-lt"/>
              <a:cs typeface="+mn-lt"/>
            </a:endParaRPr>
          </a:p>
          <a:p>
            <a:pPr marL="251460" indent="-179705"/>
            <a:endParaRPr lang="cs-CZ">
              <a:cs typeface="Arial"/>
            </a:endParaRPr>
          </a:p>
        </p:txBody>
      </p:sp>
      <p:sp>
        <p:nvSpPr>
          <p:cNvPr id="7" name="Zástupný symbol pro zápatí 1">
            <a:extLst>
              <a:ext uri="{FF2B5EF4-FFF2-40B4-BE49-F238E27FC236}">
                <a16:creationId xmlns:a16="http://schemas.microsoft.com/office/drawing/2014/main" id="{00FA317D-E6B4-6CC3-291F-EB5F29486F03}"/>
              </a:ext>
            </a:extLst>
          </p:cNvPr>
          <p:cNvSpPr>
            <a:spLocks noGrp="1"/>
          </p:cNvSpPr>
          <p:nvPr>
            <p:ph type="ftr" sz="quarter" idx="10"/>
          </p:nvPr>
        </p:nvSpPr>
        <p:spPr>
          <a:xfrm>
            <a:off x="721411" y="6252937"/>
            <a:ext cx="7920000" cy="252000"/>
          </a:xfrm>
        </p:spPr>
        <p:txBody>
          <a:bodyPr/>
          <a:lstStyle/>
          <a:p>
            <a:r>
              <a:rPr lang="cs-CZ"/>
              <a:t>Lidská práva a soudnictví – 4. dubna 2024</a:t>
            </a:r>
          </a:p>
        </p:txBody>
      </p:sp>
    </p:spTree>
    <p:extLst>
      <p:ext uri="{BB962C8B-B14F-4D97-AF65-F5344CB8AC3E}">
        <p14:creationId xmlns:p14="http://schemas.microsoft.com/office/powerpoint/2010/main" val="37956714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764D1D6C-D2AE-9E4C-FFCA-52E78B634CFB}"/>
              </a:ext>
            </a:extLst>
          </p:cNvPr>
          <p:cNvSpPr>
            <a:spLocks noGrp="1"/>
          </p:cNvSpPr>
          <p:nvPr>
            <p:ph type="sldNum" sz="quarter" idx="11"/>
          </p:nvPr>
        </p:nvSpPr>
        <p:spPr/>
        <p:txBody>
          <a:bodyPr/>
          <a:lstStyle/>
          <a:p>
            <a:fld id="{0970407D-EE58-4A0B-824B-1D3AE42DD9CF}" type="slidenum">
              <a:rPr lang="cs-CZ" altLang="cs-CZ"/>
              <a:pPr/>
              <a:t>6</a:t>
            </a:fld>
            <a:endParaRPr lang="cs-CZ" altLang="cs-CZ"/>
          </a:p>
        </p:txBody>
      </p:sp>
      <p:sp>
        <p:nvSpPr>
          <p:cNvPr id="4" name="Nadpis 3">
            <a:extLst>
              <a:ext uri="{FF2B5EF4-FFF2-40B4-BE49-F238E27FC236}">
                <a16:creationId xmlns:a16="http://schemas.microsoft.com/office/drawing/2014/main" id="{709B33A9-0889-E0F0-CCF9-756D963D182A}"/>
              </a:ext>
            </a:extLst>
          </p:cNvPr>
          <p:cNvSpPr>
            <a:spLocks noGrp="1"/>
          </p:cNvSpPr>
          <p:nvPr>
            <p:ph type="title"/>
          </p:nvPr>
        </p:nvSpPr>
        <p:spPr/>
        <p:txBody>
          <a:bodyPr/>
          <a:lstStyle/>
          <a:p>
            <a:r>
              <a:rPr lang="cs-CZ">
                <a:ea typeface="+mj-lt"/>
                <a:cs typeface="+mj-lt"/>
              </a:rPr>
              <a:t>Svoboda pobytu</a:t>
            </a:r>
            <a:endParaRPr lang="cs-CZ"/>
          </a:p>
        </p:txBody>
      </p:sp>
      <p:sp>
        <p:nvSpPr>
          <p:cNvPr id="5" name="Zástupný obsah 4">
            <a:extLst>
              <a:ext uri="{FF2B5EF4-FFF2-40B4-BE49-F238E27FC236}">
                <a16:creationId xmlns:a16="http://schemas.microsoft.com/office/drawing/2014/main" id="{52CBA182-4F00-7011-A99E-78147A64B491}"/>
              </a:ext>
            </a:extLst>
          </p:cNvPr>
          <p:cNvSpPr>
            <a:spLocks noGrp="1"/>
          </p:cNvSpPr>
          <p:nvPr>
            <p:ph idx="1"/>
          </p:nvPr>
        </p:nvSpPr>
        <p:spPr>
          <a:xfrm>
            <a:off x="413600" y="1602431"/>
            <a:ext cx="10753200" cy="4139998"/>
          </a:xfrm>
        </p:spPr>
        <p:txBody>
          <a:bodyPr vert="horz" lIns="0" tIns="0" rIns="0" bIns="0" rtlCol="0" anchor="t">
            <a:noAutofit/>
          </a:bodyPr>
          <a:lstStyle/>
          <a:p>
            <a:pPr marL="251460" indent="-179705">
              <a:lnSpc>
                <a:spcPct val="100000"/>
              </a:lnSpc>
              <a:spcAft>
                <a:spcPts val="0"/>
              </a:spcAft>
            </a:pPr>
            <a:r>
              <a:rPr lang="cs-CZ" sz="2400" dirty="0">
                <a:ea typeface="+mn-lt"/>
                <a:cs typeface="+mn-lt"/>
              </a:rPr>
              <a:t>svoboda pobytu = právo svobodně se zdržovat a usazovat kdekoli na území ČR, včetně volby bydliště (x trvalý pobyt jako evidenční údaj)</a:t>
            </a:r>
            <a:endParaRPr lang="en-US" sz="2400" dirty="0">
              <a:ea typeface="+mn-lt"/>
              <a:cs typeface="+mn-lt"/>
            </a:endParaRPr>
          </a:p>
          <a:p>
            <a:pPr marL="251460" indent="-179705">
              <a:lnSpc>
                <a:spcPct val="100000"/>
              </a:lnSpc>
              <a:spcAft>
                <a:spcPts val="0"/>
              </a:spcAft>
            </a:pPr>
            <a:r>
              <a:rPr lang="cs-CZ" sz="2400" dirty="0">
                <a:cs typeface="Arial"/>
              </a:rPr>
              <a:t>"</a:t>
            </a:r>
            <a:r>
              <a:rPr lang="cs-CZ" sz="2400" dirty="0">
                <a:ea typeface="+mn-lt"/>
                <a:cs typeface="+mn-lt"/>
              </a:rPr>
              <a:t>Je zřejmé, že svobodou pohybu se rozumí</a:t>
            </a:r>
            <a:r>
              <a:rPr lang="cs-CZ" sz="2400" dirty="0">
                <a:cs typeface="Arial"/>
              </a:rPr>
              <a:t> oprávnění svobodně pobývat a usazovat se na kterémkoli místě v České republice, tj. oprávnění svobodně si volit bydliště uvnitř českého státu. Toto ústavní oprávnění svobodně si volit svůj dlouhodobý či krátkodobý pobyt (bydliště) na určitém místě tedy s sebou nepřináší požadavek (nařízení) v daném místě (bydlišti) se skutečně zdržovat nebo o tomto faktickém pobytu (bydlišti) informovat veřejnou moc" (</a:t>
            </a:r>
            <a:r>
              <a:rPr lang="cs-CZ" sz="2400" dirty="0" err="1">
                <a:cs typeface="Arial"/>
              </a:rPr>
              <a:t>Pl</a:t>
            </a:r>
            <a:r>
              <a:rPr lang="cs-CZ" sz="2400" dirty="0">
                <a:cs typeface="Arial"/>
              </a:rPr>
              <a:t>. ÚS 4/02)</a:t>
            </a:r>
            <a:endParaRPr lang="en-US" sz="2400" dirty="0">
              <a:ea typeface="+mn-lt"/>
              <a:cs typeface="+mn-lt"/>
            </a:endParaRPr>
          </a:p>
          <a:p>
            <a:pPr marL="251460" indent="-179705">
              <a:lnSpc>
                <a:spcPct val="100000"/>
              </a:lnSpc>
              <a:spcAft>
                <a:spcPts val="0"/>
              </a:spcAft>
            </a:pPr>
            <a:r>
              <a:rPr lang="cs-CZ" sz="2400" dirty="0">
                <a:ea typeface="+mn-lt"/>
                <a:cs typeface="+mn-lt"/>
              </a:rPr>
              <a:t>zásadní vývoj svobody v kontextu evropské integrace </a:t>
            </a:r>
            <a:endParaRPr lang="cs-CZ" sz="2400" dirty="0">
              <a:cs typeface="Arial"/>
            </a:endParaRPr>
          </a:p>
        </p:txBody>
      </p:sp>
      <p:sp>
        <p:nvSpPr>
          <p:cNvPr id="7" name="Zástupný symbol pro zápatí 1">
            <a:extLst>
              <a:ext uri="{FF2B5EF4-FFF2-40B4-BE49-F238E27FC236}">
                <a16:creationId xmlns:a16="http://schemas.microsoft.com/office/drawing/2014/main" id="{597EA07C-0579-8B59-D24E-AD1886FF9CA7}"/>
              </a:ext>
            </a:extLst>
          </p:cNvPr>
          <p:cNvSpPr>
            <a:spLocks noGrp="1"/>
          </p:cNvSpPr>
          <p:nvPr>
            <p:ph type="ftr" sz="quarter" idx="10"/>
          </p:nvPr>
        </p:nvSpPr>
        <p:spPr>
          <a:xfrm>
            <a:off x="692122" y="6255878"/>
            <a:ext cx="7920000" cy="252000"/>
          </a:xfrm>
        </p:spPr>
        <p:txBody>
          <a:bodyPr/>
          <a:lstStyle/>
          <a:p>
            <a:r>
              <a:rPr lang="cs-CZ"/>
              <a:t>Lidská práva a soudnictví – 4. dubna 2024</a:t>
            </a:r>
          </a:p>
        </p:txBody>
      </p:sp>
    </p:spTree>
    <p:extLst>
      <p:ext uri="{BB962C8B-B14F-4D97-AF65-F5344CB8AC3E}">
        <p14:creationId xmlns:p14="http://schemas.microsoft.com/office/powerpoint/2010/main" val="13410087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34AB0283-1B94-ED6A-7088-CB5070BAC075}"/>
              </a:ext>
            </a:extLst>
          </p:cNvPr>
          <p:cNvSpPr>
            <a:spLocks noGrp="1"/>
          </p:cNvSpPr>
          <p:nvPr>
            <p:ph type="ftr" sz="quarter" idx="10"/>
          </p:nvPr>
        </p:nvSpPr>
        <p:spPr>
          <a:xfrm>
            <a:off x="664244" y="6478902"/>
            <a:ext cx="7920000" cy="252000"/>
          </a:xfrm>
        </p:spPr>
        <p:txBody>
          <a:bodyPr/>
          <a:lstStyle/>
          <a:p>
            <a:r>
              <a:rPr lang="cs-CZ">
                <a:ea typeface="+mj-lt"/>
                <a:cs typeface="+mj-lt"/>
              </a:rPr>
              <a:t>Lidská práva a soudnictví – 4. dubna 2024</a:t>
            </a:r>
            <a:endParaRPr lang="cs-CZ"/>
          </a:p>
        </p:txBody>
      </p:sp>
      <p:sp>
        <p:nvSpPr>
          <p:cNvPr id="3" name="Zástupný symbol pro číslo snímku 2">
            <a:extLst>
              <a:ext uri="{FF2B5EF4-FFF2-40B4-BE49-F238E27FC236}">
                <a16:creationId xmlns:a16="http://schemas.microsoft.com/office/drawing/2014/main" id="{724E4D37-6A9E-DDAC-A7F3-5DF500775BA9}"/>
              </a:ext>
            </a:extLst>
          </p:cNvPr>
          <p:cNvSpPr>
            <a:spLocks noGrp="1"/>
          </p:cNvSpPr>
          <p:nvPr>
            <p:ph type="sldNum" sz="quarter" idx="11"/>
          </p:nvPr>
        </p:nvSpPr>
        <p:spPr>
          <a:xfrm>
            <a:off x="358244" y="6478902"/>
            <a:ext cx="252000" cy="252000"/>
          </a:xfrm>
        </p:spPr>
        <p:txBody>
          <a:bodyPr/>
          <a:lstStyle/>
          <a:p>
            <a:fld id="{D6D6C118-631F-4A80-9886-907009361577}" type="slidenum">
              <a:rPr lang="cs-CZ" altLang="cs-CZ"/>
              <a:pPr/>
              <a:t>7</a:t>
            </a:fld>
            <a:endParaRPr lang="cs-CZ" altLang="cs-CZ"/>
          </a:p>
        </p:txBody>
      </p:sp>
      <p:sp>
        <p:nvSpPr>
          <p:cNvPr id="4" name="Zástupný text 3">
            <a:extLst>
              <a:ext uri="{FF2B5EF4-FFF2-40B4-BE49-F238E27FC236}">
                <a16:creationId xmlns:a16="http://schemas.microsoft.com/office/drawing/2014/main" id="{8E445171-FF98-905C-54BB-1597E418DA74}"/>
              </a:ext>
            </a:extLst>
          </p:cNvPr>
          <p:cNvSpPr>
            <a:spLocks noGrp="1"/>
          </p:cNvSpPr>
          <p:nvPr>
            <p:ph type="body" sz="quarter" idx="26"/>
          </p:nvPr>
        </p:nvSpPr>
        <p:spPr>
          <a:xfrm>
            <a:off x="479115" y="896416"/>
            <a:ext cx="5220000" cy="271576"/>
          </a:xfrm>
        </p:spPr>
        <p:txBody>
          <a:bodyPr vert="horz" lIns="0" tIns="0" rIns="0" bIns="0" rtlCol="0" anchor="t">
            <a:noAutofit/>
          </a:bodyPr>
          <a:lstStyle/>
          <a:p>
            <a:r>
              <a:rPr lang="cs-CZ">
                <a:cs typeface="Arial"/>
              </a:rPr>
              <a:t>Článek 14 Listiny základních práv a svobod</a:t>
            </a:r>
          </a:p>
        </p:txBody>
      </p:sp>
      <p:sp>
        <p:nvSpPr>
          <p:cNvPr id="5" name="Nadpis 4">
            <a:extLst>
              <a:ext uri="{FF2B5EF4-FFF2-40B4-BE49-F238E27FC236}">
                <a16:creationId xmlns:a16="http://schemas.microsoft.com/office/drawing/2014/main" id="{DEFBA060-5AEE-4B5A-5889-BF335722A45D}"/>
              </a:ext>
            </a:extLst>
          </p:cNvPr>
          <p:cNvSpPr>
            <a:spLocks noGrp="1"/>
          </p:cNvSpPr>
          <p:nvPr>
            <p:ph type="title"/>
          </p:nvPr>
        </p:nvSpPr>
        <p:spPr>
          <a:xfrm>
            <a:off x="441219" y="329707"/>
            <a:ext cx="10753200" cy="451576"/>
          </a:xfrm>
        </p:spPr>
        <p:txBody>
          <a:bodyPr/>
          <a:lstStyle/>
          <a:p>
            <a:r>
              <a:rPr lang="cs-CZ">
                <a:cs typeface="Arial"/>
              </a:rPr>
              <a:t>Listina x Úmluva</a:t>
            </a:r>
          </a:p>
        </p:txBody>
      </p:sp>
      <p:sp>
        <p:nvSpPr>
          <p:cNvPr id="6" name="Zástupný text 5">
            <a:extLst>
              <a:ext uri="{FF2B5EF4-FFF2-40B4-BE49-F238E27FC236}">
                <a16:creationId xmlns:a16="http://schemas.microsoft.com/office/drawing/2014/main" id="{F3FF5A6F-BB08-E73F-3B46-370D10955E1D}"/>
              </a:ext>
            </a:extLst>
          </p:cNvPr>
          <p:cNvSpPr>
            <a:spLocks noGrp="1"/>
          </p:cNvSpPr>
          <p:nvPr>
            <p:ph type="body" sz="quarter" idx="27"/>
          </p:nvPr>
        </p:nvSpPr>
        <p:spPr>
          <a:xfrm>
            <a:off x="6186229" y="863052"/>
            <a:ext cx="5220000" cy="271576"/>
          </a:xfrm>
        </p:spPr>
        <p:txBody>
          <a:bodyPr vert="horz" lIns="0" tIns="0" rIns="0" bIns="0" rtlCol="0" anchor="t">
            <a:noAutofit/>
          </a:bodyPr>
          <a:lstStyle/>
          <a:p>
            <a:r>
              <a:rPr lang="cs-CZ">
                <a:cs typeface="Arial"/>
              </a:rPr>
              <a:t>Článek 2 Protokolu č. 4 k Úmluvě</a:t>
            </a:r>
            <a:endParaRPr lang="cs-CZ"/>
          </a:p>
        </p:txBody>
      </p:sp>
      <p:sp>
        <p:nvSpPr>
          <p:cNvPr id="7" name="Zástupný obsah 6">
            <a:extLst>
              <a:ext uri="{FF2B5EF4-FFF2-40B4-BE49-F238E27FC236}">
                <a16:creationId xmlns:a16="http://schemas.microsoft.com/office/drawing/2014/main" id="{055B656D-CA28-D14D-4D17-AE8E7F0311B2}"/>
              </a:ext>
            </a:extLst>
          </p:cNvPr>
          <p:cNvSpPr>
            <a:spLocks noGrp="1"/>
          </p:cNvSpPr>
          <p:nvPr>
            <p:ph idx="1"/>
          </p:nvPr>
        </p:nvSpPr>
        <p:spPr>
          <a:xfrm>
            <a:off x="441220" y="1311001"/>
            <a:ext cx="5628876" cy="5413097"/>
          </a:xfrm>
        </p:spPr>
        <p:txBody>
          <a:bodyPr vert="horz" lIns="0" tIns="0" rIns="0" bIns="0" rtlCol="0" anchor="t">
            <a:noAutofit/>
          </a:bodyPr>
          <a:lstStyle/>
          <a:p>
            <a:pPr marL="71755" indent="0">
              <a:lnSpc>
                <a:spcPct val="100000"/>
              </a:lnSpc>
              <a:buNone/>
            </a:pPr>
            <a:r>
              <a:rPr lang="cs-CZ" sz="2000">
                <a:ea typeface="+mn-lt"/>
                <a:cs typeface="+mn-lt"/>
              </a:rPr>
              <a:t>(1) Svoboda pohybu a pobytu je zaručena.</a:t>
            </a:r>
            <a:br>
              <a:rPr lang="cs-CZ" sz="2000">
                <a:ea typeface="+mn-lt"/>
                <a:cs typeface="+mn-lt"/>
              </a:rPr>
            </a:br>
            <a:r>
              <a:rPr lang="cs-CZ" sz="2000">
                <a:ea typeface="+mn-lt"/>
                <a:cs typeface="+mn-lt"/>
              </a:rPr>
              <a:t>(2) Každý, </a:t>
            </a:r>
            <a:r>
              <a:rPr lang="cs-CZ" sz="2000" b="1">
                <a:ea typeface="+mn-lt"/>
                <a:cs typeface="+mn-lt"/>
              </a:rPr>
              <a:t>kdo se oprávněně zdržuje na území</a:t>
            </a:r>
            <a:r>
              <a:rPr lang="cs-CZ" sz="2000">
                <a:ea typeface="+mn-lt"/>
                <a:cs typeface="+mn-lt"/>
              </a:rPr>
              <a:t> České a Slovenské Federativní Republiky, má právo svobodně je opustit.</a:t>
            </a:r>
            <a:br>
              <a:rPr lang="cs-CZ" sz="2000">
                <a:ea typeface="+mn-lt"/>
                <a:cs typeface="+mn-lt"/>
              </a:rPr>
            </a:br>
            <a:r>
              <a:rPr lang="cs-CZ" sz="2000">
                <a:ea typeface="+mn-lt"/>
                <a:cs typeface="+mn-lt"/>
              </a:rPr>
              <a:t>(3) Tyto svobody </a:t>
            </a:r>
            <a:r>
              <a:rPr lang="cs-CZ" sz="2000" b="1">
                <a:ea typeface="+mn-lt"/>
                <a:cs typeface="+mn-lt"/>
              </a:rPr>
              <a:t>mohou být omezeny zákonem, jestliže je to nevyhnutelné</a:t>
            </a:r>
            <a:r>
              <a:rPr lang="cs-CZ" sz="2000">
                <a:ea typeface="+mn-lt"/>
                <a:cs typeface="+mn-lt"/>
              </a:rPr>
              <a:t> pro bezpečnost státu, udržení veřejného pořádku, ochranu zdraví nebo ochranu práv a svobod druhých a na vymezených územích též z důvodu ochrany přírody.</a:t>
            </a:r>
            <a:br>
              <a:rPr lang="cs-CZ" sz="2000">
                <a:ea typeface="+mn-lt"/>
                <a:cs typeface="+mn-lt"/>
              </a:rPr>
            </a:br>
            <a:r>
              <a:rPr lang="cs-CZ" sz="2000">
                <a:ea typeface="+mn-lt"/>
                <a:cs typeface="+mn-lt"/>
              </a:rPr>
              <a:t>(4) </a:t>
            </a:r>
            <a:r>
              <a:rPr lang="cs-CZ" sz="2000" b="1">
                <a:ea typeface="+mn-lt"/>
                <a:cs typeface="+mn-lt"/>
              </a:rPr>
              <a:t>Každý občan má právo na svobodný vstup na území </a:t>
            </a:r>
            <a:r>
              <a:rPr lang="cs-CZ" sz="2000">
                <a:ea typeface="+mn-lt"/>
                <a:cs typeface="+mn-lt"/>
              </a:rPr>
              <a:t>České a Slovenské Federativní Republiky. Občan nemůže být nucen k opuštění své vlasti.</a:t>
            </a:r>
            <a:br>
              <a:rPr lang="cs-CZ" sz="2000">
                <a:ea typeface="+mn-lt"/>
                <a:cs typeface="+mn-lt"/>
              </a:rPr>
            </a:br>
            <a:r>
              <a:rPr lang="cs-CZ" sz="2000">
                <a:ea typeface="+mn-lt"/>
                <a:cs typeface="+mn-lt"/>
              </a:rPr>
              <a:t>(5) </a:t>
            </a:r>
            <a:r>
              <a:rPr lang="cs-CZ" sz="2000" b="1">
                <a:ea typeface="+mn-lt"/>
                <a:cs typeface="+mn-lt"/>
              </a:rPr>
              <a:t>Cizinec může být vyhoštěn jen v případech stanovených zákonem</a:t>
            </a:r>
            <a:r>
              <a:rPr lang="cs-CZ" sz="2000">
                <a:ea typeface="+mn-lt"/>
                <a:cs typeface="+mn-lt"/>
              </a:rPr>
              <a:t>.</a:t>
            </a:r>
            <a:endParaRPr lang="cs-CZ" sz="2000">
              <a:cs typeface="Arial"/>
            </a:endParaRPr>
          </a:p>
        </p:txBody>
      </p:sp>
      <p:sp>
        <p:nvSpPr>
          <p:cNvPr id="8" name="Zástupný obsah 7">
            <a:extLst>
              <a:ext uri="{FF2B5EF4-FFF2-40B4-BE49-F238E27FC236}">
                <a16:creationId xmlns:a16="http://schemas.microsoft.com/office/drawing/2014/main" id="{11AC84C3-1BAE-D3CF-B03D-A12E040F4AC3}"/>
              </a:ext>
            </a:extLst>
          </p:cNvPr>
          <p:cNvSpPr>
            <a:spLocks noGrp="1"/>
          </p:cNvSpPr>
          <p:nvPr>
            <p:ph idx="28"/>
          </p:nvPr>
        </p:nvSpPr>
        <p:spPr>
          <a:xfrm>
            <a:off x="6037549" y="1318563"/>
            <a:ext cx="5777558" cy="4957756"/>
          </a:xfrm>
        </p:spPr>
        <p:txBody>
          <a:bodyPr vert="horz" lIns="0" tIns="0" rIns="0" bIns="0" rtlCol="0" anchor="t">
            <a:noAutofit/>
          </a:bodyPr>
          <a:lstStyle/>
          <a:p>
            <a:pPr marL="71755" indent="0" algn="just">
              <a:lnSpc>
                <a:spcPct val="100000"/>
              </a:lnSpc>
              <a:buNone/>
            </a:pPr>
            <a:r>
              <a:rPr lang="cs-CZ" sz="2000"/>
              <a:t>1. </a:t>
            </a:r>
            <a:r>
              <a:rPr lang="cs-CZ" sz="2000" b="1"/>
              <a:t>Každý, kdo se právoplatně zdržuje na území</a:t>
            </a:r>
            <a:r>
              <a:rPr lang="cs-CZ" sz="2000">
                <a:ea typeface="+mn-lt"/>
                <a:cs typeface="+mn-lt"/>
              </a:rPr>
              <a:t> některého státu, má na tomto území právo svobody pohybu a svobody zvolit si místo pobytu.</a:t>
            </a:r>
            <a:endParaRPr lang="cs-CZ" sz="2000">
              <a:cs typeface="Arial"/>
            </a:endParaRPr>
          </a:p>
          <a:p>
            <a:pPr marL="71755" indent="0" algn="just">
              <a:lnSpc>
                <a:spcPct val="100000"/>
              </a:lnSpc>
              <a:buNone/>
            </a:pPr>
            <a:r>
              <a:rPr lang="cs-CZ" sz="2000">
                <a:ea typeface="+mn-lt"/>
                <a:cs typeface="+mn-lt"/>
              </a:rPr>
              <a:t>2. Každý může svobodně opustit kteroukoli zemi, i svou vlastní.</a:t>
            </a:r>
            <a:endParaRPr lang="cs-CZ" sz="2000">
              <a:cs typeface="Arial"/>
            </a:endParaRPr>
          </a:p>
          <a:p>
            <a:pPr marL="71755" indent="0" algn="just">
              <a:lnSpc>
                <a:spcPct val="100000"/>
              </a:lnSpc>
              <a:buNone/>
            </a:pPr>
            <a:r>
              <a:rPr lang="cs-CZ" sz="2000">
                <a:ea typeface="+mn-lt"/>
                <a:cs typeface="+mn-lt"/>
              </a:rPr>
              <a:t>3. Žádná </a:t>
            </a:r>
            <a:r>
              <a:rPr lang="cs-CZ" sz="2000" b="1">
                <a:ea typeface="+mn-lt"/>
                <a:cs typeface="+mn-lt"/>
              </a:rPr>
              <a:t>omezení </a:t>
            </a:r>
            <a:r>
              <a:rPr lang="cs-CZ" sz="2000">
                <a:ea typeface="+mn-lt"/>
                <a:cs typeface="+mn-lt"/>
              </a:rPr>
              <a:t>nemohou být uvalena na výkon těchto práv kromě těch, která </a:t>
            </a:r>
            <a:r>
              <a:rPr lang="cs-CZ" sz="2000" b="1">
                <a:ea typeface="+mn-lt"/>
                <a:cs typeface="+mn-lt"/>
              </a:rPr>
              <a:t>stanoví zákon a jsou nezbytná v demokratické společnosti</a:t>
            </a:r>
            <a:r>
              <a:rPr lang="cs-CZ" sz="2000">
                <a:ea typeface="+mn-lt"/>
                <a:cs typeface="+mn-lt"/>
              </a:rPr>
              <a:t> v zájmu národní bezpečnosti, veřejné bezpečnosti, udržení veřejného pořádku, předcházení zločinnosti, ochrany zdraví nebo morálky nebo ochrany práv a svobod jiných.</a:t>
            </a:r>
            <a:endParaRPr lang="cs-CZ" sz="2000">
              <a:cs typeface="Arial"/>
            </a:endParaRPr>
          </a:p>
          <a:p>
            <a:pPr marL="71755" indent="0" algn="just">
              <a:lnSpc>
                <a:spcPct val="100000"/>
              </a:lnSpc>
              <a:buNone/>
            </a:pPr>
            <a:r>
              <a:rPr lang="cs-CZ" sz="2000">
                <a:ea typeface="+mn-lt"/>
                <a:cs typeface="+mn-lt"/>
              </a:rPr>
              <a:t>4. Práva uvedená v odstavci 1 mohou v určitých oblastech podléhat omezením stanoveným podle zákona a odůvodněným veřejným zájmem v demokratické společnosti.</a:t>
            </a:r>
            <a:endParaRPr lang="cs-CZ" sz="2000">
              <a:cs typeface="Arial"/>
            </a:endParaRPr>
          </a:p>
          <a:p>
            <a:pPr marL="251460" indent="-179705">
              <a:lnSpc>
                <a:spcPct val="100000"/>
              </a:lnSpc>
            </a:pPr>
            <a:endParaRPr lang="cs-CZ" sz="2000">
              <a:cs typeface="Arial"/>
            </a:endParaRPr>
          </a:p>
        </p:txBody>
      </p:sp>
    </p:spTree>
    <p:extLst>
      <p:ext uri="{BB962C8B-B14F-4D97-AF65-F5344CB8AC3E}">
        <p14:creationId xmlns:p14="http://schemas.microsoft.com/office/powerpoint/2010/main" val="38819698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03222692-C3FE-CE35-3983-1463CDF9B53F}"/>
              </a:ext>
            </a:extLst>
          </p:cNvPr>
          <p:cNvSpPr>
            <a:spLocks noGrp="1"/>
          </p:cNvSpPr>
          <p:nvPr>
            <p:ph type="sldNum" sz="quarter" idx="11"/>
          </p:nvPr>
        </p:nvSpPr>
        <p:spPr>
          <a:xfrm>
            <a:off x="125927" y="6228000"/>
            <a:ext cx="252000" cy="252000"/>
          </a:xfrm>
        </p:spPr>
        <p:txBody>
          <a:bodyPr/>
          <a:lstStyle/>
          <a:p>
            <a:fld id="{0970407D-EE58-4A0B-824B-1D3AE42DD9CF}" type="slidenum">
              <a:rPr lang="cs-CZ" altLang="cs-CZ"/>
              <a:pPr/>
              <a:t>8</a:t>
            </a:fld>
            <a:endParaRPr lang="cs-CZ" altLang="cs-CZ"/>
          </a:p>
        </p:txBody>
      </p:sp>
      <p:sp>
        <p:nvSpPr>
          <p:cNvPr id="4" name="Nadpis 3">
            <a:extLst>
              <a:ext uri="{FF2B5EF4-FFF2-40B4-BE49-F238E27FC236}">
                <a16:creationId xmlns:a16="http://schemas.microsoft.com/office/drawing/2014/main" id="{E8A5E0D9-DB6E-96C5-1AFB-281E92ED2A80}"/>
              </a:ext>
            </a:extLst>
          </p:cNvPr>
          <p:cNvSpPr>
            <a:spLocks noGrp="1"/>
          </p:cNvSpPr>
          <p:nvPr>
            <p:ph type="title"/>
          </p:nvPr>
        </p:nvSpPr>
        <p:spPr>
          <a:xfrm>
            <a:off x="381333" y="529500"/>
            <a:ext cx="10753200" cy="451576"/>
          </a:xfrm>
        </p:spPr>
        <p:txBody>
          <a:bodyPr/>
          <a:lstStyle/>
          <a:p>
            <a:r>
              <a:rPr lang="cs-CZ">
                <a:cs typeface="Arial"/>
              </a:rPr>
              <a:t>Subjekty</a:t>
            </a:r>
            <a:endParaRPr lang="cs-CZ"/>
          </a:p>
        </p:txBody>
      </p:sp>
      <p:sp>
        <p:nvSpPr>
          <p:cNvPr id="7" name="Zástupný symbol pro zápatí 1">
            <a:extLst>
              <a:ext uri="{FF2B5EF4-FFF2-40B4-BE49-F238E27FC236}">
                <a16:creationId xmlns:a16="http://schemas.microsoft.com/office/drawing/2014/main" id="{59F62D04-ED77-D96F-2942-40F5F9A20DAE}"/>
              </a:ext>
            </a:extLst>
          </p:cNvPr>
          <p:cNvSpPr>
            <a:spLocks noGrp="1"/>
          </p:cNvSpPr>
          <p:nvPr>
            <p:ph type="ftr" sz="quarter" idx="10"/>
          </p:nvPr>
        </p:nvSpPr>
        <p:spPr>
          <a:xfrm>
            <a:off x="377581" y="6225059"/>
            <a:ext cx="7920000" cy="252000"/>
          </a:xfrm>
        </p:spPr>
        <p:txBody>
          <a:bodyPr/>
          <a:lstStyle/>
          <a:p>
            <a:r>
              <a:rPr lang="cs-CZ"/>
              <a:t>Lidská práva a soudnictví – 4. dubna 2024</a:t>
            </a:r>
          </a:p>
        </p:txBody>
      </p:sp>
      <p:sp>
        <p:nvSpPr>
          <p:cNvPr id="8" name="Ovál 7">
            <a:extLst>
              <a:ext uri="{FF2B5EF4-FFF2-40B4-BE49-F238E27FC236}">
                <a16:creationId xmlns:a16="http://schemas.microsoft.com/office/drawing/2014/main" id="{AFE9A11E-CF96-05DE-8A2E-E057C3B095F9}"/>
              </a:ext>
            </a:extLst>
          </p:cNvPr>
          <p:cNvSpPr/>
          <p:nvPr/>
        </p:nvSpPr>
        <p:spPr bwMode="auto">
          <a:xfrm>
            <a:off x="1234071" y="202583"/>
            <a:ext cx="10253541" cy="6527177"/>
          </a:xfrm>
          <a:prstGeom prst="ellipse">
            <a:avLst/>
          </a:pr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r>
              <a:rPr lang="cs-CZ">
                <a:solidFill>
                  <a:schemeClr val="bg1"/>
                </a:solidFill>
                <a:latin typeface="Tahoma"/>
                <a:ea typeface="Tahoma"/>
                <a:cs typeface="Tahoma"/>
              </a:rPr>
              <a:t>občané</a:t>
            </a:r>
            <a:endParaRPr lang="cs-CZ">
              <a:solidFill>
                <a:schemeClr val="bg1"/>
              </a:solidFill>
              <a:ea typeface="Tahoma" pitchFamily="34" charset="0"/>
              <a:cs typeface="Tahoma" pitchFamily="34" charset="0"/>
            </a:endParaRPr>
          </a:p>
          <a:p>
            <a:r>
              <a:rPr lang="cs-CZ">
                <a:solidFill>
                  <a:schemeClr val="accent5">
                    <a:lumMod val="20000"/>
                    <a:lumOff val="80000"/>
                  </a:schemeClr>
                </a:solidFill>
                <a:latin typeface="Tahoma"/>
                <a:ea typeface="Tahoma"/>
                <a:cs typeface="Tahoma"/>
              </a:rPr>
              <a:t>vstup na území (čl. 14/4)</a:t>
            </a:r>
            <a:endParaRPr lang="cs-CZ">
              <a:solidFill>
                <a:schemeClr val="accent5">
                  <a:lumMod val="20000"/>
                  <a:lumOff val="80000"/>
                </a:schemeClr>
              </a:solidFill>
              <a:ea typeface="Tahoma"/>
              <a:cs typeface="Tahoma"/>
            </a:endParaRPr>
          </a:p>
          <a:p>
            <a:endParaRPr lang="cs-CZ">
              <a:solidFill>
                <a:schemeClr val="bg1"/>
              </a:solidFill>
              <a:ea typeface="Tahoma"/>
              <a:cs typeface="Tahoma"/>
            </a:endParaRPr>
          </a:p>
          <a:p>
            <a:endParaRPr lang="cs-CZ">
              <a:solidFill>
                <a:schemeClr val="bg1"/>
              </a:solidFill>
              <a:ea typeface="Tahoma"/>
              <a:cs typeface="Tahoma"/>
            </a:endParaRPr>
          </a:p>
          <a:p>
            <a:endParaRPr lang="cs-CZ">
              <a:solidFill>
                <a:schemeClr val="bg1"/>
              </a:solidFill>
              <a:ea typeface="Tahoma"/>
              <a:cs typeface="Tahoma"/>
            </a:endParaRPr>
          </a:p>
          <a:p>
            <a:endParaRPr lang="cs-CZ">
              <a:solidFill>
                <a:schemeClr val="bg1"/>
              </a:solidFill>
              <a:ea typeface="Tahoma"/>
              <a:cs typeface="Tahoma"/>
            </a:endParaRPr>
          </a:p>
        </p:txBody>
      </p:sp>
      <p:sp>
        <p:nvSpPr>
          <p:cNvPr id="9" name="Ovál 8">
            <a:extLst>
              <a:ext uri="{FF2B5EF4-FFF2-40B4-BE49-F238E27FC236}">
                <a16:creationId xmlns:a16="http://schemas.microsoft.com/office/drawing/2014/main" id="{19B64B81-9085-08D6-9E3E-3B3C518E196B}"/>
              </a:ext>
            </a:extLst>
          </p:cNvPr>
          <p:cNvSpPr/>
          <p:nvPr/>
        </p:nvSpPr>
        <p:spPr bwMode="auto">
          <a:xfrm>
            <a:off x="4098669" y="1711481"/>
            <a:ext cx="7168373" cy="4436324"/>
          </a:xfrm>
          <a:prstGeom prst="ellipse">
            <a:avLst/>
          </a:prstGeom>
          <a:solidFill>
            <a:schemeClr val="tx2">
              <a:lumMod val="40000"/>
              <a:lumOff val="60000"/>
            </a:schemeClr>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r>
              <a:rPr lang="cs-CZ" sz="2000">
                <a:solidFill>
                  <a:schemeClr val="bg1"/>
                </a:solidFill>
                <a:latin typeface="Tahoma"/>
                <a:ea typeface="Tahoma"/>
                <a:cs typeface="Tahoma"/>
              </a:rPr>
              <a:t>cizinci s oprávněným pobytem</a:t>
            </a:r>
            <a:endParaRPr lang="cs-CZ" sz="2000">
              <a:solidFill>
                <a:schemeClr val="bg1"/>
              </a:solidFill>
              <a:ea typeface="Tahoma"/>
              <a:cs typeface="Tahoma"/>
            </a:endParaRPr>
          </a:p>
          <a:p>
            <a:endParaRPr lang="cs-CZ" sz="2000">
              <a:solidFill>
                <a:schemeClr val="bg1"/>
              </a:solidFill>
              <a:latin typeface="Tahoma"/>
              <a:ea typeface="Tahoma"/>
              <a:cs typeface="Tahoma"/>
            </a:endParaRPr>
          </a:p>
          <a:p>
            <a:r>
              <a:rPr lang="cs-CZ" sz="2000">
                <a:solidFill>
                  <a:schemeClr val="accent5">
                    <a:lumMod val="20000"/>
                    <a:lumOff val="80000"/>
                  </a:schemeClr>
                </a:solidFill>
                <a:latin typeface="Tahoma"/>
                <a:ea typeface="Tahoma"/>
                <a:cs typeface="Tahoma"/>
              </a:rPr>
              <a:t>svoboda pohybu (čl. 14/1)</a:t>
            </a:r>
            <a:endParaRPr lang="cs-CZ" sz="2000">
              <a:solidFill>
                <a:schemeClr val="accent5">
                  <a:lumMod val="20000"/>
                  <a:lumOff val="80000"/>
                </a:schemeClr>
              </a:solidFill>
              <a:ea typeface="Tahoma"/>
              <a:cs typeface="Tahoma"/>
            </a:endParaRPr>
          </a:p>
          <a:p>
            <a:endParaRPr lang="cs-CZ" sz="2000">
              <a:solidFill>
                <a:schemeClr val="bg1"/>
              </a:solidFill>
              <a:latin typeface="Tahoma"/>
              <a:ea typeface="Tahoma"/>
              <a:cs typeface="Tahoma"/>
            </a:endParaRPr>
          </a:p>
          <a:p>
            <a:endParaRPr lang="cs-CZ" sz="2000">
              <a:solidFill>
                <a:schemeClr val="accent5">
                  <a:lumMod val="20000"/>
                  <a:lumOff val="80000"/>
                </a:schemeClr>
              </a:solidFill>
              <a:latin typeface="Tahoma"/>
              <a:ea typeface="Tahoma"/>
              <a:cs typeface="Tahoma"/>
            </a:endParaRPr>
          </a:p>
          <a:p>
            <a:endParaRPr lang="cs-CZ" sz="2000">
              <a:solidFill>
                <a:schemeClr val="accent5">
                  <a:lumMod val="20000"/>
                  <a:lumOff val="80000"/>
                </a:schemeClr>
              </a:solidFill>
              <a:latin typeface="Tahoma"/>
              <a:ea typeface="Tahoma"/>
              <a:cs typeface="Tahoma"/>
            </a:endParaRPr>
          </a:p>
          <a:p>
            <a:endParaRPr lang="cs-CZ" sz="2000">
              <a:solidFill>
                <a:schemeClr val="accent5">
                  <a:lumMod val="20000"/>
                  <a:lumOff val="80000"/>
                </a:schemeClr>
              </a:solidFill>
              <a:latin typeface="Tahoma"/>
              <a:ea typeface="Tahoma"/>
              <a:cs typeface="Tahoma"/>
            </a:endParaRPr>
          </a:p>
          <a:p>
            <a:endParaRPr lang="cs-CZ" sz="2000">
              <a:solidFill>
                <a:schemeClr val="accent5">
                  <a:lumMod val="20000"/>
                  <a:lumOff val="80000"/>
                </a:schemeClr>
              </a:solidFill>
              <a:latin typeface="Tahoma"/>
              <a:ea typeface="Tahoma"/>
              <a:cs typeface="Tahoma"/>
            </a:endParaRPr>
          </a:p>
          <a:p>
            <a:endParaRPr lang="cs-CZ" sz="2000">
              <a:solidFill>
                <a:schemeClr val="accent5">
                  <a:lumMod val="20000"/>
                  <a:lumOff val="80000"/>
                </a:schemeClr>
              </a:solidFill>
              <a:latin typeface="Tahoma"/>
              <a:ea typeface="Tahoma"/>
              <a:cs typeface="Tahoma"/>
            </a:endParaRPr>
          </a:p>
          <a:p>
            <a:r>
              <a:rPr lang="cs-CZ" sz="2000">
                <a:solidFill>
                  <a:schemeClr val="accent5">
                    <a:lumMod val="20000"/>
                    <a:lumOff val="80000"/>
                  </a:schemeClr>
                </a:solidFill>
                <a:latin typeface="Tahoma"/>
                <a:ea typeface="Tahoma"/>
                <a:cs typeface="Tahoma"/>
              </a:rPr>
              <a:t>právo svobodně opustit území (čl. 14/2)</a:t>
            </a:r>
            <a:endParaRPr lang="cs-CZ" sz="2000">
              <a:solidFill>
                <a:schemeClr val="accent5">
                  <a:lumMod val="20000"/>
                  <a:lumOff val="80000"/>
                </a:schemeClr>
              </a:solidFill>
              <a:ea typeface="Tahoma"/>
              <a:cs typeface="Tahoma"/>
            </a:endParaRPr>
          </a:p>
        </p:txBody>
      </p:sp>
      <p:sp>
        <p:nvSpPr>
          <p:cNvPr id="17" name="Ovál 16">
            <a:extLst>
              <a:ext uri="{FF2B5EF4-FFF2-40B4-BE49-F238E27FC236}">
                <a16:creationId xmlns:a16="http://schemas.microsoft.com/office/drawing/2014/main" id="{79B50132-81D8-6D4E-19B6-51C4CCA1CB3C}"/>
              </a:ext>
            </a:extLst>
          </p:cNvPr>
          <p:cNvSpPr/>
          <p:nvPr/>
        </p:nvSpPr>
        <p:spPr bwMode="auto">
          <a:xfrm>
            <a:off x="7666800" y="3154431"/>
            <a:ext cx="3609275" cy="1880837"/>
          </a:xfrm>
          <a:prstGeom prst="ellipse">
            <a:avLst/>
          </a:prstGeom>
          <a:solidFill>
            <a:schemeClr val="accent1">
              <a:lumMod val="20000"/>
              <a:lumOff val="80000"/>
            </a:schemeClr>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r>
              <a:rPr lang="cs-CZ" sz="2000">
                <a:solidFill>
                  <a:schemeClr val="bg1"/>
                </a:solidFill>
                <a:latin typeface="Tahoma"/>
                <a:ea typeface="Tahoma"/>
                <a:cs typeface="Tahoma"/>
              </a:rPr>
              <a:t>                     cizinci</a:t>
            </a:r>
            <a:endParaRPr lang="cs-CZ" sz="2000">
              <a:solidFill>
                <a:schemeClr val="bg1"/>
              </a:solidFill>
              <a:ea typeface="Tahoma" pitchFamily="34" charset="0"/>
              <a:cs typeface="Tahoma" pitchFamily="34" charset="0"/>
            </a:endParaRPr>
          </a:p>
          <a:p>
            <a:endParaRPr lang="cs-CZ" sz="2000">
              <a:solidFill>
                <a:schemeClr val="bg1"/>
              </a:solidFill>
              <a:ea typeface="Tahoma" pitchFamily="34" charset="0"/>
              <a:cs typeface="Tahoma" pitchFamily="34" charset="0"/>
            </a:endParaRPr>
          </a:p>
          <a:p>
            <a:r>
              <a:rPr lang="cs-CZ" sz="2000">
                <a:solidFill>
                  <a:schemeClr val="accent5">
                    <a:lumMod val="20000"/>
                    <a:lumOff val="80000"/>
                  </a:schemeClr>
                </a:solidFill>
                <a:latin typeface="Tahoma"/>
                <a:ea typeface="Tahoma"/>
                <a:cs typeface="Tahoma"/>
              </a:rPr>
              <a:t>       vyhoštění (čl. 14/5</a:t>
            </a:r>
            <a:r>
              <a:rPr lang="cs-CZ">
                <a:solidFill>
                  <a:schemeClr val="accent2">
                    <a:lumMod val="20000"/>
                    <a:lumOff val="80000"/>
                  </a:schemeClr>
                </a:solidFill>
                <a:latin typeface="Tahoma"/>
                <a:ea typeface="Tahoma"/>
                <a:cs typeface="Tahoma"/>
              </a:rPr>
              <a:t>)</a:t>
            </a:r>
            <a:endParaRPr lang="cs-CZ" sz="2400" b="0" i="0" u="none" strike="noStrike" cap="none" normalizeH="0" baseline="0">
              <a:ln>
                <a:noFill/>
              </a:ln>
              <a:solidFill>
                <a:schemeClr val="accent2">
                  <a:lumMod val="20000"/>
                  <a:lumOff val="80000"/>
                </a:schemeClr>
              </a:solidFill>
              <a:effectLst/>
              <a:latin typeface="Tahoma"/>
              <a:ea typeface="Tahoma"/>
              <a:cs typeface="Tahoma"/>
            </a:endParaRPr>
          </a:p>
        </p:txBody>
      </p:sp>
    </p:spTree>
    <p:extLst>
      <p:ext uri="{BB962C8B-B14F-4D97-AF65-F5344CB8AC3E}">
        <p14:creationId xmlns:p14="http://schemas.microsoft.com/office/powerpoint/2010/main" val="42329763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1C02DDB5-56C0-821A-9AB2-6CEB76CF4BE3}"/>
              </a:ext>
            </a:extLst>
          </p:cNvPr>
          <p:cNvSpPr>
            <a:spLocks noGrp="1"/>
          </p:cNvSpPr>
          <p:nvPr>
            <p:ph type="sldNum" sz="quarter" idx="11"/>
          </p:nvPr>
        </p:nvSpPr>
        <p:spPr/>
        <p:txBody>
          <a:bodyPr/>
          <a:lstStyle/>
          <a:p>
            <a:fld id="{0DE708CC-0C3F-4567-9698-B54C0F35BD31}" type="slidenum">
              <a:rPr lang="cs-CZ" altLang="cs-CZ" smtClean="0"/>
              <a:pPr/>
              <a:t>9</a:t>
            </a:fld>
            <a:endParaRPr lang="cs-CZ" altLang="cs-CZ"/>
          </a:p>
        </p:txBody>
      </p:sp>
      <p:sp>
        <p:nvSpPr>
          <p:cNvPr id="4" name="Nadpis 3">
            <a:extLst>
              <a:ext uri="{FF2B5EF4-FFF2-40B4-BE49-F238E27FC236}">
                <a16:creationId xmlns:a16="http://schemas.microsoft.com/office/drawing/2014/main" id="{BC6C348E-A1C4-EFD8-6552-13BC33DA2AE5}"/>
              </a:ext>
            </a:extLst>
          </p:cNvPr>
          <p:cNvSpPr>
            <a:spLocks noGrp="1"/>
          </p:cNvSpPr>
          <p:nvPr>
            <p:ph type="title"/>
          </p:nvPr>
        </p:nvSpPr>
        <p:spPr/>
        <p:txBody>
          <a:bodyPr/>
          <a:lstStyle/>
          <a:p>
            <a:r>
              <a:rPr lang="cs-CZ">
                <a:cs typeface="Arial"/>
              </a:rPr>
              <a:t>Podmínky omezení</a:t>
            </a:r>
            <a:endParaRPr lang="cs-CZ"/>
          </a:p>
        </p:txBody>
      </p:sp>
      <p:sp>
        <p:nvSpPr>
          <p:cNvPr id="2" name="Zástupný symbol pro zápatí 1">
            <a:extLst>
              <a:ext uri="{FF2B5EF4-FFF2-40B4-BE49-F238E27FC236}">
                <a16:creationId xmlns:a16="http://schemas.microsoft.com/office/drawing/2014/main" id="{38CCF9A7-A4EE-EE1E-A1F6-CBBC70CBC15D}"/>
              </a:ext>
            </a:extLst>
          </p:cNvPr>
          <p:cNvSpPr>
            <a:spLocks noGrp="1"/>
          </p:cNvSpPr>
          <p:nvPr>
            <p:ph type="ftr" sz="quarter" idx="10"/>
          </p:nvPr>
        </p:nvSpPr>
        <p:spPr/>
        <p:txBody>
          <a:bodyPr/>
          <a:lstStyle/>
          <a:p>
            <a:r>
              <a:rPr lang="cs-CZ"/>
              <a:t>Lidská práva a soudnictví – 4. dubna 2024</a:t>
            </a:r>
          </a:p>
        </p:txBody>
      </p:sp>
    </p:spTree>
    <p:extLst>
      <p:ext uri="{BB962C8B-B14F-4D97-AF65-F5344CB8AC3E}">
        <p14:creationId xmlns:p14="http://schemas.microsoft.com/office/powerpoint/2010/main" val="82130280"/>
      </p:ext>
    </p:extLst>
  </p:cSld>
  <p:clrMapOvr>
    <a:masterClrMapping/>
  </p:clrMapOvr>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zentace-LAW-CZ.potx" id="{9368F25A-D07D-4454-BB9E-323E9573381A}" vid="{D76D3162-79D4-49CC-8197-D810905360BE}"/>
    </a:ext>
  </a:extLst>
</a:theme>
</file>

<file path=ppt/theme/theme2.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uni-law-prezentace-16-9-cz-v11.potx" id="{4E9291F6-B920-48C7-AC35-9342B417E3C9}" vid="{A04E845E-CC96-4AFA-B6AA-9EA935455C7B}"/>
    </a:ext>
  </a:ext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Osobní svoboda</Template>
  <Application>Microsoft Office PowerPoint</Application>
  <PresentationFormat>Širokoúhlá obrazovka</PresentationFormat>
  <Slides>34</Slides>
  <Notes>1</Notes>
  <HiddenSlides>0</HiddenSlides>
  <ScaleCrop>false</ScaleCrop>
  <HeadingPairs>
    <vt:vector size="4" baseType="variant">
      <vt:variant>
        <vt:lpstr>Motiv</vt:lpstr>
      </vt:variant>
      <vt:variant>
        <vt:i4>2</vt:i4>
      </vt:variant>
      <vt:variant>
        <vt:lpstr>Nadpisy snímků</vt:lpstr>
      </vt:variant>
      <vt:variant>
        <vt:i4>34</vt:i4>
      </vt:variant>
    </vt:vector>
  </HeadingPairs>
  <TitlesOfParts>
    <vt:vector size="36" baseType="lpstr">
      <vt:lpstr>Prezentace_MU_CZ</vt:lpstr>
      <vt:lpstr>Prezentace_MU_CZ</vt:lpstr>
      <vt:lpstr>Svoboda pohybu  a pobytu</vt:lpstr>
      <vt:lpstr>Co nás čeká? </vt:lpstr>
      <vt:lpstr>Co je svoboda pohybu a pobytu? </vt:lpstr>
      <vt:lpstr>Svoboda pohybu a pobytu</vt:lpstr>
      <vt:lpstr>Svoboda pohybu x osobní svoboda</vt:lpstr>
      <vt:lpstr>Svoboda pobytu</vt:lpstr>
      <vt:lpstr>Listina x Úmluva</vt:lpstr>
      <vt:lpstr>Subjekty</vt:lpstr>
      <vt:lpstr>Podmínky omezení</vt:lpstr>
      <vt:lpstr>Obecné podmínky omezení</vt:lpstr>
      <vt:lpstr>Omezení svobody pohybu a pobytu</vt:lpstr>
      <vt:lpstr>Typy omezení</vt:lpstr>
      <vt:lpstr>Porušení – svoboda pohybu</vt:lpstr>
      <vt:lpstr>Právo na vstup na území a svoboda opustit území</vt:lpstr>
      <vt:lpstr>Vstup na území</vt:lpstr>
      <vt:lpstr>Omezení vstupu?  (MS v Praze, 18 A 16/2021, 14 A 110/2021)</vt:lpstr>
      <vt:lpstr>Omezení vstupu? (14 A 110/2021)14 A 110/202114 A 110/2021 </vt:lpstr>
      <vt:lpstr>Omezení vycestování</vt:lpstr>
      <vt:lpstr>Opuštění území</vt:lpstr>
      <vt:lpstr>Opuštění území</vt:lpstr>
      <vt:lpstr>Opuštění území cizincem? </vt:lpstr>
      <vt:lpstr>Vyhoštění</vt:lpstr>
      <vt:lpstr>Co je vyhoštění? </vt:lpstr>
      <vt:lpstr>Vyhoštění (statistiky)</vt:lpstr>
      <vt:lpstr>Limity</vt:lpstr>
      <vt:lpstr>Vyhoštění na dobu neurčitou</vt:lpstr>
      <vt:lpstr>Vyhoštění na dobu neurčitou</vt:lpstr>
      <vt:lpstr>Ústavní azyl, mezinárodní ochrana</vt:lpstr>
      <vt:lpstr>Mezinárodní ochrana – terminologie</vt:lpstr>
      <vt:lpstr>Ústavní azyl (čl. 43 Listiny)</vt:lpstr>
      <vt:lpstr>Co je obsahem práva? </vt:lpstr>
      <vt:lpstr>Odepření a odnětí azylu?</vt:lpstr>
      <vt:lpstr>Zdroje: </vt:lpstr>
      <vt:lpstr>Děkuji za pozornost!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Osobní svoboda</dc:title>
  <dc:creator>Alžbeta Králová</dc:creator>
  <cp:revision>145</cp:revision>
  <cp:lastPrinted>1601-01-01T00:00:00Z</cp:lastPrinted>
  <dcterms:created xsi:type="dcterms:W3CDTF">2023-03-02T09:03:39Z</dcterms:created>
  <dcterms:modified xsi:type="dcterms:W3CDTF">2024-04-04T11:42:32Z</dcterms:modified>
</cp:coreProperties>
</file>