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9" r:id="rId4"/>
    <p:sldId id="265" r:id="rId5"/>
    <p:sldId id="266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9" r:id="rId14"/>
    <p:sldId id="267" r:id="rId15"/>
    <p:sldId id="270" r:id="rId16"/>
    <p:sldId id="271" r:id="rId17"/>
    <p:sldId id="264" r:id="rId18"/>
    <p:sldId id="272" r:id="rId19"/>
    <p:sldId id="273" r:id="rId20"/>
    <p:sldId id="275" r:id="rId21"/>
    <p:sldId id="276" r:id="rId22"/>
    <p:sldId id="274" r:id="rId23"/>
    <p:sldId id="277" r:id="rId24"/>
    <p:sldId id="278" r:id="rId25"/>
    <p:sldId id="279" r:id="rId26"/>
    <p:sldId id="308" r:id="rId27"/>
    <p:sldId id="288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E53F9-0CB8-7F48-8356-356597277AA5}" v="186" dt="2024-05-22T13:27:41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>
      <p:cViewPr varScale="1">
        <p:scale>
          <a:sx n="90" d="100"/>
          <a:sy n="90" d="100"/>
        </p:scale>
        <p:origin x="2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ie Smejkalová" userId="36c5af08-8d50-452f-b41d-04c9662e16ac" providerId="ADAL" clId="{A0EE53F9-0CB8-7F48-8356-356597277AA5}"/>
    <pc:docChg chg="custSel addSld delSld modSld sldOrd">
      <pc:chgData name="Terezie Smejkalová" userId="36c5af08-8d50-452f-b41d-04c9662e16ac" providerId="ADAL" clId="{A0EE53F9-0CB8-7F48-8356-356597277AA5}" dt="2024-05-22T13:27:57.805" v="524" actId="20577"/>
      <pc:docMkLst>
        <pc:docMk/>
      </pc:docMkLst>
      <pc:sldChg chg="modSp">
        <pc:chgData name="Terezie Smejkalová" userId="36c5af08-8d50-452f-b41d-04c9662e16ac" providerId="ADAL" clId="{A0EE53F9-0CB8-7F48-8356-356597277AA5}" dt="2024-05-22T12:43:43.259" v="415" actId="20577"/>
        <pc:sldMkLst>
          <pc:docMk/>
          <pc:sldMk cId="730892459" sldId="257"/>
        </pc:sldMkLst>
        <pc:spChg chg="mod">
          <ac:chgData name="Terezie Smejkalová" userId="36c5af08-8d50-452f-b41d-04c9662e16ac" providerId="ADAL" clId="{A0EE53F9-0CB8-7F48-8356-356597277AA5}" dt="2024-05-22T12:43:43.259" v="415" actId="20577"/>
          <ac:spMkLst>
            <pc:docMk/>
            <pc:sldMk cId="730892459" sldId="257"/>
            <ac:spMk id="3" creationId="{D3A72E9A-86C9-7442-2D6F-9BC73EC230CA}"/>
          </ac:spMkLst>
        </pc:spChg>
      </pc:sldChg>
      <pc:sldChg chg="addSp modSp mod">
        <pc:chgData name="Terezie Smejkalová" userId="36c5af08-8d50-452f-b41d-04c9662e16ac" providerId="ADAL" clId="{A0EE53F9-0CB8-7F48-8356-356597277AA5}" dt="2024-05-22T13:22:43.626" v="503" actId="1076"/>
        <pc:sldMkLst>
          <pc:docMk/>
          <pc:sldMk cId="2241425049" sldId="263"/>
        </pc:sldMkLst>
        <pc:picChg chg="add mod">
          <ac:chgData name="Terezie Smejkalová" userId="36c5af08-8d50-452f-b41d-04c9662e16ac" providerId="ADAL" clId="{A0EE53F9-0CB8-7F48-8356-356597277AA5}" dt="2024-05-22T13:22:43.626" v="503" actId="1076"/>
          <ac:picMkLst>
            <pc:docMk/>
            <pc:sldMk cId="2241425049" sldId="263"/>
            <ac:picMk id="5" creationId="{C38ED369-4C94-D309-3A91-950842C56D15}"/>
          </ac:picMkLst>
        </pc:picChg>
      </pc:sldChg>
      <pc:sldChg chg="addSp modSp mod">
        <pc:chgData name="Terezie Smejkalová" userId="36c5af08-8d50-452f-b41d-04c9662e16ac" providerId="ADAL" clId="{A0EE53F9-0CB8-7F48-8356-356597277AA5}" dt="2024-05-22T13:27:57.805" v="524" actId="20577"/>
        <pc:sldMkLst>
          <pc:docMk/>
          <pc:sldMk cId="3947792832" sldId="264"/>
        </pc:sldMkLst>
        <pc:spChg chg="add mod">
          <ac:chgData name="Terezie Smejkalová" userId="36c5af08-8d50-452f-b41d-04c9662e16ac" providerId="ADAL" clId="{A0EE53F9-0CB8-7F48-8356-356597277AA5}" dt="2024-05-22T13:27:57.805" v="524" actId="20577"/>
          <ac:spMkLst>
            <pc:docMk/>
            <pc:sldMk cId="3947792832" sldId="264"/>
            <ac:spMk id="3" creationId="{15183455-9717-D4A2-886E-8B0D67AE7967}"/>
          </ac:spMkLst>
        </pc:spChg>
        <pc:spChg chg="mod">
          <ac:chgData name="Terezie Smejkalová" userId="36c5af08-8d50-452f-b41d-04c9662e16ac" providerId="ADAL" clId="{A0EE53F9-0CB8-7F48-8356-356597277AA5}" dt="2024-05-22T13:27:55.924" v="523" actId="1076"/>
          <ac:spMkLst>
            <pc:docMk/>
            <pc:sldMk cId="3947792832" sldId="264"/>
            <ac:spMk id="6" creationId="{4E4C1119-5EF3-DB18-CD17-AF304A0635CE}"/>
          </ac:spMkLst>
        </pc:spChg>
      </pc:sldChg>
      <pc:sldChg chg="modSp mod">
        <pc:chgData name="Terezie Smejkalová" userId="36c5af08-8d50-452f-b41d-04c9662e16ac" providerId="ADAL" clId="{A0EE53F9-0CB8-7F48-8356-356597277AA5}" dt="2024-05-22T13:24:41.793" v="517" actId="20577"/>
        <pc:sldMkLst>
          <pc:docMk/>
          <pc:sldMk cId="2490289719" sldId="270"/>
        </pc:sldMkLst>
        <pc:spChg chg="mod">
          <ac:chgData name="Terezie Smejkalová" userId="36c5af08-8d50-452f-b41d-04c9662e16ac" providerId="ADAL" clId="{A0EE53F9-0CB8-7F48-8356-356597277AA5}" dt="2024-05-22T13:24:40.330" v="514" actId="27636"/>
          <ac:spMkLst>
            <pc:docMk/>
            <pc:sldMk cId="2490289719" sldId="270"/>
            <ac:spMk id="3" creationId="{F92ABD50-658B-BFE8-D9CB-18CC64411393}"/>
          </ac:spMkLst>
        </pc:spChg>
        <pc:spChg chg="mod">
          <ac:chgData name="Terezie Smejkalová" userId="36c5af08-8d50-452f-b41d-04c9662e16ac" providerId="ADAL" clId="{A0EE53F9-0CB8-7F48-8356-356597277AA5}" dt="2024-05-22T13:24:41.793" v="517" actId="20577"/>
          <ac:spMkLst>
            <pc:docMk/>
            <pc:sldMk cId="2490289719" sldId="270"/>
            <ac:spMk id="4" creationId="{AB36715C-C8E6-AE74-9DA0-140D1FFDBD93}"/>
          </ac:spMkLst>
        </pc:spChg>
      </pc:sldChg>
      <pc:sldChg chg="modSp new mod">
        <pc:chgData name="Terezie Smejkalová" userId="36c5af08-8d50-452f-b41d-04c9662e16ac" providerId="ADAL" clId="{A0EE53F9-0CB8-7F48-8356-356597277AA5}" dt="2024-05-22T12:34:36.953" v="58" actId="20577"/>
        <pc:sldMkLst>
          <pc:docMk/>
          <pc:sldMk cId="2080768920" sldId="279"/>
        </pc:sldMkLst>
        <pc:spChg chg="mod">
          <ac:chgData name="Terezie Smejkalová" userId="36c5af08-8d50-452f-b41d-04c9662e16ac" providerId="ADAL" clId="{A0EE53F9-0CB8-7F48-8356-356597277AA5}" dt="2024-05-22T12:34:36.953" v="58" actId="20577"/>
          <ac:spMkLst>
            <pc:docMk/>
            <pc:sldMk cId="2080768920" sldId="279"/>
            <ac:spMk id="2" creationId="{65529844-6696-2E22-D1E8-C45334A19BE2}"/>
          </ac:spMkLst>
        </pc:spChg>
      </pc:sldChg>
      <pc:sldChg chg="new del">
        <pc:chgData name="Terezie Smejkalová" userId="36c5af08-8d50-452f-b41d-04c9662e16ac" providerId="ADAL" clId="{A0EE53F9-0CB8-7F48-8356-356597277AA5}" dt="2024-05-22T12:38:57.073" v="323" actId="2696"/>
        <pc:sldMkLst>
          <pc:docMk/>
          <pc:sldMk cId="514193959" sldId="280"/>
        </pc:sldMkLst>
      </pc:sldChg>
      <pc:sldChg chg="modSp add mod ord">
        <pc:chgData name="Terezie Smejkalová" userId="36c5af08-8d50-452f-b41d-04c9662e16ac" providerId="ADAL" clId="{A0EE53F9-0CB8-7F48-8356-356597277AA5}" dt="2024-05-22T12:36:46.050" v="132" actId="20577"/>
        <pc:sldMkLst>
          <pc:docMk/>
          <pc:sldMk cId="4049115829" sldId="288"/>
        </pc:sldMkLst>
        <pc:spChg chg="mod">
          <ac:chgData name="Terezie Smejkalová" userId="36c5af08-8d50-452f-b41d-04c9662e16ac" providerId="ADAL" clId="{A0EE53F9-0CB8-7F48-8356-356597277AA5}" dt="2024-05-22T12:36:46.050" v="132" actId="20577"/>
          <ac:spMkLst>
            <pc:docMk/>
            <pc:sldMk cId="4049115829" sldId="288"/>
            <ac:spMk id="2" creationId="{B253809C-22DB-DADD-BCA2-2834D7C5A9A6}"/>
          </ac:spMkLst>
        </pc:spChg>
      </pc:sldChg>
      <pc:sldChg chg="addSp delSp modSp add del mod">
        <pc:chgData name="Terezie Smejkalová" userId="36c5af08-8d50-452f-b41d-04c9662e16ac" providerId="ADAL" clId="{A0EE53F9-0CB8-7F48-8356-356597277AA5}" dt="2024-05-22T12:37:42.978" v="176" actId="2696"/>
        <pc:sldMkLst>
          <pc:docMk/>
          <pc:sldMk cId="1373565419" sldId="289"/>
        </pc:sldMkLst>
        <pc:spChg chg="add mod">
          <ac:chgData name="Terezie Smejkalová" userId="36c5af08-8d50-452f-b41d-04c9662e16ac" providerId="ADAL" clId="{A0EE53F9-0CB8-7F48-8356-356597277AA5}" dt="2024-05-22T12:37:41.143" v="175" actId="478"/>
          <ac:spMkLst>
            <pc:docMk/>
            <pc:sldMk cId="1373565419" sldId="289"/>
            <ac:spMk id="4" creationId="{AC91AB88-A9EC-001C-C8D8-99ADCEC8BEF5}"/>
          </ac:spMkLst>
        </pc:spChg>
        <pc:picChg chg="del">
          <ac:chgData name="Terezie Smejkalová" userId="36c5af08-8d50-452f-b41d-04c9662e16ac" providerId="ADAL" clId="{A0EE53F9-0CB8-7F48-8356-356597277AA5}" dt="2024-05-22T12:37:41.143" v="175" actId="478"/>
          <ac:picMkLst>
            <pc:docMk/>
            <pc:sldMk cId="1373565419" sldId="289"/>
            <ac:picMk id="5" creationId="{38ACE27C-8AD9-5D6A-A1AA-C85514B7879A}"/>
          </ac:picMkLst>
        </pc:picChg>
      </pc:sldChg>
      <pc:sldChg chg="modSp add mod">
        <pc:chgData name="Terezie Smejkalová" userId="36c5af08-8d50-452f-b41d-04c9662e16ac" providerId="ADAL" clId="{A0EE53F9-0CB8-7F48-8356-356597277AA5}" dt="2024-05-22T12:38:54.670" v="322" actId="20577"/>
        <pc:sldMkLst>
          <pc:docMk/>
          <pc:sldMk cId="222082243" sldId="290"/>
        </pc:sldMkLst>
        <pc:spChg chg="mod">
          <ac:chgData name="Terezie Smejkalová" userId="36c5af08-8d50-452f-b41d-04c9662e16ac" providerId="ADAL" clId="{A0EE53F9-0CB8-7F48-8356-356597277AA5}" dt="2024-05-22T12:38:54.670" v="322" actId="20577"/>
          <ac:spMkLst>
            <pc:docMk/>
            <pc:sldMk cId="222082243" sldId="290"/>
            <ac:spMk id="2" creationId="{06E3758A-01B0-C3C0-A5D9-B203DBB9DE61}"/>
          </ac:spMkLst>
        </pc:spChg>
      </pc:sldChg>
      <pc:sldChg chg="modSp add mod">
        <pc:chgData name="Terezie Smejkalová" userId="36c5af08-8d50-452f-b41d-04c9662e16ac" providerId="ADAL" clId="{A0EE53F9-0CB8-7F48-8356-356597277AA5}" dt="2024-05-22T12:39:48.334" v="403" actId="114"/>
        <pc:sldMkLst>
          <pc:docMk/>
          <pc:sldMk cId="3006050899" sldId="291"/>
        </pc:sldMkLst>
        <pc:spChg chg="mod">
          <ac:chgData name="Terezie Smejkalová" userId="36c5af08-8d50-452f-b41d-04c9662e16ac" providerId="ADAL" clId="{A0EE53F9-0CB8-7F48-8356-356597277AA5}" dt="2024-05-22T12:39:48.334" v="403" actId="114"/>
          <ac:spMkLst>
            <pc:docMk/>
            <pc:sldMk cId="3006050899" sldId="291"/>
            <ac:spMk id="2" creationId="{0AC6C80E-9A89-CE1B-EC8A-A80679D7CE4C}"/>
          </ac:spMkLst>
        </pc:spChg>
      </pc:sldChg>
      <pc:sldChg chg="modSp add mod">
        <pc:chgData name="Terezie Smejkalová" userId="36c5af08-8d50-452f-b41d-04c9662e16ac" providerId="ADAL" clId="{A0EE53F9-0CB8-7F48-8356-356597277AA5}" dt="2024-05-22T12:39:22.836" v="346" actId="20577"/>
        <pc:sldMkLst>
          <pc:docMk/>
          <pc:sldMk cId="3900344730" sldId="292"/>
        </pc:sldMkLst>
        <pc:spChg chg="mod">
          <ac:chgData name="Terezie Smejkalová" userId="36c5af08-8d50-452f-b41d-04c9662e16ac" providerId="ADAL" clId="{A0EE53F9-0CB8-7F48-8356-356597277AA5}" dt="2024-05-22T12:39:22.836" v="346" actId="20577"/>
          <ac:spMkLst>
            <pc:docMk/>
            <pc:sldMk cId="3900344730" sldId="292"/>
            <ac:spMk id="2" creationId="{421A6F68-CE05-B6BB-0AA6-6E05B54BC290}"/>
          </ac:spMkLst>
        </pc:spChg>
      </pc:sldChg>
      <pc:sldChg chg="delSp modSp add mod ord setBg delDesignElem">
        <pc:chgData name="Terezie Smejkalová" userId="36c5af08-8d50-452f-b41d-04c9662e16ac" providerId="ADAL" clId="{A0EE53F9-0CB8-7F48-8356-356597277AA5}" dt="2024-05-22T12:37:07.802" v="173" actId="20577"/>
        <pc:sldMkLst>
          <pc:docMk/>
          <pc:sldMk cId="2462881414" sldId="308"/>
        </pc:sldMkLst>
        <pc:spChg chg="mod">
          <ac:chgData name="Terezie Smejkalová" userId="36c5af08-8d50-452f-b41d-04c9662e16ac" providerId="ADAL" clId="{A0EE53F9-0CB8-7F48-8356-356597277AA5}" dt="2024-05-22T12:37:07.802" v="173" actId="20577"/>
          <ac:spMkLst>
            <pc:docMk/>
            <pc:sldMk cId="2462881414" sldId="308"/>
            <ac:spMk id="4" creationId="{AD1F7C82-92E8-193F-474C-2E2D97885A07}"/>
          </ac:spMkLst>
        </pc:spChg>
        <pc:spChg chg="mod">
          <ac:chgData name="Terezie Smejkalová" userId="36c5af08-8d50-452f-b41d-04c9662e16ac" providerId="ADAL" clId="{A0EE53F9-0CB8-7F48-8356-356597277AA5}" dt="2024-05-22T12:35:52.978" v="63" actId="20577"/>
          <ac:spMkLst>
            <pc:docMk/>
            <pc:sldMk cId="2462881414" sldId="308"/>
            <ac:spMk id="5" creationId="{8BDB54E8-6973-AFC8-10BC-D324C682B9FA}"/>
          </ac:spMkLst>
        </pc:spChg>
        <pc:spChg chg="del">
          <ac:chgData name="Terezie Smejkalová" userId="36c5af08-8d50-452f-b41d-04c9662e16ac" providerId="ADAL" clId="{A0EE53F9-0CB8-7F48-8356-356597277AA5}" dt="2024-05-22T12:35:39.998" v="61"/>
          <ac:spMkLst>
            <pc:docMk/>
            <pc:sldMk cId="2462881414" sldId="308"/>
            <ac:spMk id="11" creationId="{4C10CBC8-7837-4750-8EE9-B4C3D50488F6}"/>
          </ac:spMkLst>
        </pc:spChg>
        <pc:spChg chg="del">
          <ac:chgData name="Terezie Smejkalová" userId="36c5af08-8d50-452f-b41d-04c9662e16ac" providerId="ADAL" clId="{A0EE53F9-0CB8-7F48-8356-356597277AA5}" dt="2024-05-22T12:35:39.998" v="61"/>
          <ac:spMkLst>
            <pc:docMk/>
            <pc:sldMk cId="2462881414" sldId="308"/>
            <ac:spMk id="13" creationId="{69014793-11D4-4A17-9261-1A2E683ADF75}"/>
          </ac:spMkLst>
        </pc:spChg>
        <pc:picChg chg="mod">
          <ac:chgData name="Terezie Smejkalová" userId="36c5af08-8d50-452f-b41d-04c9662e16ac" providerId="ADAL" clId="{A0EE53F9-0CB8-7F48-8356-356597277AA5}" dt="2024-05-22T12:35:59.842" v="64" actId="1076"/>
          <ac:picMkLst>
            <pc:docMk/>
            <pc:sldMk cId="2462881414" sldId="308"/>
            <ac:picMk id="2" creationId="{E6067CB5-3027-21D7-C63D-154BB14FE6CF}"/>
          </ac:picMkLst>
        </pc:picChg>
      </pc:sldChg>
      <pc:sldChg chg="modSp new mod">
        <pc:chgData name="Terezie Smejkalová" userId="36c5af08-8d50-452f-b41d-04c9662e16ac" providerId="ADAL" clId="{A0EE53F9-0CB8-7F48-8356-356597277AA5}" dt="2024-05-22T12:46:49.882" v="500" actId="114"/>
        <pc:sldMkLst>
          <pc:docMk/>
          <pc:sldMk cId="1325064296" sldId="309"/>
        </pc:sldMkLst>
        <pc:spChg chg="mod">
          <ac:chgData name="Terezie Smejkalová" userId="36c5af08-8d50-452f-b41d-04c9662e16ac" providerId="ADAL" clId="{A0EE53F9-0CB8-7F48-8356-356597277AA5}" dt="2024-05-22T12:46:49.882" v="500" actId="114"/>
          <ac:spMkLst>
            <pc:docMk/>
            <pc:sldMk cId="1325064296" sldId="309"/>
            <ac:spMk id="2" creationId="{AAE4A8EB-3558-254E-E70C-30E4B6A66693}"/>
          </ac:spMkLst>
        </pc:spChg>
        <pc:spChg chg="mod">
          <ac:chgData name="Terezie Smejkalová" userId="36c5af08-8d50-452f-b41d-04c9662e16ac" providerId="ADAL" clId="{A0EE53F9-0CB8-7F48-8356-356597277AA5}" dt="2024-05-22T12:46:21.151" v="499" actId="20577"/>
          <ac:spMkLst>
            <pc:docMk/>
            <pc:sldMk cId="1325064296" sldId="309"/>
            <ac:spMk id="3" creationId="{2BF6E464-865C-6F38-B529-477BD5C55A6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5T13:11:26.56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1 1012 24575,'75'-44'0,"0"1"0,-5 3 0,-12 4 0,9-8 0,-11 6 0,10-13 0,5 6 0,-9-1 0,-19 20 0,-7-3 0,-9 12 0,-11 6 0,-2 2 0,-5 8 0,1-7 0,-1 3 0,1-1 0,4-3 0,-3 4 0,3-5 0,0 0 0,-3 5 0,8-5 0,-3 5 0,10-11 0,3 3 0,11-9 0,-4 4 0,12-7 0,-5 1 0,1-6 0,4 4 0,-3-11 0,-1 11 0,7-12 0,-8 12 0,10-12 0,-10 12 0,-1 1 0,-13 4 0,-3 9 0,-5-3 0,-6 9 0,0-3 0,-6 8 0,-8-3 0,2 4 0,-7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5T13:11:28.59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4713.38281"/>
      <inkml:brushProperty name="anchorY" value="-7753.9458"/>
      <inkml:brushProperty name="scaleFactor" value="0.5"/>
    </inkml:brush>
  </inkml:definitions>
  <inkml:trace contextRef="#ctx0" brushRef="#br0">76 2032 24575,'0'-51'0,"0"8"0,0-22 0,0 8 0,0 5 0,0-13 0,0 14 0,0-7 0,0 9 0,0 6 0,0 2 0,0 7 0,0 6 0,0-5 0,0 11 0,0-11 0,0 5 0,0-13 0,0 5 0,0-5 0,0 0 0,0 11 0,0-10 0,0 18 0,0-5 0,0 7 0,0-1 0,0 5 0,0-4 0,0 5 0,0-1 0,0-4 0,0 5 0,0-6 0,0 5 0,0-4 0,0 5 0,0-6 0,0 0 0,0-6 0,0-1 0,0-6 0,0 0 0,0-7 0,0 5 0,0-5 0,0 7 0,0 5 0,0 3 0,0 5 0,0 5 0,0-3 0,0 8 0,0-9 0,0 10 0,0-10 0,0 9 0,0-8 0,0 3 0,0 0 0,0-4 0,0 5 0,0-1 0,0-4 0,-5 4 0,4-4 0,-4 4 0,1-4 0,3 10 0,-4-5 0,5 6 0,-4-5 0,3 3 0,-8 2 0,8 1 0,-3 2 0,0 1 0,-1 1 0,-4 4 0,0 4 0,5-4 0,0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5T13:11:30.35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5195.08594"/>
      <inkml:brushProperty name="anchorY" value="-11946.22168"/>
      <inkml:brushProperty name="scaleFactor" value="0.5"/>
    </inkml:brush>
  </inkml:definitions>
  <inkml:trace contextRef="#ctx0" brushRef="#br0">805 1456 24575,'0'-25'0,"-10"-10"0,7 17 0,-17-18 0,13 19 0,-15-16 0,6 11 0,-1-11 0,-12-3 0,9-1 0,-9 0 0,11 5 0,-2 9 0,4-3 0,0 5 0,-5-6 0,4-1 0,-6-6 0,0-1 0,-1-6 0,0-1 0,5-1 0,-4-5 0,6 18 0,-1-3 0,3 12 0,4 0 0,6 5 0,-4 2 0,3-1 0,-3 5 0,-2-10 0,1-2 0,-1 0 0,0-5 0,1 11 0,0-3 0,4 8 0,-3-8 0,8 8 0,-8-4 0,4 6 0,-5-6 0,4 0 0,-3-6 0,-1 0 0,3 0 0,-7 0 0,9 6 0,-5 0 0,4 6 0,2-1 0,0 1 0,3-1 0,-3 1 0,-1 0 0,4-1 0,-7-4 0,6 3 0,-7-3 0,4-1 0,-1-1 0,-3 0 0,4 2 0,-4 4 0,-1 1 0,5 0 0,-4-1 0,4 1 0,-4 0 0,1 4 0,3 1 0,1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5T13:11:31.95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94986.9375"/>
      <inkml:brushProperty name="anchorY" value="-16890.15039"/>
      <inkml:brushProperty name="scaleFactor" value="0.5"/>
    </inkml:brush>
  </inkml:definitions>
  <inkml:trace contextRef="#ctx0" brushRef="#br0">2241 451 24575,'-36'0'0,"-11"0"0,-21 0 0,-19 0 0,-12 0 0,39 0 0,0 0 0,8 0 0,2 0 0,-49 0 0,14 0 0,24 0 0,-13 0 0,15 0 0,-8-6 0,0-2 0,8-10 0,-7 3 0,15-3 0,-6 5 0,14 1 0,2 0 0,13 1 0,-5 0 0,5 0 0,-1 0 0,-3-1 0,-3-5 0,-1 4 0,-27-20 0,23 18 0,-16-13 0,22 17 0,-1-1 0,1 1 0,0-1 0,6 1 0,-5 5 0,11-4 0,-5 5 0,6-6 0,5 1 0,-3 0 0,8 0 0,-8 0 0,8 4 0,-4-3 0,1 8 0,3-7 0,-3 7 0,4-7 0,1 7 0,-1-4 0,5 1 0,-4 3 0,4-3 0,0 0 0,-3 3 0,4-4 0,-1 5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5T13:11:33.37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3394.82813"/>
      <inkml:brushProperty name="anchorY" value="-22746.60938"/>
      <inkml:brushProperty name="scaleFactor" value="0.5"/>
    </inkml:brush>
  </inkml:definitions>
  <inkml:trace contextRef="#ctx0" brushRef="#br0">1939 1 24575,'-18'5'0,"-10"-1"0,-17-4 0,-40 18 0,3-2 0,28 3 0,2 3 0,-26 14 0,-9 7 0,30-19 0,-22 14 0,38-22 0,-41 18 0,27-2 0,-38 6 0,42-5 0,-39 9 0,42-9 0,-26 8 0,13-7 0,-8 13 0,1-11 0,-1 11 0,8-7 0,4-7 0,3 6 0,3-6 0,-1 0 0,8-3 0,3-11 0,13 1 0,1-8 0,11 3 0,2-6 0,4-3 0,1-2 0,4-4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5T13:11:34.99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2023.96875"/>
      <inkml:brushProperty name="anchorY" value="-30261.29688"/>
      <inkml:brushProperty name="scaleFactor" value="0.5"/>
    </inkml:brush>
  </inkml:definitions>
  <inkml:trace contextRef="#ctx0" brushRef="#br0">1677 1 24575,'0'24'0,"0"2"0,0 23 0,0-17 0,-6 29 0,-16 4 0,0-1 0,-19 19 0,6-15 0,1-7 0,-7 21 0,6-12-422,9-21 1,-1 1 421,4-5 0,0-1 0,-3 6 0,-1 0 0,0-1 0,1 1 0,2 0 0,1-1 0,-28 30 0,24-27 0,0-1 0,-25 20 0,25-22 0,-1 1 0,-2-4 0,0 0 0,3 8 0,-1-1 0,-3-5 0,0 1 0,2 9 0,1 0 0,1-7 0,1-1 0,-1 5 0,-1 1 0,0 0 0,-1 0 0,-4 2 0,0-1 0,6-10 0,0-1 0,-4 5 0,1-2 0,-14 29 0,-7-3 0,17-9-333,3-22 333,7-3 0,7-13 0,-4-1 0,9 0 0,-3 1 828,-3 13-828,5-6 348,-10 13-348,10-12 0,-9 5 0,9-13 0,-3-2 0,11-5 0,-5 0 0,9-6 0,-4 0 0,5-6 0,-4-4 0,3 3 0,-3-7 0,4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5T13:11:37.444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80922"/>
      <inkml:brushProperty name="anchorY" value="-39922.9375"/>
      <inkml:brushProperty name="scaleFactor" value="0.5"/>
    </inkml:brush>
  </inkml:definitions>
  <inkml:trace contextRef="#ctx0" brushRef="#br0">0 1 24575,'0'70'0,"0"-18"0,0 9 0,0 4 0,0 28 0,0-31 0,0 4 0,0 19 0,0-1 0,0-18 0,0 1-821,0 22 0,0-1 821,0-27 0,0-1 0,0 11 0,0 1 0,0-11 0,0 1 0,0 16 0,0-4 0,0 13 0,0-25 0,0-1 0,0 11 0,0 24 0,0-10 370,0-8-370,0-2 0,0-1 0,0-6 0,0 15 0,0-15 0,7 15 0,-6-15 0,6 7 310,-7-9-310,6-1 0,-5-6 0,11-3 833,-11-15-833,4 6 129,0-12-129,-3 28 0,9-1 0,-3 23 0,0-16 0,5 13 0,-12-22 0,11 7 0,-10-11 0,3-21 0,0 4 0,-4-23 0,4 3 0,-5-10 0,0-1 0,0 0 0,0 0 0,0 0 0,4-4 0,-3 2 0,3-2 0,0 0 0,-3 3 0,3-3 0,-4 4 0,0 0 0,0 0 0,0 0 0,0 0 0,0 1 0,0-1 0,0 0 0,0 1 0,0-1 0,0 0 0,0 0 0,0 0 0,0-1 0,0 1 0,0-1 0,0 1 0,0 0 0,0-1 0,0 1 0,0 0 0,0-5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5T13:11:39.09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14143.70313"/>
      <inkml:brushProperty name="anchorY" value="-52863.1875"/>
      <inkml:brushProperty name="scaleFactor" value="0.5"/>
    </inkml:brush>
  </inkml:definitions>
  <inkml:trace contextRef="#ctx0" brushRef="#br0">0 10 24575,'42'-5'0,"0"1"0,32 4 0,2 12 0,2-2 0,17 18-1344,4-11 1344,-46 0 0,2 1 0,-1-8 0,-1-1 226,29 19-226,10-7 0,-22-6 0,0 5 0,-4-7 0,-17 5 0,-6-5 0,12 5 1011,-10-6-1011,12 1 107,-8 5-107,1-5 0,-1 5 0,-6-6 0,-2 0 0,-7-1 0,0-5 0,0 5 0,0-5 0,0 5 0,0 1 0,-6-2 0,-2 1 0,-10-1 0,3 0 0,-8 0 0,3-5 0,-4 4 0,-5-4 0,-1 3 0,-4 1 0,0-1 0,0-3 0,0-1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6E7F2-E441-CF72-3DE1-E9A2A8FD9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1C57D-A9EF-C119-B660-2AB4EF84E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1D8F1-C556-8B50-8FF5-6B8A5224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1101-C575-3D42-B20C-DFD9C0C5FDDA}" type="datetimeFigureOut">
              <a:rPr lang="en-CZ" smtClean="0"/>
              <a:t>22.05.2024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1B681-E218-6794-A603-B431909B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BE00-EE49-250D-56D1-DD054E0B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5229-83ED-BD47-ADA4-3AAE843FA39C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4942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4AC4-95D7-FE5E-B9C3-7002EDD6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81E86-A931-A21D-04C1-E4DD40427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5C8A5-A5F2-F57E-0428-C884FEBE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1101-C575-3D42-B20C-DFD9C0C5FDDA}" type="datetimeFigureOut">
              <a:rPr lang="en-CZ" smtClean="0"/>
              <a:t>22.05.2024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C5C39-F0DE-FB55-0AEF-CE773604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43555-D202-1394-47C2-E5D574C4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5229-83ED-BD47-ADA4-3AAE843FA39C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3090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BC5CA-F81D-26E1-E51B-C13A2CE4A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3EEE-8943-138A-7FEA-650C31060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2EDA4-5052-3375-F091-5763E74CA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1101-C575-3D42-B20C-DFD9C0C5FDDA}" type="datetimeFigureOut">
              <a:rPr lang="en-CZ" smtClean="0"/>
              <a:t>22.05.2024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87D21-F6E1-17A9-6BE4-6D53AADA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B1D65-D896-3D3B-59F9-3CE9D32A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5229-83ED-BD47-ADA4-3AAE843FA39C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5582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C2F9-6CC7-ADD3-98A6-112AA4EF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5DF22-3301-69D9-5190-0D093045C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39495-69BB-03BB-1340-25535C1A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1101-C575-3D42-B20C-DFD9C0C5FDDA}" type="datetimeFigureOut">
              <a:rPr lang="en-CZ" smtClean="0"/>
              <a:t>22.05.2024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BD1E8-264E-6F6E-4DC8-ACD8222A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CD89-CACC-0318-E721-1DB23E14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5229-83ED-BD47-ADA4-3AAE843FA39C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1830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D9E7C-3634-EB38-03E5-52A697A5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FE9B7-7156-1755-642D-9CD1839EF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C787-37B0-200A-835C-FD0A9E4C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1101-C575-3D42-B20C-DFD9C0C5FDDA}" type="datetimeFigureOut">
              <a:rPr lang="en-CZ" smtClean="0"/>
              <a:t>22.05.2024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9887-D4DA-A7CE-55AF-CDBDB0E0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E86DA-ED1F-0CF1-0A66-E885AB22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5229-83ED-BD47-ADA4-3AAE843FA39C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2940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F0571-2F7A-997B-6E97-C0ED8F6B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807B5-F607-C07E-4F94-DC73D54E1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EBA2B-938E-CFF4-86B5-DEB44B21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C7E7-3F57-8F14-AFD9-B9045937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1101-C575-3D42-B20C-DFD9C0C5FDDA}" type="datetimeFigureOut">
              <a:rPr lang="en-CZ" smtClean="0"/>
              <a:t>22.05.2024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E9702-DE71-A1EE-6793-401402B8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C00AF-DA91-E96E-3F86-C9428C8C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5229-83ED-BD47-ADA4-3AAE843FA39C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1957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7CF0-CB3B-DE66-44D8-2C7C8331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D2121-DDEC-9E12-05BC-3E496689A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D2372-47EE-7D07-90BD-9C3743543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37B7-FDD6-7F06-D984-475B8DEB7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74125C-49CE-4777-998E-1B6F6D163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3FC8E-76AF-38FB-03EA-D3D1A1E2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1101-C575-3D42-B20C-DFD9C0C5FDDA}" type="datetimeFigureOut">
              <a:rPr lang="en-CZ" smtClean="0"/>
              <a:t>22.05.2024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81DB9-8ACA-2784-3F1D-C50A38F7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A6088-D418-A4C1-EC06-562CC255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5229-83ED-BD47-ADA4-3AAE843FA39C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36999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99A88-A1DE-6F37-C85D-3F3FC068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48CBA-B55D-DAFF-632B-9D582758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1101-C575-3D42-B20C-DFD9C0C5FDDA}" type="datetimeFigureOut">
              <a:rPr lang="en-CZ" smtClean="0"/>
              <a:t>22.05.2024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BDD85-D1D6-4262-E10E-2173312E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90550-386B-9FFA-521E-25BA37AB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5229-83ED-BD47-ADA4-3AAE843FA39C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5452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30E98-DAE9-6629-0C89-4DCE7DF8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1101-C575-3D42-B20C-DFD9C0C5FDDA}" type="datetimeFigureOut">
              <a:rPr lang="en-CZ" smtClean="0"/>
              <a:t>22.05.2024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3A874-4FCB-FC83-E01A-BC1DA558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A3A31-333A-2D3B-E44B-99E1822B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5229-83ED-BD47-ADA4-3AAE843FA39C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16253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5853-299A-3B19-B243-927983C1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FE3EC-6DE3-93A2-ECC1-CDA90B78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46FC6-10BD-46B5-0090-704080B91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B52D5-09EE-82EE-2B32-B4EA874F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1101-C575-3D42-B20C-DFD9C0C5FDDA}" type="datetimeFigureOut">
              <a:rPr lang="en-CZ" smtClean="0"/>
              <a:t>22.05.2024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2427A-CE11-1CC1-6F79-9D769B89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709B4-2C90-4BD2-AAA8-3D54C2DE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5229-83ED-BD47-ADA4-3AAE843FA39C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582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53A7-A306-FC30-7AB7-2509588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D3615-4F28-B78A-E84C-5C4D04C152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B1E8C-D5F9-9D68-9266-54407ABAD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038AA-EB7C-EEF2-A174-79BDBC7A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1101-C575-3D42-B20C-DFD9C0C5FDDA}" type="datetimeFigureOut">
              <a:rPr lang="en-CZ" smtClean="0"/>
              <a:t>22.05.2024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32D67-5066-7CD6-2BB8-15889E1F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25E0D-F5C7-3662-6A62-09025EAC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5229-83ED-BD47-ADA4-3AAE843FA39C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6739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11E5A-D031-EF01-5236-9FACB25C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4C39A-5E91-B183-B1E1-F6D1A5CA5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770EC-DF21-B5DD-3247-A6C3D0111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91101-C575-3D42-B20C-DFD9C0C5FDDA}" type="datetimeFigureOut">
              <a:rPr lang="en-CZ" smtClean="0"/>
              <a:t>22.05.2024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E8D9B-EA40-D0CE-579C-508056AD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1D96F-604C-60BD-1DC9-934588BE4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45229-83ED-BD47-ADA4-3AAE843FA39C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73658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5.png"/><Relationship Id="rId18" Type="http://schemas.openxmlformats.org/officeDocument/2006/relationships/customXml" Target="../ink/ink8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customXml" Target="../ink/ink5.xml"/><Relationship Id="rId17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4.png"/><Relationship Id="rId5" Type="http://schemas.openxmlformats.org/officeDocument/2006/relationships/image" Target="../media/image110.png"/><Relationship Id="rId15" Type="http://schemas.openxmlformats.org/officeDocument/2006/relationships/image" Target="../media/image16.png"/><Relationship Id="rId10" Type="http://schemas.openxmlformats.org/officeDocument/2006/relationships/customXml" Target="../ink/ink4.xml"/><Relationship Id="rId19" Type="http://schemas.openxmlformats.org/officeDocument/2006/relationships/image" Target="../media/image18.png"/><Relationship Id="rId4" Type="http://schemas.openxmlformats.org/officeDocument/2006/relationships/customXml" Target="../ink/ink1.xml"/><Relationship Id="rId9" Type="http://schemas.openxmlformats.org/officeDocument/2006/relationships/image" Target="../media/image13.png"/><Relationship Id="rId1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zv.cz/wp-content/uploads/2021/09/Letak_Ovoce_zelenina_PDF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22E9-6476-A7B8-6212-DE0A80FB3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9462" y="1122363"/>
            <a:ext cx="6453052" cy="2387600"/>
          </a:xfrm>
        </p:spPr>
        <p:txBody>
          <a:bodyPr/>
          <a:lstStyle/>
          <a:p>
            <a:pPr algn="r"/>
            <a:r>
              <a:rPr lang="en-CZ" dirty="0"/>
              <a:t>Jádro a periferie právních pojmů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3C67F-1B83-88D3-5826-329EBB61B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540" y="3602038"/>
            <a:ext cx="5259974" cy="1655762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CZ" dirty="0"/>
              <a:t>neb jak jak si různé vědní disciplíny (ne)povídají (s právem)</a:t>
            </a:r>
          </a:p>
        </p:txBody>
      </p:sp>
      <p:pic>
        <p:nvPicPr>
          <p:cNvPr id="5" name="Picture 4" descr="A circular object with many lines connected to it&#10;&#10;Description automatically generated">
            <a:extLst>
              <a:ext uri="{FF2B5EF4-FFF2-40B4-BE49-F238E27FC236}">
                <a16:creationId xmlns:a16="http://schemas.microsoft.com/office/drawing/2014/main" id="{6D8D2828-5CA4-B3B9-A89F-A637C270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582158"/>
            <a:ext cx="5499463" cy="54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2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AF3D-D8C2-6A0A-8DBA-DBA9E4F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Sociální psychologie		Právo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6E8B-B73E-C34D-5522-346EC6F15E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Z" dirty="0"/>
              <a:t>Serge Moscovici</a:t>
            </a:r>
          </a:p>
          <a:p>
            <a:r>
              <a:rPr lang="en-CZ" dirty="0"/>
              <a:t>Jean-Claude Abric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651F0-A838-0DB6-7F77-67AA472C9C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Z" dirty="0"/>
              <a:t>Philipp Heck</a:t>
            </a:r>
          </a:p>
          <a:p>
            <a:r>
              <a:rPr lang="en-CZ" dirty="0"/>
              <a:t>Herbert Hart</a:t>
            </a:r>
          </a:p>
          <a:p>
            <a:r>
              <a:rPr lang="en-CZ" dirty="0"/>
              <a:t>-&gt; zakotvení těchto představ do klasické právní teorie</a:t>
            </a:r>
          </a:p>
        </p:txBody>
      </p:sp>
    </p:spTree>
    <p:extLst>
      <p:ext uri="{BB962C8B-B14F-4D97-AF65-F5344CB8AC3E}">
        <p14:creationId xmlns:p14="http://schemas.microsoft.com/office/powerpoint/2010/main" val="326558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500211-6850-7EB0-96E1-8BE266D3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…za všechno může Kant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3DEBB-207B-CF45-A338-49924D1A9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konceptuálni</a:t>
            </a:r>
            <a:r>
              <a:rPr lang="en-GB" b="1" dirty="0"/>
              <a:t>́ </a:t>
            </a:r>
            <a:r>
              <a:rPr lang="en-GB" b="1" dirty="0" err="1"/>
              <a:t>jádro</a:t>
            </a:r>
            <a:r>
              <a:rPr lang="en-GB" b="1" dirty="0"/>
              <a:t> </a:t>
            </a:r>
            <a:r>
              <a:rPr lang="en-GB" dirty="0"/>
              <a:t>-&gt; </a:t>
            </a:r>
            <a:r>
              <a:rPr lang="en-GB" dirty="0" err="1"/>
              <a:t>skládá</a:t>
            </a:r>
            <a:r>
              <a:rPr lang="en-GB" dirty="0"/>
              <a:t> se z </a:t>
            </a:r>
            <a:r>
              <a:rPr lang="en-GB" dirty="0" err="1"/>
              <a:t>analytických</a:t>
            </a:r>
            <a:r>
              <a:rPr lang="en-GB" dirty="0"/>
              <a:t> </a:t>
            </a:r>
            <a:r>
              <a:rPr lang="en-GB" dirty="0" err="1"/>
              <a:t>charakteristik</a:t>
            </a:r>
            <a:endParaRPr lang="en-GB" dirty="0"/>
          </a:p>
          <a:p>
            <a:r>
              <a:rPr lang="en-GB" b="1" dirty="0" err="1"/>
              <a:t>periferie</a:t>
            </a:r>
            <a:r>
              <a:rPr lang="en-GB" dirty="0"/>
              <a:t> -&gt; </a:t>
            </a:r>
            <a:r>
              <a:rPr lang="en-GB" dirty="0" err="1"/>
              <a:t>skládá</a:t>
            </a:r>
            <a:r>
              <a:rPr lang="en-GB" dirty="0"/>
              <a:t> se ze </a:t>
            </a:r>
            <a:r>
              <a:rPr lang="en-GB" dirty="0" err="1"/>
              <a:t>syntetických</a:t>
            </a:r>
            <a:r>
              <a:rPr lang="en-GB" dirty="0"/>
              <a:t> </a:t>
            </a:r>
            <a:r>
              <a:rPr lang="en-GB" dirty="0" err="1"/>
              <a:t>charakteristik</a:t>
            </a:r>
            <a:r>
              <a:rPr lang="en-GB" dirty="0"/>
              <a:t> </a:t>
            </a:r>
          </a:p>
          <a:p>
            <a:r>
              <a:rPr lang="en-GB" b="1" dirty="0" err="1"/>
              <a:t>doplňkove</a:t>
            </a:r>
            <a:r>
              <a:rPr lang="en-GB" b="1" dirty="0"/>
              <a:t>́ </a:t>
            </a:r>
            <a:r>
              <a:rPr lang="en-GB" b="1" dirty="0" err="1"/>
              <a:t>schéma</a:t>
            </a:r>
            <a:r>
              <a:rPr lang="en-GB" b="1" dirty="0"/>
              <a:t> </a:t>
            </a:r>
            <a:r>
              <a:rPr lang="en-GB" dirty="0"/>
              <a:t>-&gt; to, co je </a:t>
            </a:r>
            <a:r>
              <a:rPr lang="en-GB" dirty="0" err="1"/>
              <a:t>nezbytne</a:t>
            </a:r>
            <a:r>
              <a:rPr lang="en-GB" dirty="0"/>
              <a:t>́, </a:t>
            </a:r>
            <a:r>
              <a:rPr lang="en-GB" dirty="0" err="1"/>
              <a:t>abychom</a:t>
            </a:r>
            <a:r>
              <a:rPr lang="en-GB" dirty="0"/>
              <a:t> </a:t>
            </a:r>
            <a:r>
              <a:rPr lang="en-GB" dirty="0" err="1"/>
              <a:t>mohli</a:t>
            </a:r>
            <a:r>
              <a:rPr lang="en-GB" dirty="0"/>
              <a:t> </a:t>
            </a:r>
            <a:r>
              <a:rPr lang="en-GB" dirty="0" err="1"/>
              <a:t>koncept</a:t>
            </a:r>
            <a:r>
              <a:rPr lang="en-GB" dirty="0"/>
              <a:t> </a:t>
            </a:r>
            <a:r>
              <a:rPr lang="en-GB" dirty="0" err="1"/>
              <a:t>aplikovat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konkrétni</a:t>
            </a:r>
            <a:r>
              <a:rPr lang="en-GB" dirty="0"/>
              <a:t>́ </a:t>
            </a:r>
            <a:r>
              <a:rPr lang="en-GB" dirty="0" err="1"/>
              <a:t>fyzicke</a:t>
            </a:r>
            <a:r>
              <a:rPr lang="en-GB" dirty="0"/>
              <a:t>́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sociálni</a:t>
            </a:r>
            <a:r>
              <a:rPr lang="en-GB" dirty="0"/>
              <a:t>́ </a:t>
            </a:r>
            <a:r>
              <a:rPr lang="en-GB" dirty="0" err="1"/>
              <a:t>objekty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26755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62AB-5D83-0025-136F-E1CB81FD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Pojem je lingvistický objekt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EA449-FF52-BCED-F937-55328EE16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</a:t>
            </a:r>
            <a:r>
              <a:rPr lang="en-CZ" dirty="0"/>
              <a:t>íme, že se ne vždy shodneme na tom, co je “vozidlo”</a:t>
            </a:r>
          </a:p>
          <a:p>
            <a:endParaRPr lang="en-CZ" dirty="0"/>
          </a:p>
          <a:p>
            <a:r>
              <a:rPr lang="en-CZ" dirty="0"/>
              <a:t>Teorie polí - </a:t>
            </a:r>
            <a:r>
              <a:rPr lang="en-CZ" b="1" i="1" dirty="0"/>
              <a:t>Wortfeldtheorie</a:t>
            </a:r>
            <a:r>
              <a:rPr lang="en-CZ" dirty="0"/>
              <a:t> </a:t>
            </a:r>
          </a:p>
          <a:p>
            <a:endParaRPr lang="en-CZ" dirty="0"/>
          </a:p>
          <a:p>
            <a:pPr marL="0" indent="0">
              <a:buNone/>
            </a:pPr>
            <a:r>
              <a:rPr lang="en-GB" dirty="0"/>
              <a:t>S</a:t>
            </a:r>
            <a:r>
              <a:rPr lang="en-CZ" dirty="0"/>
              <a:t>émantické pole</a:t>
            </a:r>
          </a:p>
          <a:p>
            <a:pPr marL="0" indent="0">
              <a:buNone/>
            </a:pPr>
            <a:r>
              <a:rPr lang="en-CZ" dirty="0"/>
              <a:t>Gunther Ipsen</a:t>
            </a:r>
          </a:p>
          <a:p>
            <a:pPr marL="0" indent="0">
              <a:buNone/>
            </a:pPr>
            <a:r>
              <a:rPr lang="en-CZ" dirty="0"/>
              <a:t>Jost Trier (j&amp;p)</a:t>
            </a:r>
          </a:p>
          <a:p>
            <a:endParaRPr lang="en-CZ" dirty="0"/>
          </a:p>
          <a:p>
            <a:endParaRPr lang="en-CZ" dirty="0"/>
          </a:p>
        </p:txBody>
      </p:sp>
      <p:pic>
        <p:nvPicPr>
          <p:cNvPr id="7" name="Picture 6" descr="A hexagon shaped puzzle&#10;&#10;Description automatically generated">
            <a:extLst>
              <a:ext uri="{FF2B5EF4-FFF2-40B4-BE49-F238E27FC236}">
                <a16:creationId xmlns:a16="http://schemas.microsoft.com/office/drawing/2014/main" id="{903682C7-61D1-8C83-E7B9-A952537A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2635294"/>
            <a:ext cx="4031524" cy="374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8ED369-4C94-D309-3A91-950842C56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01" y="2458995"/>
            <a:ext cx="1914775" cy="27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2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B867-42B7-A759-AF59-EF3FF379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i="1" dirty="0"/>
              <a:t>Wortfelfdtheorie</a:t>
            </a:r>
          </a:p>
        </p:txBody>
      </p:sp>
      <p:pic>
        <p:nvPicPr>
          <p:cNvPr id="22" name="Content Placeholder 21" descr="A horse running in the desert&#10;&#10;Description automatically generated">
            <a:extLst>
              <a:ext uri="{FF2B5EF4-FFF2-40B4-BE49-F238E27FC236}">
                <a16:creationId xmlns:a16="http://schemas.microsoft.com/office/drawing/2014/main" id="{E8B0EAF2-CE09-9A77-8100-52E51A59C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77" y="2478754"/>
            <a:ext cx="6019800" cy="4000500"/>
          </a:xfrm>
        </p:spPr>
      </p:pic>
      <p:pic>
        <p:nvPicPr>
          <p:cNvPr id="5" name="Picture 4" descr="A hexagon shaped puzzle&#10;&#10;Description automatically generated">
            <a:extLst>
              <a:ext uri="{FF2B5EF4-FFF2-40B4-BE49-F238E27FC236}">
                <a16:creationId xmlns:a16="http://schemas.microsoft.com/office/drawing/2014/main" id="{37470C1D-3DE7-F372-4224-1BA5E3D62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97" y="703622"/>
            <a:ext cx="5238206" cy="487061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12AF2A0-9AF3-3454-9794-21934DCF991C}"/>
              </a:ext>
            </a:extLst>
          </p:cNvPr>
          <p:cNvGrpSpPr/>
          <p:nvPr/>
        </p:nvGrpSpPr>
        <p:grpSpPr>
          <a:xfrm>
            <a:off x="8867983" y="1662634"/>
            <a:ext cx="1474200" cy="2238120"/>
            <a:chOff x="8867983" y="1662634"/>
            <a:chExt cx="1474200" cy="22381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512C07-D58D-2FF4-3AC5-04B47BE913DF}"/>
                    </a:ext>
                  </a:extLst>
                </p14:cNvPr>
                <p14:cNvContentPartPr/>
                <p14:nvPr/>
              </p14:nvContentPartPr>
              <p14:xfrm>
                <a:off x="9639103" y="2033434"/>
                <a:ext cx="586080" cy="364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B512C07-D58D-2FF4-3AC5-04B47BE913D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21463" y="2015794"/>
                  <a:ext cx="6217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66DCD8-9458-5E3E-72FC-C46C82AF9238}"/>
                    </a:ext>
                  </a:extLst>
                </p14:cNvPr>
                <p14:cNvContentPartPr/>
                <p14:nvPr/>
              </p14:nvContentPartPr>
              <p14:xfrm>
                <a:off x="9614623" y="1662634"/>
                <a:ext cx="27360" cy="731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66DCD8-9458-5E3E-72FC-C46C82AF92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96983" y="1644994"/>
                  <a:ext cx="6300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8A2A07-3C09-ACF0-D7D4-310CA43627D8}"/>
                    </a:ext>
                  </a:extLst>
                </p14:cNvPr>
                <p14:cNvContentPartPr/>
                <p14:nvPr/>
              </p14:nvContentPartPr>
              <p14:xfrm>
                <a:off x="9366223" y="1936234"/>
                <a:ext cx="289800" cy="524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8A2A07-3C09-ACF0-D7D4-310CA43627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48583" y="1918594"/>
                  <a:ext cx="32544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5B7BA23-38CF-696B-3EEB-9DDE7CC24BE1}"/>
                    </a:ext>
                  </a:extLst>
                </p14:cNvPr>
                <p14:cNvContentPartPr/>
                <p14:nvPr/>
              </p14:nvContentPartPr>
              <p14:xfrm>
                <a:off x="8867983" y="2264914"/>
                <a:ext cx="806760" cy="162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5B7BA23-38CF-696B-3EEB-9DDE7CC24B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50343" y="2246914"/>
                  <a:ext cx="842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933461A-EA2E-6BC8-01C9-B018473622EA}"/>
                    </a:ext>
                  </a:extLst>
                </p14:cNvPr>
                <p14:cNvContentPartPr/>
                <p14:nvPr/>
              </p14:nvContentPartPr>
              <p14:xfrm>
                <a:off x="8947903" y="2519434"/>
                <a:ext cx="698400" cy="342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933461A-EA2E-6BC8-01C9-B018473622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29903" y="2501794"/>
                  <a:ext cx="7340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8B4508-A7D4-C254-E029-59D963E2A7DC}"/>
                    </a:ext>
                  </a:extLst>
                </p14:cNvPr>
                <p14:cNvContentPartPr/>
                <p14:nvPr/>
              </p14:nvContentPartPr>
              <p14:xfrm>
                <a:off x="9044743" y="2434114"/>
                <a:ext cx="604080" cy="1200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8B4508-A7D4-C254-E029-59D963E2A7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26743" y="2416474"/>
                  <a:ext cx="639720" cy="12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E9A750-52BC-14C2-5262-2D660CC68605}"/>
                    </a:ext>
                  </a:extLst>
                </p14:cNvPr>
                <p14:cNvContentPartPr/>
                <p14:nvPr/>
              </p14:nvContentPartPr>
              <p14:xfrm>
                <a:off x="9638023" y="2478754"/>
                <a:ext cx="48960" cy="142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E9A750-52BC-14C2-5262-2D660CC6860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20023" y="2461114"/>
                  <a:ext cx="84600" cy="14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846CC8E-CFF2-4B7F-71CA-310F82E7476E}"/>
                    </a:ext>
                  </a:extLst>
                </p14:cNvPr>
                <p14:cNvContentPartPr/>
                <p14:nvPr/>
              </p14:nvContentPartPr>
              <p14:xfrm>
                <a:off x="9650983" y="2469754"/>
                <a:ext cx="691200" cy="189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846CC8E-CFF2-4B7F-71CA-310F82E7476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32983" y="2452114"/>
                  <a:ext cx="726840" cy="22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952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3D18-3BE3-FBAB-E882-14F3607C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Pražský lingvistický kroužek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302D-22EB-1D1C-7BBD-29052C36F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</a:t>
            </a:r>
            <a:r>
              <a:rPr lang="en-CZ" dirty="0"/>
              <a:t>azyk není statický!</a:t>
            </a:r>
          </a:p>
          <a:p>
            <a:r>
              <a:rPr lang="en-GB" dirty="0"/>
              <a:t>J</a:t>
            </a:r>
            <a:r>
              <a:rPr lang="en-CZ" dirty="0"/>
              <a:t>ádro není možné jasně oddělit od periferie</a:t>
            </a:r>
          </a:p>
          <a:p>
            <a:endParaRPr lang="en-CZ" dirty="0"/>
          </a:p>
          <a:p>
            <a:r>
              <a:rPr lang="en-GB" dirty="0"/>
              <a:t>K</a:t>
            </a:r>
            <a:r>
              <a:rPr lang="en-CZ" dirty="0"/>
              <a:t>oexistence jádra a periferie (nejen konceptuální) je univerzální charakteristikou jazyka</a:t>
            </a:r>
          </a:p>
        </p:txBody>
      </p:sp>
    </p:spTree>
    <p:extLst>
      <p:ext uri="{BB962C8B-B14F-4D97-AF65-F5344CB8AC3E}">
        <p14:creationId xmlns:p14="http://schemas.microsoft.com/office/powerpoint/2010/main" val="1947745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6673-7391-DD35-61BD-AC224731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 </a:t>
            </a:r>
            <a:r>
              <a:rPr lang="en-GB" dirty="0" err="1"/>
              <a:t>zpět</a:t>
            </a:r>
            <a:r>
              <a:rPr lang="en-GB" dirty="0"/>
              <a:t> k </a:t>
            </a:r>
            <a:r>
              <a:rPr lang="en-GB" dirty="0" err="1"/>
              <a:t>Wittgensteinovi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BD50-658B-BFE8-D9CB-18CC644113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Z" dirty="0"/>
              <a:t>“rodinná podobnost”</a:t>
            </a:r>
          </a:p>
          <a:p>
            <a:endParaRPr lang="en-CZ" dirty="0"/>
          </a:p>
          <a:p>
            <a:pPr marL="0" indent="0">
              <a:buNone/>
            </a:pPr>
            <a:r>
              <a:rPr lang="en-CZ" dirty="0"/>
              <a:t>HRA</a:t>
            </a:r>
          </a:p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endParaRPr lang="en-CZ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N</a:t>
            </a:r>
            <a:r>
              <a:rPr lang="en-CZ" dirty="0"/>
              <a:t>esdílí jednu společnou definiční vlastnost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N</a:t>
            </a:r>
            <a:r>
              <a:rPr lang="en-CZ" dirty="0"/>
              <a:t>emá vnější hranice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A</a:t>
            </a:r>
            <a:r>
              <a:rPr lang="en-CZ" dirty="0"/>
              <a:t>symetrie významu</a:t>
            </a:r>
          </a:p>
          <a:p>
            <a:pPr marL="0" indent="0">
              <a:buNone/>
            </a:pPr>
            <a:endParaRPr lang="en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6715C-C8E6-AE74-9DA0-140D1FFDBD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r>
              <a:rPr lang="en-CZ" dirty="0"/>
              <a:t>- šachy</a:t>
            </a:r>
          </a:p>
          <a:p>
            <a:pPr marL="0" indent="0">
              <a:buNone/>
            </a:pPr>
            <a:r>
              <a:rPr lang="en-CZ" dirty="0"/>
              <a:t>- fotbal</a:t>
            </a:r>
          </a:p>
          <a:p>
            <a:pPr marL="0" indent="0">
              <a:buNone/>
            </a:pPr>
            <a:r>
              <a:rPr lang="en-CZ" dirty="0"/>
              <a:t>- na schovávanou</a:t>
            </a:r>
          </a:p>
          <a:p>
            <a:pPr marL="0" indent="0">
              <a:buNone/>
            </a:pPr>
            <a:r>
              <a:rPr lang="en-CZ" dirty="0"/>
              <a:t>- divadelní</a:t>
            </a:r>
          </a:p>
          <a:p>
            <a:pPr marL="0" indent="0">
              <a:buNone/>
            </a:pPr>
            <a:r>
              <a:rPr lang="en-CZ" dirty="0"/>
              <a:t>- s autíčky</a:t>
            </a:r>
          </a:p>
          <a:p>
            <a:pPr marL="0" indent="0">
              <a:buNone/>
            </a:pPr>
            <a:r>
              <a:rPr lang="en-CZ" dirty="0"/>
              <a:t>- na superhrdiny</a:t>
            </a:r>
          </a:p>
          <a:p>
            <a:pPr marL="0" indent="0">
              <a:buNone/>
            </a:pPr>
            <a:r>
              <a:rPr lang="en-CZ" dirty="0"/>
              <a:t>- ruská ruleta</a:t>
            </a:r>
          </a:p>
          <a:p>
            <a:pPr marL="0" indent="0">
              <a:buNone/>
            </a:pPr>
            <a:r>
              <a:rPr lang="en-CZ" dirty="0"/>
              <a:t>- LARP/larp</a:t>
            </a:r>
          </a:p>
          <a:p>
            <a:pPr marL="0" indent="0">
              <a:buNone/>
            </a:pPr>
            <a:r>
              <a:rPr lang="en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9028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BFC817-F2DE-5E46-3E59-948CAFE7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John Langshaw Austin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8E252-7EF3-29B2-5E9C-50DACE766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CZ" dirty="0"/>
              <a:t>symetrie významu - dobré a špatné příklady kategorií</a:t>
            </a:r>
          </a:p>
          <a:p>
            <a:r>
              <a:rPr lang="en-CZ" dirty="0"/>
              <a:t>&gt; implikace určité “centrality”</a:t>
            </a:r>
          </a:p>
        </p:txBody>
      </p:sp>
      <p:pic>
        <p:nvPicPr>
          <p:cNvPr id="7" name="Picture 6" descr="A collage of various vehicles&#10;&#10;Description automatically generated">
            <a:extLst>
              <a:ext uri="{FF2B5EF4-FFF2-40B4-BE49-F238E27FC236}">
                <a16:creationId xmlns:a16="http://schemas.microsoft.com/office/drawing/2014/main" id="{FD00377F-9F5A-CE8D-FAF2-BB48A7C4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49" y="3145499"/>
            <a:ext cx="6034087" cy="334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F89D-F0C3-9075-4B42-EBFC4DF8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Lofti Zadeh: fuzzy množiny</a:t>
            </a:r>
          </a:p>
        </p:txBody>
      </p:sp>
      <p:pic>
        <p:nvPicPr>
          <p:cNvPr id="5" name="Content Placeholder 4" descr="A couple of graphs showing the same number of fuzzy sets&#10;&#10;Description automatically generated with medium confidence">
            <a:extLst>
              <a:ext uri="{FF2B5EF4-FFF2-40B4-BE49-F238E27FC236}">
                <a16:creationId xmlns:a16="http://schemas.microsoft.com/office/drawing/2014/main" id="{0521F5FA-C802-E623-535F-6A57A7A00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965" y="2818606"/>
            <a:ext cx="6032500" cy="24511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4C1119-5EF3-DB18-CD17-AF304A0635CE}"/>
              </a:ext>
            </a:extLst>
          </p:cNvPr>
          <p:cNvSpPr txBox="1"/>
          <p:nvPr/>
        </p:nvSpPr>
        <p:spPr>
          <a:xfrm>
            <a:off x="1067246" y="2301636"/>
            <a:ext cx="293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CZ" dirty="0"/>
              <a:t>radace významu / centralita</a:t>
            </a:r>
          </a:p>
        </p:txBody>
      </p:sp>
      <p:pic>
        <p:nvPicPr>
          <p:cNvPr id="8" name="Picture 7" descr="A colorful circle with white lines&#10;&#10;Description automatically generated">
            <a:extLst>
              <a:ext uri="{FF2B5EF4-FFF2-40B4-BE49-F238E27FC236}">
                <a16:creationId xmlns:a16="http://schemas.microsoft.com/office/drawing/2014/main" id="{8CE1FDB0-D62A-E134-9C0C-108E9C076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975" y="1104900"/>
            <a:ext cx="4660900" cy="464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183455-9717-D4A2-886E-8B0D67AE7967}"/>
              </a:ext>
            </a:extLst>
          </p:cNvPr>
          <p:cNvSpPr txBox="1"/>
          <p:nvPr/>
        </p:nvSpPr>
        <p:spPr>
          <a:xfrm>
            <a:off x="892176" y="1653660"/>
            <a:ext cx="5455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 = </a:t>
            </a:r>
            <a:r>
              <a:rPr lang="en-GB" b="0" i="0" u="none" strike="noStrike" dirty="0" err="1">
                <a:solidFill>
                  <a:srgbClr val="202124"/>
                </a:solidFill>
                <a:effectLst/>
                <a:latin typeface="Google Sans"/>
              </a:rPr>
              <a:t>neostrá</a:t>
            </a:r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u="none" strike="noStrike" dirty="0" err="1">
                <a:solidFill>
                  <a:srgbClr val="202124"/>
                </a:solidFill>
                <a:effectLst/>
                <a:latin typeface="Google Sans"/>
              </a:rPr>
              <a:t>množina</a:t>
            </a:r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 je </a:t>
            </a:r>
            <a:r>
              <a:rPr lang="en-GB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množina</a:t>
            </a:r>
            <a:r>
              <a:rPr lang="en-GB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GB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prvků</a:t>
            </a:r>
            <a:r>
              <a:rPr lang="en-GB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, </a:t>
            </a:r>
            <a:r>
              <a:rPr lang="en-GB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jejichž</a:t>
            </a:r>
            <a:r>
              <a:rPr lang="en-GB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GB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příslušnost</a:t>
            </a:r>
            <a:r>
              <a:rPr lang="en-GB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</a:t>
            </a:r>
          </a:p>
          <a:p>
            <a:r>
              <a:rPr lang="en-GB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k </a:t>
            </a:r>
            <a:r>
              <a:rPr lang="en-GB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této</a:t>
            </a:r>
            <a:r>
              <a:rPr lang="en-GB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GB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množině</a:t>
            </a:r>
            <a:r>
              <a:rPr lang="en-GB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je </a:t>
            </a:r>
            <a:r>
              <a:rPr lang="en-GB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odstupňovaná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947792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65F1-977D-93C3-2CEA-38E0C844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Teorie prototypu: Eleanor Rosch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2148E-E272-C424-4141-393F82197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Z" i="1" dirty="0"/>
              <a:t>Pojďme prokázat Wittgenteinovu rodinnou podobnost empiricky!</a:t>
            </a:r>
          </a:p>
          <a:p>
            <a:pPr marL="0" indent="0">
              <a:buNone/>
            </a:pPr>
            <a:endParaRPr lang="en-CZ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P</a:t>
            </a:r>
            <a:r>
              <a:rPr lang="en-CZ" dirty="0"/>
              <a:t>ojem nemá žádnou definiční strukturu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I</a:t>
            </a:r>
            <a:r>
              <a:rPr lang="en-CZ" dirty="0"/>
              <a:t>deální prototyp x periferie (čím dále od prototypu, tím spíše prvek nepatří do kategorie X)</a:t>
            </a:r>
          </a:p>
        </p:txBody>
      </p:sp>
      <p:pic>
        <p:nvPicPr>
          <p:cNvPr id="5" name="Picture 4" descr="A diagram of a constellation&#10;&#10;Description automatically generated">
            <a:extLst>
              <a:ext uri="{FF2B5EF4-FFF2-40B4-BE49-F238E27FC236}">
                <a16:creationId xmlns:a16="http://schemas.microsoft.com/office/drawing/2014/main" id="{9056DF57-5D90-0CD7-2826-565E9A30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89" y="3971213"/>
            <a:ext cx="3567112" cy="28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78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5C04-D151-BDCD-C70D-73E6E814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F979-82C8-A003-7338-E6A80F364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CZ" dirty="0"/>
              <a:t>entralita</a:t>
            </a:r>
          </a:p>
          <a:p>
            <a:pPr marL="0" indent="0">
              <a:buNone/>
            </a:pPr>
            <a:r>
              <a:rPr lang="en-GB" dirty="0"/>
              <a:t>F</a:t>
            </a:r>
            <a:r>
              <a:rPr lang="en-CZ" dirty="0"/>
              <a:t>uzzy boundaries</a:t>
            </a:r>
          </a:p>
          <a:p>
            <a:pPr marL="0" indent="0">
              <a:buNone/>
            </a:pPr>
            <a:r>
              <a:rPr lang="en-GB" dirty="0"/>
              <a:t>M</a:t>
            </a:r>
            <a:r>
              <a:rPr lang="en-CZ" dirty="0"/>
              <a:t>etafora gravitačního pole</a:t>
            </a:r>
          </a:p>
          <a:p>
            <a:pPr marL="0" indent="0">
              <a:buNone/>
            </a:pPr>
            <a:r>
              <a:rPr lang="en-GB" dirty="0"/>
              <a:t>M</a:t>
            </a:r>
            <a:r>
              <a:rPr lang="en-CZ" dirty="0"/>
              <a:t>embership gradient</a:t>
            </a:r>
          </a:p>
          <a:p>
            <a:pPr marL="0" indent="0">
              <a:buNone/>
            </a:pPr>
            <a:r>
              <a:rPr lang="en-GB" dirty="0"/>
              <a:t>J</a:t>
            </a:r>
            <a:r>
              <a:rPr lang="en-CZ" dirty="0"/>
              <a:t>ádro &lt;-&gt; periferie</a:t>
            </a:r>
          </a:p>
        </p:txBody>
      </p:sp>
    </p:spTree>
    <p:extLst>
      <p:ext uri="{BB962C8B-B14F-4D97-AF65-F5344CB8AC3E}">
        <p14:creationId xmlns:p14="http://schemas.microsoft.com/office/powerpoint/2010/main" val="146277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442C-D830-7DF9-8A34-8C08A873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72E9A-86C9-7442-2D6F-9BC73EC23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P</a:t>
            </a:r>
            <a:r>
              <a:rPr lang="en-CZ" dirty="0">
                <a:latin typeface="+mj-lt"/>
              </a:rPr>
              <a:t>ojem</a:t>
            </a:r>
          </a:p>
          <a:p>
            <a:endParaRPr lang="en-CZ" dirty="0">
              <a:latin typeface="+mj-lt"/>
            </a:endParaRPr>
          </a:p>
          <a:p>
            <a:r>
              <a:rPr lang="en-GB" dirty="0">
                <a:latin typeface="+mj-lt"/>
              </a:rPr>
              <a:t>O</a:t>
            </a:r>
            <a:r>
              <a:rPr lang="en-CZ" dirty="0">
                <a:latin typeface="+mj-lt"/>
              </a:rPr>
              <a:t>bsah/rozsah pojmu? &gt; tradiční přístup (Rudolf Carnap)</a:t>
            </a:r>
          </a:p>
          <a:p>
            <a:pPr lvl="2"/>
            <a:r>
              <a:rPr lang="en-GB" dirty="0">
                <a:latin typeface="+mj-lt"/>
              </a:rPr>
              <a:t>O</a:t>
            </a:r>
            <a:r>
              <a:rPr lang="en-CZ" dirty="0">
                <a:latin typeface="+mj-lt"/>
              </a:rPr>
              <a:t>bsah = vymezení definičních znaků kategorie X</a:t>
            </a:r>
          </a:p>
          <a:p>
            <a:pPr lvl="2"/>
            <a:r>
              <a:rPr lang="en-CZ" dirty="0">
                <a:latin typeface="+mj-lt"/>
              </a:rPr>
              <a:t>Rozsah = seznam prvků patřících do kategorie X</a:t>
            </a:r>
          </a:p>
          <a:p>
            <a:endParaRPr lang="en-CZ" dirty="0">
              <a:latin typeface="+mj-lt"/>
            </a:endParaRPr>
          </a:p>
          <a:p>
            <a:r>
              <a:rPr lang="en-GB" dirty="0">
                <a:latin typeface="+mj-lt"/>
              </a:rPr>
              <a:t>J</a:t>
            </a:r>
            <a:r>
              <a:rPr lang="en-CZ" dirty="0">
                <a:latin typeface="+mj-lt"/>
              </a:rPr>
              <a:t>ádro/periferie pojmu? </a:t>
            </a:r>
          </a:p>
        </p:txBody>
      </p:sp>
    </p:spTree>
    <p:extLst>
      <p:ext uri="{BB962C8B-B14F-4D97-AF65-F5344CB8AC3E}">
        <p14:creationId xmlns:p14="http://schemas.microsoft.com/office/powerpoint/2010/main" val="7308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14CC-B863-CBA9-A542-24566E10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Sociální reprezentace (jako odpověď na všechno </a:t>
            </a:r>
            <a:r>
              <a:rPr lang="en-CZ" dirty="0">
                <a:sym typeface="Wingdings" pitchFamily="2" charset="2"/>
              </a:rPr>
              <a:t> )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33D0B-EBD7-E93D-98E1-3D71CB182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L</a:t>
            </a:r>
            <a:r>
              <a:rPr lang="en-CZ" dirty="0"/>
              <a:t>idé si “reprezentují” svět kolem nich (</a:t>
            </a:r>
            <a:r>
              <a:rPr lang="en-GB" dirty="0" err="1"/>
              <a:t>i</a:t>
            </a:r>
            <a:r>
              <a:rPr lang="en-GB" dirty="0"/>
              <a:t> ten,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fyzicky</a:t>
            </a:r>
            <a:r>
              <a:rPr lang="en-GB" dirty="0"/>
              <a:t> </a:t>
            </a:r>
            <a:r>
              <a:rPr lang="en-GB" dirty="0" err="1"/>
              <a:t>neexistuje</a:t>
            </a:r>
            <a:r>
              <a:rPr lang="en-GB" dirty="0"/>
              <a:t>) a </a:t>
            </a:r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reprezentace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pak</a:t>
            </a:r>
            <a:r>
              <a:rPr lang="en-GB" dirty="0"/>
              <a:t> to, co </a:t>
            </a:r>
            <a:r>
              <a:rPr lang="en-GB" dirty="0" err="1"/>
              <a:t>zastává</a:t>
            </a:r>
            <a:r>
              <a:rPr lang="en-GB" dirty="0"/>
              <a:t> </a:t>
            </a:r>
            <a:r>
              <a:rPr lang="en-GB" dirty="0" err="1"/>
              <a:t>roli</a:t>
            </a:r>
            <a:r>
              <a:rPr lang="en-GB" dirty="0"/>
              <a:t> (</a:t>
            </a:r>
            <a:r>
              <a:rPr lang="en-GB" dirty="0" err="1"/>
              <a:t>nejčastěji</a:t>
            </a:r>
            <a:r>
              <a:rPr lang="en-GB" dirty="0"/>
              <a:t>) </a:t>
            </a:r>
            <a:r>
              <a:rPr lang="en-GB" dirty="0" err="1"/>
              <a:t>sociálních</a:t>
            </a:r>
            <a:r>
              <a:rPr lang="en-GB" dirty="0"/>
              <a:t> </a:t>
            </a:r>
            <a:r>
              <a:rPr lang="en-GB" dirty="0" err="1"/>
              <a:t>objektů</a:t>
            </a:r>
            <a:endParaRPr lang="en-GB" dirty="0"/>
          </a:p>
          <a:p>
            <a:endParaRPr lang="en-GB" dirty="0"/>
          </a:p>
          <a:p>
            <a:r>
              <a:rPr lang="en-GB" dirty="0"/>
              <a:t>Serge Moscovici</a:t>
            </a:r>
          </a:p>
          <a:p>
            <a:r>
              <a:rPr lang="en-GB" dirty="0"/>
              <a:t>Ivana </a:t>
            </a:r>
            <a:r>
              <a:rPr lang="en-GB" dirty="0" err="1"/>
              <a:t>Marková</a:t>
            </a:r>
            <a:endParaRPr lang="en-GB" dirty="0"/>
          </a:p>
          <a:p>
            <a:r>
              <a:rPr lang="en-GB" dirty="0"/>
              <a:t>Jean-Claude </a:t>
            </a:r>
            <a:r>
              <a:rPr lang="en-GB" dirty="0" err="1"/>
              <a:t>Abric</a:t>
            </a:r>
            <a:r>
              <a:rPr lang="en-GB" dirty="0"/>
              <a:t> (</a:t>
            </a:r>
            <a:r>
              <a:rPr lang="en-GB" dirty="0" err="1"/>
              <a:t>strukturální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pojem</a:t>
            </a:r>
            <a:r>
              <a:rPr lang="en-GB" dirty="0"/>
              <a:t> </a:t>
            </a:r>
            <a:r>
              <a:rPr lang="en-GB" i="1" dirty="0"/>
              <a:t>gender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262990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25F2-091C-91E9-6224-289DBDE6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Jádro a periferie sociální reprezentace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757AF-7D0E-7569-F9EC-15770BCB2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</a:t>
            </a:r>
            <a:r>
              <a:rPr lang="en-CZ" dirty="0"/>
              <a:t>ádro -&gt; normativní, stabilní, zajišťuje kontinuitu a porozumění</a:t>
            </a:r>
          </a:p>
          <a:p>
            <a:r>
              <a:rPr lang="en-GB" dirty="0"/>
              <a:t>P</a:t>
            </a:r>
            <a:r>
              <a:rPr lang="en-CZ" dirty="0"/>
              <a:t>eriferie -&gt; flexibilní, proměnlivá, umožňující vstup subjektivním představám</a:t>
            </a:r>
          </a:p>
        </p:txBody>
      </p:sp>
    </p:spTree>
    <p:extLst>
      <p:ext uri="{BB962C8B-B14F-4D97-AF65-F5344CB8AC3E}">
        <p14:creationId xmlns:p14="http://schemas.microsoft.com/office/powerpoint/2010/main" val="3097520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4716-905D-A074-F2FC-4C6750DA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Q: No a co to má společného s právem? </a:t>
            </a:r>
            <a:br>
              <a:rPr lang="en-CZ" dirty="0"/>
            </a:br>
            <a:r>
              <a:rPr lang="en-CZ" dirty="0"/>
              <a:t>A: Všechno.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0D7-0418-4942-109B-051109112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Z" dirty="0"/>
              <a:t>Právní pojem = jádro + neurčitá část</a:t>
            </a:r>
          </a:p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r>
              <a:rPr lang="en-CZ" dirty="0"/>
              <a:t>Phillip Heck (1914)</a:t>
            </a:r>
          </a:p>
          <a:p>
            <a:r>
              <a:rPr lang="en-GB" sz="1800" dirty="0">
                <a:effectLst/>
                <a:latin typeface="TiemposText"/>
              </a:rPr>
              <a:t>a) </a:t>
            </a:r>
            <a:r>
              <a:rPr lang="en-GB" sz="1800" dirty="0" err="1">
                <a:effectLst/>
                <a:latin typeface="TiemposText"/>
              </a:rPr>
              <a:t>jádro</a:t>
            </a:r>
            <a:r>
              <a:rPr lang="en-GB" sz="1800" dirty="0">
                <a:effectLst/>
                <a:latin typeface="TiemposText"/>
              </a:rPr>
              <a:t> (</a:t>
            </a:r>
            <a:r>
              <a:rPr lang="en-GB" sz="1800" i="1" dirty="0" err="1">
                <a:effectLst/>
                <a:latin typeface="TiemposText"/>
              </a:rPr>
              <a:t>Begriffskern</a:t>
            </a:r>
            <a:r>
              <a:rPr lang="en-GB" sz="1800" i="1" dirty="0">
                <a:effectLst/>
                <a:latin typeface="TiemposText"/>
              </a:rPr>
              <a:t> </a:t>
            </a:r>
            <a:r>
              <a:rPr lang="en-GB" sz="1800" dirty="0" err="1">
                <a:effectLst/>
                <a:latin typeface="TiemposText"/>
              </a:rPr>
              <a:t>nebo</a:t>
            </a:r>
            <a:r>
              <a:rPr lang="en-GB" sz="1800" dirty="0">
                <a:effectLst/>
                <a:latin typeface="TiemposText"/>
              </a:rPr>
              <a:t> </a:t>
            </a:r>
            <a:r>
              <a:rPr lang="en-GB" sz="1800" i="1" dirty="0" err="1">
                <a:effectLst/>
                <a:latin typeface="TiemposText"/>
              </a:rPr>
              <a:t>Vorstellungskern</a:t>
            </a:r>
            <a:r>
              <a:rPr lang="en-GB" sz="1800" dirty="0">
                <a:effectLst/>
                <a:latin typeface="TiemposText"/>
              </a:rPr>
              <a:t>), </a:t>
            </a:r>
            <a:r>
              <a:rPr lang="en-GB" sz="1800" dirty="0" err="1">
                <a:effectLst/>
                <a:latin typeface="TiemposText"/>
              </a:rPr>
              <a:t>ktere</a:t>
            </a:r>
            <a:r>
              <a:rPr lang="en-GB" sz="1800" dirty="0">
                <a:effectLst/>
                <a:latin typeface="TiemposText"/>
              </a:rPr>
              <a:t>́ je </a:t>
            </a:r>
            <a:r>
              <a:rPr lang="en-GB" sz="1800" dirty="0" err="1">
                <a:effectLst/>
                <a:latin typeface="TiemposText"/>
              </a:rPr>
              <a:t>tvořeno</a:t>
            </a:r>
            <a:r>
              <a:rPr lang="en-GB" sz="1800" dirty="0">
                <a:effectLst/>
                <a:latin typeface="TiemposText"/>
              </a:rPr>
              <a:t> </a:t>
            </a:r>
            <a:r>
              <a:rPr lang="en-GB" sz="1800" dirty="0" err="1">
                <a:effectLst/>
                <a:latin typeface="TiemposText"/>
              </a:rPr>
              <a:t>jevy</a:t>
            </a:r>
            <a:r>
              <a:rPr lang="en-GB" sz="1800" dirty="0">
                <a:effectLst/>
                <a:latin typeface="TiemposText"/>
              </a:rPr>
              <a:t>, </a:t>
            </a:r>
            <a:r>
              <a:rPr lang="en-GB" sz="1800" dirty="0" err="1">
                <a:effectLst/>
                <a:latin typeface="TiemposText"/>
              </a:rPr>
              <a:t>ktere</a:t>
            </a:r>
            <a:r>
              <a:rPr lang="en-GB" sz="1800" dirty="0">
                <a:effectLst/>
                <a:latin typeface="TiemposText"/>
              </a:rPr>
              <a:t>́ by pod </a:t>
            </a:r>
            <a:r>
              <a:rPr lang="en-GB" sz="1800" dirty="0" err="1">
                <a:effectLst/>
                <a:latin typeface="TiemposText"/>
              </a:rPr>
              <a:t>dany</a:t>
            </a:r>
            <a:r>
              <a:rPr lang="en-GB" sz="1800" dirty="0">
                <a:effectLst/>
                <a:latin typeface="TiemposText"/>
              </a:rPr>
              <a:t>́ </a:t>
            </a:r>
            <a:r>
              <a:rPr lang="en-GB" sz="1800" dirty="0" err="1">
                <a:effectLst/>
                <a:latin typeface="TiemposText"/>
              </a:rPr>
              <a:t>pojem</a:t>
            </a:r>
            <a:r>
              <a:rPr lang="en-GB" sz="1800" dirty="0">
                <a:effectLst/>
                <a:latin typeface="TiemposText"/>
              </a:rPr>
              <a:t> </a:t>
            </a:r>
            <a:r>
              <a:rPr lang="en-GB" sz="1800" dirty="0" err="1">
                <a:effectLst/>
                <a:latin typeface="TiemposText"/>
              </a:rPr>
              <a:t>podřadil</a:t>
            </a:r>
            <a:r>
              <a:rPr lang="en-GB" sz="1800" dirty="0">
                <a:effectLst/>
                <a:latin typeface="TiemposText"/>
              </a:rPr>
              <a:t> </a:t>
            </a:r>
            <a:r>
              <a:rPr lang="en-GB" sz="1800" dirty="0" err="1">
                <a:effectLst/>
                <a:latin typeface="TiemposText"/>
              </a:rPr>
              <a:t>prakticky</a:t>
            </a:r>
            <a:r>
              <a:rPr lang="en-GB" sz="1800" dirty="0">
                <a:effectLst/>
                <a:latin typeface="TiemposText"/>
              </a:rPr>
              <a:t> </a:t>
            </a:r>
            <a:r>
              <a:rPr lang="en-GB" sz="1800" dirty="0" err="1">
                <a:effectLst/>
                <a:latin typeface="TiemposText"/>
              </a:rPr>
              <a:t>každy</a:t>
            </a:r>
            <a:r>
              <a:rPr lang="en-GB" sz="1800" dirty="0">
                <a:effectLst/>
                <a:latin typeface="TiemposText"/>
              </a:rPr>
              <a:t>́ </a:t>
            </a:r>
            <a:r>
              <a:rPr lang="en-GB" sz="1800" dirty="0" err="1">
                <a:effectLst/>
                <a:latin typeface="TiemposText"/>
              </a:rPr>
              <a:t>člen</a:t>
            </a:r>
            <a:r>
              <a:rPr lang="en-GB" sz="1800" dirty="0">
                <a:effectLst/>
                <a:latin typeface="TiemposText"/>
              </a:rPr>
              <a:t> </a:t>
            </a:r>
            <a:r>
              <a:rPr lang="en-GB" sz="1800" dirty="0" err="1">
                <a:effectLst/>
                <a:latin typeface="TiemposText"/>
              </a:rPr>
              <a:t>dane</a:t>
            </a:r>
            <a:r>
              <a:rPr lang="en-GB" sz="1800" dirty="0">
                <a:effectLst/>
                <a:latin typeface="TiemposText"/>
              </a:rPr>
              <a:t>́ </a:t>
            </a:r>
            <a:r>
              <a:rPr lang="en-GB" sz="1800" dirty="0" err="1">
                <a:effectLst/>
                <a:latin typeface="TiemposText"/>
              </a:rPr>
              <a:t>jazykove</a:t>
            </a:r>
            <a:r>
              <a:rPr lang="en-GB" sz="1800" dirty="0">
                <a:effectLst/>
                <a:latin typeface="TiemposText"/>
              </a:rPr>
              <a:t>́ </a:t>
            </a:r>
            <a:r>
              <a:rPr lang="en-GB" sz="1800" dirty="0" err="1">
                <a:effectLst/>
                <a:latin typeface="TiemposText"/>
              </a:rPr>
              <a:t>komunity</a:t>
            </a:r>
            <a:r>
              <a:rPr lang="en-GB" sz="1800" dirty="0">
                <a:effectLst/>
                <a:latin typeface="TiemposText"/>
              </a:rPr>
              <a:t>; a </a:t>
            </a:r>
            <a:endParaRPr lang="en-GB" dirty="0"/>
          </a:p>
          <a:p>
            <a:r>
              <a:rPr lang="en-GB" sz="1800" dirty="0">
                <a:effectLst/>
                <a:latin typeface="TiemposText"/>
              </a:rPr>
              <a:t>b) </a:t>
            </a:r>
            <a:r>
              <a:rPr lang="en-GB" sz="1800" dirty="0" err="1">
                <a:effectLst/>
                <a:latin typeface="TiemposText"/>
              </a:rPr>
              <a:t>neurčitá</a:t>
            </a:r>
            <a:r>
              <a:rPr lang="en-GB" sz="1800" dirty="0">
                <a:effectLst/>
                <a:latin typeface="TiemposText"/>
              </a:rPr>
              <a:t> </a:t>
            </a:r>
            <a:r>
              <a:rPr lang="en-GB" sz="1800" dirty="0" err="1">
                <a:effectLst/>
                <a:latin typeface="TiemposText"/>
              </a:rPr>
              <a:t>část</a:t>
            </a:r>
            <a:r>
              <a:rPr lang="en-GB" sz="1800" dirty="0">
                <a:effectLst/>
                <a:latin typeface="TiemposText"/>
              </a:rPr>
              <a:t> (</a:t>
            </a:r>
            <a:r>
              <a:rPr lang="en-GB" sz="1800" i="1" dirty="0" err="1">
                <a:effectLst/>
                <a:latin typeface="TiemposText"/>
              </a:rPr>
              <a:t>Begriffshof</a:t>
            </a:r>
            <a:r>
              <a:rPr lang="en-GB" sz="1800" i="1" dirty="0">
                <a:effectLst/>
                <a:latin typeface="TiemposText"/>
              </a:rPr>
              <a:t> </a:t>
            </a:r>
            <a:r>
              <a:rPr lang="en-GB" sz="1800" dirty="0" err="1">
                <a:effectLst/>
                <a:latin typeface="TiemposText"/>
              </a:rPr>
              <a:t>nebo</a:t>
            </a:r>
            <a:r>
              <a:rPr lang="en-GB" sz="1800" dirty="0">
                <a:effectLst/>
                <a:latin typeface="TiemposText"/>
              </a:rPr>
              <a:t> </a:t>
            </a:r>
            <a:r>
              <a:rPr lang="en-GB" sz="1800" i="1" dirty="0" err="1">
                <a:effectLst/>
                <a:latin typeface="TiemposText"/>
              </a:rPr>
              <a:t>Vorstellungshof</a:t>
            </a:r>
            <a:r>
              <a:rPr lang="en-GB" sz="1800" dirty="0">
                <a:effectLst/>
                <a:latin typeface="TiemposText"/>
              </a:rPr>
              <a:t>),</a:t>
            </a:r>
            <a:r>
              <a:rPr lang="en-GB" sz="1800" dirty="0">
                <a:latin typeface="TiemposText"/>
              </a:rPr>
              <a:t> </a:t>
            </a:r>
            <a:r>
              <a:rPr lang="en-GB" sz="1800" dirty="0" err="1">
                <a:effectLst/>
                <a:latin typeface="TiemposText"/>
              </a:rPr>
              <a:t>jevy,ktere</a:t>
            </a:r>
            <a:r>
              <a:rPr lang="en-GB" sz="1800" dirty="0">
                <a:effectLst/>
                <a:latin typeface="TiemposText"/>
              </a:rPr>
              <a:t>́ by pod </a:t>
            </a:r>
            <a:r>
              <a:rPr lang="en-GB" sz="1800" dirty="0" err="1">
                <a:effectLst/>
                <a:latin typeface="TiemposText"/>
              </a:rPr>
              <a:t>dany</a:t>
            </a:r>
            <a:r>
              <a:rPr lang="en-GB" sz="1800" dirty="0">
                <a:effectLst/>
                <a:latin typeface="TiemposText"/>
              </a:rPr>
              <a:t>́ </a:t>
            </a:r>
            <a:r>
              <a:rPr lang="en-GB" sz="1800" dirty="0" err="1">
                <a:effectLst/>
                <a:latin typeface="TiemposText"/>
              </a:rPr>
              <a:t>pojem</a:t>
            </a:r>
            <a:r>
              <a:rPr lang="en-GB" sz="1800" dirty="0">
                <a:effectLst/>
                <a:latin typeface="TiemposText"/>
              </a:rPr>
              <a:t> </a:t>
            </a:r>
            <a:r>
              <a:rPr lang="en-GB" sz="1800" dirty="0" err="1">
                <a:effectLst/>
                <a:latin typeface="TiemposText"/>
              </a:rPr>
              <a:t>někteři</a:t>
            </a:r>
            <a:r>
              <a:rPr lang="en-GB" sz="1800" dirty="0">
                <a:effectLst/>
                <a:latin typeface="TiemposText"/>
              </a:rPr>
              <a:t>́ </a:t>
            </a:r>
            <a:r>
              <a:rPr lang="en-GB" sz="1800" dirty="0" err="1">
                <a:effectLst/>
                <a:latin typeface="TiemposText"/>
              </a:rPr>
              <a:t>zařadili</a:t>
            </a:r>
            <a:r>
              <a:rPr lang="en-GB" sz="1800" dirty="0">
                <a:effectLst/>
                <a:latin typeface="TiemposText"/>
              </a:rPr>
              <a:t>, ale </a:t>
            </a:r>
            <a:r>
              <a:rPr lang="en-GB" sz="1800" dirty="0" err="1">
                <a:effectLst/>
                <a:latin typeface="TiemposText"/>
              </a:rPr>
              <a:t>jini</a:t>
            </a:r>
            <a:r>
              <a:rPr lang="en-GB" sz="1800" dirty="0">
                <a:effectLst/>
                <a:latin typeface="TiemposText"/>
              </a:rPr>
              <a:t>́ </a:t>
            </a:r>
            <a:r>
              <a:rPr lang="en-GB" sz="1800" dirty="0" err="1">
                <a:effectLst/>
                <a:latin typeface="TiemposText"/>
              </a:rPr>
              <a:t>uz</a:t>
            </a:r>
            <a:r>
              <a:rPr lang="en-GB" sz="1800" dirty="0">
                <a:effectLst/>
                <a:latin typeface="TiemposText"/>
              </a:rPr>
              <a:t>̌ ne. </a:t>
            </a:r>
            <a:endParaRPr lang="en-GB" dirty="0"/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170797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87139-9C4C-B438-4878-C7C6FCD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…a zpět k vozidlu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2F5E-30F7-44F9-4311-40460E5EB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Z" dirty="0"/>
              <a:t>Hart a </a:t>
            </a:r>
            <a:r>
              <a:rPr lang="en-CZ" i="1" dirty="0"/>
              <a:t>otevřená textura </a:t>
            </a:r>
            <a:r>
              <a:rPr lang="en-CZ" dirty="0"/>
              <a:t>práva</a:t>
            </a:r>
          </a:p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r>
              <a:rPr lang="en-GB" sz="2400" dirty="0">
                <a:effectLst/>
                <a:latin typeface="TiemposText"/>
              </a:rPr>
              <a:t>…</a:t>
            </a:r>
            <a:r>
              <a:rPr lang="en-GB" sz="2400" dirty="0" err="1">
                <a:effectLst/>
                <a:latin typeface="TiemposText"/>
              </a:rPr>
              <a:t>existuji</a:t>
            </a:r>
            <a:r>
              <a:rPr lang="en-GB" sz="2400" dirty="0">
                <a:effectLst/>
                <a:latin typeface="TiemposText"/>
              </a:rPr>
              <a:t>́ </a:t>
            </a:r>
            <a:r>
              <a:rPr lang="en-GB" sz="2400" i="1" dirty="0">
                <a:effectLst/>
                <a:latin typeface="TiemposText"/>
              </a:rPr>
              <a:t>„</a:t>
            </a:r>
            <a:r>
              <a:rPr lang="en-GB" sz="2400" i="1" dirty="0" err="1">
                <a:effectLst/>
                <a:latin typeface="TiemposText"/>
              </a:rPr>
              <a:t>oblasti</a:t>
            </a:r>
            <a:r>
              <a:rPr lang="en-GB" sz="2400" i="1" dirty="0">
                <a:effectLst/>
                <a:latin typeface="TiemposText"/>
              </a:rPr>
              <a:t>, </a:t>
            </a:r>
            <a:r>
              <a:rPr lang="en-GB" sz="2400" i="1" dirty="0" err="1">
                <a:effectLst/>
                <a:latin typeface="TiemposText"/>
              </a:rPr>
              <a:t>ktere</a:t>
            </a:r>
            <a:r>
              <a:rPr lang="en-GB" sz="2400" i="1" dirty="0">
                <a:effectLst/>
                <a:latin typeface="TiemposText"/>
              </a:rPr>
              <a:t>́ </a:t>
            </a:r>
            <a:r>
              <a:rPr lang="en-GB" sz="2400" i="1" dirty="0" err="1">
                <a:effectLst/>
                <a:latin typeface="TiemposText"/>
              </a:rPr>
              <a:t>mu­si</a:t>
            </a:r>
            <a:r>
              <a:rPr lang="en-GB" sz="2400" i="1" dirty="0">
                <a:effectLst/>
                <a:latin typeface="TiemposText"/>
              </a:rPr>
              <a:t>́ </a:t>
            </a:r>
            <a:r>
              <a:rPr lang="en-GB" sz="2400" i="1" dirty="0" err="1">
                <a:effectLst/>
                <a:latin typeface="TiemposText"/>
              </a:rPr>
              <a:t>zůstat</a:t>
            </a:r>
            <a:r>
              <a:rPr lang="en-GB" sz="2400" i="1" dirty="0">
                <a:effectLst/>
                <a:latin typeface="TiemposText"/>
              </a:rPr>
              <a:t> </a:t>
            </a:r>
            <a:r>
              <a:rPr lang="en-GB" sz="2400" i="1" dirty="0" err="1">
                <a:effectLst/>
                <a:latin typeface="TiemposText"/>
              </a:rPr>
              <a:t>otevřene</a:t>
            </a:r>
            <a:r>
              <a:rPr lang="en-GB" sz="2400" i="1" dirty="0">
                <a:effectLst/>
                <a:latin typeface="TiemposText"/>
              </a:rPr>
              <a:t>́ </a:t>
            </a:r>
            <a:r>
              <a:rPr lang="en-GB" sz="2400" i="1" dirty="0" err="1">
                <a:effectLst/>
                <a:latin typeface="TiemposText"/>
              </a:rPr>
              <a:t>dotvoření</a:t>
            </a:r>
            <a:r>
              <a:rPr lang="en-GB" sz="2400" i="1" dirty="0">
                <a:effectLst/>
                <a:latin typeface="TiemposText"/>
              </a:rPr>
              <a:t> ze </a:t>
            </a:r>
            <a:r>
              <a:rPr lang="en-GB" sz="2400" i="1" dirty="0" err="1">
                <a:effectLst/>
                <a:latin typeface="TiemposText"/>
              </a:rPr>
              <a:t>strany</a:t>
            </a:r>
            <a:r>
              <a:rPr lang="en-GB" sz="2400" i="1" dirty="0">
                <a:effectLst/>
                <a:latin typeface="TiemposText"/>
              </a:rPr>
              <a:t> </a:t>
            </a:r>
            <a:r>
              <a:rPr lang="en-GB" sz="2400" i="1" dirty="0" err="1">
                <a:effectLst/>
                <a:latin typeface="TiemposText"/>
              </a:rPr>
              <a:t>soudu</a:t>
            </a:r>
            <a:r>
              <a:rPr lang="en-GB" sz="2400" i="1" dirty="0">
                <a:effectLst/>
                <a:latin typeface="TiemposText"/>
              </a:rPr>
              <a:t>̊ [...], </a:t>
            </a:r>
            <a:r>
              <a:rPr lang="en-GB" sz="2400" i="1" dirty="0" err="1">
                <a:effectLst/>
                <a:latin typeface="TiemposText"/>
              </a:rPr>
              <a:t>ktere</a:t>
            </a:r>
            <a:r>
              <a:rPr lang="en-GB" sz="2400" i="1" dirty="0">
                <a:effectLst/>
                <a:latin typeface="TiemposText"/>
              </a:rPr>
              <a:t>́ </a:t>
            </a:r>
            <a:r>
              <a:rPr lang="en-GB" sz="2400" i="1" dirty="0" err="1">
                <a:effectLst/>
                <a:latin typeface="TiemposText"/>
              </a:rPr>
              <a:t>budou</a:t>
            </a:r>
            <a:r>
              <a:rPr lang="en-GB" sz="2400" i="1" dirty="0">
                <a:effectLst/>
                <a:latin typeface="TiemposText"/>
              </a:rPr>
              <a:t> </a:t>
            </a:r>
            <a:r>
              <a:rPr lang="en-GB" sz="2400" i="1" dirty="0" err="1">
                <a:effectLst/>
                <a:latin typeface="TiemposText"/>
              </a:rPr>
              <a:t>právo</a:t>
            </a:r>
            <a:r>
              <a:rPr lang="en-GB" sz="2400" i="1" dirty="0">
                <a:effectLst/>
                <a:latin typeface="TiemposText"/>
              </a:rPr>
              <a:t> </a:t>
            </a:r>
            <a:r>
              <a:rPr lang="en-GB" sz="2400" i="1" dirty="0" err="1">
                <a:effectLst/>
                <a:latin typeface="TiemposText"/>
              </a:rPr>
              <a:t>aplikovat</a:t>
            </a:r>
            <a:r>
              <a:rPr lang="en-GB" sz="2400" i="1" dirty="0">
                <a:effectLst/>
                <a:latin typeface="TiemposText"/>
              </a:rPr>
              <a:t> s </a:t>
            </a:r>
            <a:r>
              <a:rPr lang="en-GB" sz="2400" i="1" dirty="0" err="1">
                <a:effectLst/>
                <a:latin typeface="TiemposText"/>
              </a:rPr>
              <a:t>ohledem</a:t>
            </a:r>
            <a:r>
              <a:rPr lang="en-GB" sz="2400" i="1" dirty="0">
                <a:effectLst/>
                <a:latin typeface="TiemposText"/>
              </a:rPr>
              <a:t> </a:t>
            </a:r>
            <a:r>
              <a:rPr lang="en-GB" sz="2400" i="1" dirty="0" err="1">
                <a:effectLst/>
                <a:latin typeface="TiemposText"/>
              </a:rPr>
              <a:t>na</a:t>
            </a:r>
            <a:r>
              <a:rPr lang="en-GB" sz="2400" i="1" dirty="0">
                <a:effectLst/>
                <a:latin typeface="TiemposText"/>
              </a:rPr>
              <a:t> </a:t>
            </a:r>
            <a:r>
              <a:rPr lang="en-GB" sz="2400" i="1" dirty="0" err="1">
                <a:effectLst/>
                <a:latin typeface="TiemposText"/>
              </a:rPr>
              <a:t>konkrétni</a:t>
            </a:r>
            <a:r>
              <a:rPr lang="en-GB" sz="2400" i="1" dirty="0">
                <a:effectLst/>
                <a:latin typeface="TiemposText"/>
              </a:rPr>
              <a:t>́ </a:t>
            </a:r>
            <a:r>
              <a:rPr lang="en-GB" sz="2400" i="1" dirty="0" err="1">
                <a:effectLst/>
                <a:latin typeface="TiemposText"/>
              </a:rPr>
              <a:t>okolnosti</a:t>
            </a:r>
            <a:r>
              <a:rPr lang="en-GB" sz="2400" i="1" dirty="0">
                <a:effectLst/>
                <a:latin typeface="TiemposText"/>
              </a:rPr>
              <a:t> [...], </a:t>
            </a:r>
            <a:r>
              <a:rPr lang="en-GB" sz="2400" i="1" dirty="0" err="1">
                <a:effectLst/>
                <a:latin typeface="TiemposText"/>
              </a:rPr>
              <a:t>ktere</a:t>
            </a:r>
            <a:r>
              <a:rPr lang="en-GB" sz="2400" i="1" dirty="0">
                <a:effectLst/>
                <a:latin typeface="TiemposText"/>
              </a:rPr>
              <a:t>́ se </a:t>
            </a:r>
            <a:r>
              <a:rPr lang="en-GB" sz="2400" i="1" dirty="0" err="1">
                <a:effectLst/>
                <a:latin typeface="TiemposText"/>
              </a:rPr>
              <a:t>budou</a:t>
            </a:r>
            <a:r>
              <a:rPr lang="en-GB" sz="2400" i="1" dirty="0">
                <a:effectLst/>
                <a:latin typeface="TiemposText"/>
              </a:rPr>
              <a:t> </a:t>
            </a:r>
            <a:r>
              <a:rPr lang="en-GB" sz="2400" i="1" dirty="0" err="1">
                <a:effectLst/>
                <a:latin typeface="TiemposText"/>
              </a:rPr>
              <a:t>měnit</a:t>
            </a:r>
            <a:r>
              <a:rPr lang="en-GB" sz="2400" i="1" dirty="0">
                <a:effectLst/>
                <a:latin typeface="TiemposText"/>
              </a:rPr>
              <a:t> </a:t>
            </a:r>
            <a:r>
              <a:rPr lang="en-GB" sz="2400" i="1" dirty="0" err="1">
                <a:effectLst/>
                <a:latin typeface="TiemposText"/>
              </a:rPr>
              <a:t>případ</a:t>
            </a:r>
            <a:r>
              <a:rPr lang="en-GB" sz="2400" i="1" dirty="0">
                <a:effectLst/>
                <a:latin typeface="TiemposText"/>
              </a:rPr>
              <a:t> od </a:t>
            </a:r>
            <a:r>
              <a:rPr lang="en-GB" sz="2400" i="1" dirty="0" err="1">
                <a:effectLst/>
                <a:latin typeface="TiemposText"/>
              </a:rPr>
              <a:t>případu</a:t>
            </a:r>
            <a:r>
              <a:rPr lang="en-GB" sz="2400" i="1" dirty="0">
                <a:effectLst/>
                <a:latin typeface="TiemposText"/>
              </a:rPr>
              <a:t>“ …</a:t>
            </a:r>
            <a:endParaRPr lang="en-GB" sz="1600" dirty="0"/>
          </a:p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r>
              <a:rPr lang="en-GB" dirty="0"/>
              <a:t>P</a:t>
            </a:r>
            <a:r>
              <a:rPr lang="en-CZ" dirty="0"/>
              <a:t>ojmy mají svá jádra a polostín</a:t>
            </a:r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830584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4DA25-52F9-9748-FFE7-7E3984A4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2CE08-7379-9B3B-5AD0-2A07C9291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Z" dirty="0"/>
              <a:t>Jenže jak zjistím, co je jádro?</a:t>
            </a:r>
          </a:p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r>
              <a:rPr lang="en-CZ" dirty="0"/>
              <a:t>…a tady filosofie končí, resp. to, co může nabídnout jsou teorie, které musí být dány výzkumníkům k empirickému ověření.</a:t>
            </a:r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202631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9844-6696-2E22-D1E8-C45334A1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Příklad: Co je jádro pojmu “důstojnost soudce”?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3325-1CF7-C47C-4FC4-DD9B06F0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080768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1F7C82-92E8-193F-474C-2E2D9788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Jak </a:t>
            </a:r>
            <a:r>
              <a:rPr lang="en-US" sz="5400" dirty="0" err="1"/>
              <a:t>jsme</a:t>
            </a:r>
            <a:r>
              <a:rPr lang="en-US" sz="5400" dirty="0"/>
              <a:t> to </a:t>
            </a:r>
            <a:r>
              <a:rPr lang="en-US" sz="5400" dirty="0" err="1"/>
              <a:t>zjišťovali?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nity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a judge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DB54E8-6973-AFC8-10BC-D324C682B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130" y="2348161"/>
            <a:ext cx="11158151" cy="38288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Z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1DC8F-5CAB-F789-62AB-5CAF84DBA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049" y="2348161"/>
            <a:ext cx="4559360" cy="3828801"/>
          </a:xfrm>
        </p:spPr>
        <p:txBody>
          <a:bodyPr/>
          <a:lstStyle/>
          <a:p>
            <a:pPr marL="198882" indent="-198882" defTabSz="795528">
              <a:spcBef>
                <a:spcPts val="870"/>
              </a:spcBef>
              <a:buFontTx/>
              <a:buChar char="-"/>
            </a:pPr>
            <a:endParaRPr lang="en-CZ" sz="243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C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067CB5-3027-21D7-C63D-154BB14FE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9905"/>
            <a:ext cx="7772400" cy="349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81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809C-22DB-DADD-BCA2-2834D7C5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Získané odpovědi jsme rozdělili do kategorií, tzv. témat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4D6494-F9B4-3A7B-6546-1BC44C347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240" y="1825625"/>
            <a:ext cx="9035520" cy="4351338"/>
          </a:xfrm>
        </p:spPr>
      </p:pic>
    </p:spTree>
    <p:extLst>
      <p:ext uri="{BB962C8B-B14F-4D97-AF65-F5344CB8AC3E}">
        <p14:creationId xmlns:p14="http://schemas.microsoft.com/office/powerpoint/2010/main" val="4049115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3758A-01B0-C3C0-A5D9-B203DBB9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Osa X: Počet odpovědí v daném tématu </a:t>
            </a:r>
            <a:br>
              <a:rPr lang="en-CZ" dirty="0"/>
            </a:br>
            <a:r>
              <a:rPr lang="en-CZ" dirty="0"/>
              <a:t>Osa Y: Průměrná důležitost (1= nejdůležitější)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6D8012-8BB7-73E5-8C28-9EE290F1C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128" y="1825625"/>
            <a:ext cx="6535744" cy="4351338"/>
          </a:xfrm>
        </p:spPr>
      </p:pic>
    </p:spTree>
    <p:extLst>
      <p:ext uri="{BB962C8B-B14F-4D97-AF65-F5344CB8AC3E}">
        <p14:creationId xmlns:p14="http://schemas.microsoft.com/office/powerpoint/2010/main" val="222082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C80E-9A89-CE1B-EC8A-A80679D7C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 co když spojíme téma </a:t>
            </a:r>
            <a:r>
              <a:rPr lang="en-CZ" i="1" dirty="0"/>
              <a:t>kostým</a:t>
            </a:r>
            <a:r>
              <a:rPr lang="en-CZ" dirty="0"/>
              <a:t> a téma </a:t>
            </a:r>
            <a:r>
              <a:rPr lang="en-CZ" i="1" dirty="0"/>
              <a:t>performativní</a:t>
            </a:r>
            <a:r>
              <a:rPr lang="en-CZ" dirty="0"/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FBF55E-8E4F-FCDE-FDC3-17B7443FE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6280" y="1825625"/>
            <a:ext cx="6659439" cy="4351338"/>
          </a:xfrm>
        </p:spPr>
      </p:pic>
    </p:spTree>
    <p:extLst>
      <p:ext uri="{BB962C8B-B14F-4D97-AF65-F5344CB8AC3E}">
        <p14:creationId xmlns:p14="http://schemas.microsoft.com/office/powerpoint/2010/main" val="300605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4A8EB-3558-254E-E70C-30E4B6A6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 je “ovoce”?</a:t>
            </a:r>
            <a:br>
              <a:rPr lang="en-CZ" dirty="0"/>
            </a:br>
            <a:r>
              <a:rPr lang="en-CZ" dirty="0"/>
              <a:t>Patří </a:t>
            </a:r>
            <a:r>
              <a:rPr lang="en-CZ" i="1" dirty="0"/>
              <a:t>okurka</a:t>
            </a:r>
            <a:r>
              <a:rPr lang="en-CZ" dirty="0"/>
              <a:t> do kategorie “ovoce”?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6E464-865C-6F38-B529-477BD5C55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r>
              <a:rPr lang="en-GB" b="1" dirty="0" err="1">
                <a:effectLst/>
                <a:latin typeface="Avenir" panose="02000503020000020003" pitchFamily="2" charset="0"/>
              </a:rPr>
              <a:t>Ovocem</a:t>
            </a:r>
            <a:r>
              <a:rPr lang="en-GB" b="1" dirty="0">
                <a:effectLst/>
                <a:latin typeface="Avenir" panose="02000503020000020003" pitchFamily="2" charset="0"/>
              </a:rPr>
              <a:t> </a:t>
            </a:r>
            <a:r>
              <a:rPr lang="en-GB" dirty="0">
                <a:effectLst/>
                <a:latin typeface="Avenir" panose="02000503020000020003" pitchFamily="2" charset="0"/>
              </a:rPr>
              <a:t>se </a:t>
            </a:r>
            <a:r>
              <a:rPr lang="en-GB" dirty="0" err="1">
                <a:effectLst/>
                <a:latin typeface="Avenir" panose="02000503020000020003" pitchFamily="2" charset="0"/>
              </a:rPr>
              <a:t>rozumi</a:t>
            </a:r>
            <a:r>
              <a:rPr lang="en-GB" dirty="0">
                <a:effectLst/>
                <a:latin typeface="Avenir" panose="02000503020000020003" pitchFamily="2" charset="0"/>
              </a:rPr>
              <a:t>́ </a:t>
            </a:r>
            <a:r>
              <a:rPr lang="en-GB" dirty="0" err="1">
                <a:effectLst/>
                <a:latin typeface="Avenir" panose="02000503020000020003" pitchFamily="2" charset="0"/>
              </a:rPr>
              <a:t>jedle</a:t>
            </a:r>
            <a:r>
              <a:rPr lang="en-GB" dirty="0">
                <a:effectLst/>
                <a:latin typeface="Avenir" panose="02000503020000020003" pitchFamily="2" charset="0"/>
              </a:rPr>
              <a:t>́ </a:t>
            </a:r>
            <a:r>
              <a:rPr lang="en-GB" dirty="0" err="1">
                <a:effectLst/>
                <a:latin typeface="Avenir" panose="02000503020000020003" pitchFamily="2" charset="0"/>
              </a:rPr>
              <a:t>plody</a:t>
            </a:r>
            <a:r>
              <a:rPr lang="en-GB" dirty="0">
                <a:effectLst/>
                <a:latin typeface="Avenir" panose="02000503020000020003" pitchFamily="2" charset="0"/>
              </a:rPr>
              <a:t>, </a:t>
            </a:r>
            <a:r>
              <a:rPr lang="en-GB" dirty="0" err="1">
                <a:effectLst/>
                <a:latin typeface="Avenir" panose="02000503020000020003" pitchFamily="2" charset="0"/>
              </a:rPr>
              <a:t>plodenství</a:t>
            </a:r>
            <a:r>
              <a:rPr lang="en-GB" dirty="0">
                <a:effectLst/>
                <a:latin typeface="Avenir" panose="02000503020000020003" pitchFamily="2" charset="0"/>
              </a:rPr>
              <a:t> a </a:t>
            </a:r>
            <a:r>
              <a:rPr lang="en-GB" dirty="0" err="1">
                <a:effectLst/>
                <a:latin typeface="Avenir" panose="02000503020000020003" pitchFamily="2" charset="0"/>
              </a:rPr>
              <a:t>semena</a:t>
            </a:r>
            <a:r>
              <a:rPr lang="en-GB" dirty="0">
                <a:effectLst/>
                <a:latin typeface="Avenir" panose="02000503020000020003" pitchFamily="2" charset="0"/>
              </a:rPr>
              <a:t> </a:t>
            </a:r>
            <a:r>
              <a:rPr lang="en-GB" dirty="0" err="1">
                <a:effectLst/>
                <a:latin typeface="Avenir" panose="02000503020000020003" pitchFamily="2" charset="0"/>
              </a:rPr>
              <a:t>různých</a:t>
            </a:r>
            <a:r>
              <a:rPr lang="en-GB" dirty="0">
                <a:effectLst/>
                <a:latin typeface="Avenir" panose="02000503020000020003" pitchFamily="2" charset="0"/>
              </a:rPr>
              <a:t> </a:t>
            </a:r>
            <a:r>
              <a:rPr lang="en-GB" dirty="0" err="1">
                <a:effectLst/>
                <a:latin typeface="Avenir" panose="02000503020000020003" pitchFamily="2" charset="0"/>
              </a:rPr>
              <a:t>vytrvalých</a:t>
            </a:r>
            <a:r>
              <a:rPr lang="en-GB" dirty="0">
                <a:effectLst/>
                <a:latin typeface="Avenir" panose="02000503020000020003" pitchFamily="2" charset="0"/>
              </a:rPr>
              <a:t> </a:t>
            </a:r>
            <a:r>
              <a:rPr lang="en-GB" dirty="0" err="1">
                <a:effectLst/>
                <a:latin typeface="Avenir" panose="02000503020000020003" pitchFamily="2" charset="0"/>
              </a:rPr>
              <a:t>kulturních</a:t>
            </a:r>
            <a:r>
              <a:rPr lang="en-GB" dirty="0">
                <a:effectLst/>
                <a:latin typeface="Avenir" panose="02000503020000020003" pitchFamily="2" charset="0"/>
              </a:rPr>
              <a:t> </a:t>
            </a:r>
            <a:r>
              <a:rPr lang="en-GB" dirty="0" err="1">
                <a:effectLst/>
                <a:latin typeface="Avenir" panose="02000503020000020003" pitchFamily="2" charset="0"/>
              </a:rPr>
              <a:t>či</a:t>
            </a:r>
            <a:r>
              <a:rPr lang="en-GB" dirty="0">
                <a:effectLst/>
                <a:latin typeface="Avenir" panose="02000503020000020003" pitchFamily="2" charset="0"/>
              </a:rPr>
              <a:t> planě </a:t>
            </a:r>
            <a:r>
              <a:rPr lang="en-GB" dirty="0" err="1">
                <a:effectLst/>
                <a:latin typeface="Avenir" panose="02000503020000020003" pitchFamily="2" charset="0"/>
              </a:rPr>
              <a:t>rostoucích</a:t>
            </a:r>
            <a:r>
              <a:rPr lang="en-GB" dirty="0">
                <a:effectLst/>
                <a:latin typeface="Avenir" panose="02000503020000020003" pitchFamily="2" charset="0"/>
              </a:rPr>
              <a:t> </a:t>
            </a:r>
            <a:r>
              <a:rPr lang="en-GB" dirty="0" err="1">
                <a:effectLst/>
                <a:latin typeface="Avenir" panose="02000503020000020003" pitchFamily="2" charset="0"/>
              </a:rPr>
              <a:t>dřevin</a:t>
            </a:r>
            <a:r>
              <a:rPr lang="en-GB" dirty="0">
                <a:effectLst/>
                <a:latin typeface="Avenir" panose="02000503020000020003" pitchFamily="2" charset="0"/>
              </a:rPr>
              <a:t> a </a:t>
            </a:r>
            <a:r>
              <a:rPr lang="en-GB" dirty="0" err="1">
                <a:effectLst/>
                <a:latin typeface="Avenir" panose="02000503020000020003" pitchFamily="2" charset="0"/>
              </a:rPr>
              <a:t>bylin</a:t>
            </a:r>
            <a:r>
              <a:rPr lang="en-GB" dirty="0">
                <a:effectLst/>
                <a:latin typeface="Avenir" panose="02000503020000020003" pitchFamily="2" charset="0"/>
              </a:rPr>
              <a:t>. </a:t>
            </a:r>
          </a:p>
          <a:p>
            <a:pPr marL="0" indent="0">
              <a:buNone/>
            </a:pPr>
            <a:endParaRPr lang="en-GB" sz="4000" dirty="0">
              <a:latin typeface="Avenir" panose="02000503020000020003" pitchFamily="2" charset="0"/>
            </a:endParaRPr>
          </a:p>
          <a:p>
            <a:pPr marL="0" indent="0">
              <a:buNone/>
            </a:pPr>
            <a:endParaRPr lang="en-GB" sz="4000" dirty="0">
              <a:effectLst/>
              <a:latin typeface="Avenir" panose="02000503020000020003" pitchFamily="2" charset="0"/>
            </a:endParaRPr>
          </a:p>
          <a:p>
            <a:pPr marL="0" indent="0">
              <a:buNone/>
            </a:pPr>
            <a:endParaRPr lang="en-GB" sz="4000" dirty="0">
              <a:latin typeface="Avenir" panose="02000503020000020003" pitchFamily="2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hlinkClick r:id="rId2"/>
              </a:rPr>
              <a:t>https://www.cazv.cz/wp-content/uploads/2021/09/Letak_Ovoce_zelenina_PDF.pdf</a:t>
            </a:r>
            <a:r>
              <a:rPr lang="en-GB" sz="2000" dirty="0">
                <a:effectLst/>
              </a:rPr>
              <a:t> </a:t>
            </a:r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325064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6F68-CE05-B6BB-0AA6-6E05B54B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Jak odpovídali soudci?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B6138A-27DB-348F-5BE1-B0F6A7943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317" y="1825625"/>
            <a:ext cx="6623365" cy="4351338"/>
          </a:xfrm>
        </p:spPr>
      </p:pic>
    </p:spTree>
    <p:extLst>
      <p:ext uri="{BB962C8B-B14F-4D97-AF65-F5344CB8AC3E}">
        <p14:creationId xmlns:p14="http://schemas.microsoft.com/office/powerpoint/2010/main" val="390034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1A90-36B1-1935-9BE1-E40E1312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Pojem, koncept, kategorie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D564A-62DA-3EB0-D119-F9254F374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“V</a:t>
            </a:r>
            <a:r>
              <a:rPr lang="en-CZ" dirty="0"/>
              <a:t>ozidlo”</a:t>
            </a:r>
          </a:p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r>
              <a:rPr lang="en-CZ" dirty="0"/>
              <a:t>“Auto”</a:t>
            </a:r>
          </a:p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r>
              <a:rPr lang="en-CZ" dirty="0"/>
              <a:t>“Zvíře”</a:t>
            </a:r>
          </a:p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r>
              <a:rPr lang="en-CZ" dirty="0"/>
              <a:t>“Věc”</a:t>
            </a:r>
          </a:p>
        </p:txBody>
      </p:sp>
      <p:pic>
        <p:nvPicPr>
          <p:cNvPr id="5" name="Picture 4" descr="A small white car with black seats&#10;&#10;Description automatically generated">
            <a:extLst>
              <a:ext uri="{FF2B5EF4-FFF2-40B4-BE49-F238E27FC236}">
                <a16:creationId xmlns:a16="http://schemas.microsoft.com/office/drawing/2014/main" id="{E26B6C27-42B0-B83D-1C21-9FB12026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2" y="1816894"/>
            <a:ext cx="3098800" cy="2184400"/>
          </a:xfrm>
          <a:prstGeom prst="rect">
            <a:avLst/>
          </a:prstGeom>
        </p:spPr>
      </p:pic>
      <p:pic>
        <p:nvPicPr>
          <p:cNvPr id="7" name="Picture 6" descr="A black bicycle with a white background&#10;&#10;Description automatically generated">
            <a:extLst>
              <a:ext uri="{FF2B5EF4-FFF2-40B4-BE49-F238E27FC236}">
                <a16:creationId xmlns:a16="http://schemas.microsoft.com/office/drawing/2014/main" id="{120D0737-5D54-61E6-4DDF-25328C54C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825" y="724694"/>
            <a:ext cx="2667000" cy="2184400"/>
          </a:xfrm>
          <a:prstGeom prst="rect">
            <a:avLst/>
          </a:prstGeom>
        </p:spPr>
      </p:pic>
      <p:pic>
        <p:nvPicPr>
          <p:cNvPr id="9" name="Picture 8" descr="A scooter with a handlebar&#10;&#10;Description automatically generated">
            <a:extLst>
              <a:ext uri="{FF2B5EF4-FFF2-40B4-BE49-F238E27FC236}">
                <a16:creationId xmlns:a16="http://schemas.microsoft.com/office/drawing/2014/main" id="{C4BE9DF8-EBAC-2826-5044-B047CC754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106" y="3268663"/>
            <a:ext cx="2006600" cy="2095500"/>
          </a:xfrm>
          <a:prstGeom prst="rect">
            <a:avLst/>
          </a:prstGeom>
        </p:spPr>
      </p:pic>
      <p:pic>
        <p:nvPicPr>
          <p:cNvPr id="11" name="Picture 10" descr="A white car with black trim&#10;&#10;Description automatically generated">
            <a:extLst>
              <a:ext uri="{FF2B5EF4-FFF2-40B4-BE49-F238E27FC236}">
                <a16:creationId xmlns:a16="http://schemas.microsoft.com/office/drawing/2014/main" id="{532E347E-81E1-EA95-71E1-45B0CC3A5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453" y="2787650"/>
            <a:ext cx="2641600" cy="2082800"/>
          </a:xfrm>
          <a:prstGeom prst="rect">
            <a:avLst/>
          </a:prstGeom>
        </p:spPr>
      </p:pic>
      <p:pic>
        <p:nvPicPr>
          <p:cNvPr id="13" name="Picture 12" descr="A blue and white toy car&#10;&#10;Description automatically generated">
            <a:extLst>
              <a:ext uri="{FF2B5EF4-FFF2-40B4-BE49-F238E27FC236}">
                <a16:creationId xmlns:a16="http://schemas.microsoft.com/office/drawing/2014/main" id="{EF891C0B-2D62-0786-0FA2-4B832BDC4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953" y="4564062"/>
            <a:ext cx="2374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2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7BB42B-5079-274B-1023-B0C134CC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pic>
        <p:nvPicPr>
          <p:cNvPr id="5" name="Content Placeholder 4" descr="A wooden toy with different shapes&#10;&#10;Description automatically generated">
            <a:extLst>
              <a:ext uri="{FF2B5EF4-FFF2-40B4-BE49-F238E27FC236}">
                <a16:creationId xmlns:a16="http://schemas.microsoft.com/office/drawing/2014/main" id="{75FF25B0-6D56-A4FF-800D-A8F1C22698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1262" y="1687711"/>
            <a:ext cx="4575175" cy="4627166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9DAC0C-6696-B83D-93A8-8DE4A57BDF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Z" dirty="0"/>
              <a:t>…ale</a:t>
            </a:r>
          </a:p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r>
              <a:rPr lang="en-GB" dirty="0"/>
              <a:t>p</a:t>
            </a:r>
            <a:r>
              <a:rPr lang="en-CZ" dirty="0"/>
              <a:t>ojmy/koncepty/kategorie nemají tak jasné okraje </a:t>
            </a:r>
          </a:p>
        </p:txBody>
      </p:sp>
    </p:spTree>
    <p:extLst>
      <p:ext uri="{BB962C8B-B14F-4D97-AF65-F5344CB8AC3E}">
        <p14:creationId xmlns:p14="http://schemas.microsoft.com/office/powerpoint/2010/main" val="40055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3E16FF-BF4C-E759-6C8C-A1000777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…a zase ten Wittgenstein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AFA253-2D30-9691-145D-ADF66CB6A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</a:t>
            </a:r>
            <a:r>
              <a:rPr lang="en-CZ" dirty="0"/>
              <a:t>ategorizace je otázkou hledání sdílených podobností</a:t>
            </a:r>
          </a:p>
        </p:txBody>
      </p:sp>
      <p:pic>
        <p:nvPicPr>
          <p:cNvPr id="8" name="Picture 7" descr="A collage of various vehicles&#10;&#10;Description automatically generated">
            <a:extLst>
              <a:ext uri="{FF2B5EF4-FFF2-40B4-BE49-F238E27FC236}">
                <a16:creationId xmlns:a16="http://schemas.microsoft.com/office/drawing/2014/main" id="{7110E618-AAF3-F51E-9FD8-8F33E4AEE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87" y="2546304"/>
            <a:ext cx="7772400" cy="43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8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1719DA-9B0A-0237-7EF0-2B24DBA9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dirty="0"/>
              <a:t>Jádro a periferie pojmu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DCA97-58A3-5F89-D072-3D65B0DD6E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Z" dirty="0">
                <a:latin typeface="+mj-lt"/>
              </a:rPr>
              <a:t>Filosofie</a:t>
            </a:r>
          </a:p>
          <a:p>
            <a:pPr marL="0" indent="0">
              <a:buNone/>
            </a:pPr>
            <a:endParaRPr lang="en-CZ" dirty="0">
              <a:latin typeface="+mj-lt"/>
            </a:endParaRPr>
          </a:p>
          <a:p>
            <a:pPr marL="0" indent="0">
              <a:buNone/>
            </a:pPr>
            <a:r>
              <a:rPr lang="en-CZ" dirty="0">
                <a:latin typeface="+mj-lt"/>
              </a:rPr>
              <a:t>Lingvistika</a:t>
            </a:r>
          </a:p>
          <a:p>
            <a:pPr marL="0" indent="0">
              <a:buNone/>
            </a:pPr>
            <a:endParaRPr lang="en-CZ" dirty="0">
              <a:latin typeface="+mj-lt"/>
            </a:endParaRPr>
          </a:p>
          <a:p>
            <a:pPr marL="0" indent="0">
              <a:buNone/>
            </a:pPr>
            <a:r>
              <a:rPr lang="en-CZ" dirty="0">
                <a:latin typeface="+mj-lt"/>
              </a:rPr>
              <a:t>Matematika</a:t>
            </a:r>
          </a:p>
          <a:p>
            <a:pPr marL="0" indent="0">
              <a:buNone/>
            </a:pPr>
            <a:endParaRPr lang="en-CZ" dirty="0">
              <a:latin typeface="+mj-lt"/>
            </a:endParaRPr>
          </a:p>
          <a:p>
            <a:pPr marL="0" indent="0">
              <a:buNone/>
            </a:pPr>
            <a:r>
              <a:rPr lang="en-CZ" dirty="0">
                <a:latin typeface="+mj-lt"/>
              </a:rPr>
              <a:t>Psychologie</a:t>
            </a:r>
          </a:p>
          <a:p>
            <a:pPr marL="0" indent="0">
              <a:buNone/>
            </a:pPr>
            <a:endParaRPr lang="en-CZ" dirty="0">
              <a:latin typeface="+mj-lt"/>
            </a:endParaRPr>
          </a:p>
          <a:p>
            <a:pPr marL="0" indent="0">
              <a:buNone/>
            </a:pPr>
            <a:r>
              <a:rPr lang="en-CZ" dirty="0">
                <a:latin typeface="+mj-lt"/>
              </a:rPr>
              <a:t>Sociální psychologie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AB35DB-EF37-DD7F-10B0-500BD8239B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CZ" dirty="0">
              <a:latin typeface="+mj-lt"/>
            </a:endParaRPr>
          </a:p>
          <a:p>
            <a:pPr marL="0" indent="0">
              <a:buNone/>
            </a:pPr>
            <a:endParaRPr lang="en-CZ" dirty="0">
              <a:latin typeface="+mj-lt"/>
            </a:endParaRPr>
          </a:p>
          <a:p>
            <a:pPr marL="0" indent="0">
              <a:buNone/>
            </a:pPr>
            <a:endParaRPr lang="en-CZ" dirty="0">
              <a:latin typeface="+mj-lt"/>
            </a:endParaRPr>
          </a:p>
          <a:p>
            <a:pPr marL="0" indent="0">
              <a:buNone/>
            </a:pPr>
            <a:endParaRPr lang="en-CZ" dirty="0">
              <a:latin typeface="+mj-lt"/>
            </a:endParaRPr>
          </a:p>
          <a:p>
            <a:pPr marL="0" indent="0">
              <a:buNone/>
            </a:pPr>
            <a:r>
              <a:rPr lang="en-CZ" dirty="0">
                <a:latin typeface="+mj-lt"/>
              </a:rPr>
              <a:t>? Právo ?</a:t>
            </a:r>
          </a:p>
        </p:txBody>
      </p:sp>
    </p:spTree>
    <p:extLst>
      <p:ext uri="{BB962C8B-B14F-4D97-AF65-F5344CB8AC3E}">
        <p14:creationId xmlns:p14="http://schemas.microsoft.com/office/powerpoint/2010/main" val="372587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F34600-4445-2C3D-5D32-44164C7E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Filosofie				Lingvistika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6F0E5-0AF4-0B93-2D16-FDADEED3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Immanuel Kant</a:t>
            </a:r>
          </a:p>
          <a:p>
            <a:r>
              <a:rPr lang="en-CZ" dirty="0"/>
              <a:t>Ludwig Wittgenstein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9F0C18-3FC6-5EF6-15F9-228561B3C9F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/>
          <a:lstStyle/>
          <a:p>
            <a:r>
              <a:rPr lang="en-CZ" dirty="0"/>
              <a:t>Teorie polí</a:t>
            </a:r>
          </a:p>
          <a:p>
            <a:r>
              <a:rPr lang="en-CZ" dirty="0"/>
              <a:t>Pražský lingvistický kroužek</a:t>
            </a:r>
          </a:p>
          <a:p>
            <a:r>
              <a:rPr lang="en-CZ" dirty="0"/>
              <a:t>John Langshaw Austin</a:t>
            </a:r>
          </a:p>
          <a:p>
            <a:r>
              <a:rPr lang="en-CZ" dirty="0"/>
              <a:t>George Lakoff</a:t>
            </a:r>
          </a:p>
        </p:txBody>
      </p:sp>
    </p:spTree>
    <p:extLst>
      <p:ext uri="{BB962C8B-B14F-4D97-AF65-F5344CB8AC3E}">
        <p14:creationId xmlns:p14="http://schemas.microsoft.com/office/powerpoint/2010/main" val="44884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3A1C9-BB79-7AF5-3D7C-396BA9C8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Matematika				Psychologie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1AE5-7156-DAF4-09CF-9719FC599F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Z" dirty="0"/>
              <a:t>Zadeh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88FC3-D8AE-C060-022B-C5EE52D3B4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Z" dirty="0"/>
              <a:t>Eleanor Rosch</a:t>
            </a:r>
          </a:p>
        </p:txBody>
      </p:sp>
    </p:spTree>
    <p:extLst>
      <p:ext uri="{BB962C8B-B14F-4D97-AF65-F5344CB8AC3E}">
        <p14:creationId xmlns:p14="http://schemas.microsoft.com/office/powerpoint/2010/main" val="125428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814</Words>
  <Application>Microsoft Macintosh PowerPoint</Application>
  <PresentationFormat>Widescreen</PresentationFormat>
  <Paragraphs>148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Avenir</vt:lpstr>
      <vt:lpstr>Calibri</vt:lpstr>
      <vt:lpstr>Calibri Light</vt:lpstr>
      <vt:lpstr>Google Sans</vt:lpstr>
      <vt:lpstr>TiemposText</vt:lpstr>
      <vt:lpstr>Wingdings</vt:lpstr>
      <vt:lpstr>Office Theme</vt:lpstr>
      <vt:lpstr>Jádro a periferie právních pojmů</vt:lpstr>
      <vt:lpstr>PowerPoint Presentation</vt:lpstr>
      <vt:lpstr>Co je “ovoce”? Patří okurka do kategorie “ovoce”?</vt:lpstr>
      <vt:lpstr>Pojem, koncept, kategorie</vt:lpstr>
      <vt:lpstr>PowerPoint Presentation</vt:lpstr>
      <vt:lpstr>…a zase ten Wittgenstein</vt:lpstr>
      <vt:lpstr>Jádro a periferie pojmu</vt:lpstr>
      <vt:lpstr>Filosofie    Lingvistika</vt:lpstr>
      <vt:lpstr>Matematika    Psychologie</vt:lpstr>
      <vt:lpstr>Sociální psychologie  Právo</vt:lpstr>
      <vt:lpstr>…za všechno může Kant</vt:lpstr>
      <vt:lpstr>Pojem je lingvistický objekt</vt:lpstr>
      <vt:lpstr>Wortfelfdtheorie</vt:lpstr>
      <vt:lpstr>Pražský lingvistický kroužek</vt:lpstr>
      <vt:lpstr>…a zpět k Wittgensteinovi</vt:lpstr>
      <vt:lpstr>John Langshaw Austin</vt:lpstr>
      <vt:lpstr>Lofti Zadeh: fuzzy množiny</vt:lpstr>
      <vt:lpstr>Teorie prototypu: Eleanor Rosch  </vt:lpstr>
      <vt:lpstr>PowerPoint Presentation</vt:lpstr>
      <vt:lpstr>Sociální reprezentace (jako odpověď na všechno  )</vt:lpstr>
      <vt:lpstr>Jádro a periferie sociální reprezentace</vt:lpstr>
      <vt:lpstr>Q: No a co to má společného s právem?  A: Všechno.</vt:lpstr>
      <vt:lpstr>…a zpět k vozidlu</vt:lpstr>
      <vt:lpstr>PowerPoint Presentation</vt:lpstr>
      <vt:lpstr>Příklad: Co je jádro pojmu “důstojnost soudce”? </vt:lpstr>
      <vt:lpstr>Jak jsme to zjišťovali?nity of a judge</vt:lpstr>
      <vt:lpstr>Získané odpovědi jsme rozdělili do kategorií, tzv. témat</vt:lpstr>
      <vt:lpstr>Osa X: Počet odpovědí v daném tématu  Osa Y: Průměrná důležitost (1= nejdůležitější)</vt:lpstr>
      <vt:lpstr>A co když spojíme téma kostým a téma performativní?</vt:lpstr>
      <vt:lpstr>Jak odpovídali soudci?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Jádro a periferie právních pojmů</dc:title>
  <dc:creator>Terezie Smejkalová</dc:creator>
  <cp:lastModifiedBy>Terezie Smejkalová</cp:lastModifiedBy>
  <cp:revision>1</cp:revision>
  <dcterms:created xsi:type="dcterms:W3CDTF">2024-05-15T07:34:29Z</dcterms:created>
  <dcterms:modified xsi:type="dcterms:W3CDTF">2024-05-22T13:28:01Z</dcterms:modified>
</cp:coreProperties>
</file>