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99" r:id="rId5"/>
    <p:sldId id="348" r:id="rId6"/>
    <p:sldId id="350" r:id="rId7"/>
    <p:sldId id="351" r:id="rId8"/>
    <p:sldId id="354" r:id="rId9"/>
    <p:sldId id="371" r:id="rId10"/>
    <p:sldId id="400" r:id="rId11"/>
    <p:sldId id="379" r:id="rId12"/>
    <p:sldId id="380" r:id="rId13"/>
    <p:sldId id="381" r:id="rId14"/>
    <p:sldId id="394" r:id="rId15"/>
    <p:sldId id="395" r:id="rId16"/>
    <p:sldId id="397" r:id="rId17"/>
    <p:sldId id="398" r:id="rId18"/>
    <p:sldId id="396" r:id="rId19"/>
    <p:sldId id="382" r:id="rId20"/>
    <p:sldId id="360" r:id="rId21"/>
    <p:sldId id="372" r:id="rId22"/>
    <p:sldId id="383" r:id="rId23"/>
    <p:sldId id="361" r:id="rId24"/>
    <p:sldId id="375" r:id="rId25"/>
    <p:sldId id="373" r:id="rId26"/>
    <p:sldId id="376" r:id="rId27"/>
    <p:sldId id="392" r:id="rId28"/>
    <p:sldId id="384" r:id="rId29"/>
    <p:sldId id="385" r:id="rId30"/>
    <p:sldId id="393" r:id="rId31"/>
    <p:sldId id="389" r:id="rId32"/>
    <p:sldId id="388" r:id="rId33"/>
    <p:sldId id="363" r:id="rId34"/>
    <p:sldId id="374" r:id="rId35"/>
    <p:sldId id="390" r:id="rId36"/>
    <p:sldId id="366" r:id="rId37"/>
    <p:sldId id="367" r:id="rId38"/>
    <p:sldId id="378" r:id="rId39"/>
    <p:sldId id="346" r:id="rId40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B267065-3FF5-4EB1-8C26-67902366D12F}">
          <p14:sldIdLst>
            <p14:sldId id="399"/>
            <p14:sldId id="348"/>
            <p14:sldId id="350"/>
            <p14:sldId id="351"/>
            <p14:sldId id="354"/>
            <p14:sldId id="371"/>
            <p14:sldId id="400"/>
            <p14:sldId id="379"/>
            <p14:sldId id="380"/>
            <p14:sldId id="381"/>
            <p14:sldId id="394"/>
            <p14:sldId id="395"/>
            <p14:sldId id="397"/>
            <p14:sldId id="398"/>
            <p14:sldId id="396"/>
            <p14:sldId id="382"/>
            <p14:sldId id="360"/>
            <p14:sldId id="372"/>
            <p14:sldId id="383"/>
            <p14:sldId id="361"/>
            <p14:sldId id="375"/>
            <p14:sldId id="373"/>
            <p14:sldId id="376"/>
            <p14:sldId id="392"/>
            <p14:sldId id="384"/>
            <p14:sldId id="385"/>
            <p14:sldId id="393"/>
            <p14:sldId id="389"/>
            <p14:sldId id="388"/>
            <p14:sldId id="363"/>
            <p14:sldId id="374"/>
            <p14:sldId id="390"/>
            <p14:sldId id="366"/>
            <p14:sldId id="367"/>
            <p14:sldId id="378"/>
            <p14:sldId id="346"/>
          </p14:sldIdLst>
        </p14:section>
        <p14:section name="Oddíl bez názvu" id="{494F3B32-2076-4B5C-996B-2B415D7D3F03}">
          <p14:sldIdLst/>
        </p14:section>
        <p14:section name="Oddíl bez názvu" id="{3D2348BB-FC0F-4EF4-BD6F-D7E1BAAF31D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ěmcová-Čáslavská Tereza  JUDr." initials="NTJ" lastIdx="2" clrIdx="0">
    <p:extLst>
      <p:ext uri="{19B8F6BF-5375-455C-9EA6-DF929625EA0E}">
        <p15:presenceInfo xmlns:p15="http://schemas.microsoft.com/office/powerpoint/2012/main" userId="S-1-5-21-2035645786-17368902-4547331-14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6"/>
    <a:srgbClr val="FF7D28"/>
    <a:srgbClr val="AFC32D"/>
    <a:srgbClr val="005F8C"/>
    <a:srgbClr val="AA0546"/>
    <a:srgbClr val="9CB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807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26419-FA23-4F6C-9C1D-7EAF82EC4B25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9" y="6456617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807" y="6456617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5B9B-A6BC-4DA6-B1A1-895FC144F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302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807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92A5-ECDC-4BF6-8FAC-B6C65DD2D5E0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7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9" y="6456617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807" y="6456617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F7DB-1B3F-4585-8ABF-8B9D978B9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4246" y="974884"/>
            <a:ext cx="9188246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44245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5" y="486697"/>
            <a:ext cx="2141823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9144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4246" y="2906971"/>
            <a:ext cx="4536000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208796"/>
            <a:ext cx="288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mod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B7BFEE9-F05E-4DF8-9177-4E764E148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3"/>
            <a:ext cx="8527382" cy="1648325"/>
          </a:xfrm>
          <a:solidFill>
            <a:srgbClr val="008276">
              <a:alpha val="80000"/>
            </a:srgbClr>
          </a:solidFill>
          <a:ln>
            <a:solidFill>
              <a:srgbClr val="00827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46878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017C051-1828-4A92-9E1C-7FDBD7B0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260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6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1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Nalezene/Edit/7522" TargetMode="External"/><Relationship Id="rId2" Type="http://schemas.openxmlformats.org/officeDocument/2006/relationships/hyperlink" Target="http://kvopap:81/KVOPEsoSearch/Nalezene/Edit/27109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so.ochrance.cz/Nalezene/Edit/546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so.ochrance.cz/Nalezene/Edit/470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Nalezene/Edit/3270" TargetMode="External"/><Relationship Id="rId2" Type="http://schemas.openxmlformats.org/officeDocument/2006/relationships/hyperlink" Target="https://eso.ochrance.cz/Nalezene/Edit/5460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fileadmin/user_upload/Publikace/sborniky_stanoviska/Sbornik_Kontrolni-organy.pdf" TargetMode="External"/><Relationship Id="rId2" Type="http://schemas.openxmlformats.org/officeDocument/2006/relationships/hyperlink" Target="https://eso.ochrance.cz/Vyhledavani/Search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Nalezene/Edit/9336" TargetMode="External"/><Relationship Id="rId2" Type="http://schemas.openxmlformats.org/officeDocument/2006/relationships/hyperlink" Target="https://www.coi.cz/o-coi/organizacni-struktura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so.ochrance.cz/Nalezene/Edit/933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Nalezene/Edit/6994" TargetMode="External"/><Relationship Id="rId2" Type="http://schemas.openxmlformats.org/officeDocument/2006/relationships/hyperlink" Target="https://eso.ochrance.cz/nalezene/Edit/628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Nalezene/Edit/6240" TargetMode="External"/><Relationship Id="rId2" Type="http://schemas.openxmlformats.org/officeDocument/2006/relationships/hyperlink" Target="https://eso.ochrance.cz/Nalezene/Edit/8794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so.ochrance.cz/Nalezene/Edit/5096" TargetMode="External"/><Relationship Id="rId4" Type="http://schemas.openxmlformats.org/officeDocument/2006/relationships/hyperlink" Target="https://eso.ochrance.cz/Nalezene/Edit/879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Nalezene/Edit/5310" TargetMode="External"/><Relationship Id="rId2" Type="http://schemas.openxmlformats.org/officeDocument/2006/relationships/hyperlink" Target="https://eso.ochrance.cz/Nalezene/Edit/9818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u.cz/mimosoudni-reseni-spotrebitelskych-sporu" TargetMode="External"/><Relationship Id="rId2" Type="http://schemas.openxmlformats.org/officeDocument/2006/relationships/hyperlink" Target="https://www.finarbitr.cz/cs/financni-arbitr/zakladni-informace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zument.cz/" TargetMode="External"/><Relationship Id="rId2" Type="http://schemas.openxmlformats.org/officeDocument/2006/relationships/hyperlink" Target="https://www.cak.cz/scripts/detail.php?id=1560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po.cz/cz/ochrana-spotrebitele/mimosoudni-reseni-spotrebitelskych-sporu-adr/" TargetMode="External"/><Relationship Id="rId4" Type="http://schemas.openxmlformats.org/officeDocument/2006/relationships/hyperlink" Target="https://www.ombudsmancap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so.ochrance.cz/Nalezene/Edit/5432" TargetMode="External"/><Relationship Id="rId2" Type="http://schemas.openxmlformats.org/officeDocument/2006/relationships/hyperlink" Target="https://www.coi.cz/informace-o-ad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603" Type="http://schemas.openxmlformats.org/officeDocument/2006/relationships/image" Target="../../word/media/image59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u.cz/informacni-centrum/desatero-obrany" TargetMode="External"/><Relationship Id="rId2" Type="http://schemas.openxmlformats.org/officeDocument/2006/relationships/hyperlink" Target="https://www.coi.cz/pro-spotrebitele/aukce-energii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so.ochrance.cz/Nalezene/Edit/855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so.ochrance.cz/Nalezene/Edit/8554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soud.cz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soud.cz/files/SOUDNI_VYKON/2016/0093_9As__1600027_20170120082804_prevedeno.pdf" TargetMode="External"/><Relationship Id="rId2" Type="http://schemas.openxmlformats.org/officeDocument/2006/relationships/hyperlink" Target="http://eso.ochrance.cz/Nalezene/Edit/620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" TargetMode="External"/><Relationship Id="rId2" Type="http://schemas.openxmlformats.org/officeDocument/2006/relationships/hyperlink" Target="https://eso.ochrance.cz/Nalezene/Edit/6222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aktualne/na_kavu_s_ombudsmanem_39-_dil_sluzby_a_reseni_jejich_reklamaci/" TargetMode="External"/><Relationship Id="rId2" Type="http://schemas.openxmlformats.org/officeDocument/2006/relationships/hyperlink" Target="https://www.ochrance.cz/aktualne/na_kavu_s_ombudsmanem_15-_dil_spotrebitelske_vztahy_a_moznosti_ombudsmana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chrance.cz/aktualne/na_kavu_s_ombudsmanem_40_dil_energosmejdi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.ochrance.cz/" TargetMode="External"/><Relationship Id="rId7" Type="http://schemas.openxmlformats.org/officeDocument/2006/relationships/hyperlink" Target="http://www.youtube.com/" TargetMode="External"/><Relationship Id="rId2" Type="http://schemas.openxmlformats.org/officeDocument/2006/relationships/hyperlink" Target="http://www.ochranc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tagram.com/" TargetMode="External"/><Relationship Id="rId5" Type="http://schemas.openxmlformats.org/officeDocument/2006/relationships/hyperlink" Target="http://www.twitter.com/ochranceprav" TargetMode="External"/><Relationship Id="rId4" Type="http://schemas.openxmlformats.org/officeDocument/2006/relationships/hyperlink" Target="http://www.facebook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hrance.cz/dokument/principy-dobre-spravy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hrance.cz/eso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770278"/>
          </a:xfrm>
        </p:spPr>
        <p:txBody>
          <a:bodyPr/>
          <a:lstStyle/>
          <a:p>
            <a:pPr algn="ctr"/>
            <a:r>
              <a:rPr lang="cs-CZ" dirty="0" smtClean="0"/>
              <a:t>Veřejný ochránce práv a ochrana spotřebitele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514205" y="4559487"/>
            <a:ext cx="8527382" cy="1182945"/>
          </a:xfrm>
        </p:spPr>
        <p:txBody>
          <a:bodyPr/>
          <a:lstStyle/>
          <a:p>
            <a:pPr algn="r"/>
            <a:r>
              <a:rPr lang="cs-CZ" dirty="0" smtClean="0"/>
              <a:t>Brno 2024</a:t>
            </a:r>
          </a:p>
          <a:p>
            <a:pPr algn="r"/>
            <a:r>
              <a:rPr lang="cs-CZ" dirty="0" smtClean="0"/>
              <a:t>JUDr. </a:t>
            </a:r>
            <a:r>
              <a:rPr lang="cs-CZ" dirty="0"/>
              <a:t>T</a:t>
            </a:r>
            <a:r>
              <a:rPr lang="cs-CZ" dirty="0" smtClean="0"/>
              <a:t>ereza Němcová Čáslavská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1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Občanský zákoník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Spotřebitelské smlouvy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5180"/>
            <a:ext cx="7945391" cy="4272077"/>
          </a:xfrm>
        </p:spPr>
        <p:txBody>
          <a:bodyPr>
            <a:normAutofit fontScale="92500"/>
          </a:bodyPr>
          <a:lstStyle/>
          <a:p>
            <a:pPr algn="ctr"/>
            <a:r>
              <a:rPr lang="cs-CZ" dirty="0"/>
              <a:t>definice spotřebitel (§ 419 OZ), podnikatel (§ </a:t>
            </a:r>
            <a:r>
              <a:rPr lang="cs-CZ" dirty="0" smtClean="0"/>
              <a:t>420-422 </a:t>
            </a:r>
            <a:r>
              <a:rPr lang="cs-CZ" dirty="0"/>
              <a:t>OZ)</a:t>
            </a:r>
          </a:p>
          <a:p>
            <a:r>
              <a:rPr lang="cs-CZ" b="1" dirty="0"/>
              <a:t>s</a:t>
            </a:r>
            <a:r>
              <a:rPr lang="cs-CZ" b="1" dirty="0" smtClean="0"/>
              <a:t>peciální úprava spotřebitelských smluv (díl 4 OZ) = smlouvy</a:t>
            </a:r>
            <a:r>
              <a:rPr lang="cs-CZ" b="1" dirty="0"/>
              <a:t>, které sjednává se spotřebitelem </a:t>
            </a:r>
            <a:r>
              <a:rPr lang="cs-CZ" b="1" dirty="0" smtClean="0"/>
              <a:t>podnikatel </a:t>
            </a:r>
          </a:p>
          <a:p>
            <a:pPr algn="ctr"/>
            <a:endParaRPr lang="cs-CZ" sz="11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předsmluvní </a:t>
            </a:r>
            <a:r>
              <a:rPr lang="cs-CZ" dirty="0"/>
              <a:t>informace (§ 1811 a násl. OZ</a:t>
            </a:r>
            <a:r>
              <a:rPr lang="cs-CZ" dirty="0" smtClean="0"/>
              <a:t>)</a:t>
            </a:r>
            <a:endParaRPr lang="cs-CZ" sz="1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/>
              <a:t>smlouvy uzavírané mimo obchodní prostory/distančním způsobem (§ 1820 a násl. OZ)</a:t>
            </a:r>
          </a:p>
          <a:p>
            <a:pPr marL="715963" indent="-342900" algn="just">
              <a:buFont typeface="Wingdings" panose="05000000000000000000" pitchFamily="2" charset="2"/>
              <a:buChar char="Ø"/>
            </a:pPr>
            <a:r>
              <a:rPr lang="cs-CZ" dirty="0"/>
              <a:t>smlouvy uzavírané po telefonu (§ 1825 OZ) </a:t>
            </a:r>
            <a:r>
              <a:rPr lang="cs-CZ" dirty="0" smtClean="0"/>
              <a:t>– od 6. 1. 2023 nelze </a:t>
            </a:r>
          </a:p>
          <a:p>
            <a:pPr marL="373063" algn="just"/>
            <a:r>
              <a:rPr lang="cs-CZ" dirty="0" smtClean="0"/>
              <a:t>! </a:t>
            </a:r>
            <a:r>
              <a:rPr lang="cs-CZ" dirty="0"/>
              <a:t>Neplatí to </a:t>
            </a:r>
            <a:r>
              <a:rPr lang="cs-CZ" dirty="0" smtClean="0"/>
              <a:t>v</a:t>
            </a:r>
            <a:r>
              <a:rPr lang="cs-CZ" dirty="0"/>
              <a:t> případech, kdy spotřebitel sám zavolá podnikateli! </a:t>
            </a:r>
            <a:endParaRPr lang="cs-CZ" dirty="0" smtClean="0"/>
          </a:p>
          <a:p>
            <a:pPr marL="715963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odstoupení </a:t>
            </a:r>
            <a:r>
              <a:rPr lang="cs-CZ" dirty="0"/>
              <a:t>od smlouvy (§ 1829 a násl. </a:t>
            </a:r>
            <a:r>
              <a:rPr lang="cs-CZ" dirty="0" smtClean="0"/>
              <a:t>OZ) 14 nebo také 30 dnů u organizovaných akcí či nevyžádané návštěvě doma</a:t>
            </a:r>
          </a:p>
          <a:p>
            <a:pPr marL="373063" algn="just"/>
            <a:endParaRPr lang="cs-CZ" sz="1200" dirty="0"/>
          </a:p>
          <a:p>
            <a:pPr marL="14288" algn="just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1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Občanský zákoník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Spotřebitelské smlouvy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5180"/>
            <a:ext cx="7945391" cy="4272077"/>
          </a:xfrm>
        </p:spPr>
        <p:txBody>
          <a:bodyPr>
            <a:normAutofit/>
          </a:bodyPr>
          <a:lstStyle/>
          <a:p>
            <a:pPr marL="14288" algn="ctr"/>
            <a:r>
              <a:rPr lang="cs-CZ" b="1" dirty="0" smtClean="0"/>
              <a:t>Zvláštní </a:t>
            </a:r>
            <a:r>
              <a:rPr lang="cs-CZ" b="1" dirty="0"/>
              <a:t>ustanovení o prodeji zboží v </a:t>
            </a:r>
            <a:r>
              <a:rPr lang="cs-CZ" b="1" dirty="0" smtClean="0"/>
              <a:t>obchodě</a:t>
            </a:r>
            <a:r>
              <a:rPr lang="cs-CZ" dirty="0" smtClean="0"/>
              <a:t> </a:t>
            </a:r>
            <a:r>
              <a:rPr lang="cs-CZ" dirty="0"/>
              <a:t>(§ </a:t>
            </a:r>
            <a:r>
              <a:rPr lang="cs-CZ" dirty="0" smtClean="0"/>
              <a:t>2158 </a:t>
            </a:r>
            <a:r>
              <a:rPr lang="cs-CZ" dirty="0"/>
              <a:t>a násl</a:t>
            </a:r>
            <a:r>
              <a:rPr lang="cs-CZ" dirty="0" smtClean="0"/>
              <a:t>. OZ) = změna u reklamací (odpovědnost za vady)</a:t>
            </a:r>
          </a:p>
          <a:p>
            <a:pPr lvl="0"/>
            <a:r>
              <a:rPr lang="cs-CZ" dirty="0" smtClean="0"/>
              <a:t> </a:t>
            </a:r>
          </a:p>
          <a:p>
            <a:pPr marL="14288" algn="just"/>
            <a:endParaRPr lang="cs-CZ" dirty="0"/>
          </a:p>
          <a:p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33615"/>
              </p:ext>
            </p:extLst>
          </p:nvPr>
        </p:nvGraphicFramePr>
        <p:xfrm>
          <a:off x="696686" y="2394858"/>
          <a:ext cx="7700866" cy="3681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0433">
                  <a:extLst>
                    <a:ext uri="{9D8B030D-6E8A-4147-A177-3AD203B41FA5}">
                      <a16:colId xmlns:a16="http://schemas.microsoft.com/office/drawing/2014/main" val="3051967830"/>
                    </a:ext>
                  </a:extLst>
                </a:gridCol>
                <a:gridCol w="3850433">
                  <a:extLst>
                    <a:ext uri="{9D8B030D-6E8A-4147-A177-3AD203B41FA5}">
                      <a16:colId xmlns:a16="http://schemas.microsoft.com/office/drawing/2014/main" val="4188752735"/>
                    </a:ext>
                  </a:extLst>
                </a:gridCol>
              </a:tblGrid>
              <a:tr h="36816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400" b="0" dirty="0">
                          <a:effectLst/>
                        </a:rPr>
                        <a:t>Reklamovat je možné vady, které se projeví 24 měsíců od pořízení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400" b="0" dirty="0">
                          <a:effectLst/>
                        </a:rPr>
                        <a:t>Projeví-li se </a:t>
                      </a:r>
                      <a:r>
                        <a:rPr lang="cs-CZ" sz="1400" b="1" dirty="0">
                          <a:effectLst/>
                        </a:rPr>
                        <a:t>vada do 6 měsíců </a:t>
                      </a:r>
                      <a:r>
                        <a:rPr lang="cs-CZ" sz="1400" b="0" dirty="0" smtClean="0">
                          <a:effectLst/>
                        </a:rPr>
                        <a:t>je </a:t>
                      </a:r>
                      <a:r>
                        <a:rPr lang="cs-CZ" sz="1400" b="0" dirty="0">
                          <a:effectLst/>
                        </a:rPr>
                        <a:t>na prodávajícím, aby prokázal, že </a:t>
                      </a:r>
                      <a:r>
                        <a:rPr lang="cs-CZ" sz="1400" b="0" dirty="0" smtClean="0">
                          <a:effectLst/>
                        </a:rPr>
                        <a:t>vada </a:t>
                      </a:r>
                      <a:r>
                        <a:rPr lang="cs-CZ" sz="1400" b="0" dirty="0">
                          <a:effectLst/>
                        </a:rPr>
                        <a:t>nebyla na zboží již při proději (domněnka, že vada na zboží existovala již při převzetí)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400" b="1" dirty="0">
                          <a:effectLst/>
                        </a:rPr>
                        <a:t>7 - 24 měsíců důkazní břemeno na </a:t>
                      </a:r>
                      <a:r>
                        <a:rPr lang="cs-CZ" sz="1400" b="1" dirty="0" smtClean="0">
                          <a:effectLst/>
                        </a:rPr>
                        <a:t>kupujícím </a:t>
                      </a:r>
                      <a:r>
                        <a:rPr lang="cs-CZ" sz="1400" b="0" dirty="0" smtClean="0">
                          <a:effectLst/>
                        </a:rPr>
                        <a:t>- spotřebitel </a:t>
                      </a:r>
                      <a:r>
                        <a:rPr lang="cs-CZ" sz="1400" b="0" dirty="0">
                          <a:effectLst/>
                        </a:rPr>
                        <a:t>musí prokázat, že vada existovala od počátku</a:t>
                      </a:r>
                      <a:r>
                        <a:rPr lang="cs-CZ" sz="1100" b="0" dirty="0">
                          <a:effectLst/>
                        </a:rPr>
                        <a:t>. </a:t>
                      </a:r>
                      <a:endParaRPr lang="cs-CZ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400" b="0" dirty="0">
                          <a:effectLst/>
                        </a:rPr>
                        <a:t>Reklamovat je možné vady, které se projeví 24 měsíců od pořízení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400" b="1" dirty="0">
                          <a:effectLst/>
                        </a:rPr>
                        <a:t>Nově do 12 měsíců </a:t>
                      </a:r>
                      <a:r>
                        <a:rPr lang="cs-CZ" sz="1400" b="0" dirty="0">
                          <a:effectLst/>
                        </a:rPr>
                        <a:t>od pořízení musí prodávající prokázat, že </a:t>
                      </a:r>
                      <a:r>
                        <a:rPr lang="cs-CZ" sz="1400" b="0" dirty="0" smtClean="0">
                          <a:effectLst/>
                        </a:rPr>
                        <a:t>vada </a:t>
                      </a:r>
                      <a:r>
                        <a:rPr lang="cs-CZ" sz="1400" b="0" dirty="0">
                          <a:effectLst/>
                        </a:rPr>
                        <a:t>na zboží nebyla již při </a:t>
                      </a:r>
                      <a:r>
                        <a:rPr lang="cs-CZ" sz="1400" b="0" dirty="0" smtClean="0">
                          <a:effectLst/>
                        </a:rPr>
                        <a:t>prodeji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400" b="0" dirty="0" smtClean="0">
                          <a:effectLst/>
                        </a:rPr>
                        <a:t>Vytknutí </a:t>
                      </a:r>
                      <a:r>
                        <a:rPr lang="cs-CZ" sz="1400" b="0" dirty="0">
                          <a:effectLst/>
                        </a:rPr>
                        <a:t>vady po roce (</a:t>
                      </a:r>
                      <a:r>
                        <a:rPr lang="cs-CZ" sz="1400" b="1" dirty="0">
                          <a:effectLst/>
                        </a:rPr>
                        <a:t>13. - 24. měsíc) se důkazní břemeno přenáší na </a:t>
                      </a:r>
                      <a:r>
                        <a:rPr lang="cs-CZ" sz="1400" b="1" dirty="0" smtClean="0">
                          <a:effectLst/>
                        </a:rPr>
                        <a:t>kupujícího</a:t>
                      </a:r>
                      <a:r>
                        <a:rPr lang="cs-CZ" sz="1400" b="0" dirty="0" smtClean="0">
                          <a:effectLst/>
                        </a:rPr>
                        <a:t>;</a:t>
                      </a:r>
                      <a:r>
                        <a:rPr lang="cs-CZ" sz="1400" b="0" baseline="0" dirty="0" smtClean="0"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effectLst/>
                        </a:rPr>
                        <a:t>musí </a:t>
                      </a:r>
                      <a:r>
                        <a:rPr lang="cs-CZ" sz="1400" b="0" dirty="0">
                          <a:effectLst/>
                        </a:rPr>
                        <a:t>prokázat, že vada na zboží </a:t>
                      </a:r>
                      <a:r>
                        <a:rPr lang="cs-CZ" sz="1400" b="0" dirty="0" smtClean="0">
                          <a:effectLst/>
                        </a:rPr>
                        <a:t>existovala již </a:t>
                      </a:r>
                      <a:r>
                        <a:rPr lang="cs-CZ" sz="1400" b="0" dirty="0">
                          <a:effectLst/>
                        </a:rPr>
                        <a:t>při prodeji/koupi (např. použití nevhodného materiálu, nedostatečné přilepení podrážky apod.)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400" b="0" dirty="0">
                          <a:effectLst/>
                        </a:rPr>
                        <a:t>Prodávající odpovídá jen za vady, které na zboží </a:t>
                      </a:r>
                      <a:r>
                        <a:rPr lang="cs-CZ" sz="1400" b="0" dirty="0" smtClean="0">
                          <a:effectLst/>
                        </a:rPr>
                        <a:t>existovaly </a:t>
                      </a:r>
                      <a:r>
                        <a:rPr lang="cs-CZ" sz="1400" b="0" dirty="0">
                          <a:effectLst/>
                        </a:rPr>
                        <a:t>v okamžiku koupě, byť se projeví později. Neodpovídá za vady, které vznikly kdykoli v době 2 let od zakoupení  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86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3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Občanský zákoník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Spotřebitelské smlouvy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5180"/>
            <a:ext cx="7945391" cy="4272077"/>
          </a:xfrm>
        </p:spPr>
        <p:txBody>
          <a:bodyPr>
            <a:normAutofit/>
          </a:bodyPr>
          <a:lstStyle/>
          <a:p>
            <a:pPr marL="14288" algn="ctr"/>
            <a:r>
              <a:rPr lang="cs-CZ" b="1" dirty="0" smtClean="0"/>
              <a:t>Reklamace – možnosti spotřebitele</a:t>
            </a:r>
          </a:p>
          <a:p>
            <a:pPr marL="14288" algn="ctr"/>
            <a:endParaRPr lang="cs-CZ" b="1" dirty="0" smtClean="0"/>
          </a:p>
          <a:p>
            <a:pPr lvl="0"/>
            <a:endParaRPr lang="cs-CZ" dirty="0" smtClean="0"/>
          </a:p>
          <a:p>
            <a:pPr marL="14288" algn="just"/>
            <a:endParaRPr lang="cs-CZ" dirty="0"/>
          </a:p>
          <a:p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09270"/>
              </p:ext>
            </p:extLst>
          </p:nvPr>
        </p:nvGraphicFramePr>
        <p:xfrm>
          <a:off x="653142" y="2270449"/>
          <a:ext cx="7843936" cy="3865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1968">
                  <a:extLst>
                    <a:ext uri="{9D8B030D-6E8A-4147-A177-3AD203B41FA5}">
                      <a16:colId xmlns:a16="http://schemas.microsoft.com/office/drawing/2014/main" val="322094209"/>
                    </a:ext>
                  </a:extLst>
                </a:gridCol>
                <a:gridCol w="3921968">
                  <a:extLst>
                    <a:ext uri="{9D8B030D-6E8A-4147-A177-3AD203B41FA5}">
                      <a16:colId xmlns:a16="http://schemas.microsoft.com/office/drawing/2014/main" val="450039024"/>
                    </a:ext>
                  </a:extLst>
                </a:gridCol>
              </a:tblGrid>
              <a:tr h="38493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100" dirty="0" smtClean="0">
                          <a:effectLst/>
                        </a:rPr>
                        <a:t>Reklamace/odpovědnost za vady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1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200" b="0" dirty="0" smtClean="0">
                          <a:effectLst/>
                        </a:rPr>
                        <a:t>Spotřebitel </a:t>
                      </a:r>
                      <a:r>
                        <a:rPr lang="cs-CZ" sz="1200" b="0" dirty="0">
                          <a:effectLst/>
                        </a:rPr>
                        <a:t>má právo požadovat opravu, výměnu věci za bezvadnou, </a:t>
                      </a:r>
                      <a:r>
                        <a:rPr lang="cs-CZ" sz="1200" b="0" dirty="0" smtClean="0">
                          <a:effectLst/>
                        </a:rPr>
                        <a:t>a v případě </a:t>
                      </a:r>
                      <a:r>
                        <a:rPr lang="cs-CZ" sz="1200" b="0" dirty="0">
                          <a:effectLst/>
                        </a:rPr>
                        <a:t>podstatného porušení smlouvy </a:t>
                      </a:r>
                      <a:r>
                        <a:rPr lang="cs-CZ" sz="1200" b="0" dirty="0" smtClean="0">
                          <a:effectLst/>
                        </a:rPr>
                        <a:t>může </a:t>
                      </a:r>
                      <a:r>
                        <a:rPr lang="cs-CZ" sz="1200" b="0" dirty="0">
                          <a:effectLst/>
                        </a:rPr>
                        <a:t>od smlouvy odstoupit (nelze-li vadu opravit), ev. na přiměřenou slevu.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</a:rPr>
                        <a:t>Lhůta pro vyřízení reklamace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200" b="0" dirty="0" smtClean="0">
                          <a:effectLst/>
                        </a:rPr>
                        <a:t>do </a:t>
                      </a:r>
                      <a:r>
                        <a:rPr lang="cs-CZ" sz="1200" b="0" dirty="0">
                          <a:effectLst/>
                        </a:rPr>
                        <a:t>30 dnů, nedohodne-li </a:t>
                      </a:r>
                      <a:r>
                        <a:rPr lang="cs-CZ" sz="1200" b="0" dirty="0" smtClean="0">
                          <a:effectLst/>
                        </a:rPr>
                        <a:t>se na </a:t>
                      </a:r>
                      <a:r>
                        <a:rPr lang="cs-CZ" sz="1200" b="0" dirty="0">
                          <a:effectLst/>
                        </a:rPr>
                        <a:t>lhůtě delší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200" b="0" dirty="0">
                          <a:effectLst/>
                        </a:rPr>
                        <a:t>nebylo výslovně zakotveno, že v této době musí i spotřebitele o vyřízení reklamace informovat. </a:t>
                      </a:r>
                      <a:endParaRPr lang="cs-CZ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 smtClean="0">
                          <a:effectLst/>
                        </a:rPr>
                        <a:t>Reklamace/odpovědnost za</a:t>
                      </a:r>
                      <a:r>
                        <a:rPr lang="cs-CZ" sz="1100" b="0" baseline="0" dirty="0" smtClean="0">
                          <a:effectLst/>
                        </a:rPr>
                        <a:t> vady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b="0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b="1" dirty="0" smtClean="0">
                          <a:effectLst/>
                        </a:rPr>
                        <a:t>Stanoveno pořadí</a:t>
                      </a:r>
                      <a:r>
                        <a:rPr lang="cs-CZ" sz="1200" b="0" dirty="0">
                          <a:effectLst/>
                        </a:rPr>
                        <a:t>, co může </a:t>
                      </a:r>
                      <a:r>
                        <a:rPr lang="cs-CZ" sz="1200" b="0" dirty="0" smtClean="0">
                          <a:effectLst/>
                        </a:rPr>
                        <a:t>spotřebitel požadovat = odstranění vady (oprava/dodání </a:t>
                      </a:r>
                      <a:r>
                        <a:rPr lang="cs-CZ" sz="1200" b="0" dirty="0">
                          <a:effectLst/>
                        </a:rPr>
                        <a:t>nové bezvadné </a:t>
                      </a:r>
                      <a:r>
                        <a:rPr lang="cs-CZ" sz="1200" b="0" dirty="0" smtClean="0">
                          <a:effectLst/>
                        </a:rPr>
                        <a:t>věci/výměna) není-li </a:t>
                      </a:r>
                      <a:r>
                        <a:rPr lang="cs-CZ" sz="1200" b="0" dirty="0">
                          <a:effectLst/>
                        </a:rPr>
                        <a:t>to pro prodávajícího neúměrně </a:t>
                      </a:r>
                      <a:r>
                        <a:rPr lang="cs-CZ" sz="1200" b="0" dirty="0" smtClean="0">
                          <a:effectLst/>
                        </a:rPr>
                        <a:t>nákladné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b="0" dirty="0" smtClean="0">
                          <a:effectLst/>
                        </a:rPr>
                        <a:t>Odmítne-li</a:t>
                      </a:r>
                      <a:r>
                        <a:rPr lang="cs-CZ" sz="1200" b="0" baseline="0" dirty="0" smtClean="0">
                          <a:effectLst/>
                        </a:rPr>
                        <a:t>/nemůže-li </a:t>
                      </a:r>
                      <a:r>
                        <a:rPr lang="cs-CZ" sz="1200" b="0" dirty="0" smtClean="0">
                          <a:effectLst/>
                        </a:rPr>
                        <a:t>prodávající vadu odstranit, projeví </a:t>
                      </a:r>
                      <a:r>
                        <a:rPr lang="cs-CZ" sz="1200" b="0" dirty="0">
                          <a:effectLst/>
                        </a:rPr>
                        <a:t>se opakovaně nebo je vada podstatným porušením </a:t>
                      </a:r>
                      <a:r>
                        <a:rPr lang="cs-CZ" sz="1200" b="0" dirty="0" smtClean="0">
                          <a:effectLst/>
                        </a:rPr>
                        <a:t>smlouvy má</a:t>
                      </a:r>
                      <a:r>
                        <a:rPr lang="cs-CZ" sz="1200" b="0" baseline="0" dirty="0" smtClean="0">
                          <a:effectLst/>
                        </a:rPr>
                        <a:t> </a:t>
                      </a:r>
                      <a:r>
                        <a:rPr lang="cs-CZ" sz="1200" b="0" dirty="0" smtClean="0">
                          <a:effectLst/>
                        </a:rPr>
                        <a:t>spotřebitel právo na přiměřenou slevu/odstoupení </a:t>
                      </a:r>
                      <a:r>
                        <a:rPr lang="cs-CZ" sz="1200" b="0" dirty="0">
                          <a:effectLst/>
                        </a:rPr>
                        <a:t>od smlouvy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Lhůta pro vyřízení </a:t>
                      </a:r>
                      <a:r>
                        <a:rPr lang="cs-CZ" sz="1200" b="1" dirty="0" smtClean="0">
                          <a:effectLst/>
                        </a:rPr>
                        <a:t>reklamace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cs-CZ" sz="1200" b="0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b="0" dirty="0" smtClean="0">
                          <a:effectLst/>
                        </a:rPr>
                        <a:t>v </a:t>
                      </a:r>
                      <a:r>
                        <a:rPr lang="cs-CZ" sz="1200" b="0" dirty="0">
                          <a:effectLst/>
                        </a:rPr>
                        <a:t>přiměřené době, nejpozději do 30 dnů </a:t>
                      </a:r>
                      <a:r>
                        <a:rPr lang="cs-CZ" sz="1200" b="0" dirty="0" smtClean="0">
                          <a:effectLst/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b="0" dirty="0" smtClean="0">
                          <a:effectLst/>
                        </a:rPr>
                        <a:t>v</a:t>
                      </a:r>
                      <a:r>
                        <a:rPr lang="cs-CZ" sz="1200" b="0" dirty="0">
                          <a:effectLst/>
                        </a:rPr>
                        <a:t> této době nejen vyřídit, ale i informovat </a:t>
                      </a:r>
                      <a:r>
                        <a:rPr lang="cs-CZ" sz="1200" b="0" dirty="0" smtClean="0">
                          <a:effectLst/>
                        </a:rPr>
                        <a:t>spotřebitele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b="0" dirty="0" smtClean="0">
                          <a:effectLst/>
                        </a:rPr>
                        <a:t>nevyřídí-li </a:t>
                      </a:r>
                      <a:r>
                        <a:rPr lang="cs-CZ" sz="1200" b="0" dirty="0">
                          <a:effectLst/>
                        </a:rPr>
                        <a:t>ve lhůtě (odmítne ji vyřídit, nemůže-li ji objektivně vyřídit, jde-li o opakovanou vadu) </a:t>
                      </a:r>
                      <a:r>
                        <a:rPr lang="cs-CZ" sz="1200" b="0" dirty="0" smtClean="0">
                          <a:effectLst/>
                        </a:rPr>
                        <a:t>–spotřebitel </a:t>
                      </a:r>
                      <a:r>
                        <a:rPr lang="cs-CZ" sz="1200" b="0" dirty="0">
                          <a:effectLst/>
                        </a:rPr>
                        <a:t>nárok </a:t>
                      </a:r>
                      <a:r>
                        <a:rPr lang="cs-CZ" sz="1200" b="0" dirty="0" smtClean="0">
                          <a:effectLst/>
                        </a:rPr>
                        <a:t>na odstoupení od smlouvy/přiměřenou </a:t>
                      </a:r>
                      <a:r>
                        <a:rPr lang="cs-CZ" sz="1200" b="0" dirty="0">
                          <a:effectLst/>
                        </a:rPr>
                        <a:t>slevu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852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VYŘIZOVÁNÍ REKLAMACÍ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§ 19 </a:t>
            </a:r>
            <a:r>
              <a:rPr lang="cs-CZ" dirty="0" err="1"/>
              <a:t>ZoS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Prodávající musí spotřebiteli vydat písemné </a:t>
            </a:r>
            <a:r>
              <a:rPr lang="cs-CZ" b="1" dirty="0" smtClean="0"/>
              <a:t>potvrzení:</a:t>
            </a:r>
            <a:endParaRPr lang="cs-CZ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 tom, kdy reklamaci uplatnil</a:t>
            </a:r>
            <a:r>
              <a:rPr lang="cs-CZ" sz="2000" dirty="0"/>
              <a:t>, co je obsahem reklamace a jaký způsob </a:t>
            </a:r>
            <a:r>
              <a:rPr lang="cs-CZ" sz="2000" dirty="0" smtClean="0"/>
              <a:t>jejího vyřízení </a:t>
            </a:r>
            <a:r>
              <a:rPr lang="cs-CZ" sz="2000" dirty="0"/>
              <a:t>požaduje;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 smtClean="0"/>
              <a:t>o </a:t>
            </a:r>
            <a:r>
              <a:rPr lang="cs-CZ" sz="2000" dirty="0"/>
              <a:t>datu a způsobu </a:t>
            </a:r>
            <a:r>
              <a:rPr lang="cs-CZ" sz="2000" dirty="0" smtClean="0"/>
              <a:t>vyřízení reklamace, </a:t>
            </a:r>
            <a:r>
              <a:rPr lang="cs-CZ" sz="2000" dirty="0"/>
              <a:t>vč. potvrzení o provedení opravy a době jejího </a:t>
            </a:r>
            <a:r>
              <a:rPr lang="cs-CZ" sz="2000" dirty="0" smtClean="0"/>
              <a:t>trvání, ev. písemné odůvodnění </a:t>
            </a:r>
            <a:r>
              <a:rPr lang="cs-CZ" sz="2000" dirty="0"/>
              <a:t>zamítnutí </a:t>
            </a:r>
            <a:r>
              <a:rPr lang="cs-CZ" sz="2000" dirty="0" smtClean="0"/>
              <a:t>reklamace</a:t>
            </a:r>
            <a:endParaRPr lang="cs-CZ" sz="2000" dirty="0"/>
          </a:p>
          <a:p>
            <a:pPr algn="just"/>
            <a:r>
              <a:rPr lang="cs-CZ" b="1" dirty="0"/>
              <a:t>Reklamaci </a:t>
            </a:r>
            <a:r>
              <a:rPr lang="cs-CZ" b="1" dirty="0" smtClean="0"/>
              <a:t>vyřídí: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 smtClean="0"/>
              <a:t>ihned</a:t>
            </a:r>
            <a:r>
              <a:rPr lang="cs-CZ" sz="2000" dirty="0"/>
              <a:t>, do 3 pracovních </a:t>
            </a:r>
            <a:r>
              <a:rPr lang="cs-CZ" sz="2000" dirty="0" smtClean="0"/>
              <a:t>dnů;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 smtClean="0"/>
              <a:t>nejpozději </a:t>
            </a:r>
            <a:r>
              <a:rPr lang="cs-CZ" sz="2000" dirty="0"/>
              <a:t>do 30 dnů (vč. odstranění vady) </a:t>
            </a:r>
            <a:endParaRPr lang="cs-CZ" dirty="0"/>
          </a:p>
          <a:p>
            <a:pPr marL="719138" indent="-342900" algn="just">
              <a:buFont typeface="Wingdings" panose="05000000000000000000" pitchFamily="2" charset="2"/>
              <a:buChar char="Ø"/>
            </a:pPr>
            <a:r>
              <a:rPr lang="cs-CZ" sz="1600" dirty="0"/>
              <a:t>musí spotřebitele informovat </a:t>
            </a:r>
            <a:r>
              <a:rPr lang="cs-CZ" sz="1600" dirty="0" smtClean="0"/>
              <a:t>o vyřízení reklamace a způsobu jejího </a:t>
            </a:r>
            <a:r>
              <a:rPr lang="cs-CZ" sz="1600" dirty="0"/>
              <a:t>vyřízení </a:t>
            </a:r>
            <a:r>
              <a:rPr lang="cs-CZ" sz="1600" dirty="0" smtClean="0"/>
              <a:t>(</a:t>
            </a:r>
            <a:r>
              <a:rPr lang="cs-CZ" sz="1600" dirty="0"/>
              <a:t>33 </a:t>
            </a:r>
            <a:r>
              <a:rPr lang="cs-CZ" sz="1600" dirty="0" err="1"/>
              <a:t>Cdo</a:t>
            </a:r>
            <a:r>
              <a:rPr lang="cs-CZ" sz="1600" dirty="0"/>
              <a:t> 3228/2009, IV. ÚS 512/05, III. ÚS 2983/08, III. ÚS 2904/10</a:t>
            </a:r>
            <a:r>
              <a:rPr lang="cs-CZ" sz="1600" dirty="0" smtClean="0"/>
              <a:t>)</a:t>
            </a:r>
          </a:p>
          <a:p>
            <a:pPr marL="719138" indent="-342900" algn="just">
              <a:buFont typeface="Wingdings" panose="05000000000000000000" pitchFamily="2" charset="2"/>
              <a:buChar char="Ø"/>
            </a:pPr>
            <a:r>
              <a:rPr lang="cs-CZ" sz="1600" dirty="0" smtClean="0"/>
              <a:t>marné </a:t>
            </a:r>
            <a:r>
              <a:rPr lang="cs-CZ" sz="1600" dirty="0"/>
              <a:t>uplynutí lhůty = podstatné porušení smlouvy (</a:t>
            </a:r>
            <a:r>
              <a:rPr lang="cs-CZ" sz="1600" dirty="0" smtClean="0"/>
              <a:t>§ </a:t>
            </a:r>
            <a:r>
              <a:rPr lang="cs-CZ" sz="1600" dirty="0"/>
              <a:t>2106 </a:t>
            </a:r>
            <a:r>
              <a:rPr lang="cs-CZ" sz="1600" dirty="0" smtClean="0"/>
              <a:t>OZ)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7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Nevyřízení reklamace ve lhůtě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§ 19 odst. 3 </a:t>
            </a:r>
            <a:r>
              <a:rPr lang="cs-CZ" dirty="0" err="1"/>
              <a:t>ZoS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i="1" dirty="0" smtClean="0"/>
              <a:t>Reklamaci </a:t>
            </a:r>
            <a:r>
              <a:rPr lang="cs-CZ" sz="2000" i="1" dirty="0"/>
              <a:t>lze pokládat za vyřízenou v zákonem stanovené lhůtě, pokud je o jejím výsledku v dané lhůtě spotřebitel informován; spotřebitel však nemusí nutně získat reklamované zboží do své dispozice v uvedené lhůtě. </a:t>
            </a:r>
          </a:p>
          <a:p>
            <a:pPr algn="just"/>
            <a:r>
              <a:rPr lang="cs-CZ" sz="2000" i="1" dirty="0"/>
              <a:t>Pokud určitý doklad neobsahuje údaj o datu vyřízení reklamace, neznamená to, že </a:t>
            </a:r>
            <a:r>
              <a:rPr lang="cs-CZ" sz="2000" i="1" dirty="0" smtClean="0"/>
              <a:t>reklamace </a:t>
            </a:r>
            <a:r>
              <a:rPr lang="cs-CZ" sz="2000" i="1" dirty="0"/>
              <a:t>byla vyřízena po zákonem stanovené lhůtě. Získání důkazů o nevyřízení reklamace v zákonné lhůtě je pro účely správního trestání jedině povinností ČOI, která musí tvrdit a doložit, že se podnikatel dopustil správního deliktu. </a:t>
            </a:r>
          </a:p>
          <a:p>
            <a:pPr algn="ctr"/>
            <a:r>
              <a:rPr lang="cs-CZ" sz="2000" dirty="0">
                <a:hlinkClick r:id="rId2"/>
              </a:rPr>
              <a:t>http://eso.ochrance.cz/Nalezene/Edit/2896 </a:t>
            </a:r>
            <a:endParaRPr lang="cs-CZ" sz="2000" dirty="0" smtClean="0">
              <a:hlinkClick r:id="rId2"/>
            </a:endParaRPr>
          </a:p>
          <a:p>
            <a:endParaRPr lang="cs-CZ" sz="2000" dirty="0">
              <a:hlinkClick r:id="rId2"/>
            </a:endParaRPr>
          </a:p>
          <a:p>
            <a:pPr algn="just"/>
            <a:r>
              <a:rPr lang="cs-CZ" sz="2100" i="1" dirty="0" smtClean="0"/>
              <a:t>Vyrozumění o vyřízení reklamace má reagovat </a:t>
            </a:r>
            <a:r>
              <a:rPr lang="cs-CZ" sz="2100" i="1" dirty="0"/>
              <a:t>na veškeré vady, které spotřebitel vytýká. Vyhoví-li prodávající reklamaci pouze částečně a částečně ji zamítne, má spotřebitele vyrozumět o obou těchto výsledcích </a:t>
            </a:r>
            <a:r>
              <a:rPr lang="cs-CZ" sz="2100" dirty="0"/>
              <a:t>reklamace</a:t>
            </a:r>
            <a:r>
              <a:rPr lang="cs-CZ" sz="2100" dirty="0" smtClean="0"/>
              <a:t>.</a:t>
            </a:r>
            <a:endParaRPr lang="cs-CZ" sz="2100" dirty="0"/>
          </a:p>
          <a:p>
            <a:pPr algn="ctr"/>
            <a:r>
              <a:rPr lang="cs-CZ" sz="2100" dirty="0">
                <a:hlinkClick r:id="rId3"/>
              </a:rPr>
              <a:t>https://</a:t>
            </a:r>
            <a:r>
              <a:rPr lang="cs-CZ" sz="2100" dirty="0" smtClean="0">
                <a:hlinkClick r:id="rId3"/>
              </a:rPr>
              <a:t>eso.ochrance.cz/Nalezene/Edit/7522</a:t>
            </a:r>
            <a:r>
              <a:rPr lang="cs-CZ" sz="2100" dirty="0" smtClean="0"/>
              <a:t> 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3487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Občanský </a:t>
            </a:r>
            <a:r>
              <a:rPr lang="cs-CZ" dirty="0" smtClean="0"/>
              <a:t>zákoník/ZOS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Další zajímavé změny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5180"/>
            <a:ext cx="7945391" cy="4272077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Oprávnění spotřebitele odstoupit </a:t>
            </a:r>
            <a:r>
              <a:rPr lang="cs-CZ" dirty="0"/>
              <a:t>od </a:t>
            </a:r>
            <a:r>
              <a:rPr lang="cs-CZ" b="1" dirty="0"/>
              <a:t>smlouvy do 90 dnů od uzavření smlouvy</a:t>
            </a:r>
            <a:r>
              <a:rPr lang="cs-CZ" dirty="0"/>
              <a:t>, pokud se </a:t>
            </a:r>
            <a:r>
              <a:rPr lang="cs-CZ" b="1" dirty="0"/>
              <a:t>stane obětí tzv. nekalé obchodní praktiky</a:t>
            </a:r>
            <a:r>
              <a:rPr lang="cs-CZ" dirty="0"/>
              <a:t>. Nebo může požádat přiměřené snížení ceny v rozsahu odpovídajícím povaze a závažnosti nekalé obchodní praktiky</a:t>
            </a:r>
            <a:r>
              <a:rPr lang="cs-CZ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ZOS  - sankce pro prodávající </a:t>
            </a:r>
            <a:r>
              <a:rPr lang="cs-CZ" dirty="0"/>
              <a:t>za </a:t>
            </a:r>
            <a:r>
              <a:rPr lang="cs-CZ" dirty="0" smtClean="0"/>
              <a:t>uvedení </a:t>
            </a:r>
            <a:r>
              <a:rPr lang="cs-CZ" b="1" dirty="0" smtClean="0"/>
              <a:t>falešné recense</a:t>
            </a:r>
            <a:r>
              <a:rPr lang="cs-CZ" dirty="0" smtClean="0"/>
              <a:t>. 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odpovídá, že recenze </a:t>
            </a:r>
            <a:r>
              <a:rPr lang="cs-CZ" dirty="0"/>
              <a:t>jsou od </a:t>
            </a:r>
            <a:r>
              <a:rPr lang="cs-CZ" dirty="0" smtClean="0"/>
              <a:t>zákazníků; jinak uvést</a:t>
            </a:r>
            <a:r>
              <a:rPr lang="cs-CZ" dirty="0"/>
              <a:t>, že nejsou </a:t>
            </a:r>
            <a:r>
              <a:rPr lang="cs-CZ" dirty="0" smtClean="0"/>
              <a:t>ověřené</a:t>
            </a:r>
            <a:r>
              <a:rPr lang="cs-CZ" dirty="0"/>
              <a:t>. </a:t>
            </a:r>
            <a:endParaRPr lang="cs-CZ" dirty="0" smtClean="0"/>
          </a:p>
          <a:p>
            <a:pPr marL="342900" indent="-342900" algn="just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esplnění povinnosti = klamavé jednání (NOP) a možnost spotřebitele od smlouvy do </a:t>
            </a:r>
            <a:r>
              <a:rPr lang="cs-CZ" dirty="0"/>
              <a:t>90 dnů odstoupit. </a:t>
            </a:r>
            <a:endParaRPr lang="cs-CZ" dirty="0" smtClean="0"/>
          </a:p>
          <a:p>
            <a:pPr marL="457200" indent="-457200" algn="just">
              <a:buFont typeface="+mj-lt"/>
              <a:buAutoNum type="arabicPeriod" startAt="3"/>
            </a:pPr>
            <a:r>
              <a:rPr lang="cs-CZ" dirty="0" smtClean="0"/>
              <a:t>Povinnost prodávajícího </a:t>
            </a:r>
            <a:r>
              <a:rPr lang="cs-CZ" b="1" dirty="0"/>
              <a:t>vypočítat případnou slevu z ceny, jakou si za zboží účtoval v době 30 dnů před jejím poskytnutím </a:t>
            </a:r>
            <a:r>
              <a:rPr lang="cs-CZ" dirty="0"/>
              <a:t>+ o tom také informovat spotřebitel, tj. současně s informací o slevě uvést též údaj o nejnižší ceně za posledních 30 dnů před poskytnutím </a:t>
            </a:r>
            <a:r>
              <a:rPr lang="cs-CZ" dirty="0" smtClean="0"/>
              <a:t>slevy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cs-CZ" dirty="0" smtClean="0"/>
              <a:t>Poruší-li prodávající </a:t>
            </a:r>
            <a:r>
              <a:rPr lang="cs-CZ" b="1" dirty="0" smtClean="0"/>
              <a:t>předsmluvní </a:t>
            </a:r>
            <a:r>
              <a:rPr lang="cs-CZ" b="1" dirty="0"/>
              <a:t>informační povinnosti </a:t>
            </a:r>
            <a:r>
              <a:rPr lang="cs-CZ" dirty="0"/>
              <a:t>při uzavírání smluv (porušení § 1811 OZ nebo § 1820 OZ apod.) jde o </a:t>
            </a:r>
            <a:r>
              <a:rPr lang="cs-CZ" b="1" dirty="0"/>
              <a:t>přestupky</a:t>
            </a:r>
            <a:r>
              <a:rPr lang="cs-CZ" dirty="0"/>
              <a:t>, za které je možné udělit pokutu do výše 5 mil. </a:t>
            </a:r>
          </a:p>
          <a:p>
            <a:pPr lvl="0"/>
            <a:endParaRPr lang="cs-CZ" dirty="0" smtClean="0"/>
          </a:p>
          <a:p>
            <a:pPr marL="14288" algn="just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1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ochraně spotřebitele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39294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definice podnikatel/spotřebitel </a:t>
            </a:r>
            <a:r>
              <a:rPr lang="cs-CZ" dirty="0"/>
              <a:t>(§ 2 </a:t>
            </a:r>
            <a:r>
              <a:rPr lang="cs-CZ" dirty="0" err="1" smtClean="0"/>
              <a:t>ZoS</a:t>
            </a:r>
            <a:r>
              <a:rPr lang="cs-CZ" dirty="0"/>
              <a:t>)</a:t>
            </a:r>
          </a:p>
          <a:p>
            <a:pPr marL="804863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http://eso.ochrance.cz/Nalezene/Edit/5460</a:t>
            </a:r>
            <a:endParaRPr lang="cs-CZ" sz="1800" dirty="0"/>
          </a:p>
          <a:p>
            <a:pPr marL="804863" indent="-342900">
              <a:buFont typeface="Arial" panose="020B0604020202020204" pitchFamily="34" charset="0"/>
              <a:buChar char="•"/>
            </a:pPr>
            <a:r>
              <a:rPr lang="cs-CZ" dirty="0"/>
              <a:t>rozhodnutí NSS, </a:t>
            </a:r>
            <a:r>
              <a:rPr lang="cs-CZ" dirty="0" err="1"/>
              <a:t>sp</a:t>
            </a:r>
            <a:r>
              <a:rPr lang="cs-CZ" dirty="0"/>
              <a:t>. zn. 2 As 269/2016</a:t>
            </a:r>
          </a:p>
          <a:p>
            <a:pPr marL="77788" defTabSz="812800">
              <a:tabLst>
                <a:tab pos="363538" algn="l"/>
              </a:tabLst>
            </a:pPr>
            <a:endParaRPr lang="cs-CZ" sz="1300" dirty="0"/>
          </a:p>
          <a:p>
            <a:pPr marL="420688" indent="-342900" defTabSz="812800">
              <a:buFont typeface="Wingdings" panose="05000000000000000000" pitchFamily="2" charset="2"/>
              <a:buChar char="§"/>
              <a:tabLst>
                <a:tab pos="363538" algn="l"/>
              </a:tabLst>
            </a:pPr>
            <a:r>
              <a:rPr lang="cs-CZ" b="1" dirty="0"/>
              <a:t>veřejnoprávní regulace povinností </a:t>
            </a:r>
            <a:r>
              <a:rPr lang="cs-CZ" b="1" dirty="0" smtClean="0"/>
              <a:t>podnikatele</a:t>
            </a:r>
            <a:endParaRPr lang="cs-CZ" dirty="0"/>
          </a:p>
          <a:p>
            <a:pPr marL="804863" indent="-342900" algn="just">
              <a:buFont typeface="Arial" panose="020B0604020202020204" pitchFamily="34" charset="0"/>
              <a:buChar char="•"/>
            </a:pPr>
            <a:r>
              <a:rPr lang="cs-CZ" dirty="0"/>
              <a:t>zákaz nekalých obchodních praktik (§ 4 a násl. </a:t>
            </a:r>
            <a:r>
              <a:rPr lang="cs-CZ" dirty="0" err="1"/>
              <a:t>ZoS</a:t>
            </a:r>
            <a:r>
              <a:rPr lang="cs-CZ" dirty="0"/>
              <a:t>)</a:t>
            </a:r>
          </a:p>
          <a:p>
            <a:pPr marL="804863" indent="-342900" algn="just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ákaz diskriminace </a:t>
            </a:r>
            <a:r>
              <a:rPr lang="cs-CZ" dirty="0"/>
              <a:t>(§ 6 </a:t>
            </a:r>
            <a:r>
              <a:rPr lang="cs-CZ" dirty="0" err="1"/>
              <a:t>ZoS</a:t>
            </a:r>
            <a:r>
              <a:rPr lang="cs-CZ" dirty="0"/>
              <a:t>)</a:t>
            </a:r>
          </a:p>
          <a:p>
            <a:pPr marL="804863" indent="-342900" algn="just">
              <a:buFont typeface="Arial" panose="020B0604020202020204" pitchFamily="34" charset="0"/>
              <a:buChar char="•"/>
            </a:pPr>
            <a:r>
              <a:rPr lang="cs-CZ" dirty="0"/>
              <a:t>povinnosti při předváděcích akcích (§ 20 a násl. </a:t>
            </a:r>
            <a:r>
              <a:rPr lang="cs-CZ" dirty="0" err="1"/>
              <a:t>ZoS</a:t>
            </a:r>
            <a:r>
              <a:rPr lang="cs-CZ" dirty="0"/>
              <a:t>)</a:t>
            </a:r>
          </a:p>
          <a:p>
            <a:pPr marL="804863" indent="-342900" algn="just">
              <a:buFont typeface="Arial" panose="020B0604020202020204" pitchFamily="34" charset="0"/>
              <a:buChar char="•"/>
            </a:pPr>
            <a:r>
              <a:rPr lang="cs-CZ" dirty="0"/>
              <a:t>informační povinnost vůči spotřebiteli (§ 11 a násl. </a:t>
            </a:r>
            <a:r>
              <a:rPr lang="cs-CZ" dirty="0" err="1"/>
              <a:t>ZoS</a:t>
            </a:r>
            <a:r>
              <a:rPr lang="cs-CZ" dirty="0"/>
              <a:t>)</a:t>
            </a:r>
          </a:p>
          <a:p>
            <a:pPr marL="804863" indent="-342900" algn="just">
              <a:buFont typeface="Arial" panose="020B0604020202020204" pitchFamily="34" charset="0"/>
              <a:buChar char="•"/>
            </a:pPr>
            <a:r>
              <a:rPr lang="cs-CZ" dirty="0"/>
              <a:t>povinnosti  při vyřizování reklamací (§ 19 </a:t>
            </a:r>
            <a:r>
              <a:rPr lang="cs-CZ" dirty="0" err="1"/>
              <a:t>ZoS</a:t>
            </a:r>
            <a:r>
              <a:rPr lang="cs-CZ" dirty="0"/>
              <a:t>)</a:t>
            </a:r>
          </a:p>
          <a:p>
            <a:pPr marL="804863" indent="-342900" algn="just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ři mimosoudním </a:t>
            </a:r>
            <a:r>
              <a:rPr lang="cs-CZ" dirty="0"/>
              <a:t>řešení spotřebitelských sporů (§ 20d a násl. </a:t>
            </a:r>
            <a:r>
              <a:rPr lang="cs-CZ" dirty="0" err="1"/>
              <a:t>ZoS</a:t>
            </a:r>
            <a:r>
              <a:rPr lang="cs-CZ" dirty="0"/>
              <a:t>)</a:t>
            </a:r>
          </a:p>
          <a:p>
            <a:pPr marL="363538" indent="-285750" defTabSz="812800">
              <a:buFont typeface="Wingdings" panose="05000000000000000000" pitchFamily="2" charset="2"/>
              <a:buChar char="§"/>
              <a:tabLst>
                <a:tab pos="363538" algn="l"/>
              </a:tabLs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3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Dohledové orgány </a:t>
            </a:r>
            <a:br>
              <a:rPr lang="cs-CZ" dirty="0" smtClean="0"/>
            </a:br>
            <a:r>
              <a:rPr lang="cs-CZ" dirty="0" smtClean="0"/>
              <a:t>ochrana spotřebitele § 23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48333"/>
            <a:ext cx="8292066" cy="4330598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Česká obchodní inspekce</a:t>
            </a:r>
          </a:p>
          <a:p>
            <a:pPr marL="857250" lvl="1" indent="-342900" algn="just"/>
            <a:r>
              <a:rPr lang="cs-CZ" sz="2000" dirty="0"/>
              <a:t>d</a:t>
            </a:r>
            <a:r>
              <a:rPr lang="cs-CZ" sz="2000" dirty="0" smtClean="0"/>
              <a:t>ělí se na inspektoráty, ústřední inspektorát („ÚI“) </a:t>
            </a:r>
          </a:p>
          <a:p>
            <a:pPr marL="857250" lvl="1" indent="-342900" algn="just"/>
            <a:r>
              <a:rPr lang="cs-CZ" sz="2000" dirty="0" smtClean="0"/>
              <a:t>stížnosti na Úl vyřizuje Ministerstvo průmyslu a </a:t>
            </a:r>
            <a:r>
              <a:rPr lang="cs-CZ" sz="2000" dirty="0"/>
              <a:t>obchodu – </a:t>
            </a:r>
            <a:r>
              <a:rPr lang="cs-CZ" sz="2000" dirty="0" smtClean="0"/>
              <a:t>§ 175 SŘ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Česká národní banka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/>
              <a:t>Český telekomunikační </a:t>
            </a:r>
            <a:r>
              <a:rPr lang="cs-CZ" b="1" dirty="0" smtClean="0"/>
              <a:t>úřad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Energetický </a:t>
            </a:r>
            <a:r>
              <a:rPr lang="cs-CZ" b="1" dirty="0"/>
              <a:t>regulační úřad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Státní </a:t>
            </a:r>
            <a:r>
              <a:rPr lang="cs-CZ" b="1" dirty="0"/>
              <a:t>zemědělská a potravinářská inspekce (SZPI)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Živnostenské úřady </a:t>
            </a:r>
            <a:r>
              <a:rPr lang="cs-CZ" dirty="0" smtClean="0"/>
              <a:t>– živnostenské podnikání/regulace </a:t>
            </a:r>
            <a:r>
              <a:rPr lang="cs-CZ" dirty="0"/>
              <a:t>reklamy </a:t>
            </a:r>
            <a:endParaRPr lang="cs-CZ" dirty="0" smtClean="0"/>
          </a:p>
          <a:p>
            <a:pPr marL="857250" lvl="1" indent="-342900" algn="just"/>
            <a:r>
              <a:rPr lang="cs-CZ" i="1" dirty="0"/>
              <a:t>Šiřitel reklamy odpovídá nejen za způsob šíření reklamy, ale nese odpovědnost i za to, že jím šířená reklama je nekalou obchodní praktikou (§ 8a odst. 1 písm. n/ zákona o regulaci reklamy ve spojení s § 4 odst. 1 zákona o ochraně spotřebitele). Proto zjistí-li dohledový orgán, že je šířena reklama, která je nekalou obchodní praktikou, zahájí se šiřitelem takové reklamy správní řízení za správní delikt dle zákona o regulaci reklamy</a:t>
            </a:r>
            <a:r>
              <a:rPr lang="cs-CZ" dirty="0"/>
              <a:t>. </a:t>
            </a:r>
            <a:endParaRPr lang="cs-CZ" dirty="0" smtClean="0"/>
          </a:p>
          <a:p>
            <a:pPr marL="857250" lvl="1" indent="-342900" algn="just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eso.ochrance.cz/Nalezene/Edit/4700</a:t>
            </a:r>
            <a:r>
              <a:rPr lang="cs-CZ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Rada </a:t>
            </a:r>
            <a:r>
              <a:rPr lang="cs-CZ" b="1" dirty="0"/>
              <a:t>pro rozhlasové a televizní </a:t>
            </a:r>
            <a:r>
              <a:rPr lang="cs-CZ" b="1" dirty="0" smtClean="0"/>
              <a:t>vysílání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7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5FEA8-A657-450F-9907-30B8B36E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orgány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6E2D65-E449-478E-8653-D18DBCCA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CA3D8-DF2C-4AEF-84A2-8AF4DBA3B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8F2343-ECD0-454F-B9F1-6FEAE258D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57" y="907085"/>
            <a:ext cx="5721115" cy="36980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Co VOP nejčastěji prověřuje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DDC922-89BE-4339-84F5-051AD44B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9344"/>
            <a:ext cx="7945391" cy="43818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cs-CZ" b="1" dirty="0" smtClean="0"/>
              <a:t>Správné posouzení podání/podnětu dle obsahu § 42 </a:t>
            </a:r>
            <a:r>
              <a:rPr lang="cs-CZ" b="1" dirty="0"/>
              <a:t>SŘ </a:t>
            </a:r>
            <a:r>
              <a:rPr lang="cs-CZ" b="1" dirty="0" smtClean="0"/>
              <a:t>+ přiléhavost reakce </a:t>
            </a:r>
          </a:p>
          <a:p>
            <a:pPr algn="ctr">
              <a:lnSpc>
                <a:spcPct val="100000"/>
              </a:lnSpc>
            </a:pPr>
            <a:r>
              <a:rPr lang="cs-CZ" sz="1600" i="1" dirty="0" smtClean="0"/>
              <a:t>Správní </a:t>
            </a:r>
            <a:r>
              <a:rPr lang="cs-CZ" sz="1600" i="1" dirty="0"/>
              <a:t>orgán je povinen přijímat podněty, aby bylo zahájeno řízení z moci úřední. Pokud o to ten, kdo podal podnět, požádá, je správní orgán povinen sdělit mu ve lhůtě 30 dnů ode dne, kdy podnět obdržel, že řízení zahájil, nebo že neshledal důvody k zahájení řízení z moci </a:t>
            </a:r>
            <a:r>
              <a:rPr lang="cs-CZ" sz="1600" i="1" dirty="0" smtClean="0"/>
              <a:t>úřední, popřípadě že podnět </a:t>
            </a:r>
            <a:r>
              <a:rPr lang="cs-CZ" sz="1600" i="1" dirty="0"/>
              <a:t>postoupil příslušnému správnímu orgánu</a:t>
            </a:r>
            <a:r>
              <a:rPr lang="cs-CZ" dirty="0"/>
              <a:t>.</a:t>
            </a:r>
            <a:endParaRPr lang="cs-CZ" dirty="0" smtClean="0"/>
          </a:p>
          <a:p>
            <a:pPr marL="514350" indent="-514350">
              <a:buFont typeface="+mj-lt"/>
              <a:buAutoNum type="romanUcPeriod" startAt="2"/>
            </a:pPr>
            <a:r>
              <a:rPr lang="cs-CZ" b="1" dirty="0" smtClean="0"/>
              <a:t>Dostatečné </a:t>
            </a:r>
            <a:r>
              <a:rPr lang="cs-CZ" b="1" dirty="0"/>
              <a:t>a úplné prověření všech výhrad </a:t>
            </a:r>
            <a:r>
              <a:rPr lang="cs-CZ" b="1" dirty="0" smtClean="0"/>
              <a:t>podatele</a:t>
            </a:r>
            <a:endParaRPr lang="cs-CZ" b="1" dirty="0"/>
          </a:p>
          <a:p>
            <a:pPr marL="571500" indent="-571500">
              <a:buFont typeface="+mj-lt"/>
              <a:buAutoNum type="romanUcPeriod" startAt="2"/>
            </a:pPr>
            <a:r>
              <a:rPr lang="cs-CZ" b="1" dirty="0"/>
              <a:t>V</a:t>
            </a:r>
            <a:r>
              <a:rPr lang="cs-CZ" b="1" dirty="0" smtClean="0"/>
              <a:t>yužití kontrolních oprávnění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cs-CZ" b="1" dirty="0" smtClean="0"/>
              <a:t>Správný procesní postup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cs-CZ" b="1" dirty="0" smtClean="0"/>
              <a:t>Správné vyhodnocení namítaných porušení </a:t>
            </a:r>
            <a:endParaRPr lang="cs-CZ" b="1" dirty="0"/>
          </a:p>
          <a:p>
            <a:pPr algn="just"/>
            <a:r>
              <a:rPr lang="cs-CZ" dirty="0" smtClean="0"/>
              <a:t>Povinnost prokázat porušení </a:t>
            </a:r>
            <a:r>
              <a:rPr lang="cs-CZ" dirty="0" err="1" smtClean="0"/>
              <a:t>ZoS</a:t>
            </a:r>
            <a:r>
              <a:rPr lang="cs-CZ" dirty="0" smtClean="0"/>
              <a:t> – zásada </a:t>
            </a:r>
            <a:r>
              <a:rPr lang="cs-CZ" i="1" dirty="0" smtClean="0"/>
              <a:t>in </a:t>
            </a:r>
            <a:r>
              <a:rPr lang="cs-CZ" i="1" dirty="0" err="1"/>
              <a:t>dubio</a:t>
            </a:r>
            <a:r>
              <a:rPr lang="cs-CZ" i="1" dirty="0"/>
              <a:t> pro </a:t>
            </a:r>
            <a:r>
              <a:rPr lang="cs-CZ" i="1" dirty="0" err="1" smtClean="0"/>
              <a:t>reo</a:t>
            </a:r>
            <a:endParaRPr lang="cs-CZ" dirty="0"/>
          </a:p>
          <a:p>
            <a:pPr algn="ctr"/>
            <a:r>
              <a:rPr lang="cs-CZ" dirty="0">
                <a:hlinkClick r:id="rId2"/>
              </a:rPr>
              <a:t>https://eso.ochrance.cz/Nalezene/Edit/5460</a:t>
            </a:r>
            <a:r>
              <a:rPr lang="cs-CZ" dirty="0"/>
              <a:t> </a:t>
            </a:r>
          </a:p>
          <a:p>
            <a:pPr algn="ctr"/>
            <a:r>
              <a:rPr lang="cs-CZ" dirty="0">
                <a:hlinkClick r:id="rId3"/>
              </a:rPr>
              <a:t>https://eso.ochrance.cz/Nalezene/Edit/3270</a:t>
            </a:r>
            <a:r>
              <a:rPr lang="cs-CZ" dirty="0"/>
              <a:t> </a:t>
            </a:r>
          </a:p>
          <a:p>
            <a:endParaRPr lang="cs-CZ" b="1" dirty="0" smtClean="0"/>
          </a:p>
          <a:p>
            <a:pPr algn="just"/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526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5FEA8-A657-450F-9907-30B8B36E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orgány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6E2D65-E449-478E-8653-D18DBCCA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CA3D8-DF2C-4AEF-84A2-8AF4DBA3B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8F2343-ECD0-454F-B9F1-6FEAE258D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57" y="907085"/>
            <a:ext cx="5721115" cy="36980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Co VOP nejčastěji prověřuje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DDC922-89BE-4339-84F5-051AD44B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4637"/>
            <a:ext cx="7945391" cy="4096512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cs-CZ" sz="1400" b="1" dirty="0" smtClean="0"/>
          </a:p>
          <a:p>
            <a:pPr algn="ctr"/>
            <a:r>
              <a:rPr lang="cs-CZ" dirty="0" smtClean="0"/>
              <a:t>Více k šetřeným případům (ESO)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eso.ochrance.cz/Vyhledavani/Search</a:t>
            </a:r>
            <a:endParaRPr lang="cs-CZ" dirty="0" smtClean="0"/>
          </a:p>
          <a:p>
            <a:pPr algn="ctr"/>
            <a:r>
              <a:rPr lang="cs-CZ" dirty="0" smtClean="0"/>
              <a:t>oblast </a:t>
            </a:r>
            <a:r>
              <a:rPr lang="cs-CZ" dirty="0"/>
              <a:t>práva 212.4, 216.3, 216.6 a </a:t>
            </a:r>
            <a:r>
              <a:rPr lang="cs-CZ" dirty="0" smtClean="0"/>
              <a:t>216.9 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Sborník </a:t>
            </a:r>
            <a:r>
              <a:rPr lang="cs-CZ" dirty="0"/>
              <a:t>stanovisek VOP  „</a:t>
            </a:r>
            <a:r>
              <a:rPr lang="cs-CZ" i="1" dirty="0"/>
              <a:t>Kontrolní orgány</a:t>
            </a:r>
            <a:r>
              <a:rPr lang="cs-CZ" dirty="0"/>
              <a:t>“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://www.ochrance.cz/fileadmin/user_upload/Publikace/sborniky_stanoviska/Sbornik_Kontrolni-organy.pdf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7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D122C-247A-4BDB-854D-9EC8C2F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Veřejný ochránce práv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268582"/>
          </a:xfrm>
        </p:spPr>
        <p:txBody>
          <a:bodyPr/>
          <a:lstStyle/>
          <a:p>
            <a:r>
              <a:rPr lang="cs-CZ" dirty="0"/>
              <a:t>JUDr. Otakar </a:t>
            </a:r>
            <a:r>
              <a:rPr lang="cs-CZ" dirty="0" err="1" smtClean="0"/>
              <a:t>Motejl</a:t>
            </a:r>
            <a:r>
              <a:rPr lang="cs-CZ" dirty="0" smtClean="0"/>
              <a:t>                              JUDr. Pavel </a:t>
            </a:r>
            <a:r>
              <a:rPr lang="cs-CZ" dirty="0" err="1" smtClean="0"/>
              <a:t>Varvařovský</a:t>
            </a:r>
            <a:r>
              <a:rPr lang="cs-CZ" dirty="0" smtClean="0"/>
              <a:t>     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76" y="2348179"/>
            <a:ext cx="3818535" cy="34527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85" y="2362810"/>
            <a:ext cx="4037989" cy="34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5FEA8-A657-450F-9907-30B8B36E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orgány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6E2D65-E449-478E-8653-D18DBCCA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CA3D8-DF2C-4AEF-84A2-8AF4DBA3B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8F2343-ECD0-454F-B9F1-6FEAE258D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57" y="907085"/>
            <a:ext cx="5721115" cy="36980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cs-CZ" dirty="0"/>
              <a:t>Posouzení podnětu dle obsahu </a:t>
            </a:r>
            <a:r>
              <a:rPr lang="cs-CZ" dirty="0" smtClean="0"/>
              <a:t>+ vyřízení </a:t>
            </a:r>
            <a:r>
              <a:rPr lang="cs-CZ" dirty="0"/>
              <a:t>dle § 42 SŘ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DDC922-89BE-4339-84F5-051AD44B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1290"/>
            <a:ext cx="7945391" cy="4359859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>
                <a:solidFill>
                  <a:srgbClr val="008276"/>
                </a:solidFill>
              </a:rPr>
              <a:t>ČOI</a:t>
            </a:r>
          </a:p>
          <a:p>
            <a:pPr algn="ctr"/>
            <a:r>
              <a:rPr lang="cs-CZ" sz="2000" b="1" dirty="0" smtClean="0"/>
              <a:t>Podnět vs. dotaz na spotřebitelská práva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kdo hodnotí podnět dle obsahu (ÚI ČOI = oddělení PIS, Inspektoráty)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jakým způsobem a kým je na něj reagováno a jak tyto postupy vnímá spotřebitel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vyřizování stížností dle § 175 SŘ (zejména v případě oddělení PIS)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webové formuláře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organizační </a:t>
            </a:r>
            <a:r>
              <a:rPr lang="cs-CZ" sz="2000" dirty="0"/>
              <a:t>uspořádání </a:t>
            </a:r>
            <a:r>
              <a:rPr lang="cs-CZ" sz="2000" dirty="0">
                <a:hlinkClick r:id="rId2"/>
              </a:rPr>
              <a:t>https://www.coi.cz/o-coi/organizacni-struktura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r>
              <a:rPr lang="cs-CZ" sz="2000" dirty="0" smtClean="0"/>
              <a:t> </a:t>
            </a:r>
          </a:p>
          <a:p>
            <a:pPr algn="ctr"/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://eso.ochrance.cz/Nalezene/Edit/9336</a:t>
            </a:r>
            <a:r>
              <a:rPr lang="cs-CZ" sz="2000" dirty="0"/>
              <a:t> </a:t>
            </a:r>
          </a:p>
          <a:p>
            <a:pPr algn="ctr"/>
            <a:r>
              <a:rPr lang="cs-CZ" sz="2000" dirty="0">
                <a:hlinkClick r:id="rId4"/>
              </a:rPr>
              <a:t>https://eso.ochrance.cz/Nalezene/Edit/9334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3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5FEA8-A657-450F-9907-30B8B36E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orgány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6E2D65-E449-478E-8653-D18DBCCA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CA3D8-DF2C-4AEF-84A2-8AF4DBA3B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8F2343-ECD0-454F-B9F1-6FEAE258D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57" y="907085"/>
            <a:ext cx="5721115" cy="36980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cs-CZ" dirty="0"/>
              <a:t>Posouzení podnětu dle obsahu a vyřízení dle § 42 SŘ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DDC922-89BE-4339-84F5-051AD44B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6387"/>
            <a:ext cx="7945391" cy="4264762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>
                <a:solidFill>
                  <a:srgbClr val="008276"/>
                </a:solidFill>
              </a:rPr>
              <a:t>ČNB </a:t>
            </a:r>
          </a:p>
          <a:p>
            <a:pPr algn="ctr"/>
            <a:r>
              <a:rPr lang="cs-CZ" sz="2000" dirty="0" smtClean="0"/>
              <a:t>Podnět – webové stránky + poučení o oprávněních ČNB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přiléhavost reakcí na podněty = jaký je účel vyrozumění?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Ř</a:t>
            </a:r>
            <a:r>
              <a:rPr lang="cs-CZ" sz="2000" dirty="0" smtClean="0"/>
              <a:t>ešení </a:t>
            </a:r>
            <a:r>
              <a:rPr lang="cs-CZ" sz="2000" dirty="0"/>
              <a:t>stížností dle § 175 </a:t>
            </a:r>
            <a:r>
              <a:rPr lang="cs-CZ" sz="2000" dirty="0" smtClean="0"/>
              <a:t>SŘ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cíle dohledu ČNB = řešit problém systémově; nenaplňování § 42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Mlčenlivost ČNB = podatel/VOP</a:t>
            </a:r>
            <a:endParaRPr lang="cs-CZ" sz="2000" dirty="0"/>
          </a:p>
          <a:p>
            <a:endParaRPr lang="cs-CZ" sz="2000" dirty="0" smtClean="0">
              <a:hlinkClick r:id="rId2"/>
            </a:endParaRPr>
          </a:p>
          <a:p>
            <a:pPr algn="ctr"/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eso.ochrance.cz/nalezene/Edit/628</a:t>
            </a:r>
            <a:r>
              <a:rPr lang="cs-CZ" sz="2000" dirty="0"/>
              <a:t> </a:t>
            </a:r>
            <a:endParaRPr lang="cs-CZ" sz="2000" dirty="0" smtClean="0"/>
          </a:p>
          <a:p>
            <a:pPr algn="ctr"/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eso.ochrance.cz/Nalezene/Edit/6994</a:t>
            </a:r>
            <a:r>
              <a:rPr lang="cs-CZ" sz="2000" dirty="0" smtClean="0"/>
              <a:t> </a:t>
            </a:r>
            <a:endParaRPr lang="cs-CZ" sz="2000" dirty="0"/>
          </a:p>
          <a:p>
            <a:pPr lvl="1" indent="0" algn="ctr">
              <a:buNone/>
            </a:pPr>
            <a:endParaRPr lang="cs-CZ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9248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5FEA8-A657-450F-9907-30B8B36E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orgány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6E2D65-E449-478E-8653-D18DBCCA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CA3D8-DF2C-4AEF-84A2-8AF4DBA3B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8F2343-ECD0-454F-B9F1-6FEAE258D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57" y="907085"/>
            <a:ext cx="5721115" cy="36980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cs-CZ" dirty="0"/>
              <a:t>Posouzení podnětu dle obsahu </a:t>
            </a:r>
            <a:r>
              <a:rPr lang="cs-CZ" dirty="0" smtClean="0"/>
              <a:t>+ </a:t>
            </a:r>
            <a:r>
              <a:rPr lang="cs-CZ" dirty="0"/>
              <a:t>vyřízení dle § 42 SŘ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DDC922-89BE-4339-84F5-051AD44B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1290"/>
            <a:ext cx="7945391" cy="43598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2000" b="1" dirty="0" smtClean="0">
                <a:solidFill>
                  <a:srgbClr val="008276"/>
                </a:solidFill>
              </a:rPr>
              <a:t>ČTÚ</a:t>
            </a:r>
          </a:p>
          <a:p>
            <a:pPr algn="ctr"/>
            <a:r>
              <a:rPr lang="cs-CZ" sz="2000" dirty="0" smtClean="0"/>
              <a:t>Podnět vs. žádost o radu</a:t>
            </a:r>
          </a:p>
          <a:p>
            <a:pPr algn="ctr"/>
            <a:r>
              <a:rPr lang="cs-CZ" sz="2000" dirty="0" smtClean="0"/>
              <a:t>Přiléhavost reakcí vs. oprávnění ČTÚ</a:t>
            </a:r>
          </a:p>
          <a:p>
            <a:pPr algn="ctr"/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eso.ochrance.cz/Nalezene/Edit/8794</a:t>
            </a:r>
            <a:endParaRPr lang="cs-CZ" sz="2000" dirty="0" smtClean="0"/>
          </a:p>
          <a:p>
            <a:pPr algn="ctr">
              <a:spcBef>
                <a:spcPts val="1200"/>
              </a:spcBef>
            </a:pPr>
            <a:r>
              <a:rPr lang="cs-CZ" sz="2000" b="1" dirty="0"/>
              <a:t>Kompetenční konflikty (ČOI vs. ČTÚ) =  nabídky operátorů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cs-CZ" sz="2000" dirty="0"/>
              <a:t>nutné posoudit, jde-li o službu elektronických komunikací dle § 2 ZEK</a:t>
            </a:r>
          </a:p>
          <a:p>
            <a:pPr algn="ctr">
              <a:spcBef>
                <a:spcPts val="1200"/>
              </a:spcBef>
            </a:pPr>
            <a:r>
              <a:rPr lang="cs-CZ" sz="2000" dirty="0">
                <a:hlinkClick r:id="rId3"/>
              </a:rPr>
              <a:t>https://eso.ochrance.cz/Nalezene/Edit/6240</a:t>
            </a:r>
            <a:r>
              <a:rPr lang="cs-CZ" sz="2000" dirty="0"/>
              <a:t> (§ 2 písm. n ZEK)</a:t>
            </a:r>
          </a:p>
          <a:p>
            <a:pPr algn="ctr">
              <a:spcBef>
                <a:spcPts val="1200"/>
              </a:spcBef>
            </a:pPr>
            <a:r>
              <a:rPr lang="cs-CZ" sz="2000" dirty="0" smtClean="0">
                <a:hlinkClick r:id="rId4"/>
              </a:rPr>
              <a:t>https</a:t>
            </a:r>
            <a:r>
              <a:rPr lang="cs-CZ" sz="2000" dirty="0">
                <a:hlinkClick r:id="rId4"/>
              </a:rPr>
              <a:t>://</a:t>
            </a:r>
            <a:r>
              <a:rPr lang="cs-CZ" sz="2000" dirty="0" smtClean="0">
                <a:hlinkClick r:id="rId4"/>
              </a:rPr>
              <a:t>eso.ochrance.cz/Nalezene/Edit/8796</a:t>
            </a:r>
            <a:r>
              <a:rPr lang="cs-CZ" sz="2000" dirty="0" smtClean="0"/>
              <a:t> (nefunkční </a:t>
            </a:r>
            <a:r>
              <a:rPr lang="cs-CZ" sz="2000" dirty="0"/>
              <a:t>zařízení vs. vyúčtované </a:t>
            </a:r>
            <a:r>
              <a:rPr lang="cs-CZ" sz="2000" dirty="0" smtClean="0"/>
              <a:t>služby)</a:t>
            </a:r>
            <a:endParaRPr lang="cs-CZ" sz="2000" dirty="0"/>
          </a:p>
          <a:p>
            <a:pPr algn="ctr">
              <a:spcBef>
                <a:spcPts val="1200"/>
              </a:spcBef>
            </a:pPr>
            <a:r>
              <a:rPr lang="cs-CZ" sz="2000" dirty="0">
                <a:hlinkClick r:id="rId5"/>
              </a:rPr>
              <a:t>http://eso.ochrance.cz/Nalezene/Edit/5096</a:t>
            </a:r>
            <a:r>
              <a:rPr lang="cs-CZ" sz="2000" dirty="0"/>
              <a:t> </a:t>
            </a:r>
          </a:p>
          <a:p>
            <a:pPr algn="ctr">
              <a:spcBef>
                <a:spcPts val="1200"/>
              </a:spcBef>
            </a:pPr>
            <a:r>
              <a:rPr lang="cs-CZ" sz="1800" i="1" dirty="0"/>
              <a:t>Slevy stávajícím zákazníkům - obchodní praktika na úseku elektronických komunikací bez ohledu na povahu výrobku nabízeného ve slevě</a:t>
            </a:r>
          </a:p>
          <a:p>
            <a:pPr algn="ctr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338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5FEA8-A657-450F-9907-30B8B36E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orgány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6E2D65-E449-478E-8653-D18DBCCA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CA3D8-DF2C-4AEF-84A2-8AF4DBA3B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8F2343-ECD0-454F-B9F1-6FEAE258D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57" y="907085"/>
            <a:ext cx="5721115" cy="36980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Co VOP nejčastěji prověřuje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DDC922-89BE-4339-84F5-051AD44B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4637"/>
            <a:ext cx="7945391" cy="40965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b="1" dirty="0" smtClean="0"/>
              <a:t>Posouzení podnětu dle obsahu a vyřízení dle § 42 SŘ</a:t>
            </a:r>
          </a:p>
          <a:p>
            <a:pPr algn="ctr"/>
            <a:r>
              <a:rPr lang="cs-CZ" sz="2000" b="1" dirty="0" smtClean="0">
                <a:solidFill>
                  <a:srgbClr val="008276"/>
                </a:solidFill>
              </a:rPr>
              <a:t>ERÚ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problém obecně s nastavením jeho „neformálních postupů“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podnět vs. žádost o </a:t>
            </a:r>
            <a:r>
              <a:rPr lang="cs-CZ" sz="2000" dirty="0" smtClean="0"/>
              <a:t>radu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fungování </a:t>
            </a:r>
            <a:r>
              <a:rPr lang="cs-CZ" sz="2000" dirty="0"/>
              <a:t>oddělní ochrany spotřebitele</a:t>
            </a:r>
          </a:p>
          <a:p>
            <a:pPr lvl="1" indent="0" algn="ctr">
              <a:buNone/>
            </a:pPr>
            <a:r>
              <a:rPr lang="cs-CZ" sz="2000" dirty="0">
                <a:hlinkClick r:id="rId2"/>
              </a:rPr>
              <a:t>https://eso.ochrance.cz/Nalezene/Edit/9818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nesouhlas s postupem dodavatele = spor vs. dohled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r</a:t>
            </a:r>
            <a:r>
              <a:rPr lang="cs-CZ" sz="2000" dirty="0" smtClean="0"/>
              <a:t>ozhodovací kompetence ERÚ § 17 odst. 7 písm. e) EZ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 sz="2000" dirty="0" smtClean="0"/>
              <a:t>Co spory ohledně smluvních pokut od dodavatelů?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eso.ochrance.cz/Nalezene/Edit/5310</a:t>
            </a:r>
            <a:r>
              <a:rPr lang="cs-CZ" sz="2000" dirty="0" smtClean="0"/>
              <a:t> </a:t>
            </a:r>
          </a:p>
          <a:p>
            <a:pPr lvl="1" indent="0" algn="ctr">
              <a:buNone/>
            </a:pPr>
            <a:r>
              <a:rPr lang="cs-CZ" sz="2000" dirty="0" smtClean="0"/>
              <a:t> </a:t>
            </a:r>
            <a:endParaRPr lang="cs-CZ" sz="2000" dirty="0"/>
          </a:p>
          <a:p>
            <a:pPr lvl="1" indent="0" algn="ctr">
              <a:buNone/>
            </a:pPr>
            <a:r>
              <a:rPr lang="cs-CZ" sz="2000" dirty="0" smtClean="0"/>
              <a:t>Řešené problémy – </a:t>
            </a:r>
            <a:r>
              <a:rPr lang="cs-CZ" sz="2000" dirty="0"/>
              <a:t>ukončení BE, DPI, postupy </a:t>
            </a:r>
            <a:r>
              <a:rPr lang="cs-CZ" sz="2000" dirty="0" smtClean="0"/>
              <a:t>dodavatelů, ceníky, změny tarifů, zastropování cen vládou, úsporný tarif apod</a:t>
            </a:r>
            <a:r>
              <a:rPr lang="cs-CZ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464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5FEA8-A657-450F-9907-30B8B36E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orgány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6E2D65-E449-478E-8653-D18DBCCA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CA3D8-DF2C-4AEF-84A2-8AF4DBA3B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8F2343-ECD0-454F-B9F1-6FEAE258D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57" y="907085"/>
            <a:ext cx="5721115" cy="36980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Co VOP nejčastěji prověřuje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DDC922-89BE-4339-84F5-051AD44B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4637"/>
            <a:ext cx="7945391" cy="372343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Posouzení podnětu dle obsahu a vyřízení dle § 42 SŘ</a:t>
            </a:r>
          </a:p>
          <a:p>
            <a:pPr algn="ctr"/>
            <a:r>
              <a:rPr lang="cs-CZ" sz="2000" b="1" dirty="0" smtClean="0">
                <a:solidFill>
                  <a:srgbClr val="008276"/>
                </a:solidFill>
              </a:rPr>
              <a:t>SZPI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podnět </a:t>
            </a:r>
            <a:r>
              <a:rPr lang="cs-CZ" sz="2000" dirty="0"/>
              <a:t>vs. žádost o </a:t>
            </a:r>
            <a:r>
              <a:rPr lang="cs-CZ" sz="2000" dirty="0" smtClean="0"/>
              <a:t>radu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Přiléhavost reakce + interně nastavené postupy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err="1" smtClean="0"/>
              <a:t>Vl</a:t>
            </a:r>
            <a:r>
              <a:rPr lang="cs-CZ" sz="2000" dirty="0" smtClean="0"/>
              <a:t>. iniciativa – pokyn k vyřizování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259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Spotřebitelské spory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Mimosoudní řešení spotřebitelských sporů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8676"/>
            <a:ext cx="8334597" cy="4530738"/>
          </a:xfrm>
        </p:spPr>
        <p:txBody>
          <a:bodyPr>
            <a:normAutofit fontScale="92500" lnSpcReduction="10000"/>
          </a:bodyPr>
          <a:lstStyle/>
          <a:p>
            <a:endParaRPr lang="cs-CZ" sz="1050" dirty="0" smtClean="0"/>
          </a:p>
          <a:p>
            <a:r>
              <a:rPr lang="cs-CZ" dirty="0" smtClean="0"/>
              <a:t>Povinnost prodávajícího jasně a srozumitelně informovat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o příslušném subjektu ADR + uvést jeho internetovou adresu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o </a:t>
            </a:r>
            <a:r>
              <a:rPr lang="cs-CZ" dirty="0"/>
              <a:t>sporech, pro jejichž řešení je příslušný,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o procesních </a:t>
            </a:r>
            <a:r>
              <a:rPr lang="cs-CZ" dirty="0"/>
              <a:t>pravidlech ADR (má-li je),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požadavcích</a:t>
            </a:r>
            <a:r>
              <a:rPr lang="cs-CZ" dirty="0"/>
              <a:t>, </a:t>
            </a:r>
            <a:r>
              <a:rPr lang="cs-CZ" dirty="0" smtClean="0"/>
              <a:t>které </a:t>
            </a:r>
            <a:r>
              <a:rPr lang="cs-CZ" dirty="0"/>
              <a:t>je třeba před zahájením ADR splnit,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o </a:t>
            </a:r>
            <a:r>
              <a:rPr lang="cs-CZ" dirty="0"/>
              <a:t>průměrné délce ADR apod.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algn="ctr"/>
            <a:r>
              <a:rPr lang="cs-CZ" dirty="0" smtClean="0"/>
              <a:t>Vše musí mít na webu, má-li internetové stránky a také uvést v obchodních podmínkách, pokud na ně smlouva odkazuje</a:t>
            </a:r>
          </a:p>
          <a:p>
            <a:endParaRPr lang="cs-CZ" sz="2000" dirty="0" smtClean="0"/>
          </a:p>
          <a:p>
            <a:pPr algn="ctr"/>
            <a:r>
              <a:rPr lang="cs-CZ" dirty="0" smtClean="0"/>
              <a:t>Kontrola plnění dle předmětu podnikání prodávajícího: ČOI</a:t>
            </a:r>
            <a:r>
              <a:rPr lang="cs-CZ" dirty="0"/>
              <a:t>, ČNB, ERÚ, ČTÚ, kontrolní rada </a:t>
            </a:r>
            <a:r>
              <a:rPr lang="cs-CZ" dirty="0" smtClean="0"/>
              <a:t>ČAK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4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8788B-D9EC-476E-BA5D-847CA40F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</a:t>
            </a:r>
            <a:r>
              <a:rPr lang="cs-CZ" dirty="0" err="1" smtClean="0"/>
              <a:t>adr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A0E450-86D1-4083-B197-F4C6394F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137"/>
            <a:ext cx="7945391" cy="46670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endParaRPr lang="cs-CZ" b="1" dirty="0" smtClean="0"/>
          </a:p>
          <a:p>
            <a:pPr marL="514350" indent="-514350">
              <a:buFont typeface="+mj-lt"/>
              <a:buAutoNum type="romanUcPeriod"/>
            </a:pPr>
            <a:r>
              <a:rPr lang="cs-CZ" b="1" dirty="0" smtClean="0"/>
              <a:t>Finanční arbitr </a:t>
            </a:r>
          </a:p>
          <a:p>
            <a:pPr marL="800100" lvl="1" indent="-285750"/>
            <a:r>
              <a:rPr lang="cs-CZ" dirty="0" smtClean="0"/>
              <a:t>finanční služby  - spor výhradně spotřebitel vs. finanční instituce poskytující/zprostředkovávající platební služby, elektronické peníze, investice, životní pojištění, stavební spoření, penzijní produkty</a:t>
            </a:r>
          </a:p>
          <a:p>
            <a:pPr marL="800100" lvl="1" indent="-285750"/>
            <a:r>
              <a:rPr lang="cs-CZ" dirty="0" smtClean="0"/>
              <a:t>formalizovaný proces – podpůrně SŘ, lhůta 90 dnů</a:t>
            </a:r>
          </a:p>
          <a:p>
            <a:pPr marL="800100" lvl="1" indent="-285750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://www.finarbitr.cz/cs/financni-arbitr/zakladni-informace.html</a:t>
            </a:r>
            <a:endParaRPr lang="cs-CZ" dirty="0"/>
          </a:p>
          <a:p>
            <a:pPr lvl="1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romanUcPeriod" startAt="2"/>
            </a:pPr>
            <a:r>
              <a:rPr lang="cs-CZ" b="1" dirty="0" smtClean="0"/>
              <a:t>Český telekomunikační úřad</a:t>
            </a:r>
          </a:p>
          <a:p>
            <a:pPr marL="857250" lvl="1" indent="-342900"/>
            <a:r>
              <a:rPr lang="cs-CZ" dirty="0"/>
              <a:t>e</a:t>
            </a:r>
            <a:r>
              <a:rPr lang="cs-CZ" dirty="0" smtClean="0"/>
              <a:t>lektronické komunikace (§ 129 EZ), poštovní služby (§ 6a </a:t>
            </a:r>
            <a:r>
              <a:rPr lang="cs-CZ" dirty="0" err="1" smtClean="0"/>
              <a:t>ZPoštS</a:t>
            </a:r>
            <a:r>
              <a:rPr lang="cs-CZ" dirty="0" smtClean="0"/>
              <a:t>)</a:t>
            </a:r>
          </a:p>
          <a:p>
            <a:pPr marL="857250" lvl="1" indent="-342900"/>
            <a:r>
              <a:rPr lang="cs-CZ" dirty="0"/>
              <a:t>n</a:t>
            </a:r>
            <a:r>
              <a:rPr lang="cs-CZ" dirty="0" smtClean="0"/>
              <a:t>ávrh spotřebitele, formalizovaný proces – podpůrně SŘ, lhůta 90 dnů</a:t>
            </a:r>
          </a:p>
          <a:p>
            <a:pPr marL="857250" lvl="1" indent="-342900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www.ctu.cz/mimosoudni-reseni-spotrebitelskych-sporu</a:t>
            </a:r>
            <a:r>
              <a:rPr lang="cs-CZ" dirty="0" smtClean="0"/>
              <a:t> </a:t>
            </a:r>
          </a:p>
          <a:p>
            <a:pPr marL="857250" lvl="1" indent="-342900"/>
            <a:endParaRPr lang="cs-CZ" dirty="0" smtClean="0"/>
          </a:p>
          <a:p>
            <a:pPr lvl="1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E70098-01DF-4706-8CA2-5C932814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4478E1-43E1-4712-90BD-9C35626F62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4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8788B-D9EC-476E-BA5D-847CA40F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</a:t>
            </a:r>
            <a:r>
              <a:rPr lang="cs-CZ" dirty="0" err="1" smtClean="0"/>
              <a:t>adr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A0E450-86D1-4083-B197-F4C6394F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137"/>
            <a:ext cx="7945391" cy="4667097"/>
          </a:xfrm>
        </p:spPr>
        <p:txBody>
          <a:bodyPr>
            <a:normAutofit fontScale="92500" lnSpcReduction="10000"/>
          </a:bodyPr>
          <a:lstStyle/>
          <a:p>
            <a:pPr lvl="1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romanUcPeriod" startAt="3"/>
            </a:pPr>
            <a:r>
              <a:rPr lang="cs-CZ" b="1" dirty="0" smtClean="0"/>
              <a:t>Energetický regulační úřad</a:t>
            </a:r>
          </a:p>
          <a:p>
            <a:pPr marL="800100" lvl="1" indent="-285750"/>
            <a:r>
              <a:rPr lang="cs-CZ" dirty="0" smtClean="0"/>
              <a:t>oblasti </a:t>
            </a:r>
            <a:r>
              <a:rPr lang="cs-CZ" dirty="0"/>
              <a:t>elektroenergetiky, plynárenství a </a:t>
            </a:r>
            <a:r>
              <a:rPr lang="cs-CZ" dirty="0" smtClean="0"/>
              <a:t>teplárenství – jen konkrétně vymezené spory dle </a:t>
            </a:r>
            <a:r>
              <a:rPr lang="pt-BR" dirty="0" smtClean="0"/>
              <a:t>§</a:t>
            </a:r>
            <a:r>
              <a:rPr lang="cs-CZ" dirty="0" smtClean="0"/>
              <a:t> </a:t>
            </a:r>
            <a:r>
              <a:rPr lang="pt-BR" dirty="0" smtClean="0"/>
              <a:t>17 </a:t>
            </a:r>
            <a:r>
              <a:rPr lang="pt-BR" dirty="0"/>
              <a:t>odst. 7 písm. e) </a:t>
            </a:r>
            <a:r>
              <a:rPr lang="pt-BR" dirty="0" smtClean="0"/>
              <a:t>EZ</a:t>
            </a:r>
            <a:endParaRPr lang="cs-CZ" dirty="0" smtClean="0"/>
          </a:p>
          <a:p>
            <a:pPr marL="800100" lvl="1" indent="-285750"/>
            <a:r>
              <a:rPr lang="cs-CZ" dirty="0" smtClean="0"/>
              <a:t>návrh spotřebitele, podpůrně SŘ</a:t>
            </a:r>
          </a:p>
          <a:p>
            <a:pPr marL="800100" lvl="1" indent="-285750"/>
            <a:r>
              <a:rPr lang="cs-CZ" dirty="0"/>
              <a:t>nově </a:t>
            </a:r>
            <a:r>
              <a:rPr lang="cs-CZ" dirty="0" smtClean="0"/>
              <a:t>i spory </a:t>
            </a:r>
            <a:r>
              <a:rPr lang="cs-CZ" dirty="0"/>
              <a:t>se </a:t>
            </a:r>
            <a:r>
              <a:rPr lang="cs-CZ" dirty="0" smtClean="0"/>
              <a:t>zprostředkovateli – ne SŘ, ale Jen neformální pravidla </a:t>
            </a:r>
          </a:p>
          <a:p>
            <a:pPr lvl="1" indent="0">
              <a:buNone/>
            </a:pPr>
            <a:endParaRPr lang="cs-CZ" dirty="0" smtClean="0"/>
          </a:p>
          <a:p>
            <a:pPr lvl="1" indent="0">
              <a:buNone/>
            </a:pPr>
            <a:r>
              <a:rPr lang="cs-CZ" dirty="0" smtClean="0"/>
              <a:t>Neformální pomoc – oddělení ochrany spotřebitele ERÚ</a:t>
            </a:r>
          </a:p>
          <a:p>
            <a:pPr lvl="1" indent="0">
              <a:buNone/>
            </a:pPr>
            <a:endParaRPr lang="cs-CZ" dirty="0" smtClean="0"/>
          </a:p>
          <a:p>
            <a:pPr marL="400050" indent="-400050">
              <a:buFont typeface="+mj-lt"/>
              <a:buAutoNum type="romanUcPeriod" startAt="3"/>
            </a:pPr>
            <a:r>
              <a:rPr lang="cs-CZ" b="1" dirty="0"/>
              <a:t>Pověřené subjekty </a:t>
            </a:r>
          </a:p>
          <a:p>
            <a:pPr marL="857250" lvl="1" indent="-342900"/>
            <a:r>
              <a:rPr lang="cs-CZ" dirty="0"/>
              <a:t>ČAK -</a:t>
            </a:r>
            <a:r>
              <a:rPr lang="cs-CZ" dirty="0">
                <a:hlinkClick r:id="rId2"/>
              </a:rPr>
              <a:t> https://www.cak.cz/scripts/detail.php?id=15607</a:t>
            </a:r>
            <a:endParaRPr lang="cs-CZ" dirty="0"/>
          </a:p>
          <a:p>
            <a:pPr marL="857250" lvl="1" indent="-342900"/>
            <a:r>
              <a:rPr lang="cs-CZ" dirty="0"/>
              <a:t>SČS </a:t>
            </a:r>
            <a:r>
              <a:rPr lang="cs-CZ" dirty="0" smtClean="0"/>
              <a:t>- </a:t>
            </a:r>
            <a:r>
              <a:rPr lang="cs-CZ" dirty="0">
                <a:hlinkClick r:id="rId3"/>
              </a:rPr>
              <a:t>https://www.konzument.cz/</a:t>
            </a:r>
            <a:r>
              <a:rPr lang="cs-CZ" dirty="0"/>
              <a:t> </a:t>
            </a:r>
          </a:p>
          <a:p>
            <a:pPr marL="857250" lvl="1" indent="-342900"/>
            <a:r>
              <a:rPr lang="cs-CZ" dirty="0" smtClean="0"/>
              <a:t>Kancelář </a:t>
            </a:r>
            <a:r>
              <a:rPr lang="cs-CZ" dirty="0"/>
              <a:t>ombudsmana ČAP</a:t>
            </a:r>
            <a:r>
              <a:rPr lang="cs-CZ" dirty="0">
                <a:hlinkClick r:id="rId4"/>
              </a:rPr>
              <a:t> https://</a:t>
            </a:r>
            <a:r>
              <a:rPr lang="cs-CZ" dirty="0" smtClean="0">
                <a:hlinkClick r:id="rId4"/>
              </a:rPr>
              <a:t>www.ombudsmancap.cz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pPr lvl="1" indent="0" algn="ctr">
              <a:buNone/>
            </a:pPr>
            <a:r>
              <a:rPr lang="cs-CZ" i="1" dirty="0" smtClean="0"/>
              <a:t>Více informací o subjektech ADR - </a:t>
            </a:r>
            <a:r>
              <a:rPr lang="cs-CZ" i="1" dirty="0" smtClean="0">
                <a:hlinkClick r:id="rId5"/>
              </a:rPr>
              <a:t>https</a:t>
            </a:r>
            <a:r>
              <a:rPr lang="cs-CZ" i="1" dirty="0">
                <a:hlinkClick r:id="rId5"/>
              </a:rPr>
              <a:t>://www.mpo.cz/cz/ochrana-spotrebitele/mimosoudni-reseni-spotrebitelskych-sporu-adr</a:t>
            </a:r>
            <a:r>
              <a:rPr lang="cs-CZ" i="1" dirty="0" smtClean="0">
                <a:hlinkClick r:id="rId5"/>
              </a:rPr>
              <a:t>/</a:t>
            </a:r>
            <a:r>
              <a:rPr lang="cs-CZ" i="1" dirty="0" smtClean="0"/>
              <a:t> </a:t>
            </a:r>
          </a:p>
          <a:p>
            <a:pPr marL="800100" lvl="1" indent="-285750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E70098-01DF-4706-8CA2-5C932814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4478E1-43E1-4712-90BD-9C35626F62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9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ADR – ČOI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0626" y="1684217"/>
            <a:ext cx="8559015" cy="421183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Oddělení </a:t>
            </a:r>
            <a:r>
              <a:rPr lang="cs-CZ" b="1" dirty="0"/>
              <a:t>ADR ÚI ČOI </a:t>
            </a:r>
            <a:r>
              <a:rPr lang="cs-CZ" dirty="0">
                <a:hlinkClick r:id="rId2"/>
              </a:rPr>
              <a:t>https://www.coi.cz/informace-o-adr/</a:t>
            </a:r>
            <a:r>
              <a:rPr lang="cs-CZ" dirty="0"/>
              <a:t> </a:t>
            </a:r>
          </a:p>
          <a:p>
            <a:pPr marL="514350" indent="-514350">
              <a:buFont typeface="+mj-lt"/>
              <a:buAutoNum type="romanUcPeriod"/>
            </a:pPr>
            <a:endParaRPr lang="cs-CZ" dirty="0"/>
          </a:p>
          <a:p>
            <a:pPr marL="514350" indent="-514350">
              <a:buFont typeface="+mj-lt"/>
              <a:buAutoNum type="romanUcPeriod"/>
            </a:pPr>
            <a:r>
              <a:rPr lang="cs-CZ" dirty="0" smtClean="0"/>
              <a:t>návrh </a:t>
            </a:r>
            <a:r>
              <a:rPr lang="cs-CZ" dirty="0"/>
              <a:t>spotřebitele </a:t>
            </a:r>
            <a:r>
              <a:rPr lang="cs-CZ" dirty="0" smtClean="0"/>
              <a:t>(§20n a § 20p ZOS)</a:t>
            </a:r>
          </a:p>
          <a:p>
            <a:pPr marL="857250" lvl="1" indent="-342900"/>
            <a:r>
              <a:rPr lang="cs-CZ" dirty="0"/>
              <a:t>p</a:t>
            </a:r>
            <a:r>
              <a:rPr lang="cs-CZ" dirty="0" smtClean="0"/>
              <a:t>rostřednictvím webu/písemně</a:t>
            </a:r>
          </a:p>
          <a:p>
            <a:pPr marL="857250" lvl="1" indent="-342900"/>
            <a:r>
              <a:rPr lang="cs-CZ" dirty="0"/>
              <a:t>d</a:t>
            </a:r>
            <a:r>
              <a:rPr lang="cs-CZ" dirty="0" smtClean="0"/>
              <a:t>oklad o řešení věci s prodávajícím</a:t>
            </a:r>
          </a:p>
          <a:p>
            <a:pPr marL="857250" lvl="1" indent="-342900"/>
            <a:r>
              <a:rPr lang="cs-CZ" dirty="0" smtClean="0"/>
              <a:t>lhůta k podání návrhu 1 rok </a:t>
            </a:r>
          </a:p>
          <a:p>
            <a:pPr marL="857250" lvl="1" indent="-342900"/>
            <a:r>
              <a:rPr lang="cs-CZ" dirty="0"/>
              <a:t>v</a:t>
            </a:r>
            <a:r>
              <a:rPr lang="cs-CZ" dirty="0" smtClean="0"/>
              <a:t>lastnoruční podpis</a:t>
            </a:r>
          </a:p>
          <a:p>
            <a:endParaRPr lang="cs-CZ" sz="1900" dirty="0" smtClean="0"/>
          </a:p>
          <a:p>
            <a:r>
              <a:rPr lang="cs-CZ" dirty="0" smtClean="0"/>
              <a:t>Co smlouvy uzavírané ústně? – </a:t>
            </a:r>
            <a:r>
              <a:rPr lang="cs-CZ" dirty="0"/>
              <a:t>vyvezení odpadní jímky </a:t>
            </a:r>
            <a:r>
              <a:rPr lang="cs-CZ" dirty="0" smtClean="0"/>
              <a:t> </a:t>
            </a:r>
            <a:r>
              <a:rPr lang="cs-CZ" dirty="0">
                <a:hlinkClick r:id="rId3"/>
              </a:rPr>
              <a:t>http://eso.ochrance.cz/Nalezene/Edit/5432</a:t>
            </a:r>
            <a:r>
              <a:rPr lang="cs-CZ" dirty="0"/>
              <a:t> </a:t>
            </a:r>
            <a:endParaRPr lang="cs-CZ" dirty="0" smtClean="0"/>
          </a:p>
          <a:p>
            <a:endParaRPr lang="cs-CZ" sz="2000" dirty="0"/>
          </a:p>
          <a:p>
            <a:pPr marL="514350" indent="-514350">
              <a:buFont typeface="+mj-lt"/>
              <a:buAutoNum type="romanUcPeriod" startAt="2"/>
            </a:pPr>
            <a:r>
              <a:rPr lang="cs-CZ" dirty="0"/>
              <a:t>výzva k doplnění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cs-CZ" dirty="0"/>
              <a:t>zahájení řízení + </a:t>
            </a:r>
            <a:r>
              <a:rPr lang="cs-CZ" dirty="0" smtClean="0"/>
              <a:t>výzva k vyjádření (§20r ZOS)</a:t>
            </a:r>
            <a:endParaRPr lang="cs-CZ" dirty="0"/>
          </a:p>
          <a:p>
            <a:endParaRPr lang="cs-CZ" sz="2000" dirty="0" smtClean="0"/>
          </a:p>
          <a:p>
            <a:r>
              <a:rPr lang="cs-CZ" dirty="0" smtClean="0"/>
              <a:t>Povinnost prodávajícího poskytnout </a:t>
            </a:r>
            <a:r>
              <a:rPr lang="cs-CZ" dirty="0"/>
              <a:t>součinnost </a:t>
            </a:r>
            <a:r>
              <a:rPr lang="cs-CZ" dirty="0" smtClean="0"/>
              <a:t>(§ 20s ZOS) → </a:t>
            </a:r>
            <a:r>
              <a:rPr lang="cs-CZ" dirty="0"/>
              <a:t>přestupek 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13468" t="4567"/>
          <a:stretch/>
        </p:blipFill>
        <p:spPr>
          <a:xfrm>
            <a:off x="6210915" y="2155912"/>
            <a:ext cx="2486314" cy="17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ADR - </a:t>
            </a:r>
            <a:r>
              <a:rPr lang="cs-CZ" dirty="0" err="1" smtClean="0"/>
              <a:t>čoi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dohodou (nutná písemná forma</a:t>
            </a:r>
            <a:r>
              <a:rPr lang="cs-CZ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marným </a:t>
            </a:r>
            <a:r>
              <a:rPr lang="cs-CZ" dirty="0"/>
              <a:t>uplynutím lhůty podle § 20t ZOS (90 + 90 dnů</a:t>
            </a:r>
            <a:r>
              <a:rPr lang="cs-CZ" dirty="0" smtClean="0"/>
              <a:t>)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prohlášením spotřebitele o ukončení účasti na </a:t>
            </a:r>
            <a:r>
              <a:rPr lang="cs-CZ" dirty="0" smtClean="0"/>
              <a:t>ADR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smrtí či zánikem </a:t>
            </a:r>
            <a:r>
              <a:rPr lang="cs-CZ" dirty="0" smtClean="0"/>
              <a:t>strany sporu bez </a:t>
            </a:r>
            <a:r>
              <a:rPr lang="cs-CZ" dirty="0"/>
              <a:t>právního </a:t>
            </a:r>
            <a:r>
              <a:rPr lang="cs-CZ" dirty="0" smtClean="0"/>
              <a:t>nástupce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odmítnutím návrhu (nenáleží do </a:t>
            </a:r>
            <a:r>
              <a:rPr lang="cs-CZ" dirty="0" smtClean="0"/>
              <a:t>působnosti apod.)</a:t>
            </a:r>
          </a:p>
          <a:p>
            <a:pPr algn="ctr"/>
            <a:endParaRPr lang="cs-CZ" b="1" i="1" dirty="0" smtClean="0">
              <a:solidFill>
                <a:srgbClr val="008276"/>
              </a:solidFill>
            </a:endParaRPr>
          </a:p>
          <a:p>
            <a:pPr algn="ctr"/>
            <a:r>
              <a:rPr lang="cs-CZ" b="1" i="1" dirty="0" smtClean="0">
                <a:solidFill>
                  <a:srgbClr val="008276"/>
                </a:solidFill>
              </a:rPr>
              <a:t>Jaké má VOP možnosti ve vztahu k mimosoudnímu řešení sporů? </a:t>
            </a:r>
          </a:p>
          <a:p>
            <a:pPr algn="ctr"/>
            <a:r>
              <a:rPr lang="cs-CZ" dirty="0" smtClean="0"/>
              <a:t>Na ochránce se obrátí spotřebitel a upozorňuje na délku řízení a výsledek ADR u ČOI (s podnikatelem se částečně dohodl)</a:t>
            </a:r>
          </a:p>
          <a:p>
            <a:pPr algn="ctr"/>
            <a:r>
              <a:rPr lang="cs-CZ" b="1" dirty="0" smtClean="0"/>
              <a:t> Může mu VOP pomoci? Co by mohl prověřit? </a:t>
            </a:r>
            <a:endParaRPr lang="cs-CZ" b="1" dirty="0"/>
          </a:p>
        </p:txBody>
      </p:sp>
      <p:pic>
        <p:nvPicPr>
          <p:cNvPr id="8" name="Grafický objekt 296" descr="Mozek v hlavě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603"/>
              </a:ext>
            </a:extLst>
          </a:blip>
          <a:stretch>
            <a:fillRect/>
          </a:stretch>
        </p:blipFill>
        <p:spPr>
          <a:xfrm>
            <a:off x="5359792" y="4352944"/>
            <a:ext cx="35941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01FC7-2E00-45B7-B275-F61985D5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Veřejný ochránce práv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59E64-9E8B-41A6-A8B0-EB45CA65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5C3588D-F9B2-4622-97CD-C7FA458413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3CBEF28-34C4-455E-A9E6-EC3566B4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Mgr</a:t>
            </a:r>
            <a:r>
              <a:rPr lang="cs-CZ" dirty="0"/>
              <a:t>. Anna Šabatová, </a:t>
            </a:r>
            <a:r>
              <a:rPr lang="cs-CZ" dirty="0" smtClean="0"/>
              <a:t>Ph.D.            JUDr. Stanislav Křeček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2" y="2534030"/>
            <a:ext cx="3810000" cy="33261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15" y="2545690"/>
            <a:ext cx="4206240" cy="32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orgány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ČOI vs. ERÚ – </a:t>
            </a:r>
            <a:r>
              <a:rPr lang="cs-CZ" dirty="0" err="1" smtClean="0"/>
              <a:t>energošmejdi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1" y="1587398"/>
            <a:ext cx="8197298" cy="453098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cs-CZ" b="1" dirty="0"/>
              <a:t>D</a:t>
            </a:r>
            <a:r>
              <a:rPr lang="cs-CZ" b="1" dirty="0" smtClean="0"/>
              <a:t>odavatelé vs. zprostředkovatelé energií</a:t>
            </a:r>
          </a:p>
          <a:p>
            <a:r>
              <a:rPr lang="cs-CZ" b="1" dirty="0" smtClean="0">
                <a:solidFill>
                  <a:srgbClr val="008276"/>
                </a:solidFill>
              </a:rPr>
              <a:t>ČOI  </a:t>
            </a:r>
            <a:r>
              <a:rPr lang="cs-CZ" sz="2600" b="1" dirty="0" smtClean="0"/>
              <a:t>- </a:t>
            </a:r>
            <a:r>
              <a:rPr lang="cs-CZ" sz="2600" dirty="0" smtClean="0"/>
              <a:t>dohled nad zprostředkovateli; faktická </a:t>
            </a:r>
            <a:r>
              <a:rPr lang="cs-CZ" sz="2600" dirty="0"/>
              <a:t>nereálnost jejího provedení v procesu nabídky a poskytnutí služeb v domácnostech </a:t>
            </a:r>
            <a:r>
              <a:rPr lang="cs-CZ" sz="2600" dirty="0" smtClean="0"/>
              <a:t>spotřebitelů, možnost ADR; </a:t>
            </a:r>
            <a:r>
              <a:rPr lang="cs-CZ" sz="2600" dirty="0" smtClean="0">
                <a:hlinkClick r:id="rId2"/>
              </a:rPr>
              <a:t>https</a:t>
            </a:r>
            <a:r>
              <a:rPr lang="cs-CZ" sz="2600" dirty="0">
                <a:hlinkClick r:id="rId2"/>
              </a:rPr>
              <a:t>://</a:t>
            </a:r>
            <a:r>
              <a:rPr lang="cs-CZ" sz="2600" dirty="0" smtClean="0">
                <a:hlinkClick r:id="rId2"/>
              </a:rPr>
              <a:t>www.coi.cz/pro-spotrebitele/aukce-energii/</a:t>
            </a:r>
            <a:endParaRPr lang="cs-CZ" sz="2600" dirty="0" smtClean="0"/>
          </a:p>
          <a:p>
            <a:endParaRPr lang="cs-CZ" sz="2600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600" b="1" dirty="0" smtClean="0">
                <a:solidFill>
                  <a:srgbClr val="008276"/>
                </a:solidFill>
              </a:rPr>
              <a:t>ERÚ </a:t>
            </a:r>
            <a:r>
              <a:rPr lang="cs-CZ" sz="2600" dirty="0" smtClean="0"/>
              <a:t>– dohled nad držiteli licence, povinnosti dle EZ + spory; </a:t>
            </a:r>
            <a:r>
              <a:rPr lang="cs-CZ" sz="2600" dirty="0" smtClean="0">
                <a:hlinkClick r:id="rId3"/>
              </a:rPr>
              <a:t>https</a:t>
            </a:r>
            <a:r>
              <a:rPr lang="cs-CZ" sz="2600" dirty="0">
                <a:hlinkClick r:id="rId3"/>
              </a:rPr>
              <a:t>://</a:t>
            </a:r>
            <a:r>
              <a:rPr lang="cs-CZ" sz="2600" dirty="0" smtClean="0">
                <a:hlinkClick r:id="rId3"/>
              </a:rPr>
              <a:t>www.eru.cz/informacni-centrum/desatero-obrany</a:t>
            </a:r>
            <a:endParaRPr lang="cs-CZ" sz="2600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algn="ctr"/>
            <a:r>
              <a:rPr lang="cs-CZ" b="1" dirty="0"/>
              <a:t>vlastní iniciativa </a:t>
            </a:r>
            <a:r>
              <a:rPr lang="cs-CZ" dirty="0">
                <a:hlinkClick r:id="rId4"/>
              </a:rPr>
              <a:t>https://eso.ochrance.cz/Nalezene/Edit/8554</a:t>
            </a:r>
            <a:r>
              <a:rPr lang="cs-CZ" dirty="0"/>
              <a:t>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b="1" i="1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500" b="1" i="1" dirty="0" smtClean="0"/>
              <a:t>Nedostatky ČOI - </a:t>
            </a:r>
            <a:r>
              <a:rPr lang="cs-CZ" sz="2100" dirty="0" smtClean="0"/>
              <a:t>metodické </a:t>
            </a:r>
            <a:r>
              <a:rPr lang="cs-CZ" sz="2100" dirty="0"/>
              <a:t>uchopení akce ÚI ČOI, </a:t>
            </a:r>
            <a:r>
              <a:rPr lang="cs-CZ" sz="2100" dirty="0" smtClean="0"/>
              <a:t>nejednotnost </a:t>
            </a:r>
            <a:r>
              <a:rPr lang="cs-CZ" sz="2100" dirty="0"/>
              <a:t>postupu při </a:t>
            </a:r>
            <a:r>
              <a:rPr lang="cs-CZ" sz="2100" dirty="0" smtClean="0"/>
              <a:t>postihování, zaměření </a:t>
            </a:r>
            <a:r>
              <a:rPr lang="cs-CZ" sz="2100" dirty="0"/>
              <a:t>na analýzu získaných dokumentů (neprověřování konkrétních podnětů</a:t>
            </a:r>
            <a:r>
              <a:rPr lang="cs-CZ" sz="2100" dirty="0" smtClean="0"/>
              <a:t>), sankce </a:t>
            </a:r>
            <a:r>
              <a:rPr lang="cs-CZ" sz="2100" dirty="0"/>
              <a:t>= § 13/14 </a:t>
            </a:r>
            <a:r>
              <a:rPr lang="cs-CZ" sz="2100" dirty="0" err="1"/>
              <a:t>ZoS</a:t>
            </a:r>
            <a:r>
              <a:rPr lang="cs-CZ" sz="2100" dirty="0"/>
              <a:t> = minimálně za </a:t>
            </a:r>
            <a:r>
              <a:rPr lang="cs-CZ" sz="2100" dirty="0" smtClean="0"/>
              <a:t>NOP, dlouhotrvající správní </a:t>
            </a:r>
            <a:r>
              <a:rPr lang="cs-CZ" sz="2100" dirty="0"/>
              <a:t>řízení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500" b="1" i="1" dirty="0"/>
              <a:t>Novela EZ – sněmovní tisk 799 </a:t>
            </a:r>
            <a:endParaRPr lang="cs-CZ" sz="2500" dirty="0"/>
          </a:p>
          <a:p>
            <a:pPr marL="342900" indent="-342900" algn="just">
              <a:buFontTx/>
              <a:buChar char="-"/>
            </a:pPr>
            <a:r>
              <a:rPr lang="cs-CZ" dirty="0"/>
              <a:t>VOP aktivně sledoval legislativní proces a snažil se o změnu (nepřijetí) části pozměňovacích návrhů </a:t>
            </a:r>
            <a:r>
              <a:rPr lang="cs-CZ" dirty="0" smtClean="0"/>
              <a:t>poslanců; zákon </a:t>
            </a:r>
            <a:r>
              <a:rPr lang="cs-CZ" dirty="0"/>
              <a:t>č. 362/2021 Sb. leden/červen 2022 účinnost</a:t>
            </a:r>
          </a:p>
          <a:p>
            <a:pPr marL="342900" indent="-342900" algn="just">
              <a:buFontTx/>
              <a:buChar char="-"/>
            </a:pPr>
            <a:r>
              <a:rPr lang="cs-CZ" sz="2300" dirty="0"/>
              <a:t>sjednocení dohledu nad zprostředkovateli i dodavateli pod ERÚ</a:t>
            </a:r>
          </a:p>
          <a:p>
            <a:pPr marL="342900" indent="-342900" algn="just">
              <a:buFontTx/>
              <a:buChar char="-"/>
            </a:pPr>
            <a:r>
              <a:rPr lang="cs-CZ" sz="2300" dirty="0"/>
              <a:t>ERÚ příslušný k rozhodování všech sporů</a:t>
            </a:r>
          </a:p>
          <a:p>
            <a:pPr marL="342900" indent="-342900" algn="just">
              <a:buFontTx/>
              <a:buChar char="-"/>
            </a:pPr>
            <a:r>
              <a:rPr lang="cs-CZ" sz="2300" dirty="0"/>
              <a:t>regulace činnosti zprostředkovatelů; právní rámec smluv o zprostředkování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190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Dohledové orgány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ČOI vs. ERÚ  - </a:t>
            </a:r>
            <a:r>
              <a:rPr lang="cs-CZ" dirty="0" err="1" smtClean="0"/>
              <a:t>energošmejdi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1" y="1623974"/>
            <a:ext cx="8197298" cy="43964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cs-CZ" b="1" dirty="0" smtClean="0"/>
              <a:t>vlastní </a:t>
            </a:r>
            <a:r>
              <a:rPr lang="cs-CZ" b="1" dirty="0"/>
              <a:t>iniciativa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://eso.ochrance.cz/Nalezene/Edit/8554</a:t>
            </a:r>
            <a:r>
              <a:rPr lang="cs-CZ" dirty="0"/>
              <a:t> </a:t>
            </a:r>
            <a:endParaRPr lang="cs-CZ" dirty="0" smtClean="0"/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b="1" i="1" dirty="0" smtClean="0"/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100" b="1" i="1" dirty="0" smtClean="0"/>
              <a:t>Nedostatky ČOI</a:t>
            </a:r>
            <a:endParaRPr lang="cs-CZ" sz="3100" b="1" i="1" dirty="0"/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100" b="1" i="1" dirty="0"/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100" dirty="0" smtClean="0"/>
              <a:t>metodické </a:t>
            </a:r>
            <a:r>
              <a:rPr lang="cs-CZ" sz="2100" dirty="0"/>
              <a:t>uchopení </a:t>
            </a:r>
            <a:r>
              <a:rPr lang="cs-CZ" sz="2100" dirty="0" smtClean="0"/>
              <a:t>akce </a:t>
            </a:r>
            <a:r>
              <a:rPr lang="cs-CZ" sz="2100" dirty="0"/>
              <a:t>ÚI ČOI</a:t>
            </a:r>
            <a:r>
              <a:rPr lang="cs-CZ" sz="2100" dirty="0" smtClean="0"/>
              <a:t>, </a:t>
            </a: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100" dirty="0" smtClean="0"/>
              <a:t>nejednotnost postupu </a:t>
            </a:r>
            <a:r>
              <a:rPr lang="cs-CZ" sz="2100" dirty="0"/>
              <a:t>při postihování = rozdílné hodnocení a formulace kontrolních zjištění </a:t>
            </a:r>
            <a:endParaRPr lang="cs-CZ" sz="2100" dirty="0" smtClean="0"/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100" dirty="0"/>
              <a:t>z</a:t>
            </a:r>
            <a:r>
              <a:rPr lang="cs-CZ" sz="2100" dirty="0" smtClean="0"/>
              <a:t>aměření na </a:t>
            </a:r>
            <a:r>
              <a:rPr lang="cs-CZ" sz="2100" dirty="0"/>
              <a:t>analýzu získaných dokumentů (neprověřování konkrétních podnětů</a:t>
            </a:r>
            <a:r>
              <a:rPr lang="cs-CZ" sz="2100" dirty="0" smtClean="0"/>
              <a:t>)</a:t>
            </a: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100" dirty="0"/>
              <a:t>s</a:t>
            </a:r>
            <a:r>
              <a:rPr lang="cs-CZ" sz="2100" dirty="0" smtClean="0"/>
              <a:t>ankce = § 13/14 </a:t>
            </a:r>
            <a:r>
              <a:rPr lang="cs-CZ" sz="2100" dirty="0" err="1" smtClean="0"/>
              <a:t>ZoS</a:t>
            </a:r>
            <a:r>
              <a:rPr lang="cs-CZ" sz="2100" dirty="0" smtClean="0"/>
              <a:t> = minimálně za NOP</a:t>
            </a: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100" dirty="0"/>
              <a:t>d</a:t>
            </a:r>
            <a:r>
              <a:rPr lang="cs-CZ" sz="2100" dirty="0" smtClean="0"/>
              <a:t>louhotrvající vedení společných správních řízení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b="1" dirty="0" smtClean="0"/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100" b="1" i="1" dirty="0" smtClean="0"/>
              <a:t>Novela EZ – sněmovní tisk 799 </a:t>
            </a:r>
            <a:endParaRPr lang="cs-CZ" sz="3100" dirty="0"/>
          </a:p>
          <a:p>
            <a:pPr marL="342900" indent="-342900" algn="just">
              <a:buFontTx/>
              <a:buChar char="-"/>
            </a:pPr>
            <a:r>
              <a:rPr lang="cs-CZ" dirty="0"/>
              <a:t>VOP aktivně sledoval legislativní proces a snažil se o změnu (nepřijetí) části pozměňovacích návrhů poslanců 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zákon č. 362/2021 Sb</a:t>
            </a:r>
            <a:r>
              <a:rPr lang="cs-CZ" dirty="0" smtClean="0"/>
              <a:t>. leden/červen 2022 účinnost</a:t>
            </a:r>
            <a:endParaRPr lang="cs-CZ" dirty="0"/>
          </a:p>
          <a:p>
            <a:pPr marL="342900" indent="-342900" algn="just">
              <a:buFontTx/>
              <a:buChar char="-"/>
            </a:pPr>
            <a:r>
              <a:rPr lang="cs-CZ" sz="2300" dirty="0" smtClean="0"/>
              <a:t>sjednocení </a:t>
            </a:r>
            <a:r>
              <a:rPr lang="cs-CZ" sz="2300" dirty="0"/>
              <a:t>dohledu nad zprostředkovateli i dodavateli pod ERÚ</a:t>
            </a:r>
          </a:p>
          <a:p>
            <a:pPr marL="342900" indent="-342900" algn="just">
              <a:buFontTx/>
              <a:buChar char="-"/>
            </a:pPr>
            <a:r>
              <a:rPr lang="cs-CZ" sz="2300" dirty="0"/>
              <a:t>ERÚ příslušný k rozhodování všech </a:t>
            </a:r>
            <a:r>
              <a:rPr lang="cs-CZ" sz="2300" dirty="0" smtClean="0"/>
              <a:t>sporů</a:t>
            </a:r>
            <a:endParaRPr lang="cs-CZ" sz="2300" dirty="0"/>
          </a:p>
          <a:p>
            <a:pPr marL="342900" indent="-342900" algn="just">
              <a:buFontTx/>
              <a:buChar char="-"/>
            </a:pPr>
            <a:r>
              <a:rPr lang="cs-CZ" sz="2300" dirty="0"/>
              <a:t>regulace činnosti </a:t>
            </a:r>
            <a:r>
              <a:rPr lang="cs-CZ" sz="2300" dirty="0" smtClean="0"/>
              <a:t>zprostředkovatelů; právní </a:t>
            </a:r>
            <a:r>
              <a:rPr lang="cs-CZ" sz="2300" dirty="0"/>
              <a:t>rámec smluv o </a:t>
            </a:r>
            <a:r>
              <a:rPr lang="cs-CZ" sz="2300" dirty="0" smtClean="0"/>
              <a:t>zprostředkování</a:t>
            </a:r>
            <a:endParaRPr lang="cs-CZ" sz="2300" dirty="0"/>
          </a:p>
          <a:p>
            <a:pPr marL="342900" indent="-342900">
              <a:buFontTx/>
              <a:buChar char="-"/>
            </a:pP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5198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NEKALÉ OBCHODNÍ PRAKTIKY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§ 4 a násl. </a:t>
            </a:r>
            <a:r>
              <a:rPr lang="cs-CZ" dirty="0" err="1"/>
              <a:t>ZoS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cs-CZ" dirty="0"/>
              <a:t>= jednání podnikatele, jehož cílem je ovlivnit ekonomické jednání spotřebitele (rozhodnutí ohledně koupě)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cs-CZ" dirty="0"/>
              <a:t>generální klauzule (§ 4 </a:t>
            </a:r>
            <a:r>
              <a:rPr lang="cs-CZ" dirty="0" err="1"/>
              <a:t>ZoS</a:t>
            </a:r>
            <a:r>
              <a:rPr lang="cs-CZ" dirty="0"/>
              <a:t>)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cs-CZ" dirty="0"/>
              <a:t>klamavé konání (§ 5 </a:t>
            </a:r>
            <a:r>
              <a:rPr lang="cs-CZ" dirty="0" err="1"/>
              <a:t>ZoS</a:t>
            </a:r>
            <a:r>
              <a:rPr lang="cs-CZ" dirty="0"/>
              <a:t>) a opomenutí (§ 5a </a:t>
            </a:r>
            <a:r>
              <a:rPr lang="cs-CZ" dirty="0" err="1"/>
              <a:t>ZoS</a:t>
            </a:r>
            <a:r>
              <a:rPr lang="cs-CZ" dirty="0"/>
              <a:t>) a agresivní obchodní praktika (§ 5b </a:t>
            </a:r>
            <a:r>
              <a:rPr lang="cs-CZ" dirty="0" err="1"/>
              <a:t>ZoS</a:t>
            </a:r>
            <a:r>
              <a:rPr lang="cs-CZ" dirty="0" smtClean="0"/>
              <a:t>)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cs-CZ" dirty="0" smtClean="0"/>
              <a:t>příloha </a:t>
            </a:r>
            <a:r>
              <a:rPr lang="cs-CZ" dirty="0"/>
              <a:t>č. 1 a 2 </a:t>
            </a:r>
            <a:r>
              <a:rPr lang="cs-CZ" dirty="0" err="1"/>
              <a:t>ZoS</a:t>
            </a:r>
            <a:r>
              <a:rPr lang="cs-CZ" dirty="0"/>
              <a:t> – praktiky nekalé </a:t>
            </a:r>
            <a:r>
              <a:rPr lang="cs-CZ" dirty="0" smtClean="0"/>
              <a:t>vždy</a:t>
            </a:r>
          </a:p>
          <a:p>
            <a:endParaRPr lang="cs-CZ" sz="1600" b="1" dirty="0" smtClean="0"/>
          </a:p>
          <a:p>
            <a:r>
              <a:rPr lang="cs-CZ" b="1" dirty="0" smtClean="0"/>
              <a:t>Postup při jejich posuzování </a:t>
            </a:r>
          </a:p>
          <a:p>
            <a:pPr marL="857250" lvl="1" indent="-342900" algn="just"/>
            <a:r>
              <a:rPr lang="cs-CZ" dirty="0" smtClean="0"/>
              <a:t>Rozhodnutí </a:t>
            </a:r>
            <a:r>
              <a:rPr lang="cs-CZ" dirty="0"/>
              <a:t>NSS  </a:t>
            </a:r>
            <a:r>
              <a:rPr lang="cs-CZ" dirty="0" err="1"/>
              <a:t>sp</a:t>
            </a:r>
            <a:r>
              <a:rPr lang="cs-CZ" dirty="0"/>
              <a:t>. zn. 7 As </a:t>
            </a:r>
            <a:r>
              <a:rPr lang="cs-CZ" dirty="0" smtClean="0"/>
              <a:t>110/2014; dostupné na </a:t>
            </a:r>
            <a:r>
              <a:rPr lang="cs-CZ" dirty="0" smtClean="0">
                <a:hlinkClick r:id="rId2"/>
              </a:rPr>
              <a:t>www.nssoud.cz</a:t>
            </a:r>
            <a:r>
              <a:rPr lang="cs-CZ" dirty="0" smtClean="0"/>
              <a:t> </a:t>
            </a:r>
          </a:p>
          <a:p>
            <a:pPr marL="857250" lvl="1" indent="-342900" algn="just"/>
            <a:r>
              <a:rPr lang="cs-CZ" dirty="0" smtClean="0"/>
              <a:t>Příloha 1 </a:t>
            </a:r>
            <a:r>
              <a:rPr lang="cs-CZ" dirty="0"/>
              <a:t>a 2 </a:t>
            </a:r>
            <a:r>
              <a:rPr lang="cs-CZ" dirty="0" err="1"/>
              <a:t>ZoS</a:t>
            </a:r>
            <a:r>
              <a:rPr lang="cs-CZ" dirty="0"/>
              <a:t> → § 5b </a:t>
            </a:r>
            <a:r>
              <a:rPr lang="cs-CZ" dirty="0" err="1"/>
              <a:t>ZoS</a:t>
            </a:r>
            <a:r>
              <a:rPr lang="cs-CZ" dirty="0"/>
              <a:t> → §5 (§5a </a:t>
            </a:r>
            <a:r>
              <a:rPr lang="cs-CZ" dirty="0" err="1"/>
              <a:t>ZoS</a:t>
            </a:r>
            <a:r>
              <a:rPr lang="cs-CZ" dirty="0"/>
              <a:t>) → znaky generální klauzule dle § 4 odst. 1 </a:t>
            </a:r>
            <a:r>
              <a:rPr lang="cs-CZ" dirty="0" err="1" smtClean="0"/>
              <a:t>ZoS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6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Nekalé obchodní praktiky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VOP řešené případy </a:t>
            </a:r>
            <a:r>
              <a:rPr lang="cs-CZ" dirty="0" smtClean="0"/>
              <a:t>I.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Praktiky autobazarů při prodeji ojetých vozů</a:t>
            </a:r>
            <a:endParaRPr lang="cs-CZ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autobazar uvede nesprávný </a:t>
            </a:r>
            <a:r>
              <a:rPr lang="cs-CZ" sz="2000" dirty="0"/>
              <a:t>údaj o počtu najetých </a:t>
            </a:r>
            <a:r>
              <a:rPr lang="cs-CZ" sz="2000" dirty="0" smtClean="0"/>
              <a:t>kilometrů → možná </a:t>
            </a:r>
            <a:r>
              <a:rPr lang="cs-CZ" sz="2000" dirty="0"/>
              <a:t>NOP dle § 4, resp. 5 </a:t>
            </a:r>
            <a:r>
              <a:rPr lang="cs-CZ" sz="2000" dirty="0" err="1" smtClean="0"/>
              <a:t>ZoS</a:t>
            </a:r>
            <a:endParaRPr lang="cs-CZ" sz="2000" dirty="0" smtClean="0"/>
          </a:p>
          <a:p>
            <a:pPr algn="ctr"/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://eso.ochrance.cz/Nalezene/Edit/620</a:t>
            </a:r>
            <a:r>
              <a:rPr lang="cs-CZ" sz="2000" dirty="0"/>
              <a:t> </a:t>
            </a:r>
            <a:endParaRPr lang="cs-CZ" sz="2000" dirty="0" smtClean="0"/>
          </a:p>
          <a:p>
            <a:pPr algn="ctr"/>
            <a:r>
              <a:rPr lang="cs-CZ" sz="2000" dirty="0" smtClean="0">
                <a:hlinkClick r:id="rId3"/>
              </a:rPr>
              <a:t>http</a:t>
            </a:r>
            <a:r>
              <a:rPr lang="cs-CZ" sz="2000" dirty="0">
                <a:hlinkClick r:id="rId3"/>
              </a:rPr>
              <a:t>://www.nssoud.cz/files/SOUDNI_VYKON/2016/0093_9As__1600027_20170120082804_prevedeno.pdf</a:t>
            </a:r>
            <a:r>
              <a:rPr lang="cs-CZ" sz="2000" dirty="0"/>
              <a:t> </a:t>
            </a:r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r>
              <a:rPr lang="cs-CZ" b="1" dirty="0"/>
              <a:t>Český mincovní obchod, </a:t>
            </a:r>
            <a:r>
              <a:rPr lang="cs-CZ" b="1" dirty="0" err="1"/>
              <a:t>sp</a:t>
            </a:r>
            <a:r>
              <a:rPr lang="cs-CZ" b="1" dirty="0"/>
              <a:t>. zn. 6184/2016/VOP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předem zaškrtnutý souhlas s režimem spotřebitelského servisu („vynucení souhlasu“)→ agresivní obchodní praktika dle § 5b odst. 1 </a:t>
            </a:r>
            <a:r>
              <a:rPr lang="cs-CZ" sz="2000" dirty="0" err="1" smtClean="0"/>
              <a:t>ZoS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2138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Nekalé obchodní praktiky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562132" y="824459"/>
            <a:ext cx="5542520" cy="39926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VOP řešené případy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8676"/>
            <a:ext cx="7974025" cy="4363679"/>
          </a:xfrm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cs-CZ" b="1" dirty="0" smtClean="0"/>
              <a:t>Nabídka potravinových doplňků = SZPI § 23/2 </a:t>
            </a:r>
            <a:r>
              <a:rPr lang="cs-CZ" b="1" dirty="0" err="1" smtClean="0"/>
              <a:t>ZoS</a:t>
            </a:r>
            <a:endParaRPr lang="cs-CZ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smlouvy </a:t>
            </a:r>
            <a:r>
              <a:rPr lang="cs-CZ" dirty="0"/>
              <a:t>po </a:t>
            </a:r>
            <a:r>
              <a:rPr lang="cs-CZ" dirty="0" smtClean="0"/>
              <a:t>telefonu = plnění povinností dle § 1825 OZ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informace </a:t>
            </a:r>
            <a:r>
              <a:rPr lang="cs-CZ" dirty="0"/>
              <a:t>o </a:t>
            </a:r>
            <a:r>
              <a:rPr lang="cs-CZ" dirty="0" smtClean="0"/>
              <a:t>sobě/účelu hovoru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novela OZ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„</a:t>
            </a:r>
            <a:r>
              <a:rPr lang="cs-CZ" dirty="0"/>
              <a:t>výhra“ – nekalá obchodní praktika dle § 5b odst. 1 </a:t>
            </a:r>
            <a:r>
              <a:rPr lang="cs-CZ" dirty="0" err="1" smtClean="0"/>
              <a:t>ZoS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eso.ochrance.cz/Nalezene/Edit/6222</a:t>
            </a:r>
            <a:r>
              <a:rPr lang="cs-CZ" dirty="0" smtClean="0"/>
              <a:t>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Roztříštěnost dohledu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cs-CZ" dirty="0"/>
              <a:t>kosmetické </a:t>
            </a:r>
            <a:r>
              <a:rPr lang="cs-CZ" dirty="0" smtClean="0"/>
              <a:t>přípravky - krajské hygienické stanice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cs-CZ" dirty="0"/>
              <a:t>l</a:t>
            </a:r>
            <a:r>
              <a:rPr lang="cs-CZ" dirty="0" smtClean="0"/>
              <a:t>éčiva - Státní ústav pro kontrolu léčiv (</a:t>
            </a:r>
            <a:r>
              <a:rPr lang="cs-CZ" dirty="0" smtClean="0">
                <a:hlinkClick r:id="rId3"/>
              </a:rPr>
              <a:t>www.sukl.cz</a:t>
            </a:r>
            <a:r>
              <a:rPr lang="cs-CZ" dirty="0" smtClean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6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dirty="0" err="1" smtClean="0"/>
              <a:t>Podcasty</a:t>
            </a:r>
            <a:r>
              <a:rPr lang="cs-CZ" sz="2600" dirty="0" smtClean="0"/>
              <a:t> Na kávu s ombudsmanem</a:t>
            </a:r>
            <a:endParaRPr lang="cs-CZ" sz="2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7188" indent="-342900" algn="ctr">
              <a:buFont typeface="Wingdings" panose="05000000000000000000" pitchFamily="2" charset="2"/>
              <a:buChar char="q"/>
            </a:pPr>
            <a:endParaRPr lang="cs-CZ" b="1" dirty="0" smtClean="0"/>
          </a:p>
          <a:p>
            <a:pPr marL="357188" indent="-342900" algn="ctr">
              <a:buFont typeface="Wingdings" panose="05000000000000000000" pitchFamily="2" charset="2"/>
              <a:buChar char="q"/>
            </a:pPr>
            <a:r>
              <a:rPr lang="cs-CZ" b="1" dirty="0" smtClean="0"/>
              <a:t>Spotřebitelské smlouvy/vztahy a možnosti VOP</a:t>
            </a:r>
            <a:endParaRPr lang="cs-CZ" dirty="0" smtClean="0"/>
          </a:p>
          <a:p>
            <a:pPr marL="14288" algn="ctr"/>
            <a:r>
              <a:rPr lang="cs-CZ" dirty="0">
                <a:hlinkClick r:id="rId2"/>
              </a:rPr>
              <a:t>https://www.ochrance.cz/aktualne/na_kavu_s_ombudsmanem_15-_dil_spotrebitelske_vztahy_a_moznosti_ombudsmana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14288" algn="ctr"/>
            <a:r>
              <a:rPr lang="cs-CZ" dirty="0" smtClean="0"/>
              <a:t> </a:t>
            </a:r>
            <a:endParaRPr lang="cs-CZ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cs-CZ" b="1" dirty="0" smtClean="0"/>
              <a:t>Služby </a:t>
            </a:r>
            <a:r>
              <a:rPr lang="cs-CZ" b="1" dirty="0"/>
              <a:t>a řešení jejich </a:t>
            </a:r>
            <a:r>
              <a:rPr lang="cs-CZ" b="1" dirty="0" smtClean="0"/>
              <a:t>reklamací</a:t>
            </a:r>
          </a:p>
          <a:p>
            <a:pPr algn="ctr"/>
            <a:r>
              <a:rPr lang="cs-CZ" dirty="0">
                <a:hlinkClick r:id="rId3"/>
              </a:rPr>
              <a:t>https://www.ochrance.cz/aktualne/na_kavu_s_ombudsmanem_39-_dil_sluzby_a_reseni_jejich_reklamaci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cs-CZ" b="1" dirty="0" err="1" smtClean="0"/>
              <a:t>Energošmejdi</a:t>
            </a:r>
            <a:endParaRPr lang="cs-CZ" b="1" dirty="0" smtClean="0"/>
          </a:p>
          <a:p>
            <a:pPr algn="ctr"/>
            <a:r>
              <a:rPr lang="cs-CZ" dirty="0">
                <a:hlinkClick r:id="rId4"/>
              </a:rPr>
              <a:t>https://www.ochrance.cz/aktualne/na_kavu_s_ombudsmanem_40_dil_energosmejdi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3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závěrem?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2800" b="1" smtClean="0"/>
              <a:t>Děkuji </a:t>
            </a:r>
            <a:r>
              <a:rPr lang="cs-CZ" sz="2800" b="1" dirty="0" smtClean="0"/>
              <a:t>za pozornost</a:t>
            </a:r>
            <a:endParaRPr lang="cs-CZ" sz="2800" b="1" dirty="0"/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www.ochrance.cz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www.eso.ochrance.cz</a:t>
            </a:r>
            <a:r>
              <a:rPr lang="cs-CZ" dirty="0"/>
              <a:t> – Evidence stanovisek ochránce</a:t>
            </a:r>
          </a:p>
          <a:p>
            <a:r>
              <a:rPr lang="cs-CZ" dirty="0">
                <a:hlinkClick r:id="rId4"/>
              </a:rPr>
              <a:t>www.facebook.com</a:t>
            </a:r>
            <a:r>
              <a:rPr lang="cs-CZ" dirty="0"/>
              <a:t>: Veřejný ochránce práv – ombudsman</a:t>
            </a:r>
          </a:p>
          <a:p>
            <a:r>
              <a:rPr lang="cs-CZ" dirty="0">
                <a:hlinkClick r:id="rId5"/>
              </a:rPr>
              <a:t>www.twitter.com/ochranceprav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www.instagram.com</a:t>
            </a:r>
            <a:r>
              <a:rPr lang="cs-CZ" dirty="0"/>
              <a:t>: Veřejný ochránce </a:t>
            </a:r>
            <a:r>
              <a:rPr lang="cs-CZ" dirty="0" smtClean="0"/>
              <a:t>práv</a:t>
            </a:r>
          </a:p>
          <a:p>
            <a:r>
              <a:rPr lang="cs-CZ" dirty="0">
                <a:hlinkClick r:id="rId7"/>
              </a:rPr>
              <a:t>www.youtube.com</a:t>
            </a:r>
            <a:r>
              <a:rPr lang="cs-CZ" dirty="0"/>
              <a:t>: Ombudsman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36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01FC7-2E00-45B7-B275-F61985D5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Působnost VOP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59E64-9E8B-41A6-A8B0-EB45CA65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5C3588D-F9B2-4622-97CD-C7FA458413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78C9A32-CBA1-4C5C-B56D-0992C7007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Možnosti jeho zásahu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3CBEF28-34C4-455E-A9E6-EC3566B4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cs-CZ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Ochrana </a:t>
            </a:r>
            <a:r>
              <a:rPr lang="cs-CZ" b="1" dirty="0"/>
              <a:t>osob před jednáním úřadů </a:t>
            </a:r>
            <a:r>
              <a:rPr lang="cs-CZ" dirty="0"/>
              <a:t>(§ 1/1</a:t>
            </a:r>
            <a:r>
              <a:rPr lang="cs-CZ" dirty="0" smtClean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Národní preventivní mechanismus </a:t>
            </a:r>
            <a:r>
              <a:rPr lang="cs-CZ" dirty="0" smtClean="0"/>
              <a:t>(§ </a:t>
            </a:r>
            <a:r>
              <a:rPr lang="cs-CZ" dirty="0"/>
              <a:t>1/3) - systematické návštěvy </a:t>
            </a:r>
            <a:r>
              <a:rPr lang="cs-CZ" dirty="0" smtClean="0"/>
              <a:t>zařízení;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Antidiskriminační těleso </a:t>
            </a:r>
            <a:r>
              <a:rPr lang="cs-CZ" dirty="0"/>
              <a:t>(§ 1/5) – „</a:t>
            </a:r>
            <a:r>
              <a:rPr lang="cs-CZ" dirty="0" smtClean="0"/>
              <a:t>přispívá“ </a:t>
            </a:r>
            <a:r>
              <a:rPr lang="cs-CZ" dirty="0"/>
              <a:t>k prosazování rovného </a:t>
            </a:r>
            <a:r>
              <a:rPr lang="cs-CZ" dirty="0" smtClean="0"/>
              <a:t>zacházení;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Sledování vyhoštění </a:t>
            </a:r>
            <a:r>
              <a:rPr lang="cs-CZ" dirty="0"/>
              <a:t>(§ 1/6); </a:t>
            </a:r>
            <a:r>
              <a:rPr lang="cs-CZ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Monitorování práv lidí se zdravotním </a:t>
            </a:r>
            <a:r>
              <a:rPr lang="cs-CZ" b="1" dirty="0"/>
              <a:t>postižením</a:t>
            </a:r>
            <a:r>
              <a:rPr lang="cs-CZ" dirty="0"/>
              <a:t>; </a:t>
            </a:r>
            <a:r>
              <a:rPr lang="cs-CZ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/>
              <a:t>Pomoc občanům EU;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1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Působnost VOP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Ochrana osob před jednáním úřadů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 smtClean="0"/>
          </a:p>
          <a:p>
            <a:pPr algn="just"/>
            <a:r>
              <a:rPr lang="cs-CZ" dirty="0" smtClean="0"/>
              <a:t>Veřejný </a:t>
            </a:r>
            <a:r>
              <a:rPr lang="cs-CZ" dirty="0"/>
              <a:t>ochránce práv působí </a:t>
            </a:r>
            <a:r>
              <a:rPr lang="cs-CZ" b="1" dirty="0"/>
              <a:t>k ochraně osob před jednáním úřadů a dalších institucí</a:t>
            </a:r>
            <a:r>
              <a:rPr lang="cs-CZ" dirty="0"/>
              <a:t> uvedených v tomto zákoně, pokud je v rozporu s právem, neodpovídá principům demokratického právního státu a dobré správy, jakož i před jejich nečinností, a tím přispívá k ochraně základních práv a svobod. (§ 1 odst. 1</a:t>
            </a:r>
            <a:r>
              <a:rPr lang="cs-CZ" dirty="0" smtClean="0"/>
              <a:t>)</a:t>
            </a:r>
          </a:p>
          <a:p>
            <a:pPr algn="just"/>
            <a:endParaRPr lang="cs-CZ" dirty="0"/>
          </a:p>
          <a:p>
            <a:pPr algn="ctr"/>
            <a:r>
              <a:rPr lang="cs-CZ" i="1" dirty="0" smtClean="0"/>
              <a:t>K principům dobré správy: </a:t>
            </a:r>
            <a:r>
              <a:rPr lang="cs-CZ" dirty="0" smtClean="0">
                <a:hlinkClick r:id="rId2"/>
              </a:rPr>
              <a:t>www.ochrance.cz/dokument/principy-dobre-spravy</a:t>
            </a:r>
            <a:r>
              <a:rPr lang="cs-CZ" dirty="0" smtClean="0"/>
              <a:t> 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1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Působnost VOP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Ochrana osob před jednáním úřadů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cs-CZ" b="1" dirty="0"/>
              <a:t>Ministerstva a ústřední správní </a:t>
            </a:r>
            <a:r>
              <a:rPr lang="cs-CZ" b="1" dirty="0" smtClean="0"/>
              <a:t>úřady</a:t>
            </a:r>
            <a:endParaRPr lang="cs-CZ" dirty="0"/>
          </a:p>
          <a:p>
            <a:r>
              <a:rPr lang="cs-CZ" dirty="0" smtClean="0"/>
              <a:t>MPO, ČTÚ</a:t>
            </a:r>
            <a:r>
              <a:rPr lang="cs-CZ" dirty="0"/>
              <a:t>, ERÚ, </a:t>
            </a:r>
            <a:r>
              <a:rPr lang="cs-CZ" dirty="0" smtClean="0"/>
              <a:t>ÚOOÚ,ÚOHS, ČNB, SZPI ….  </a:t>
            </a:r>
          </a:p>
          <a:p>
            <a:pPr marL="514350" indent="-514350">
              <a:buFont typeface="+mj-lt"/>
              <a:buAutoNum type="romanUcPeriod" startAt="2"/>
            </a:pPr>
            <a:r>
              <a:rPr lang="cs-CZ" b="1" dirty="0" smtClean="0"/>
              <a:t>Podřízené </a:t>
            </a:r>
            <a:r>
              <a:rPr lang="cs-CZ" b="1" dirty="0"/>
              <a:t>správní úřady </a:t>
            </a:r>
            <a:r>
              <a:rPr lang="cs-CZ" dirty="0"/>
              <a:t>(zřízeny zákonem)</a:t>
            </a:r>
          </a:p>
          <a:p>
            <a:r>
              <a:rPr lang="cs-CZ" dirty="0" smtClean="0"/>
              <a:t>ČSSZ, ČOI, Úřady </a:t>
            </a:r>
            <a:r>
              <a:rPr lang="cs-CZ" dirty="0"/>
              <a:t>práce ČR </a:t>
            </a:r>
            <a:r>
              <a:rPr lang="cs-CZ" dirty="0" smtClean="0"/>
              <a:t>……..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cs-CZ" b="1" dirty="0" smtClean="0"/>
              <a:t>Orgány </a:t>
            </a:r>
            <a:r>
              <a:rPr lang="cs-CZ" b="1" dirty="0"/>
              <a:t>obcí a krajů při výkonu přenesené působnosti</a:t>
            </a:r>
          </a:p>
          <a:p>
            <a:r>
              <a:rPr lang="cs-CZ" dirty="0"/>
              <a:t>stavební úřad, živnostenský úřad, </a:t>
            </a:r>
            <a:r>
              <a:rPr lang="cs-CZ" dirty="0" smtClean="0"/>
              <a:t>zdravotnictví </a:t>
            </a:r>
            <a:r>
              <a:rPr lang="cs-CZ" dirty="0"/>
              <a:t>apod. </a:t>
            </a:r>
            <a:endParaRPr lang="cs-CZ" dirty="0" smtClean="0"/>
          </a:p>
          <a:p>
            <a:endParaRPr lang="cs-CZ" b="1" dirty="0" smtClean="0">
              <a:solidFill>
                <a:srgbClr val="008276"/>
              </a:solidFill>
            </a:endParaRPr>
          </a:p>
          <a:p>
            <a:pPr algn="ctr"/>
            <a:r>
              <a:rPr lang="cs-CZ" b="1" dirty="0" smtClean="0">
                <a:solidFill>
                  <a:srgbClr val="008276"/>
                </a:solidFill>
              </a:rPr>
              <a:t>VOP nemůže</a:t>
            </a:r>
          </a:p>
          <a:p>
            <a:pPr marL="514350" indent="-514350" algn="just">
              <a:buAutoNum type="romanUcPeriod"/>
            </a:pPr>
            <a:r>
              <a:rPr lang="cs-CZ" dirty="0" smtClean="0"/>
              <a:t>prověřit postup</a:t>
            </a:r>
            <a:r>
              <a:rPr lang="cs-CZ" dirty="0"/>
              <a:t> </a:t>
            </a:r>
            <a:r>
              <a:rPr lang="cs-CZ" dirty="0" smtClean="0"/>
              <a:t>Parlamentu, vlády, </a:t>
            </a:r>
            <a:r>
              <a:rPr lang="cs-CZ" dirty="0"/>
              <a:t>NKÚ, </a:t>
            </a:r>
            <a:r>
              <a:rPr lang="cs-CZ" dirty="0" smtClean="0"/>
              <a:t>zpravodajských služeb, orgánů činných v trestním řízení, samosprávných organizací </a:t>
            </a:r>
            <a:r>
              <a:rPr lang="cs-CZ" dirty="0"/>
              <a:t>(ČAK, EK apod</a:t>
            </a:r>
            <a:r>
              <a:rPr lang="cs-CZ" dirty="0" smtClean="0"/>
              <a:t>.), soukromých subjektů/exekutorů/advokátů </a:t>
            </a:r>
            <a:endParaRPr lang="cs-CZ" dirty="0"/>
          </a:p>
          <a:p>
            <a:pPr marL="514350" indent="-514350" algn="just">
              <a:buAutoNum type="romanUcPeriod"/>
            </a:pPr>
            <a:r>
              <a:rPr lang="cs-CZ" dirty="0"/>
              <a:t>p</a:t>
            </a:r>
            <a:r>
              <a:rPr lang="cs-CZ" dirty="0" smtClean="0"/>
              <a:t>oskytovat právní poradenství </a:t>
            </a:r>
          </a:p>
          <a:p>
            <a:pPr marL="514350" indent="-514350" algn="just">
              <a:buAutoNum type="romanUcPeriod"/>
            </a:pPr>
            <a:r>
              <a:rPr lang="cs-CZ" dirty="0"/>
              <a:t>z</a:t>
            </a:r>
            <a:r>
              <a:rPr lang="cs-CZ" dirty="0" smtClean="0"/>
              <a:t>asahovat/řešit soukromoprávní spory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3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Postupy při vyřizování podnětů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558138"/>
            <a:ext cx="7945391" cy="45602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cs-CZ" b="1" dirty="0" smtClean="0">
                <a:solidFill>
                  <a:srgbClr val="008276"/>
                </a:solidFill>
              </a:rPr>
              <a:t>Výhrady nejsou v působnosti VOP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vysvětlení, rada + informační letáky</a:t>
            </a:r>
          </a:p>
          <a:p>
            <a:pPr marL="342900" indent="-342900">
              <a:buFontTx/>
              <a:buChar char="-"/>
            </a:pPr>
            <a:endParaRPr lang="cs-CZ" b="1" dirty="0" smtClean="0"/>
          </a:p>
          <a:p>
            <a:pPr marL="514350" indent="-514350">
              <a:buFont typeface="+mj-lt"/>
              <a:buAutoNum type="romanUcPeriod" startAt="2"/>
            </a:pPr>
            <a:r>
              <a:rPr lang="cs-CZ" b="1" dirty="0" smtClean="0">
                <a:solidFill>
                  <a:srgbClr val="008276"/>
                </a:solidFill>
              </a:rPr>
              <a:t>Výhrady může VOP prověřit</a:t>
            </a:r>
          </a:p>
          <a:p>
            <a:r>
              <a:rPr lang="cs-CZ" b="1" dirty="0" smtClean="0"/>
              <a:t>Neshledáno pochybení = nepodnět, objasněno, odloženo</a:t>
            </a:r>
            <a:endParaRPr lang="cs-CZ" b="1" dirty="0"/>
          </a:p>
          <a:p>
            <a:r>
              <a:rPr lang="cs-CZ" b="1" dirty="0" smtClean="0"/>
              <a:t>Možný nesprávný postup = zahájení šetření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Bez pochybení (§17)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Shledáno pochybení (§ 18/1, nebo ukončení § 18/2)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Sankce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pPr algn="ctr"/>
            <a:r>
              <a:rPr lang="cs-CZ" b="1" dirty="0" smtClean="0">
                <a:solidFill>
                  <a:srgbClr val="008276"/>
                </a:solidFill>
              </a:rPr>
              <a:t>Evidence stanovisek VOP – ESO</a:t>
            </a:r>
          </a:p>
          <a:p>
            <a:pPr algn="ctr"/>
            <a:r>
              <a:rPr lang="cs-CZ" dirty="0">
                <a:solidFill>
                  <a:srgbClr val="008276"/>
                </a:solidFill>
                <a:hlinkClick r:id="rId2"/>
              </a:rPr>
              <a:t>https://www.ochrance.cz/eso</a:t>
            </a:r>
            <a:r>
              <a:rPr lang="cs-CZ" dirty="0" smtClean="0">
                <a:solidFill>
                  <a:srgbClr val="008276"/>
                </a:solidFill>
                <a:hlinkClick r:id="rId2"/>
              </a:rPr>
              <a:t>/</a:t>
            </a:r>
            <a:r>
              <a:rPr lang="cs-CZ" dirty="0" smtClean="0">
                <a:solidFill>
                  <a:srgbClr val="008276"/>
                </a:solidFill>
              </a:rPr>
              <a:t> </a:t>
            </a:r>
            <a:endParaRPr lang="cs-CZ" dirty="0">
              <a:solidFill>
                <a:srgbClr val="0082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01FC7-2E00-45B7-B275-F61985D5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spotřebitele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59E64-9E8B-41A6-A8B0-EB45CA65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5C3588D-F9B2-4622-97CD-C7FA458413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78C9A32-CBA1-4C5C-B56D-0992C7007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Základní právní rámec – ČR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3CBEF28-34C4-455E-A9E6-EC3566B4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12959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zákon </a:t>
            </a:r>
            <a:r>
              <a:rPr lang="cs-CZ" dirty="0"/>
              <a:t>č. 89/2012 Sb., občanský zákoník,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zákon č. 634/1992 Sb., o ochraně spotřebitele (</a:t>
            </a:r>
            <a:r>
              <a:rPr lang="cs-CZ" dirty="0" err="1"/>
              <a:t>ZoS</a:t>
            </a:r>
            <a:r>
              <a:rPr lang="cs-CZ" dirty="0"/>
              <a:t>),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zákon č. 127/2005 Sb., o elektronických </a:t>
            </a:r>
            <a:r>
              <a:rPr lang="cs-CZ" dirty="0" smtClean="0"/>
              <a:t>komunikacích (ZEK),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ákon č. 29/2000 Sb., o poštovních službách (</a:t>
            </a:r>
            <a:r>
              <a:rPr lang="cs-CZ" dirty="0" err="1" smtClean="0"/>
              <a:t>ZPoštS</a:t>
            </a:r>
            <a:r>
              <a:rPr lang="cs-CZ" dirty="0" smtClean="0"/>
              <a:t>),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zákon č. 458/2000 Sb., energetický zákon (EZ),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zákon č. 257/2016 Sb., o spotřebitelském </a:t>
            </a:r>
            <a:r>
              <a:rPr lang="cs-CZ" dirty="0" smtClean="0"/>
              <a:t>úvěru,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zákon č. 229/2002 Sb., o finančním arbitrovi,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zákon č. 6/1993 Sb., o České národní bance, atd.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7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spotřebitele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Unijní legislativa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8677"/>
            <a:ext cx="8087967" cy="371262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Směrnice </a:t>
            </a:r>
            <a:r>
              <a:rPr lang="cs-CZ" dirty="0"/>
              <a:t>Evropského parlamentu a Rady</a:t>
            </a:r>
            <a:r>
              <a:rPr lang="cs-CZ" dirty="0" smtClean="0"/>
              <a:t>:</a:t>
            </a:r>
          </a:p>
          <a:p>
            <a:pPr algn="ctr"/>
            <a:endParaRPr lang="cs-CZ" sz="1400" dirty="0"/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cs-CZ" dirty="0"/>
              <a:t>2005/29/ES – o nekalých obchodních praktikách vůči spotřebitelům na vnitřním trhu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cs-CZ" dirty="0"/>
              <a:t>2011/83/EU o právech </a:t>
            </a:r>
            <a:r>
              <a:rPr lang="cs-CZ" dirty="0" smtClean="0"/>
              <a:t>spotřebitelů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cs-CZ" dirty="0"/>
              <a:t>2019/771 </a:t>
            </a:r>
            <a:r>
              <a:rPr lang="cs-CZ" dirty="0" smtClean="0"/>
              <a:t>o </a:t>
            </a:r>
            <a:r>
              <a:rPr lang="cs-CZ" dirty="0"/>
              <a:t>některých aspektech smluv o prodeji zboží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cs-CZ" dirty="0"/>
              <a:t>2013/11/EU o alternativním řešení spotřebitelských sporů </a:t>
            </a:r>
            <a:endParaRPr lang="cs-CZ" dirty="0" smtClean="0"/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cs-CZ" dirty="0" smtClean="0"/>
              <a:t>93/13/EHS o</a:t>
            </a:r>
            <a:r>
              <a:rPr lang="cs-CZ" dirty="0"/>
              <a:t> nepřiměřených podmínkách ve spotřebitelských </a:t>
            </a:r>
            <a:r>
              <a:rPr lang="cs-CZ" dirty="0" smtClean="0"/>
              <a:t>smlouvách a mnoho dalších.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8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becna.potx" id="{82BFD354-4129-4076-81A7-54445153569D}" vid="{D397CD1C-49B6-4104-9CA4-24B9866780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E7102-53F2-496C-BB8D-47E473B006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C60E3B-E2D0-4E6E-A1CE-8A9F09C59C8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aea5b64-986d-4ed0-9f25-146f1d978e9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929062C-6995-46A4-833B-16F9AD662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Prezentace_obecna</Template>
  <TotalTime>2311</TotalTime>
  <Words>3119</Words>
  <Application>Microsoft Office PowerPoint</Application>
  <PresentationFormat>Předvádění na obrazovce (4:3)</PresentationFormat>
  <Paragraphs>446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 New</vt:lpstr>
      <vt:lpstr>Times New Roman</vt:lpstr>
      <vt:lpstr>Wingdings</vt:lpstr>
      <vt:lpstr>Ombudsman</vt:lpstr>
      <vt:lpstr>Veřejný ochránce práv a ochrana spotřebitele</vt:lpstr>
      <vt:lpstr>Veřejný ochránce práv</vt:lpstr>
      <vt:lpstr>Veřejný ochránce práv</vt:lpstr>
      <vt:lpstr>Působnost VOP</vt:lpstr>
      <vt:lpstr>Působnost VOP</vt:lpstr>
      <vt:lpstr>Působnost VOP</vt:lpstr>
      <vt:lpstr>Postupy při vyřizování podnětů</vt:lpstr>
      <vt:lpstr>Ochrana spotřebitele </vt:lpstr>
      <vt:lpstr>Ochrana spotřebitele </vt:lpstr>
      <vt:lpstr>Občanský zákoník</vt:lpstr>
      <vt:lpstr>Občanský zákoník</vt:lpstr>
      <vt:lpstr>Občanský zákoník</vt:lpstr>
      <vt:lpstr>VYŘIZOVÁNÍ REKLAMACÍ</vt:lpstr>
      <vt:lpstr>Nevyřízení reklamace ve lhůtě</vt:lpstr>
      <vt:lpstr>Občanský zákoník/ZOS</vt:lpstr>
      <vt:lpstr>Zákon o ochraně spotřebitele </vt:lpstr>
      <vt:lpstr>Dohledové orgány  ochrana spotřebitele § 23 </vt:lpstr>
      <vt:lpstr>Dohledové orgány</vt:lpstr>
      <vt:lpstr>Dohledové orgány</vt:lpstr>
      <vt:lpstr>Dohledové orgány</vt:lpstr>
      <vt:lpstr>Dohledové orgány</vt:lpstr>
      <vt:lpstr>Dohledové orgány</vt:lpstr>
      <vt:lpstr>Dohledové orgány</vt:lpstr>
      <vt:lpstr>Dohledové orgány</vt:lpstr>
      <vt:lpstr>Spotřebitelské spory</vt:lpstr>
      <vt:lpstr>Subjekty adr </vt:lpstr>
      <vt:lpstr>Subjekty adr </vt:lpstr>
      <vt:lpstr>ADR – ČOI </vt:lpstr>
      <vt:lpstr>ADR - čoi</vt:lpstr>
      <vt:lpstr>Dohledové orgány</vt:lpstr>
      <vt:lpstr>Dohledové orgány</vt:lpstr>
      <vt:lpstr>NEKALÉ OBCHODNÍ PRAKTIKY</vt:lpstr>
      <vt:lpstr>Nekalé obchodní praktiky</vt:lpstr>
      <vt:lpstr>Nekalé obchodní praktiky</vt:lpstr>
      <vt:lpstr>Podcasty Na kávu s ombudsmanem</vt:lpstr>
      <vt:lpstr>A co závěrem?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Němcová-Čáslavská Tereza  JUDr.</dc:creator>
  <cp:keywords>MF</cp:keywords>
  <cp:lastModifiedBy>Gabrišová Veronika JUDr.</cp:lastModifiedBy>
  <cp:revision>199</cp:revision>
  <cp:lastPrinted>2023-04-21T08:09:24Z</cp:lastPrinted>
  <dcterms:created xsi:type="dcterms:W3CDTF">2018-09-07T11:40:45Z</dcterms:created>
  <dcterms:modified xsi:type="dcterms:W3CDTF">2024-02-28T09:23:29Z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