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659" r:id="rId5"/>
    <p:sldMasterId id="2147483660" r:id="rId6"/>
  </p:sldMasterIdLst>
  <p:notesMasterIdLst>
    <p:notesMasterId r:id="rId32"/>
  </p:notesMasterIdLst>
  <p:handoutMasterIdLst>
    <p:handoutMasterId r:id="rId33"/>
  </p:handoutMasterIdLst>
  <p:sldIdLst>
    <p:sldId id="256" r:id="rId7"/>
    <p:sldId id="285" r:id="rId8"/>
    <p:sldId id="293" r:id="rId9"/>
    <p:sldId id="272" r:id="rId10"/>
    <p:sldId id="273" r:id="rId11"/>
    <p:sldId id="274" r:id="rId12"/>
    <p:sldId id="275" r:id="rId13"/>
    <p:sldId id="287" r:id="rId14"/>
    <p:sldId id="295" r:id="rId15"/>
    <p:sldId id="288" r:id="rId16"/>
    <p:sldId id="289" r:id="rId17"/>
    <p:sldId id="279" r:id="rId18"/>
    <p:sldId id="290" r:id="rId19"/>
    <p:sldId id="292" r:id="rId20"/>
    <p:sldId id="297" r:id="rId21"/>
    <p:sldId id="298" r:id="rId22"/>
    <p:sldId id="299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283" r:id="rId31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94611" autoAdjust="0"/>
  </p:normalViewPr>
  <p:slideViewPr>
    <p:cSldViewPr snapToGrid="0">
      <p:cViewPr varScale="1">
        <p:scale>
          <a:sx n="154" d="100"/>
          <a:sy n="154" d="100"/>
        </p:scale>
        <p:origin x="2172" y="144"/>
      </p:cViewPr>
      <p:guideLst>
        <p:guide orient="horz" pos="2160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08" y="-7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CDB3785F-A049-4F3B-8057-DD4742A902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8B21B64B-D37C-4ACD-91BA-2115BCC76BA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E4D1899B-EDFD-4B6C-9E60-847321C26FF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A5382294-F225-45DE-A14D-67D16C37245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FEA048-237B-45FB-8224-4531ABBAA3C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24C5A8F7-CA27-45F8-B364-B08AB945AB9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5E7C092D-6E57-4272-9937-2366A0BDB8D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EBB02679-08EB-41DB-99DA-DD6228718FB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>
            <a:extLst>
              <a:ext uri="{FF2B5EF4-FFF2-40B4-BE49-F238E27FC236}">
                <a16:creationId xmlns:a16="http://schemas.microsoft.com/office/drawing/2014/main" id="{2ACC5225-6567-42C4-9DE6-1CF01106733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06" name="Rectangle 6">
            <a:extLst>
              <a:ext uri="{FF2B5EF4-FFF2-40B4-BE49-F238E27FC236}">
                <a16:creationId xmlns:a16="http://schemas.microsoft.com/office/drawing/2014/main" id="{A7D0BAD2-6CF1-49B8-9398-6EAE186A19D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7" name="Rectangle 7">
            <a:extLst>
              <a:ext uri="{FF2B5EF4-FFF2-40B4-BE49-F238E27FC236}">
                <a16:creationId xmlns:a16="http://schemas.microsoft.com/office/drawing/2014/main" id="{A48983CB-FA75-4953-A4BA-5A1A30F9E9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EFC30F7-7BCB-4F5F-9EF8-E37CB106221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C30F7-7BCB-4F5F-9EF8-E37CB1062213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2554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>
            <a:extLst>
              <a:ext uri="{FF2B5EF4-FFF2-40B4-BE49-F238E27FC236}">
                <a16:creationId xmlns:a16="http://schemas.microsoft.com/office/drawing/2014/main" id="{B8FBDDC0-6FBF-48F0-B6D9-F5904337326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83C8837A-7B17-45A3-9C19-9421F0479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5" name="Rectangle 21">
              <a:extLst>
                <a:ext uri="{FF2B5EF4-FFF2-40B4-BE49-F238E27FC236}">
                  <a16:creationId xmlns:a16="http://schemas.microsoft.com/office/drawing/2014/main" id="{79ACC23B-E70A-4957-ACC3-336B9FD46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1477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>
                <a:latin typeface="Arial" charset="0"/>
              </a:endParaRPr>
            </a:p>
          </p:txBody>
        </p:sp>
        <p:pic>
          <p:nvPicPr>
            <p:cNvPr id="6" name="Picture 22" descr="titl CZ">
              <a:extLst>
                <a:ext uri="{FF2B5EF4-FFF2-40B4-BE49-F238E27FC236}">
                  <a16:creationId xmlns:a16="http://schemas.microsoft.com/office/drawing/2014/main" id="{7C6FE024-DF5B-4837-9A32-06B51D0C7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506663" y="2565400"/>
            <a:ext cx="5688012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5ABD1DBE-D668-4CFC-965C-0A88DFA767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E9493286-FD3D-47D0-8C6B-394F2748146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B204AE-9C4E-4357-950B-8D801FBB7F0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9264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176ACCAE-B9DA-4CDC-8582-2F1B7C4E24D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25A93701-9376-4ECB-B8D1-206F685AD7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4ED60-0CBE-4D1D-9ED3-4B4EF63623D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79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1125538"/>
            <a:ext cx="2057400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20725" y="1125538"/>
            <a:ext cx="6024563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699FA5D7-75AD-4B11-933F-E64D1DA8680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C9BC902B-6DE1-45AB-A51A-C497F90364C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63945-DA8D-4265-AE42-C980C73C25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184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45D365B-F19F-4E2A-B7DB-141DC87A19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5030A54-2377-4280-94C9-03D5B27919F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9A5D4-46CB-4B52-A8AF-0D4A45C2E7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7531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0FC5755-6358-4456-BC6C-08F24D8C7E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10AA8AC-C31D-4B3A-A6D4-0405EBE7A2B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1AA48-520F-4352-90F1-BDAC0951BF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8394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E40CA66-8F94-4967-94C2-0BC921F360E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98053C3-4216-4750-AA53-A84D971CA3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721BBD-DECE-48DE-ABA3-D1C1E4F69A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696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1125538"/>
            <a:ext cx="4040188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1125538"/>
            <a:ext cx="40417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71424B6-B59E-40BD-AAC2-DAC38B2C86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F55E00C-527E-445A-A742-0D58C7D8E0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E6C77-DD64-4124-AA84-6C9E6E83D0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0045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1A06EAF-D1D1-4D08-8E68-5E4FB607C4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B7126D1D-D828-4F83-9BC3-B6C0BFC4531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1893C-2829-4B9F-9B8C-003C035D7B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4990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9D01BFA0-F082-4723-9607-2E05CE7BFB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AB18486-79F3-4EB1-AE3C-8FAF44F0518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3D2C8-1C76-4068-86BE-FB14752693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920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F2396EFD-AD58-43E6-A7F4-6259668EC9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4646071-5A63-47F6-A52C-A3B64F85652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EB153-4104-4D28-AB19-7F29CB94A7C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2610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6F6F54A-F5BE-4676-A162-E23400A5D54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3798E02-10AC-4414-B0FE-BC6E643B0B0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71DB7-7D72-42AC-9011-B0EE0F3196E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330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12909E78-C32E-4887-B210-C52C1785D2F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23516B2-C12F-4967-9452-AAB86C2D4E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96F0E-EB4C-4DEE-9269-26C42C3FAF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0989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AC7D403-18B3-4747-8553-10C7410B642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CAB2B72-3CF2-4690-B7BD-176C6734EF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2CC302-B8DB-4B4A-A0D3-6EA398DF4E0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023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9CCF24A-C09F-4F95-9C1D-3C3FF07E09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06B9193-8981-490A-AEA8-3F17EBE55AD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3A3B23-777D-426A-BF45-5B9EFB81734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2310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ADF91ED-A6BB-4A88-A216-E788C7591A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0270C11-D79F-45DA-BFE1-27CF77C7C7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F7514-4C59-4913-A1DA-7E697F66AD6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373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F559768-B323-4FAB-A60D-9EF4476AC5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9C63762-4A96-479D-9BDE-724400DAEE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E69684-ACEA-46BE-AE4E-1ABAC76751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6668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37962E4-D963-43E4-8437-7839EA33A5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9807F8A-5261-4384-A2B8-AFCC539FC61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1EE55-5077-49A9-9249-4B48D0556E2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466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0D17EB1-877E-4C88-9FE6-62061B868A9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9CB4177-A108-4E82-BA28-632E110EB38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CAF500-DAE0-49A3-A25D-F83E894B8B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4987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20950" y="1125538"/>
            <a:ext cx="31400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13425" y="1125538"/>
            <a:ext cx="314166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8D2570A-ABFD-412F-B505-B69DE79FC48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09A583D-0933-4A39-94E2-C762EC8DA58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ADB54-E391-4A1E-BF1A-28888EB41C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5855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BA6CB7C-3F94-48F5-8080-69054F7D5A7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DFBFEEA-044B-40FF-884B-1AAE1049C5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E76C9-484C-4B02-8E57-31BF97EAEF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2921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BC7A7E88-E229-4B68-9766-0D9773893C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6ABA221-892E-4BDB-98B6-8751CFF437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37FA58-CB1A-4D43-977A-AEF599C66A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395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261BD807-FC14-495C-AFD3-2A11BB9DBD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A93C95B7-F479-4193-93A3-24743B462B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BDCC1-CA8F-4AD7-AB7C-D0A77091F0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944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57ECCBE0-7167-4CA6-80D6-2984B9AFC41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E1AFD3E3-1C32-43B5-8527-19D8F60E83A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B41D3-9B22-40A6-9ECC-1F0F3FCBE2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1926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E40C94B-0D2B-4F2C-BC23-4A4DCE9E38F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9DB96EC-683B-4F84-AFEF-BEC0649515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782821-6358-4312-B85B-A7A2CFC203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6663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95061F9-B3BD-4223-B7B3-1B261E9CFC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101C52F-0EA5-41FE-ACC7-B2F793D207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5839A-CE7A-42D0-8524-44258B04F6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1047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32E111A-EB73-4FA0-8A38-94BB1873CA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6B4F62B-06F5-444B-BD96-CD0B107421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089F5-205E-4CE0-ACB4-00B1AAC1772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0420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9AB486C-F58D-4DD0-9C06-BF75469FB77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4FC1736-F693-4154-BCB6-56F212E36FB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38374-F457-408C-9827-6C284F7950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993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2017713"/>
            <a:ext cx="40401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2017713"/>
            <a:ext cx="4041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EE5E353B-CEA0-4FE8-8523-736CFD933B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16070D48-35ED-4E88-95FA-DD311FB2D73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00F25-B38B-4663-8B8F-68DD17C94E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991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CD8E4ED0-E222-4195-B875-58EF3CAA6A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99BA875C-8DFC-439E-9CB3-2448A838DB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E7DC8-EC54-47E0-94A2-0685D4B548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456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CFD23C0A-2870-45BD-8B5E-F47B7C82D81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65A068F5-6A0F-4942-B0D0-4E49B343ED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6BB24C-DD48-4FF3-9CBB-69EF3A6DC8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027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EB267307-93F9-451C-BF21-6D3057BB62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55125B42-9875-4E33-9E05-E0039DE9FCE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7391C-9ECB-479A-B03C-19B443DD1E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2512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52CCD28F-CE67-416F-A9A2-1CA05050F49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3AFA70F0-1476-4554-A97B-4B2F68CF015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014A88-591B-465C-8EA4-86360076FB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680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E7AA7381-1CCB-42E9-B892-A68E05C0FF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20A091EA-2CCD-4D4E-BECC-6AD824471D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24C11-CB7D-4768-8FA9-6701CDD2A8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962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>
            <a:extLst>
              <a:ext uri="{FF2B5EF4-FFF2-40B4-BE49-F238E27FC236}">
                <a16:creationId xmlns:a16="http://schemas.microsoft.com/office/drawing/2014/main" id="{BC0DAD51-4DF4-4E75-BD86-3F13C0A6293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4532" name="Rectangle 20">
              <a:extLst>
                <a:ext uri="{FF2B5EF4-FFF2-40B4-BE49-F238E27FC236}">
                  <a16:creationId xmlns:a16="http://schemas.microsoft.com/office/drawing/2014/main" id="{D8B3936D-4DB8-4713-B901-9535309A4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32" name="Rectangle 19">
              <a:extLst>
                <a:ext uri="{FF2B5EF4-FFF2-40B4-BE49-F238E27FC236}">
                  <a16:creationId xmlns:a16="http://schemas.microsoft.com/office/drawing/2014/main" id="{023ED428-53AF-4824-941F-1CB4F38A3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1033" name="Picture 21" descr="zahlavi CZ">
              <a:extLst>
                <a:ext uri="{FF2B5EF4-FFF2-40B4-BE49-F238E27FC236}">
                  <a16:creationId xmlns:a16="http://schemas.microsoft.com/office/drawing/2014/main" id="{FC61889E-2167-4BE1-ACE8-D56AD0C2F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9">
            <a:extLst>
              <a:ext uri="{FF2B5EF4-FFF2-40B4-BE49-F238E27FC236}">
                <a16:creationId xmlns:a16="http://schemas.microsoft.com/office/drawing/2014/main" id="{4CBCF824-43C4-4ABC-8397-C9366EC28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1125538"/>
            <a:ext cx="7827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10">
            <a:extLst>
              <a:ext uri="{FF2B5EF4-FFF2-40B4-BE49-F238E27FC236}">
                <a16:creationId xmlns:a16="http://schemas.microsoft.com/office/drawing/2014/main" id="{F29194E3-8C5E-4C2B-B320-E73611191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2017713"/>
            <a:ext cx="82343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64529" name="Rectangle 17">
            <a:extLst>
              <a:ext uri="{FF2B5EF4-FFF2-40B4-BE49-F238E27FC236}">
                <a16:creationId xmlns:a16="http://schemas.microsoft.com/office/drawing/2014/main" id="{4AB6FB1A-432C-4AD5-B83E-13166CA28A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4530" name="Rectangle 18">
            <a:extLst>
              <a:ext uri="{FF2B5EF4-FFF2-40B4-BE49-F238E27FC236}">
                <a16:creationId xmlns:a16="http://schemas.microsoft.com/office/drawing/2014/main" id="{A90F2D74-EA4C-4E2D-81CF-44B7960F1A9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75B1713-1195-4DA7-8FC9-E2246C34284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B0C0D62D-7ECB-429E-BB82-4108957B0A2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8547" name="Rectangle 3">
              <a:extLst>
                <a:ext uri="{FF2B5EF4-FFF2-40B4-BE49-F238E27FC236}">
                  <a16:creationId xmlns:a16="http://schemas.microsoft.com/office/drawing/2014/main" id="{942E6AC8-380B-456D-8D67-BEE55783C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055" name="Rectangle 4">
              <a:extLst>
                <a:ext uri="{FF2B5EF4-FFF2-40B4-BE49-F238E27FC236}">
                  <a16:creationId xmlns:a16="http://schemas.microsoft.com/office/drawing/2014/main" id="{96630BCA-9F94-4544-A103-ECAA932EA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2056" name="Picture 5" descr="zahlavi CZ">
              <a:extLst>
                <a:ext uri="{FF2B5EF4-FFF2-40B4-BE49-F238E27FC236}">
                  <a16:creationId xmlns:a16="http://schemas.microsoft.com/office/drawing/2014/main" id="{92AE9801-4242-4A96-BF7F-58806FAE5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Rectangle 7">
            <a:extLst>
              <a:ext uri="{FF2B5EF4-FFF2-40B4-BE49-F238E27FC236}">
                <a16:creationId xmlns:a16="http://schemas.microsoft.com/office/drawing/2014/main" id="{0A61F89F-E171-48F9-B2B5-F542F4951F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125538"/>
            <a:ext cx="8234363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8552" name="Rectangle 8">
            <a:extLst>
              <a:ext uri="{FF2B5EF4-FFF2-40B4-BE49-F238E27FC236}">
                <a16:creationId xmlns:a16="http://schemas.microsoft.com/office/drawing/2014/main" id="{41051207-B51A-455B-B848-F5ADACFE07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108553" name="Rectangle 9">
            <a:extLst>
              <a:ext uri="{FF2B5EF4-FFF2-40B4-BE49-F238E27FC236}">
                <a16:creationId xmlns:a16="http://schemas.microsoft.com/office/drawing/2014/main" id="{95347D0F-C5E2-47F7-954D-65462CD42D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73A60FB9-6312-4FCB-A975-A5F2034C8E8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54761330-B948-49D2-853E-C778E25F897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0595" name="Rectangle 3">
              <a:extLst>
                <a:ext uri="{FF2B5EF4-FFF2-40B4-BE49-F238E27FC236}">
                  <a16:creationId xmlns:a16="http://schemas.microsoft.com/office/drawing/2014/main" id="{425DEF17-5D05-4616-A415-D0D8386D0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079" name="Rectangle 4">
              <a:extLst>
                <a:ext uri="{FF2B5EF4-FFF2-40B4-BE49-F238E27FC236}">
                  <a16:creationId xmlns:a16="http://schemas.microsoft.com/office/drawing/2014/main" id="{9C929D42-F058-4608-BC65-CAA4A897F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3080" name="Picture 5" descr="zahlavi CZ">
              <a:extLst>
                <a:ext uri="{FF2B5EF4-FFF2-40B4-BE49-F238E27FC236}">
                  <a16:creationId xmlns:a16="http://schemas.microsoft.com/office/drawing/2014/main" id="{6544CFA7-0BAA-44D8-BBBB-601BDEDC7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ctangle 6">
            <a:extLst>
              <a:ext uri="{FF2B5EF4-FFF2-40B4-BE49-F238E27FC236}">
                <a16:creationId xmlns:a16="http://schemas.microsoft.com/office/drawing/2014/main" id="{7E7D9BB0-460A-45C0-A407-6DD7706F1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20950" y="1125538"/>
            <a:ext cx="6434138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0599" name="Rectangle 7">
            <a:extLst>
              <a:ext uri="{FF2B5EF4-FFF2-40B4-BE49-F238E27FC236}">
                <a16:creationId xmlns:a16="http://schemas.microsoft.com/office/drawing/2014/main" id="{767B73E6-203C-4048-893F-5D82879BB3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110600" name="Rectangle 8">
            <a:extLst>
              <a:ext uri="{FF2B5EF4-FFF2-40B4-BE49-F238E27FC236}">
                <a16:creationId xmlns:a16="http://schemas.microsoft.com/office/drawing/2014/main" id="{CF4351AF-35DB-413E-A4A4-E600DB9AA71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3518A0FD-E53F-47C2-9EC5-9B033F3B19B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3" Type="http://schemas.microsoft.com/office/2007/relationships/media" Target="../media/media9.m4a"/><Relationship Id="rId7" Type="http://schemas.microsoft.com/office/2007/relationships/media" Target="../media/media11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10" Type="http://schemas.openxmlformats.org/officeDocument/2006/relationships/image" Target="../media/image4.png"/><Relationship Id="rId4" Type="http://schemas.openxmlformats.org/officeDocument/2006/relationships/audio" Target="../media/media9.m4a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6">
            <a:extLst>
              <a:ext uri="{FF2B5EF4-FFF2-40B4-BE49-F238E27FC236}">
                <a16:creationId xmlns:a16="http://schemas.microsoft.com/office/drawing/2014/main" id="{C924A577-8AFC-4011-A87A-6711DB6504D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E765DC-9930-4867-A654-12752394853A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E1CDF0F-6C4A-46E8-A379-BDF55C592D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01759" y="2554665"/>
            <a:ext cx="6556972" cy="5231876"/>
          </a:xfrm>
        </p:spPr>
        <p:txBody>
          <a:bodyPr/>
          <a:lstStyle/>
          <a:p>
            <a:pPr indent="215900" algn="ctr">
              <a:spcBef>
                <a:spcPts val="1400"/>
              </a:spcBef>
              <a:tabLst>
                <a:tab pos="215900" algn="l"/>
                <a:tab pos="449580" algn="l"/>
              </a:tabLst>
            </a:pPr>
            <a:r>
              <a:rPr lang="cs-CZ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Pojem organizace veřejné správy </a:t>
            </a:r>
            <a:br>
              <a:rPr lang="cs-CZ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Organizační principy veřejné správy </a:t>
            </a:r>
            <a:br>
              <a:rPr lang="cs-CZ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a jejich uplatnění </a:t>
            </a:r>
            <a:br>
              <a:rPr lang="cs-CZ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Organizační struktura veřejné správy  </a:t>
            </a:r>
            <a:br>
              <a:rPr lang="cs-CZ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cs-CZ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MV936K</a:t>
            </a:r>
            <a:r>
              <a:rPr lang="cs-CZ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/>
                <a:cs typeface="Arial" panose="020B0604020202020204" pitchFamily="34" charset="0"/>
              </a:rPr>
              <a:t>  </a:t>
            </a:r>
            <a:r>
              <a:rPr lang="cs-CZ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Správní věda</a:t>
            </a:r>
            <a:br>
              <a:rPr lang="cs-CZ" sz="22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cs-CZ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alt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	</a:t>
            </a:r>
            <a:r>
              <a:rPr lang="cs-CZ" altLang="cs-CZ" sz="180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r>
              <a:rPr lang="cs-CZ" altLang="cs-CZ" sz="200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. přednáška 27. 3. 2024</a:t>
            </a:r>
            <a:r>
              <a:rPr lang="cs-CZ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cs-CZ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alt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	</a:t>
            </a:r>
            <a:r>
              <a:rPr lang="cs-CZ" altLang="cs-CZ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altLang="cs-CZ" sz="16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Petr </a:t>
            </a:r>
            <a:r>
              <a:rPr lang="cs-CZ" altLang="cs-CZ" sz="16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Havlan</a:t>
            </a:r>
            <a:br>
              <a:rPr lang="cs-CZ" altLang="cs-CZ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br>
              <a:rPr lang="cs-CZ" altLang="cs-CZ" sz="1800" dirty="0"/>
            </a:br>
            <a:r>
              <a:rPr lang="cs-CZ" altLang="cs-CZ" sz="1800" dirty="0"/>
              <a:t>	</a:t>
            </a:r>
            <a:endParaRPr lang="cs-CZ" altLang="cs-CZ" sz="18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AFE572-27F3-4772-9568-FC6910C6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stát</a:t>
            </a:r>
            <a:endParaRPr lang="cs-CZ" sz="3000" dirty="0"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055B54-11B4-49F2-9E2A-24A130047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ministerstva a ostatní ústřední správní úřady se ve veškeré své činnosti řídí ústavními a ostatními zákony a usneseními vlády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cs-CZ" sz="1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 okruhu své působnosti plní úkoly stanovené v zákonech a v jiných obecně závazných právních předpisech a úkoly vyplývající z členství České republiky </a:t>
            </a:r>
            <a:b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 Evropské unii a v ostatních integračních seskupeních a mezinárodních organizacích, pokud jsou pro Českou republiku závazné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cs-CZ" sz="18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posláním těchto orgánů je: v souvislosti s plněním jejich úkolů, mj.:  </a:t>
            </a:r>
            <a:b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-   </a:t>
            </a: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zpracovávat koncepce rozvoje svěřených odvětví a řešit stěžejní otázky</a:t>
            </a:r>
          </a:p>
          <a:p>
            <a:pPr marL="0" indent="0">
              <a:buNone/>
            </a:pP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  -   za svěřená odvětví předkládat vládě podklady potřebné pro sestavení </a:t>
            </a:r>
            <a:b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      návrhu státního rozpočtu a pro přípravu jiných opatření širšího dosahu</a:t>
            </a:r>
          </a:p>
          <a:p>
            <a:pPr marL="0" indent="0" algn="just">
              <a:buNone/>
            </a:pPr>
            <a:r>
              <a:rPr lang="cs-CZ" sz="1600" dirty="0">
                <a:ea typeface="Times New Roman" panose="02020603050405020304" pitchFamily="18" charset="0"/>
                <a:cs typeface="Arial" panose="020B0604020202020204" pitchFamily="34" charset="0"/>
              </a:rPr>
              <a:t>      -</a:t>
            </a: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zaujímat stanoviska k návrhům, předkládaným vládě jinými ministerstvy a </a:t>
            </a:r>
            <a:b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      ostatními ústředními orgány státní správy, pokud se týkají okruhu jejich</a:t>
            </a:r>
            <a:b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      působnosti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028EDEB-80A4-4E37-9B97-5105A0324A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20897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686262-375A-4C84-BE98-2C9668346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67" y="988220"/>
            <a:ext cx="7827963" cy="846800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stát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255D78-55D4-426D-A9CB-AAE817F4B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66" y="1835020"/>
            <a:ext cx="8234363" cy="429749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připravují návrhy zákonů a jiných právních předpisů týkajících se věcí, které patří do jejich působnosti, jakož i návrhy, jejichž přípravu jim uložila vláda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 svých úsecích přijímají vlastní závazné předpisy, a to: </a:t>
            </a:r>
            <a:r>
              <a:rPr lang="cs-CZ" sz="18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vyhlášky </a:t>
            </a: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cs-CZ" sz="18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směrnice </a:t>
            </a:r>
          </a:p>
          <a:p>
            <a:pPr marL="0" indent="0" algn="just">
              <a:buNone/>
            </a:pPr>
            <a:endParaRPr lang="cs-CZ" sz="1800" i="1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navzájem si tyto orgány také vyměňují potřebné informace a podklady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cs-CZ" sz="18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nižší orgány státní správy jim podávají zprávy a sdělují údaje, které si ministerstva a jiné ústřední správní úřady vyžádají v rozsahu nezbytně nutném pro plnění svých úkolů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diferenciace ministerstev a ostatních ústředních orgánů státní správy souvisí s jejich </a:t>
            </a:r>
            <a:r>
              <a:rPr lang="cs-CZ" sz="1800" b="1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diferencovaně vymezovanou působností</a:t>
            </a: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podle aktuálně platné a účinné právní úpravy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3E0682-9AE7-4B8D-9AE1-1F4AAF05A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2428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26E002-CBBD-4591-9186-1710E5D3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07" y="1017961"/>
            <a:ext cx="7827963" cy="978790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stát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44F37F-609B-41E7-8C45-BCD638931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2259105"/>
            <a:ext cx="8234363" cy="4598895"/>
          </a:xfrm>
        </p:spPr>
        <p:txBody>
          <a:bodyPr/>
          <a:lstStyle/>
          <a:p>
            <a:pPr marL="0" indent="0" algn="just">
              <a:buNone/>
            </a:pPr>
            <a:r>
              <a:rPr lang="cs-CZ" sz="2200" b="1" dirty="0">
                <a:solidFill>
                  <a:srgbClr val="C00000"/>
                </a:solidFill>
                <a:cs typeface="Arial" panose="020B0604020202020204" pitchFamily="34" charset="0"/>
              </a:rPr>
              <a:t>územně dekoncentrované orgány státní správy</a:t>
            </a:r>
            <a:endParaRPr lang="cs-CZ" sz="2200" b="1" dirty="0">
              <a:solidFill>
                <a:srgbClr val="C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územně dekoncentrované orgány státní správy jsou </a:t>
            </a:r>
            <a:r>
              <a:rPr lang="cs-CZ" sz="16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specializované orgány</a:t>
            </a: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které existují a působí v jednotlivých územních jednotkách územní organizace státu </a:t>
            </a:r>
            <a:b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 základě ustanovení zvláštních zákonů; jde o</a:t>
            </a:r>
            <a:r>
              <a:rPr lang="cs-CZ" sz="16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orgány zpravidla přímo odvozované </a:t>
            </a:r>
            <a:b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od některých ústředních orgánů státní správy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dané orgány se specializují na některý úsek státní správy nebo jen část takového úseku, či jen na některé činnosti, případně jen na zvláštní funkci výkonu státní správy /např. na inspekci/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zřizují se v případech, kdy vzhledem k jejich úzce specializovaně pojaté působnosti by ji nebylo dobře možné vykonávat orgány obcí či krajů, jako orgány s všeobecnou působností, a kdy ji současně není možné vykonávat samotnými ústředními orgány státní správy z centra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jejich územní působnost se přitom vždy nekryje s územním členěním státu /</a:t>
            </a:r>
            <a:r>
              <a:rPr lang="cs-CZ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viz </a:t>
            </a:r>
            <a:br>
              <a:rPr lang="cs-CZ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zák. </a:t>
            </a:r>
            <a:r>
              <a:rPr lang="cs-CZ" sz="1400" b="0" i="0" dirty="0">
                <a:effectLst/>
              </a:rPr>
              <a:t>č. 51/2020 Sb.</a:t>
            </a:r>
            <a:r>
              <a:rPr lang="cs-CZ" sz="1400" b="0" i="1" dirty="0">
                <a:effectLst/>
              </a:rPr>
              <a:t> o územně správním členění státu </a:t>
            </a:r>
            <a:r>
              <a:rPr lang="cs-CZ" sz="16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/ a pokud se s ním kryje, nebývají zpravidla tyto orgány zřizovány na všech úrovních územního členění</a:t>
            </a:r>
          </a:p>
          <a:p>
            <a:pPr marL="0" indent="0" algn="just">
              <a:buNone/>
            </a:pPr>
            <a:endParaRPr lang="cs-CZ" dirty="0">
              <a:latin typeface="+mj-lt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2541A8F-E6A6-4347-B7E6-C86622C1C8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70881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11C85-8013-4DB1-B743-DA68CE07C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125537"/>
            <a:ext cx="7827963" cy="833891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stát</a:t>
            </a:r>
            <a:endParaRPr lang="cs-CZ" sz="30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6D86B4-C097-4B70-8ADB-19CD770C8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15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 současné době se jedná zejména o</a:t>
            </a:r>
            <a:r>
              <a:rPr lang="cs-CZ" sz="15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tyto</a:t>
            </a:r>
            <a:r>
              <a:rPr lang="cs-CZ" sz="15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specializované</a:t>
            </a:r>
            <a:r>
              <a:rPr lang="cs-CZ" sz="15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územní orgány</a:t>
            </a:r>
            <a:r>
              <a:rPr lang="cs-CZ" sz="15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státní správy: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krajská vojenská velitelství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(zákon č. 585/2004 Sb., branný zákon)</a:t>
            </a:r>
            <a:endParaRPr lang="cs-CZ" sz="1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krajská ředitelství policie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(zákon č. 273/2008 Sb., o policii ČR)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zeměměřické a katastrální inspektoráty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(7 obvodů), a </a:t>
            </a: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katastrální úřady 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 jednotlivé kraje (zákon č. 359/1992 Sb., o zeměměřických a katastrálních orgánech)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územní inspektoráty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05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Státní energetické inspekce – v krajích (zákon č. 458/2000 Sb., energetický zákon),</a:t>
            </a:r>
            <a:endParaRPr lang="cs-CZ" sz="105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05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Státní zemědělské a potravinářské inspekce – 7 obvodů (zákon č. 146/2002, </a:t>
            </a:r>
          </a:p>
          <a:p>
            <a:pPr marL="914400" lvl="2" indent="0" algn="just">
              <a:buNone/>
            </a:pPr>
            <a:r>
              <a:rPr lang="cs-CZ" sz="105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o </a:t>
            </a:r>
            <a:r>
              <a:rPr lang="cs-CZ" sz="105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SZaPI</a:t>
            </a:r>
            <a:r>
              <a:rPr lang="cs-CZ" sz="105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),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05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České obchodní inspekce – 7 obvodů (zákon č. 64/1986 Sb., o ČOI)</a:t>
            </a:r>
            <a:endParaRPr lang="cs-CZ" sz="1050" dirty="0">
              <a:cs typeface="Arial" panose="020B0604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krajské veterinární správy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(zákon č. 166/1999 Sb., veterinární zákon)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krajské hygienické stanice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s územními pracovišti (zákon č. 258/2000 Sb., o ochraně veřejného zdraví)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oblastní inspektoráty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práce - 8 obvodů – navazují na Státní úřad inspekce práce (zákon č. 251/2005 Sb., </a:t>
            </a:r>
            <a:b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 inspekci práce)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obvodní báňské úřady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– 9 obvodů – navazují na Český báňský úřad (zákon č. 61/1988 Sb., o hornické činnosti, výbušninách a státní báňské správě)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Generální ředitelství cel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celní úřady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(zákon č. 17/2012 Sb., o Celní správě ČR)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Česká správy sociálního zabezpečení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a </a:t>
            </a: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územní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okresní) správy sociálního zabezpečení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(zákon č. 582/1991 Sb., o organizaci a provádění SZ)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enerální finanční ředitelství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200" i="1" dirty="0"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dvolací finanční ředitelství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cs-CZ" sz="12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finanční úřady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(zákon č. 456/2011 Sb., o Finanční správě ČR)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6AC693-E089-42C1-AEA3-76ED3A5DAB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821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4FE409-C28D-48CF-ABBF-E0A526E7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stát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48D4FB-D037-4A82-ACB5-1563E1E6F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ve 90. letech 20. století se u nás projevovala poměrně silná tendence </a:t>
            </a:r>
            <a:b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 vytváření dalších specializovaných územních orgánů státní správy </a:t>
            </a:r>
            <a:b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 vyčleňování příslušných působností z působnosti dřívějších okresních úřadů; po r. 2000 se pak postupně začala organizace těchto územních orgánů slaďovat s územními obvody krajského samosprávného uspořádání 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opodstatněnost existence specializovaných územních orgánů je nutno </a:t>
            </a:r>
            <a:b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 souladu s jejich posláním hledat především v účelnosti a míře jejich speciálního zaměření; územně dekoncentrované (specializované) orgány státní správy jsou nyní pojaty tak, že doplňují strukturu orgánů obcí a krajů jako subjektů veřejné správy s všeobecnou působností na daném území, </a:t>
            </a:r>
            <a:b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 společně s nimi tak tvoří relativně ucelený systém územní veřejné správy</a:t>
            </a:r>
            <a:endParaRPr lang="cs-CZ" sz="1800" dirty="0"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F32DF40-F24D-4D1E-BBC3-52C8A43F0E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14</a:t>
            </a:fld>
            <a:endParaRPr lang="cs-CZ" altLang="cs-CZ"/>
          </a:p>
        </p:txBody>
      </p:sp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2CB9F2-FB32-45E4-A717-673BB4102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3104" y="3124200"/>
            <a:ext cx="41703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701AE8-E4DD-43B1-B967-5D0B11F15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960" y="956821"/>
            <a:ext cx="7827963" cy="1461154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územní samosprávné celky</a:t>
            </a:r>
            <a:br>
              <a:rPr lang="cs-CZ" sz="3200" dirty="0"/>
            </a:br>
            <a:endParaRPr lang="cs-CZ" sz="30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D63E34-9EBB-4780-A547-AA2525EB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592" y="1992622"/>
            <a:ext cx="8234363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C00000"/>
                </a:solidFill>
                <a:cs typeface="Arial" panose="020B0604020202020204" pitchFamily="34" charset="0"/>
              </a:rPr>
              <a:t>obce</a:t>
            </a:r>
            <a:r>
              <a:rPr lang="cs-CZ" sz="2200" b="1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(základní územní samosprávné celky)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zákon č. 128/2000 Sb., o obcích (obecní zřízení)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zákon č. 553/1991 Sb., o obecní policii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zákon č. 314/2002 Sb., o stanovení obcí s pověřeným obecním úřadem a stanovení obcí </a:t>
            </a:r>
          </a:p>
          <a:p>
            <a:pPr marL="0" indent="0">
              <a:buNone/>
            </a:pPr>
            <a:r>
              <a:rPr lang="cs-CZ" sz="1400" dirty="0">
                <a:cs typeface="Arial" panose="020B0604020202020204" pitchFamily="34" charset="0"/>
              </a:rPr>
              <a:t>                                               s rozšířenou působností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zákon č. 491/2001 Sb., o volbách do zastupitelstev obcí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zákon č. 22/2004 Sb., o místním referendu a o změně některých zákonů  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1400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C00000"/>
                </a:solidFill>
                <a:cs typeface="Arial" panose="020B0604020202020204" pitchFamily="34" charset="0"/>
              </a:rPr>
              <a:t>kraje</a:t>
            </a:r>
            <a:r>
              <a:rPr lang="cs-CZ" sz="18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(vyšší územní samosprávné celky: 13 krajů + hl. m. Praha)</a:t>
            </a:r>
            <a:r>
              <a:rPr lang="cs-CZ" sz="1800" dirty="0">
                <a:cs typeface="Arial" panose="020B0604020202020204" pitchFamily="34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zákon č. 129/2000 Sb., o krajích (krajské zřízení)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zákon č. 131/2000 Sb., o hlavním městě Praze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zákon č. 130/2000 Sb., o volbách do zastupitelstev krajů a o změně některých zákonů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zákon č. 118/2010 Sb., o krajském referendu a o změně některých zákonů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zákon č. 248/2000 Sb., o podpoře regionálního rozvoje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FBA6C99-5706-4D4E-B7FC-DBDD0F792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15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585184-1434-43EC-A402-8F87AAAB8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5779" y="1578355"/>
            <a:ext cx="444869" cy="3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45E974-2F8E-4DFA-98E0-70F1CBB0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91" y="1144770"/>
            <a:ext cx="7827963" cy="774372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územní samosprávné celky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FB240-3594-43E4-AE5B-B7D693896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2065508"/>
            <a:ext cx="8234363" cy="4114800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>
                <a:cs typeface="Arial" panose="020B0604020202020204" pitchFamily="34" charset="0"/>
              </a:rPr>
              <a:t>členění obcí</a:t>
            </a:r>
            <a:endParaRPr lang="cs-CZ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i="1" dirty="0">
                <a:cs typeface="Arial" panose="020B0604020202020204" pitchFamily="34" charset="0"/>
              </a:rPr>
              <a:t>kategorizace obcí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cs typeface="Arial" panose="020B0604020202020204" pitchFamily="34" charset="0"/>
              </a:rPr>
              <a:t>obce (tzv. jedničkové)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cs typeface="Arial" panose="020B0604020202020204" pitchFamily="34" charset="0"/>
              </a:rPr>
              <a:t>obce s pověřeným obecním úřadem (tzv. dvojkové)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cs typeface="Arial" panose="020B0604020202020204" pitchFamily="34" charset="0"/>
              </a:rPr>
              <a:t>obce s rozšířenou působností (tzv. trojkové)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i="1" dirty="0">
                <a:cs typeface="Arial" panose="020B0604020202020204" pitchFamily="34" charset="0"/>
              </a:rPr>
              <a:t>další členění </a:t>
            </a:r>
            <a:r>
              <a:rPr lang="cs-CZ" sz="1800" dirty="0">
                <a:cs typeface="Arial" panose="020B0604020202020204" pitchFamily="34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obec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město a městys 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statutární město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hl. m. Praha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A3B336-74FE-4430-A62E-C465284064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16</a:t>
            </a:fld>
            <a:endParaRPr lang="cs-CZ" altLang="cs-CZ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9B20B9-38C3-46CC-926A-822842327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23406" y="2430496"/>
            <a:ext cx="447061" cy="356573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739417-D6F5-4AF4-BA62-19067F2526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39228" y="3620689"/>
            <a:ext cx="484178" cy="35657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FAF61D-13BF-BAD8-7CBB-6D6ED49726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55316" y="1772776"/>
            <a:ext cx="561077" cy="390452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1A571C-82F9-45E3-5FF1-34D8C356109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74132" y="4359666"/>
            <a:ext cx="390636" cy="2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2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55E188-9B2C-4E4A-9E19-C68AE8974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územní samosprávné celky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64C663-A298-45C5-A730-1897361BC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1828799"/>
            <a:ext cx="8234363" cy="4114800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orgány obce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zastupitelstvo obce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cs typeface="Arial" panose="020B0604020202020204" pitchFamily="34" charset="0"/>
              </a:rPr>
              <a:t>výbory zastupitelstva</a:t>
            </a:r>
          </a:p>
          <a:p>
            <a:pPr marL="457200" lvl="1" indent="0">
              <a:buNone/>
            </a:pPr>
            <a:endParaRPr lang="cs-CZ" sz="1600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rada obce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cs typeface="Arial" panose="020B0604020202020204" pitchFamily="34" charset="0"/>
              </a:rPr>
              <a:t>komise rady  </a:t>
            </a:r>
          </a:p>
          <a:p>
            <a:pPr marL="457200" lvl="1" indent="0">
              <a:buNone/>
            </a:pPr>
            <a:endParaRPr lang="cs-CZ" sz="1600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starosta </a:t>
            </a:r>
          </a:p>
          <a:p>
            <a:pPr marL="0" indent="0">
              <a:buNone/>
            </a:pPr>
            <a:r>
              <a:rPr lang="cs-CZ" sz="1800" dirty="0"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obecní úřad  </a:t>
            </a:r>
            <a:r>
              <a:rPr lang="cs-CZ" sz="1200" dirty="0">
                <a:cs typeface="Arial" panose="020B0604020202020204" pitchFamily="34" charset="0"/>
              </a:rPr>
              <a:t>(tajemník)</a:t>
            </a:r>
          </a:p>
          <a:p>
            <a:pPr marL="0" indent="0">
              <a:buNone/>
            </a:pPr>
            <a:r>
              <a:rPr lang="cs-CZ" sz="1800" dirty="0">
                <a:cs typeface="Arial" panose="020B0604020202020204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zvláštní orgány obce</a:t>
            </a:r>
          </a:p>
          <a:p>
            <a:pPr marL="0" indent="0">
              <a:buNone/>
            </a:pPr>
            <a:r>
              <a:rPr lang="cs-CZ" sz="1800" dirty="0">
                <a:cs typeface="Arial" panose="020B0604020202020204" pitchFamily="34" charset="0"/>
              </a:rPr>
              <a:t>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cs typeface="Arial" panose="020B0604020202020204" pitchFamily="34" charset="0"/>
              </a:rPr>
              <a:t>obecní policie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30D4A94-5CA3-4526-8AF2-0B4FB2C505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86281" y="6257337"/>
            <a:ext cx="1905000" cy="457200"/>
          </a:xfrm>
        </p:spPr>
        <p:txBody>
          <a:bodyPr/>
          <a:lstStyle/>
          <a:p>
            <a:fld id="{87D96F0E-EB4C-4DEE-9269-26C42C3FAF6C}" type="slidenum">
              <a:rPr lang="cs-CZ" altLang="cs-CZ" smtClean="0"/>
              <a:pPr/>
              <a:t>17</a:t>
            </a:fld>
            <a:endParaRPr lang="cs-CZ" altLang="cs-CZ"/>
          </a:p>
        </p:txBody>
      </p:sp>
      <p:pic>
        <p:nvPicPr>
          <p:cNvPr id="1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98A753-565E-40B5-99DD-F5435B26B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3024" y="4804396"/>
            <a:ext cx="339860" cy="1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ADBE51-592E-4002-887A-081692C04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814633"/>
            <a:ext cx="7827963" cy="1042415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územní samosprávné celky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70CCD9-3F2F-4B6E-98F7-FF4A1D22D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b="1" dirty="0">
                <a:solidFill>
                  <a:srgbClr val="C00000"/>
                </a:solidFill>
                <a:cs typeface="Arial" panose="020B0604020202020204" pitchFamily="34" charset="0"/>
              </a:rPr>
              <a:t>orgány kraje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zastupitelstvo kraje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cs typeface="Arial" panose="020B0604020202020204" pitchFamily="34" charset="0"/>
              </a:rPr>
              <a:t>výbory zastupitelstva</a:t>
            </a:r>
          </a:p>
          <a:p>
            <a:pPr marL="457200" lvl="1" indent="0">
              <a:buNone/>
            </a:pPr>
            <a:r>
              <a:rPr lang="cs-CZ" sz="1600" dirty="0"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rada kraje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cs typeface="Arial" panose="020B0604020202020204" pitchFamily="34" charset="0"/>
              </a:rPr>
              <a:t>komise rady</a:t>
            </a:r>
          </a:p>
          <a:p>
            <a:pPr marL="457200" lvl="1" indent="0">
              <a:buNone/>
            </a:pPr>
            <a:r>
              <a:rPr lang="cs-CZ" sz="1600" dirty="0">
                <a:cs typeface="Arial" panose="020B0604020202020204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hejtman</a:t>
            </a:r>
          </a:p>
          <a:p>
            <a:pPr marL="0" indent="0">
              <a:buNone/>
            </a:pPr>
            <a:r>
              <a:rPr lang="cs-CZ" sz="1800" dirty="0">
                <a:cs typeface="Arial" panose="020B0604020202020204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krajský úřad  </a:t>
            </a:r>
            <a:r>
              <a:rPr lang="cs-CZ" sz="1200" dirty="0">
                <a:cs typeface="Arial" panose="020B0604020202020204" pitchFamily="34" charset="0"/>
              </a:rPr>
              <a:t>(ředitel KÚ)</a:t>
            </a:r>
          </a:p>
          <a:p>
            <a:pPr marL="0" indent="0">
              <a:buNone/>
            </a:pPr>
            <a:r>
              <a:rPr lang="cs-CZ" sz="1800" dirty="0">
                <a:cs typeface="Arial" panose="020B0604020202020204" pitchFamily="34" charset="0"/>
              </a:rPr>
              <a:t>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zvláštní orgány kraje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4B9493A-A5D2-45FB-842B-9357CE3772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18</a:t>
            </a:fld>
            <a:endParaRPr lang="cs-CZ" altLang="cs-CZ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767E98F-9347-4699-A353-E42EE4131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1335" y="1857048"/>
            <a:ext cx="479165" cy="38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6F82F0-D209-4338-AE1D-D409AFCE4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zájmové samosprávy</a:t>
            </a:r>
            <a:endParaRPr lang="cs-CZ" sz="30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8DE5E8-5552-445C-A378-530FE5E1B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cs-CZ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zájmová samospráva zahrnuje zejm. samosprávu svobodných povolání (tzv. profesní samosprávu) a samosprávu vysokých škol </a:t>
            </a:r>
            <a:br>
              <a:rPr lang="cs-CZ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(tzv. akademickou samosprávu) </a:t>
            </a:r>
          </a:p>
          <a:p>
            <a:pPr marL="0" indent="0">
              <a:buNone/>
            </a:pPr>
            <a:endParaRPr lang="cs-CZ" sz="2000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dělení subjektů zájmové samosprávy: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1. profesní komory s povinným členstvím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2. komory s nepovinným členstvím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3. vysoké školy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4CF0CB-BBBC-4C4A-B09E-1F16219DFA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19</a:t>
            </a:fld>
            <a:endParaRPr lang="cs-CZ" altLang="cs-CZ"/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42057C-58B0-46C0-90B3-F28E0AE87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0976" y="1513682"/>
            <a:ext cx="499613" cy="387632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5CFDFF1-5D3B-4B9A-ACE9-A150B2DC00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9442" y="4031410"/>
            <a:ext cx="218536" cy="67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D8E28-1633-41A1-8A61-625F6CE2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Osnova přednášky a její cíl</a:t>
            </a:r>
            <a:endParaRPr lang="cs-CZ" sz="30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5523B3-E982-4E14-9699-27013B94C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2047661"/>
            <a:ext cx="8234363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000" i="1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pojem organizace veřejné správy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000" i="1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organizační principy veřejné správy a jejich uplatnění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000" i="1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organizační struktura veřejné správy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2000" i="1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sz="1800" i="1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stát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sz="1800" i="1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územní samosprávné celky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sz="1800" i="1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zájmové samosprávy</a:t>
            </a:r>
          </a:p>
          <a:p>
            <a:pPr marL="0" indent="0" eaLnBrk="1" hangingPunct="1">
              <a:buNone/>
            </a:pPr>
            <a:endParaRPr lang="cs-CZ" sz="1800" i="1" dirty="0">
              <a:solidFill>
                <a:srgbClr val="7030A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sz="2000" b="1" dirty="0">
                <a:cs typeface="Arial" panose="020B0604020202020204" pitchFamily="34" charset="0"/>
              </a:rPr>
              <a:t>Cíl: </a:t>
            </a:r>
            <a:r>
              <a:rPr lang="cs-CZ" sz="2000" dirty="0">
                <a:cs typeface="Arial" panose="020B0604020202020204" pitchFamily="34" charset="0"/>
              </a:rPr>
              <a:t>cílem této přednášky je, aby studenti byli s to vymezit v tom podstatném organizaci veřejné správy, tj. charakterizovat pojem organizace a organizační principy veřejné správy, jakož i přiblížit strukturu veřejné správy a subjekty ji vykonávající.</a:t>
            </a:r>
          </a:p>
          <a:p>
            <a:pPr marL="0" indent="0" eaLnBrk="1" hangingPunct="1">
              <a:buNone/>
            </a:pPr>
            <a:r>
              <a:rPr lang="cs-CZ" sz="2000" dirty="0"/>
              <a:t>  </a:t>
            </a:r>
            <a:endParaRPr lang="cs-CZ" sz="2000" b="1" dirty="0"/>
          </a:p>
          <a:p>
            <a:pPr eaLnBrk="1" hangingPunct="1"/>
            <a:endParaRPr lang="cs-CZ" b="1" dirty="0"/>
          </a:p>
          <a:p>
            <a:pPr eaLnBrk="1" hangingPunct="1"/>
            <a:endParaRPr lang="cs-CZ" sz="2400" b="1" dirty="0"/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A7F177-F171-433D-B6AD-F55A45BFED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11855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191E78-386F-4384-B26E-5E1642F7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zájmové samosprávy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3D991E-0C75-43F5-9C12-B802CC9C8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b="1" dirty="0">
                <a:solidFill>
                  <a:srgbClr val="C00000"/>
                </a:solidFill>
                <a:cs typeface="Arial" panose="020B0604020202020204" pitchFamily="34" charset="0"/>
              </a:rPr>
              <a:t>profesní komory s povinným členstvím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>
                <a:cs typeface="Arial" panose="020B0604020202020204" pitchFamily="34" charset="0"/>
              </a:rPr>
              <a:t>zákonem zřízené právnické osoby povinně sdružující osoby určitého povolání</a:t>
            </a:r>
          </a:p>
          <a:p>
            <a:pPr marL="0" indent="0">
              <a:buNone/>
            </a:pPr>
            <a:endParaRPr lang="cs-CZ" sz="1600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>
                <a:cs typeface="Arial" panose="020B0604020202020204" pitchFamily="34" charset="0"/>
              </a:rPr>
              <a:t>v současné době existují tyto komory: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200" dirty="0">
                <a:cs typeface="Arial" panose="020B0604020202020204" pitchFamily="34" charset="0"/>
              </a:rPr>
              <a:t>a) se sídlem v Brně  - Exekutorská komora ČR (z. č. 120/2000 Sb.)				               - Komora daňových poradců ČR (z. č. 523/1992 Sb.)</a:t>
            </a:r>
          </a:p>
          <a:p>
            <a:pPr marL="914400" lvl="2" indent="0">
              <a:buNone/>
            </a:pPr>
            <a:r>
              <a:rPr lang="cs-CZ" sz="1200" dirty="0">
                <a:cs typeface="Arial" panose="020B0604020202020204" pitchFamily="34" charset="0"/>
              </a:rPr>
              <a:t>	               - Komora patentových zástupců ČR (z. č. 417/2004 Sb.)</a:t>
            </a:r>
          </a:p>
          <a:p>
            <a:pPr marL="914400" lvl="2" indent="0">
              <a:buNone/>
            </a:pPr>
            <a:r>
              <a:rPr lang="cs-CZ" sz="1200" dirty="0">
                <a:cs typeface="Arial" panose="020B0604020202020204" pitchFamily="34" charset="0"/>
              </a:rPr>
              <a:t>	               - Komora veterinárních lékařů ČR (z. č. 381/ 1991 Sb.)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200" dirty="0">
                <a:cs typeface="Arial" panose="020B0604020202020204" pitchFamily="34" charset="0"/>
              </a:rPr>
              <a:t>b) se sídlem v Olomouci - Česká lékařská komora (z. č. 220/1991 Sb.)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200" dirty="0">
                <a:cs typeface="Arial" panose="020B0604020202020204" pitchFamily="34" charset="0"/>
              </a:rPr>
              <a:t>c) se sídlem v Praze   - Česká advokátní komora (z. č. 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85/1996 Sb.)</a:t>
            </a:r>
            <a:endParaRPr lang="cs-CZ" sz="1200" dirty="0">
              <a:cs typeface="Arial" panose="020B0604020202020204" pitchFamily="34" charset="0"/>
            </a:endParaRPr>
          </a:p>
          <a:p>
            <a:pPr marL="914400" lvl="2" indent="0">
              <a:buNone/>
            </a:pPr>
            <a:r>
              <a:rPr lang="cs-CZ" sz="1200" dirty="0">
                <a:cs typeface="Arial" panose="020B0604020202020204" pitchFamily="34" charset="0"/>
              </a:rPr>
              <a:t>	                 - Česká komora architektů (z. č. 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360/1992 Sb.)</a:t>
            </a:r>
            <a:endParaRPr lang="cs-CZ" sz="1200" dirty="0">
              <a:cs typeface="Arial" panose="020B0604020202020204" pitchFamily="34" charset="0"/>
            </a:endParaRPr>
          </a:p>
          <a:p>
            <a:pPr marL="914400" lvl="2" indent="0">
              <a:buNone/>
            </a:pPr>
            <a:r>
              <a:rPr lang="cs-CZ" sz="1200" dirty="0">
                <a:cs typeface="Arial" panose="020B0604020202020204" pitchFamily="34" charset="0"/>
              </a:rPr>
              <a:t>	                 - Česká komora autorizovaných inženýrů a techniků činných ve výstavbě </a:t>
            </a:r>
          </a:p>
          <a:p>
            <a:pPr marL="2743200" lvl="6" indent="0">
              <a:buNone/>
            </a:pPr>
            <a:r>
              <a:rPr lang="cs-CZ" sz="1200" dirty="0">
                <a:cs typeface="Arial" panose="020B0604020202020204" pitchFamily="34" charset="0"/>
              </a:rPr>
              <a:t>(z. č. 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360/1992 Sb.)</a:t>
            </a:r>
            <a:endParaRPr lang="cs-CZ" sz="1200" dirty="0">
              <a:cs typeface="Arial" panose="020B0604020202020204" pitchFamily="34" charset="0"/>
            </a:endParaRPr>
          </a:p>
          <a:p>
            <a:pPr marL="914400" lvl="2" indent="0">
              <a:buNone/>
            </a:pPr>
            <a:r>
              <a:rPr lang="cs-CZ" sz="1200" dirty="0">
                <a:cs typeface="Arial" panose="020B0604020202020204" pitchFamily="34" charset="0"/>
              </a:rPr>
              <a:t>	                 - Komora auditorů České republiky (z. 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č. 93/2009 Sb.)</a:t>
            </a:r>
            <a:endParaRPr lang="cs-CZ" sz="1200" dirty="0">
              <a:cs typeface="Arial" panose="020B0604020202020204" pitchFamily="34" charset="0"/>
            </a:endParaRPr>
          </a:p>
          <a:p>
            <a:pPr marL="914400" lvl="2" indent="0">
              <a:buNone/>
            </a:pPr>
            <a:r>
              <a:rPr lang="cs-CZ" sz="1200" dirty="0">
                <a:cs typeface="Arial" panose="020B0604020202020204" pitchFamily="34" charset="0"/>
              </a:rPr>
              <a:t>	                 - Notářská komora České republiky (</a:t>
            </a:r>
            <a:r>
              <a:rPr lang="cs-CZ" sz="1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č. 358/1992 Sb.)</a:t>
            </a:r>
            <a:r>
              <a:rPr lang="cs-CZ" sz="1200" dirty="0">
                <a:cs typeface="Arial" panose="020B0604020202020204" pitchFamily="34" charset="0"/>
              </a:rPr>
              <a:t>		   </a:t>
            </a:r>
          </a:p>
          <a:p>
            <a:pPr marL="914400" lvl="2" indent="0">
              <a:buNone/>
            </a:pPr>
            <a:r>
              <a:rPr lang="cs-CZ" sz="1200" dirty="0">
                <a:cs typeface="Arial" panose="020B0604020202020204" pitchFamily="34" charset="0"/>
              </a:rPr>
              <a:t>	                 - Česká stomatologická komora (z. č. 220/1991 Sb.) </a:t>
            </a:r>
          </a:p>
          <a:p>
            <a:pPr marL="914400" lvl="2" indent="0">
              <a:buNone/>
            </a:pPr>
            <a:r>
              <a:rPr lang="cs-CZ" sz="1200" dirty="0">
                <a:cs typeface="Arial" panose="020B0604020202020204" pitchFamily="34" charset="0"/>
              </a:rPr>
              <a:t>	                 - Česká lékárnická komora (z. č. 220/1991 Sb.) 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63AC86E-7415-4C5C-87AE-96E15F2190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6095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DC01E0-B1F3-448F-91DA-498A5741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zájmové samosprávy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92E136-D64C-449F-AD40-19D04632F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sdružují samostatně výdělečně činné </a:t>
            </a:r>
            <a:r>
              <a:rPr lang="cs-CZ" sz="2000" i="1" dirty="0">
                <a:cs typeface="Arial" panose="020B0604020202020204" pitchFamily="34" charset="0"/>
              </a:rPr>
              <a:t>fyzické osoby </a:t>
            </a:r>
            <a:r>
              <a:rPr lang="cs-CZ" sz="2000" dirty="0">
                <a:cs typeface="Arial" panose="020B0604020202020204" pitchFamily="34" charset="0"/>
              </a:rPr>
              <a:t>v činnostech stanovených zákonem </a:t>
            </a:r>
            <a:r>
              <a:rPr lang="cs-CZ" sz="1800" dirty="0">
                <a:cs typeface="Arial" panose="020B0604020202020204" pitchFamily="34" charset="0"/>
              </a:rPr>
              <a:t>(zejm. v oblasti tzv. svobodných povolání)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členy nemohou být právnické osoby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na vstup do komory existuje </a:t>
            </a:r>
            <a:r>
              <a:rPr lang="cs-CZ" sz="2000" i="1" dirty="0">
                <a:cs typeface="Arial" panose="020B0604020202020204" pitchFamily="34" charset="0"/>
              </a:rPr>
              <a:t>právní nárok</a:t>
            </a:r>
            <a:r>
              <a:rPr lang="cs-CZ" sz="2000" dirty="0">
                <a:cs typeface="Arial" panose="020B0604020202020204" pitchFamily="34" charset="0"/>
              </a:rPr>
              <a:t>, a to po splnění zákonných předpokladů </a:t>
            </a:r>
            <a:r>
              <a:rPr lang="cs-CZ" sz="1800" dirty="0">
                <a:cs typeface="Arial" panose="020B0604020202020204" pitchFamily="34" charset="0"/>
              </a:rPr>
              <a:t>(zejm. potřebné odborné kvalifikace)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předmětné profese nelze vykonávat bez členství v dané komoře </a:t>
            </a:r>
            <a:r>
              <a:rPr lang="cs-CZ" sz="1800" dirty="0">
                <a:cs typeface="Arial" panose="020B0604020202020204" pitchFamily="34" charset="0"/>
              </a:rPr>
              <a:t>(takový výkon povolání by byl neoprávněným podnikáním ve smyslu trestněprávních předpisů)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každá komora má </a:t>
            </a:r>
            <a:r>
              <a:rPr lang="cs-CZ" sz="2000" i="1" dirty="0">
                <a:cs typeface="Arial" panose="020B0604020202020204" pitchFamily="34" charset="0"/>
              </a:rPr>
              <a:t>soustavu</a:t>
            </a:r>
            <a:r>
              <a:rPr lang="cs-CZ" sz="2000" dirty="0">
                <a:cs typeface="Arial" panose="020B0604020202020204" pitchFamily="34" charset="0"/>
              </a:rPr>
              <a:t> svých </a:t>
            </a:r>
            <a:r>
              <a:rPr lang="cs-CZ" sz="2000" i="1" dirty="0">
                <a:cs typeface="Arial" panose="020B0604020202020204" pitchFamily="34" charset="0"/>
              </a:rPr>
              <a:t>orgánů</a:t>
            </a:r>
            <a:r>
              <a:rPr lang="cs-CZ" sz="2000" dirty="0">
                <a:cs typeface="Arial" panose="020B0604020202020204" pitchFamily="34" charset="0"/>
              </a:rPr>
              <a:t>; ač se názvy těchto orgánů u jednotlivých komor liší, vždy zde najdeme nějaký orgán typu orgánu vrcholného </a:t>
            </a:r>
            <a:r>
              <a:rPr lang="cs-CZ" sz="1800" dirty="0">
                <a:cs typeface="Arial" panose="020B0604020202020204" pitchFamily="34" charset="0"/>
              </a:rPr>
              <a:t>(normotvorného)</a:t>
            </a:r>
            <a:r>
              <a:rPr lang="cs-CZ" sz="2000" dirty="0">
                <a:cs typeface="Arial" panose="020B0604020202020204" pitchFamily="34" charset="0"/>
              </a:rPr>
              <a:t>,</a:t>
            </a:r>
            <a:r>
              <a:rPr lang="cs-CZ" sz="18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výkonného, kontrolního a disciplinárního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01AA556-BABE-4F4B-9BC0-ED75C2CA5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7735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D3B956-87C9-4463-AA4D-A71A219D3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zájmové samosprávy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C2611F-15A3-4683-BB7F-6D3096A7A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b="1" dirty="0">
                <a:solidFill>
                  <a:srgbClr val="C00000"/>
                </a:solidFill>
                <a:cs typeface="Arial" panose="020B0604020202020204" pitchFamily="34" charset="0"/>
              </a:rPr>
              <a:t>komory s nepovinným členstvím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cs typeface="Arial" panose="020B0604020202020204" pitchFamily="34" charset="0"/>
              </a:rPr>
              <a:t>členy mohou být nejen </a:t>
            </a:r>
            <a:r>
              <a:rPr lang="cs-CZ" sz="1900" i="1" dirty="0">
                <a:cs typeface="Arial" panose="020B0604020202020204" pitchFamily="34" charset="0"/>
              </a:rPr>
              <a:t>fyzické</a:t>
            </a:r>
            <a:r>
              <a:rPr lang="cs-CZ" sz="1900" dirty="0">
                <a:cs typeface="Arial" panose="020B0604020202020204" pitchFamily="34" charset="0"/>
              </a:rPr>
              <a:t>, ale </a:t>
            </a:r>
            <a:r>
              <a:rPr lang="cs-CZ" sz="1900" i="1" dirty="0">
                <a:cs typeface="Arial" panose="020B0604020202020204" pitchFamily="34" charset="0"/>
              </a:rPr>
              <a:t>i právnické osoby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1900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cs typeface="Arial" panose="020B0604020202020204" pitchFamily="34" charset="0"/>
              </a:rPr>
              <a:t>příslušnost k dané komoře není podmínkou výkonu určité profese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1900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cs typeface="Arial" panose="020B0604020202020204" pitchFamily="34" charset="0"/>
              </a:rPr>
              <a:t>v současnosti existují dvě komory tohoto typu: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Hospodářská komora ČR </a:t>
            </a:r>
            <a:r>
              <a:rPr 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se sídlem v Praze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Agrární komora ČR </a:t>
            </a:r>
            <a:r>
              <a:rPr 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se sídlem v Olomouci </a:t>
            </a:r>
            <a:r>
              <a:rPr lang="cs-CZ" sz="1900" dirty="0">
                <a:solidFill>
                  <a:srgbClr val="000000"/>
                </a:solidFill>
                <a:cs typeface="Arial" panose="020B0604020202020204" pitchFamily="34" charset="0"/>
              </a:rPr>
              <a:t>       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sz="19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1900" dirty="0">
                <a:cs typeface="Arial" panose="020B0604020202020204" pitchFamily="34" charset="0"/>
              </a:rPr>
              <a:t>obě komory jsou zřízeny jedním zákonem (z. č. 301/1992 Sb.) jako právnické osoby, ale </a:t>
            </a:r>
            <a:r>
              <a:rPr lang="cs-CZ" sz="1900" i="1" dirty="0">
                <a:cs typeface="Arial" panose="020B0604020202020204" pitchFamily="34" charset="0"/>
              </a:rPr>
              <a:t>nemají </a:t>
            </a:r>
            <a:r>
              <a:rPr lang="cs-CZ" sz="1900" dirty="0">
                <a:cs typeface="Arial" panose="020B0604020202020204" pitchFamily="34" charset="0"/>
              </a:rPr>
              <a:t>žádná </a:t>
            </a:r>
            <a:r>
              <a:rPr lang="cs-CZ" sz="1900" dirty="0" err="1">
                <a:cs typeface="Arial" panose="020B0604020202020204" pitchFamily="34" charset="0"/>
              </a:rPr>
              <a:t>veřejnomocenská</a:t>
            </a:r>
            <a:r>
              <a:rPr lang="cs-CZ" sz="1900" dirty="0">
                <a:cs typeface="Arial" panose="020B0604020202020204" pitchFamily="34" charset="0"/>
              </a:rPr>
              <a:t> oprávnění vůči svým členům                               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8ADCF43-C377-4830-A80E-DB8820F618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7189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C7F8-CA98-4077-9660-B874199F9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zájmové samosprávy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0DA005-F103-4ED0-85CC-420C31222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b="1" dirty="0">
                <a:solidFill>
                  <a:srgbClr val="C00000"/>
                </a:solidFill>
                <a:cs typeface="Arial" panose="020B0604020202020204" pitchFamily="34" charset="0"/>
              </a:rPr>
              <a:t>vysoké školy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tradice vysokoškolské samosprávy sahá až do středověku - stávající právní úprava (z. č. 111/1998 Sb., o vysokých školách) na tuto tradici navazuje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VŠ jako samosprávné korporace a nejvyšší článek vzdělávací soustavy představují vrcholná centra vzdělanosti, nezávislého poznání a tvůrčí činnosti; hrají klíčovou úlohu ve vědeckém, kulturním, sociálním a ekonomickém rozvoji společnosti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samospráva VŠ se projevuje mj. tím, že je garantováno, že nikdo kromě VŠ nemá právo: 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200" dirty="0">
                <a:cs typeface="Arial" panose="020B0604020202020204" pitchFamily="34" charset="0"/>
              </a:rPr>
              <a:t>přiznávat akademické tituly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200" dirty="0">
                <a:cs typeface="Arial" panose="020B0604020202020204" pitchFamily="34" charset="0"/>
              </a:rPr>
              <a:t>konat habilitační řízen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200" dirty="0">
                <a:cs typeface="Arial" panose="020B0604020202020204" pitchFamily="34" charset="0"/>
              </a:rPr>
              <a:t>konat řízení ke jmenování profesorem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200" dirty="0">
                <a:cs typeface="Arial" panose="020B0604020202020204" pitchFamily="34" charset="0"/>
              </a:rPr>
              <a:t>používat akademické insignie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200" dirty="0">
                <a:cs typeface="Arial" panose="020B0604020202020204" pitchFamily="34" charset="0"/>
              </a:rPr>
              <a:t>konat akademické obřady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F2FE07-1D04-4F3F-8369-BF5BAF93D0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07298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A2714D-48D9-4B2E-B617-B7C529846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zájmové samosprávy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8D118A-4629-4BCE-9B83-25C0A955F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i="1" u="sng" dirty="0">
                <a:cs typeface="Arial" panose="020B0604020202020204" pitchFamily="34" charset="0"/>
              </a:rPr>
              <a:t>akademická obec a orgány veřejné vysoké školy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i="1" dirty="0">
                <a:cs typeface="Arial" panose="020B0604020202020204" pitchFamily="34" charset="0"/>
              </a:rPr>
              <a:t>akademickou obec </a:t>
            </a:r>
            <a:r>
              <a:rPr lang="cs-CZ" sz="1800" dirty="0">
                <a:cs typeface="Arial" panose="020B0604020202020204" pitchFamily="34" charset="0"/>
              </a:rPr>
              <a:t>tvoří akademičtí pracovníci a studenti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vůle akademické obce je vykonávána prostřednictvím </a:t>
            </a:r>
            <a:r>
              <a:rPr lang="cs-CZ" sz="1800" b="1" dirty="0">
                <a:solidFill>
                  <a:srgbClr val="C00000"/>
                </a:solidFill>
                <a:cs typeface="Arial" panose="020B0604020202020204" pitchFamily="34" charset="0"/>
              </a:rPr>
              <a:t>orgánů vysoké školy</a:t>
            </a:r>
            <a:r>
              <a:rPr lang="cs-CZ" sz="1800" dirty="0">
                <a:cs typeface="Arial" panose="020B0604020202020204" pitchFamily="34" charset="0"/>
              </a:rPr>
              <a:t>, jimiž jsou: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a)</a:t>
            </a:r>
            <a:r>
              <a:rPr lang="cs-CZ" sz="1800" dirty="0">
                <a:cs typeface="Arial" panose="020B0604020202020204" pitchFamily="34" charset="0"/>
              </a:rPr>
              <a:t> akademický senát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b) </a:t>
            </a:r>
            <a:r>
              <a:rPr lang="cs-CZ" sz="1800" dirty="0">
                <a:cs typeface="Arial" panose="020B0604020202020204" pitchFamily="34" charset="0"/>
              </a:rPr>
              <a:t>rektor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c)</a:t>
            </a:r>
            <a:r>
              <a:rPr lang="cs-CZ" sz="1800" dirty="0">
                <a:cs typeface="Arial" panose="020B0604020202020204" pitchFamily="34" charset="0"/>
              </a:rPr>
              <a:t> vědecká rada nebo umělecká rada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d)</a:t>
            </a:r>
            <a:r>
              <a:rPr lang="cs-CZ" sz="18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rada pro vnitřní hodnocení </a:t>
            </a:r>
            <a:endParaRPr lang="cs-CZ" sz="1800" dirty="0"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e) </a:t>
            </a:r>
            <a:r>
              <a:rPr lang="cs-CZ" sz="1800" dirty="0">
                <a:cs typeface="Arial" panose="020B0604020202020204" pitchFamily="34" charset="0"/>
              </a:rPr>
              <a:t>disciplinární komise</a:t>
            </a:r>
            <a:br>
              <a:rPr lang="cs-CZ" sz="1800" dirty="0">
                <a:cs typeface="Arial" panose="020B0604020202020204" pitchFamily="34" charset="0"/>
              </a:rPr>
            </a:br>
            <a:r>
              <a:rPr lang="cs-CZ" sz="1800" dirty="0">
                <a:cs typeface="Arial" panose="020B0604020202020204" pitchFamily="34" charset="0"/>
              </a:rPr>
              <a:t>__________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f)</a:t>
            </a:r>
            <a:r>
              <a:rPr lang="cs-CZ" sz="1800" dirty="0">
                <a:cs typeface="Arial" panose="020B0604020202020204" pitchFamily="34" charset="0"/>
              </a:rPr>
              <a:t> správní rada veřejné vysoké školy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g) </a:t>
            </a:r>
            <a:r>
              <a:rPr lang="cs-CZ" sz="1800" dirty="0">
                <a:cs typeface="Arial" panose="020B0604020202020204" pitchFamily="34" charset="0"/>
              </a:rPr>
              <a:t>kvestor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3B8DFAF-45B4-45F7-B797-35E1B02E2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24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A7C35D-4444-48B3-8C1C-CCC2AF324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0122" y="2944483"/>
            <a:ext cx="505587" cy="33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9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B3279-B3A9-4DF3-9482-18C12A37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Prameny ke studiu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381A0B-8610-40F4-A617-66E9017C5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2023933"/>
            <a:ext cx="8234363" cy="4114800"/>
          </a:xfrm>
        </p:spPr>
        <p:txBody>
          <a:bodyPr/>
          <a:lstStyle/>
          <a:p>
            <a:pPr lvl="1"/>
            <a:endParaRPr lang="cs-CZ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Skulová, S. a kol.: Základy správní vědy. </a:t>
            </a:r>
            <a:r>
              <a:rPr lang="cs-CZ" altLang="cs-CZ" sz="1600" dirty="0"/>
              <a:t>3. vyd. Brno: Masarykova univerzita, 2023, s. 60-75</a:t>
            </a:r>
            <a:r>
              <a:rPr lang="cs-CZ" sz="16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Průcha, P.: Správní právo, obecná část. 9. vydání. Brno : </a:t>
            </a:r>
            <a:r>
              <a:rPr lang="cs-CZ" altLang="cs-CZ" sz="1600" dirty="0"/>
              <a:t>Masarykova univerzita</a:t>
            </a:r>
            <a:r>
              <a:rPr lang="cs-CZ" sz="1600" dirty="0"/>
              <a:t>, 2024, s. 140 a násl.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 err="1"/>
              <a:t>Horzinková</a:t>
            </a:r>
            <a:r>
              <a:rPr lang="cs-CZ" sz="1600" dirty="0"/>
              <a:t>, E. – Novotný, V.: Základy organizace veřejné správy v ČR. 3. vydání. Plzeň : Vydavatelství a nakladatelství Aleš Čeněk, 2013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600" dirty="0"/>
              <a:t>Kopecký, M. Právní postavení obcí a krajů – základy komunálního práva. </a:t>
            </a:r>
            <a:r>
              <a:rPr lang="cs-CZ" sz="1600" dirty="0" err="1"/>
              <a:t>Wolters</a:t>
            </a:r>
            <a:r>
              <a:rPr lang="cs-CZ" sz="1600" dirty="0"/>
              <a:t> </a:t>
            </a:r>
            <a:r>
              <a:rPr lang="cs-CZ" sz="1600" dirty="0" err="1"/>
              <a:t>Kluwer</a:t>
            </a:r>
            <a:r>
              <a:rPr lang="cs-CZ" sz="1600" dirty="0"/>
              <a:t>, 2010</a:t>
            </a:r>
          </a:p>
          <a:p>
            <a:pPr marL="457200" lvl="1" indent="0">
              <a:buNone/>
            </a:pPr>
            <a:endParaRPr lang="cs-CZ" sz="16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C0D4E7-9F94-4244-AABA-D76210177C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38889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36819C-692D-4DA1-96E8-D37B1551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66" y="916757"/>
            <a:ext cx="7827963" cy="926183"/>
          </a:xfrm>
        </p:spPr>
        <p:txBody>
          <a:bodyPr/>
          <a:lstStyle/>
          <a:p>
            <a:pPr algn="ctr"/>
            <a:br>
              <a:rPr lang="cs-CZ" sz="2800" dirty="0"/>
            </a:br>
            <a:r>
              <a:rPr lang="cs-CZ" sz="2800" dirty="0">
                <a:solidFill>
                  <a:srgbClr val="0070C0"/>
                </a:solidFill>
              </a:rPr>
              <a:t> </a:t>
            </a:r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Pojem organizace veřejné správy</a:t>
            </a:r>
            <a:endParaRPr lang="cs-CZ" sz="30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F5BBC7-FDE7-487F-8E06-2813F52A2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mnohoznačnost pojmu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instituce nebo soubor institucí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struktura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systém určitého organizačního uspořádání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činnost(i) organizačního charakteru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tzv. formální a tzv. neformální organizace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reorganizace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F3BC2E-28FC-420B-ADB2-E7E4CC09A3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3</a:t>
            </a:fld>
            <a:endParaRPr lang="cs-CZ" altLang="cs-CZ"/>
          </a:p>
        </p:txBody>
      </p:sp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732586-5965-42CF-A2B3-41DEF8680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2837" y="4239185"/>
            <a:ext cx="561438" cy="349824"/>
          </a:xfrm>
          <a:prstGeom prst="rect">
            <a:avLst/>
          </a:prstGeom>
        </p:spPr>
      </p:pic>
      <p:pic>
        <p:nvPicPr>
          <p:cNvPr id="1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EE08B0-D13F-4E8B-8A2E-AAE430DB05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23863" y="4239185"/>
            <a:ext cx="571893" cy="37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9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číslo snímku 4">
            <a:extLst>
              <a:ext uri="{FF2B5EF4-FFF2-40B4-BE49-F238E27FC236}">
                <a16:creationId xmlns:a16="http://schemas.microsoft.com/office/drawing/2014/main" id="{81194FA8-3C38-45B4-A6B0-0529294804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F925F0-DCCC-4275-9CE3-F509D129CBB3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</a:t>
            </a:fld>
            <a:endParaRPr lang="cs-CZ" altLang="cs-CZ" sz="1200" dirty="0">
              <a:solidFill>
                <a:srgbClr val="969696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D78FEF9-08DC-49D6-A0C4-FCE9B8D125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724" y="1117542"/>
            <a:ext cx="8234363" cy="1071955"/>
          </a:xfrm>
        </p:spPr>
        <p:txBody>
          <a:bodyPr/>
          <a:lstStyle/>
          <a:p>
            <a:pPr algn="ctr" eaLnBrk="1" hangingPunct="1"/>
            <a:br>
              <a:rPr lang="cs-CZ" sz="3600" dirty="0">
                <a:solidFill>
                  <a:srgbClr val="0070C0"/>
                </a:solidFill>
              </a:rPr>
            </a:br>
            <a:br>
              <a:rPr lang="cs-CZ" sz="3600" dirty="0">
                <a:solidFill>
                  <a:srgbClr val="0070C0"/>
                </a:solidFill>
              </a:rPr>
            </a:br>
            <a:br>
              <a:rPr lang="cs-CZ" sz="3600" dirty="0">
                <a:solidFill>
                  <a:srgbClr val="0070C0"/>
                </a:solidFill>
              </a:rPr>
            </a:br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Organizační principy veřejné správy </a:t>
            </a:r>
            <a:b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 jejich uplatnění</a:t>
            </a:r>
            <a:endParaRPr lang="cs-CZ" altLang="cs-CZ" sz="3000" dirty="0">
              <a:solidFill>
                <a:srgbClr val="0070C0"/>
              </a:solidFill>
            </a:endParaRP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0CB9265-A88B-489D-8D62-E2FB543F50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1562" y="2518352"/>
            <a:ext cx="8234363" cy="360237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organizačně technické systémy veřejné správy</a:t>
            </a:r>
          </a:p>
          <a:p>
            <a:pPr marL="0" indent="0" eaLnBrk="1" hangingPunct="1">
              <a:buNone/>
            </a:pPr>
            <a:r>
              <a:rPr lang="cs-CZ" sz="2000" b="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uplatnění</a:t>
            </a:r>
            <a:r>
              <a:rPr lang="cs-CZ" sz="2000" b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příslušných organizačních principů ve veřejné správě umožňuje rozlišovat následující tzv. organizačně technické systémy veřejné správy: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000" dirty="0">
                <a:cs typeface="Arial" panose="020B0604020202020204" pitchFamily="34" charset="0"/>
              </a:rPr>
              <a:t>systém centralizované a decentralizované, koncentrované a dekoncentrované správy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000" dirty="0">
                <a:cs typeface="Arial" panose="020B0604020202020204" pitchFamily="34" charset="0"/>
              </a:rPr>
              <a:t>systém územní a rezortní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000" dirty="0">
                <a:cs typeface="Arial" panose="020B0604020202020204" pitchFamily="34" charset="0"/>
              </a:rPr>
              <a:t>systém monokratický a kolegiální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000" dirty="0">
                <a:cs typeface="Arial" panose="020B0604020202020204" pitchFamily="34" charset="0"/>
              </a:rPr>
              <a:t>systém volební a jmenovací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000" dirty="0">
                <a:cs typeface="Arial" panose="020B0604020202020204" pitchFamily="34" charset="0"/>
              </a:rPr>
              <a:t>systém úřední a neúřední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4C08C9-C688-42F1-981F-711A43393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67845" y="3573210"/>
            <a:ext cx="443845" cy="380271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4B43E5-715B-497A-97E7-4D2A0FBC7D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8086" y="3588762"/>
            <a:ext cx="495546" cy="380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BBB7E-AD73-40DB-ADCC-A3175E5E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768" y="1338606"/>
            <a:ext cx="8042275" cy="527901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Organizační struktura veřejné správy</a:t>
            </a:r>
            <a:endParaRPr lang="cs-CZ" sz="30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C1C10F-7BB8-41A4-A104-9D040786F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768" y="2028335"/>
            <a:ext cx="8234363" cy="3792070"/>
          </a:xfrm>
        </p:spPr>
        <p:txBody>
          <a:bodyPr/>
          <a:lstStyle/>
          <a:p>
            <a:pPr lvl="2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vláda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cs-CZ" sz="16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ústřední orgány státní správy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400" dirty="0">
                <a:cs typeface="Arial" panose="020B0604020202020204" pitchFamily="34" charset="0"/>
              </a:rPr>
              <a:t>správní úřady s celostátní působností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cs-CZ" sz="1600" dirty="0"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C00000"/>
                </a:solidFill>
                <a:cs typeface="Arial" panose="020B0604020202020204" pitchFamily="34" charset="0"/>
              </a:rPr>
              <a:t>územně dekoncentrované /specializované/ orgány státní správy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600" dirty="0">
                <a:cs typeface="Arial" panose="020B0604020202020204" pitchFamily="34" charset="0"/>
              </a:rPr>
              <a:t>veřejné bezpečnostní sbory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600" dirty="0">
                <a:cs typeface="Arial" panose="020B0604020202020204" pitchFamily="34" charset="0"/>
              </a:rPr>
              <a:t>nezávislé správní úřady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cs-CZ" sz="1600" dirty="0"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C00000"/>
                </a:solidFill>
                <a:cs typeface="Arial" panose="020B0604020202020204" pitchFamily="34" charset="0"/>
              </a:rPr>
              <a:t>územní subjekty /orgány/ veřejné správy s všeobecnou působností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C00000"/>
                </a:solidFill>
                <a:cs typeface="Arial" panose="020B0604020202020204" pitchFamily="34" charset="0"/>
              </a:rPr>
              <a:t>subjekty /orgány/ zájmové samosprávy</a:t>
            </a:r>
            <a:endParaRPr lang="cs-CZ" sz="1600" dirty="0">
              <a:solidFill>
                <a:srgbClr val="C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cs-CZ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2000" dirty="0">
              <a:latin typeface="+mj-lt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3D456A6-0137-46BC-BE22-C0D98F0300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756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053472-6AFB-4546-B2A4-B040DFDE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74" y="876407"/>
            <a:ext cx="7919726" cy="1120949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/>
            </a:br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stát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ED1084-A21D-4475-A849-6F2BC0FB4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55" y="1544269"/>
            <a:ext cx="8234363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cs-CZ" sz="2200" b="1" dirty="0">
                <a:solidFill>
                  <a:srgbClr val="C00000"/>
                </a:solidFill>
                <a:cs typeface="Arial" panose="020B0604020202020204" pitchFamily="34" charset="0"/>
              </a:rPr>
              <a:t>vláda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vláda je (podle ústavní úpravy) vrcholný (kolegiální) orgán výkonné moci; disponuje tzv. všeobecnou působností a v tomto smyslu je také vrcholným koncepčním a řídícím orgánem výkonu státní správy; řídí, sjednocuje </a:t>
            </a:r>
            <a:br>
              <a:rPr lang="cs-CZ" sz="1800" dirty="0">
                <a:cs typeface="Arial" panose="020B0604020202020204" pitchFamily="34" charset="0"/>
              </a:rPr>
            </a:br>
            <a:r>
              <a:rPr lang="cs-CZ" sz="1800" dirty="0">
                <a:cs typeface="Arial" panose="020B0604020202020204" pitchFamily="34" charset="0"/>
              </a:rPr>
              <a:t>a kontroluje činnost ministerstev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úkoly spojené s odborným, organizačním a technickým zabezpečením činnosti vlády České republiky a jejích orgánů plní </a:t>
            </a:r>
            <a:r>
              <a:rPr lang="cs-CZ" sz="1800" i="1" dirty="0">
                <a:cs typeface="Arial" panose="020B0604020202020204" pitchFamily="34" charset="0"/>
              </a:rPr>
              <a:t>Úřad vlády České republiky;</a:t>
            </a:r>
            <a:r>
              <a:rPr lang="cs-CZ" sz="1800" dirty="0">
                <a:cs typeface="Arial" panose="020B0604020202020204" pitchFamily="34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vláda může zřídit jako svůj poradní orgán </a:t>
            </a:r>
            <a:r>
              <a:rPr lang="cs-CZ" sz="1800" i="1" dirty="0">
                <a:cs typeface="Arial" panose="020B0604020202020204" pitchFamily="34" charset="0"/>
              </a:rPr>
              <a:t>Legislativní radu</a:t>
            </a:r>
            <a:r>
              <a:rPr lang="cs-CZ" sz="1800" dirty="0">
                <a:cs typeface="Arial" panose="020B0604020202020204" pitchFamily="34" charset="0"/>
              </a:rPr>
              <a:t>. V jejím čele stojí člen vlády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vláda se skládá z předsedy, místopředsedů a jednotlivých ministrů vlády; funkce člena vlády je neslučitelná s funkcí člena Ústavního soudu; mimo to člen vlády nesmí vykonávat ani další činnosti, jejichž povaha odporuje výkonu dané funkce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i="1" dirty="0">
                <a:cs typeface="Arial" panose="020B0604020202020204" pitchFamily="34" charset="0"/>
              </a:rPr>
              <a:t>normotvorná pravomoc</a:t>
            </a:r>
            <a:r>
              <a:rPr lang="cs-CZ" sz="1800" b="1" dirty="0">
                <a:cs typeface="Arial" panose="020B0604020202020204" pitchFamily="34" charset="0"/>
              </a:rPr>
              <a:t> </a:t>
            </a:r>
            <a:r>
              <a:rPr lang="cs-CZ" sz="1800" dirty="0">
                <a:cs typeface="Arial" panose="020B0604020202020204" pitchFamily="34" charset="0"/>
              </a:rPr>
              <a:t>vlády: </a:t>
            </a:r>
            <a:r>
              <a:rPr lang="cs-CZ" sz="1800" i="1" dirty="0">
                <a:cs typeface="Arial" panose="020B0604020202020204" pitchFamily="34" charset="0"/>
              </a:rPr>
              <a:t>nařízení vlády </a:t>
            </a:r>
            <a:r>
              <a:rPr lang="cs-CZ" sz="1800" dirty="0">
                <a:cs typeface="Arial" panose="020B0604020202020204" pitchFamily="34" charset="0"/>
              </a:rPr>
              <a:t>(</a:t>
            </a:r>
            <a:r>
              <a:rPr lang="cs-CZ" sz="1800" dirty="0" err="1">
                <a:cs typeface="Arial" panose="020B0604020202020204" pitchFamily="34" charset="0"/>
              </a:rPr>
              <a:t>ExtNorSprAkt</a:t>
            </a:r>
            <a:r>
              <a:rPr lang="cs-CZ" sz="1800" dirty="0">
                <a:cs typeface="Arial" panose="020B0604020202020204" pitchFamily="34" charset="0"/>
              </a:rPr>
              <a:t>) + </a:t>
            </a:r>
            <a:r>
              <a:rPr lang="cs-CZ" sz="1800" i="1" dirty="0">
                <a:cs typeface="Arial" panose="020B0604020202020204" pitchFamily="34" charset="0"/>
              </a:rPr>
              <a:t>usnesení vlády </a:t>
            </a:r>
            <a:r>
              <a:rPr lang="cs-CZ" sz="1800" dirty="0">
                <a:cs typeface="Arial" panose="020B0604020202020204" pitchFamily="34" charset="0"/>
              </a:rPr>
              <a:t>(</a:t>
            </a:r>
            <a:r>
              <a:rPr lang="cs-CZ" sz="1800" dirty="0" err="1">
                <a:cs typeface="Arial" panose="020B0604020202020204" pitchFamily="34" charset="0"/>
              </a:rPr>
              <a:t>InterNorSprAkt</a:t>
            </a:r>
            <a:r>
              <a:rPr lang="cs-CZ" sz="1800" dirty="0">
                <a:cs typeface="Arial" panose="020B0604020202020204" pitchFamily="34" charset="0"/>
              </a:rPr>
              <a:t>)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1418C3-D8F6-4FA4-8E0F-1AAA4AB0B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6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578234-D6E0-4FFA-9B35-496E7C7CE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5145" y="1593011"/>
            <a:ext cx="570561" cy="40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7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E7C34-E915-4EEB-B92B-4CF08EA7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370012"/>
            <a:ext cx="7827963" cy="531813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/>
            </a:br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stát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B0B328-5982-44EE-968E-B1439609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2017712"/>
            <a:ext cx="8234363" cy="4114800"/>
          </a:xfrm>
        </p:spPr>
        <p:txBody>
          <a:bodyPr/>
          <a:lstStyle/>
          <a:p>
            <a:pPr marL="0" indent="0">
              <a:buNone/>
            </a:pPr>
            <a:r>
              <a:rPr lang="cs-CZ" sz="2200" b="1" dirty="0">
                <a:solidFill>
                  <a:srgbClr val="C00000"/>
                </a:solidFill>
                <a:cs typeface="Arial" panose="020B0604020202020204" pitchFamily="34" charset="0"/>
              </a:rPr>
              <a:t>ministerstva a jiné ústřední správní úřady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>
                <a:cs typeface="Arial" panose="020B0604020202020204" pitchFamily="34" charset="0"/>
              </a:rPr>
              <a:t>ministerstva </a:t>
            </a:r>
            <a:r>
              <a:rPr lang="cs-CZ" sz="2000" dirty="0">
                <a:cs typeface="Arial" panose="020B0604020202020204" pitchFamily="34" charset="0"/>
              </a:rPr>
              <a:t>jsou monokratické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orgány ústřední státní správy, </a:t>
            </a:r>
            <a:br>
              <a:rPr lang="cs-CZ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v jejichž čele </a:t>
            </a:r>
            <a:r>
              <a:rPr lang="cs-CZ" sz="2000" i="1" dirty="0">
                <a:cs typeface="Arial" panose="020B0604020202020204" pitchFamily="34" charset="0"/>
              </a:rPr>
              <a:t>stojí člen vlády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cs-CZ" sz="2000" b="1" i="1" dirty="0"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>
                <a:cs typeface="Arial" panose="020B0604020202020204" pitchFamily="34" charset="0"/>
              </a:rPr>
              <a:t>jiné </a:t>
            </a:r>
            <a:r>
              <a:rPr lang="cs-CZ" sz="2000" dirty="0">
                <a:cs typeface="Arial" panose="020B0604020202020204" pitchFamily="34" charset="0"/>
              </a:rPr>
              <a:t>(další) </a:t>
            </a:r>
            <a:r>
              <a:rPr lang="cs-CZ" sz="2000" b="1" dirty="0">
                <a:cs typeface="Arial" panose="020B0604020202020204" pitchFamily="34" charset="0"/>
              </a:rPr>
              <a:t>ústřední správní úřady </a:t>
            </a:r>
            <a:r>
              <a:rPr lang="cs-CZ" sz="2000" dirty="0">
                <a:cs typeface="Arial" panose="020B0604020202020204" pitchFamily="34" charset="0"/>
              </a:rPr>
              <a:t>jsou monokratické orgány státní správy, v jejichž čele </a:t>
            </a:r>
            <a:r>
              <a:rPr lang="cs-CZ" sz="2000" i="1" dirty="0">
                <a:cs typeface="Arial" panose="020B0604020202020204" pitchFamily="34" charset="0"/>
              </a:rPr>
              <a:t>člen vlády nestojí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cs-CZ" sz="2000" i="1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právní postavení</a:t>
            </a:r>
            <a:r>
              <a:rPr lang="cs-CZ" sz="20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ústředních orgánů státní správy</a:t>
            </a:r>
            <a:r>
              <a:rPr lang="cs-CZ" sz="20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je v současné době upraveno ve vazbě na úst. zák. č. 1/1993 Sb., Ústava České republiky, zákonem ČNR č. 2/1969 Sb., o zřízení ministerstev a jiných ústředních orgánů státní správy České republiky, ve znění pozdějších předpisů</a:t>
            </a:r>
          </a:p>
          <a:p>
            <a:pPr algn="just"/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E4C686-6C46-466D-8BC9-BD4A4F7F37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08870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6D9C15-AC37-46DF-89D7-86030B0F1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019782"/>
            <a:ext cx="7827963" cy="882044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stát</a:t>
            </a:r>
            <a:endParaRPr lang="cs-CZ" sz="3000" dirty="0"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7FED94-0603-43D7-B8D1-39693E53E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1800" dirty="0">
                <a:cs typeface="Arial" panose="020B0604020202020204" pitchFamily="34" charset="0"/>
              </a:rPr>
              <a:t>podle současného právního stavu jsou ústředními orgány státní správy, resp. ústředními správními úřady: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800" b="1" dirty="0">
                <a:cs typeface="Arial" panose="020B0604020202020204" pitchFamily="34" charset="0"/>
              </a:rPr>
              <a:t>ministerstva </a:t>
            </a:r>
            <a:r>
              <a:rPr lang="cs-CZ" sz="1800" dirty="0">
                <a:cs typeface="Arial" panose="020B0604020202020204" pitchFamily="34" charset="0"/>
              </a:rPr>
              <a:t>(v čele stojí člen vlády)</a:t>
            </a:r>
            <a:r>
              <a:rPr lang="cs-CZ" sz="1800" b="1" dirty="0">
                <a:cs typeface="Arial" panose="020B0604020202020204" pitchFamily="34" charset="0"/>
              </a:rPr>
              <a:t>:</a:t>
            </a:r>
          </a:p>
          <a:p>
            <a:pPr marL="857250" lvl="2" indent="0" algn="just">
              <a:buNone/>
            </a:pPr>
            <a:r>
              <a:rPr lang="cs-CZ" sz="1600" i="1" dirty="0">
                <a:cs typeface="Arial" panose="020B0604020202020204" pitchFamily="34" charset="0"/>
              </a:rPr>
              <a:t>správa administrativně – politická  </a:t>
            </a:r>
          </a:p>
          <a:p>
            <a:pPr marL="857250" lvl="2" indent="0" algn="just">
              <a:buNone/>
            </a:pPr>
            <a:r>
              <a:rPr lang="cs-CZ" sz="1600" dirty="0">
                <a:cs typeface="Arial" panose="020B0604020202020204" pitchFamily="34" charset="0"/>
              </a:rPr>
              <a:t>Ministerstvo obrany,  Ministerstvo vnitra,  Ministerstvo spravedlnosti,  Ministerstvo zahraničních věcí</a:t>
            </a:r>
          </a:p>
          <a:p>
            <a:pPr marL="857250" lvl="2" indent="0" algn="just">
              <a:buNone/>
            </a:pPr>
            <a:r>
              <a:rPr lang="cs-CZ" sz="1600" i="1" dirty="0">
                <a:cs typeface="Arial" panose="020B0604020202020204" pitchFamily="34" charset="0"/>
              </a:rPr>
              <a:t>správa sociálně – kulturní  </a:t>
            </a:r>
          </a:p>
          <a:p>
            <a:pPr marL="857250" lvl="2" indent="0" algn="just">
              <a:buNone/>
            </a:pPr>
            <a:r>
              <a:rPr lang="cs-CZ" sz="1600" dirty="0">
                <a:cs typeface="Arial" panose="020B0604020202020204" pitchFamily="34" charset="0"/>
              </a:rPr>
              <a:t>Ministerstvo kultury,  Ministerstvo školství, mládeže a tělovýchovy,  Ministerstvo zdravotnictví,  Ministerstvo práce a sociálních věcí  </a:t>
            </a:r>
          </a:p>
          <a:p>
            <a:pPr marL="857250" lvl="2" indent="0" algn="just">
              <a:buNone/>
            </a:pPr>
            <a:r>
              <a:rPr lang="cs-CZ" sz="1600" i="1" dirty="0">
                <a:cs typeface="Arial" panose="020B0604020202020204" pitchFamily="34" charset="0"/>
              </a:rPr>
              <a:t>správa hospodářská</a:t>
            </a:r>
          </a:p>
          <a:p>
            <a:pPr marL="857250" lvl="2" indent="0" algn="just">
              <a:buNone/>
            </a:pPr>
            <a:r>
              <a:rPr lang="cs-CZ" sz="1600" dirty="0">
                <a:cs typeface="Arial" panose="020B0604020202020204" pitchFamily="34" charset="0"/>
              </a:rPr>
              <a:t>Ministerstvo financí,  Ministerstvo průmyslu a obchodu,  Ministerstvo zemědělství,  Ministerstvo dopravy,  Ministerstvo pro místní rozvoj,  Ministerstvo životního prostředí  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08866E-97E5-48FF-98BD-1B38ED61C9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3920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496F7-A7A7-47DF-9BFF-29158E062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Subjekty vykonávající veřejnou správu</a:t>
            </a:r>
            <a:br>
              <a:rPr lang="cs-CZ" sz="3000" dirty="0">
                <a:cs typeface="Arial" panose="020B0604020202020204" pitchFamily="34" charset="0"/>
              </a:rPr>
            </a:br>
            <a:r>
              <a:rPr lang="cs-CZ" sz="3000" dirty="0">
                <a:solidFill>
                  <a:srgbClr val="0070C0"/>
                </a:solidFill>
                <a:cs typeface="Arial" panose="020B0604020202020204" pitchFamily="34" charset="0"/>
              </a:rPr>
              <a:t>stát</a:t>
            </a:r>
            <a:endParaRPr lang="cs-CZ" sz="3000" dirty="0"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F7BF91-81AF-4663-8374-765E4437E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>
              <a:buFont typeface="Arial" panose="020B0604020202020204" pitchFamily="34" charset="0"/>
              <a:buChar char="•"/>
            </a:pPr>
            <a:r>
              <a:rPr lang="cs-CZ" sz="18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jiné, </a:t>
            </a: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resp.</a:t>
            </a:r>
            <a:r>
              <a:rPr lang="cs-CZ" sz="18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další ústřední správní úřady </a:t>
            </a:r>
            <a:r>
              <a:rPr lang="cs-C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cs-CZ" sz="1800" dirty="0">
                <a:cs typeface="Arial" panose="020B0604020202020204" pitchFamily="34" charset="0"/>
              </a:rPr>
              <a:t>v čele nestojí člen vlády)</a:t>
            </a:r>
            <a:r>
              <a:rPr lang="cs-CZ" sz="18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457200" lvl="1" indent="0" algn="just">
              <a:buNone/>
            </a:pPr>
            <a:endParaRPr lang="cs-CZ" sz="1800" b="1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1" indent="0" algn="just">
              <a:buNone/>
            </a:pPr>
            <a:r>
              <a:rPr lang="cs-CZ" sz="1600" dirty="0">
                <a:cs typeface="Arial" panose="020B0604020202020204" pitchFamily="34" charset="0"/>
              </a:rPr>
              <a:t>1. Český statistický úřad,  2. Český úřad zeměměřický a katastrální,  3. Český báňský úřad,  4. Úřad průmyslového vlastnictví,  5. Úřad pro ochranu hospodářské soutěže,  6. Správa státních hmotných rezerv,  7. Státní úřad pro jadernou bezpečnost,  </a:t>
            </a:r>
            <a:br>
              <a:rPr lang="cs-CZ" sz="1600" dirty="0">
                <a:cs typeface="Arial" panose="020B0604020202020204" pitchFamily="34" charset="0"/>
              </a:rPr>
            </a:br>
            <a:r>
              <a:rPr lang="cs-CZ" sz="1600" dirty="0">
                <a:cs typeface="Arial" panose="020B0604020202020204" pitchFamily="34" charset="0"/>
              </a:rPr>
              <a:t>8. Národní bezpečnostní úřad,  9. Energetický regulační úřad,  10. Úřad vlády České republiky,  11. Český telekomunikační úřad,  12. Úřad pro ochranu osobních údajů,  13. Rada pro rozhlasové a televizní vysílání,  14. Úřad pro dohled nad hospodařením politických stran a politických hnutí,  15. Úřad pro přístup k dopravní infrastruktuře,  16. Národní úřad pro kybernetickou a informační bezpečnost,  17. Národní sportovní agentura </a:t>
            </a:r>
            <a:endParaRPr lang="cs-CZ" sz="1600" b="1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3024F58-2780-46A6-80F3-9F826A3A3D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150361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měsi">
  <a:themeElements>
    <a:clrScheme name="1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E5651468A3D4B90D1EC95A79DCF21" ma:contentTypeVersion="8" ma:contentTypeDescription="Vytvoří nový dokument" ma:contentTypeScope="" ma:versionID="078a4411c600e6aea0efaf418810ee58">
  <xsd:schema xmlns:xsd="http://www.w3.org/2001/XMLSchema" xmlns:xs="http://www.w3.org/2001/XMLSchema" xmlns:p="http://schemas.microsoft.com/office/2006/metadata/properties" xmlns:ns3="567f2e8e-f82b-4e20-adde-3167ac8dcb2e" targetNamespace="http://schemas.microsoft.com/office/2006/metadata/properties" ma:root="true" ma:fieldsID="22ecaa7ab0ed6baa232a2d7db481d6a9" ns3:_="">
    <xsd:import namespace="567f2e8e-f82b-4e20-adde-3167ac8dcb2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f2e8e-f82b-4e20-adde-3167ac8dc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1185E0A-72BA-417B-B2AA-AB5788C587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40C936-2174-4467-AC32-456A2A0AC1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f2e8e-f82b-4e20-adde-3167ac8dcb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6AB8BF-8B51-4CC1-817B-DBA4FFD41695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567f2e8e-f82b-4e20-adde-3167ac8dcb2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193</TotalTime>
  <Words>2610</Words>
  <Application>Microsoft Office PowerPoint</Application>
  <PresentationFormat>Předvádění na obrazovce (4:3)</PresentationFormat>
  <Paragraphs>263</Paragraphs>
  <Slides>25</Slides>
  <Notes>1</Notes>
  <HiddenSlides>0</HiddenSlides>
  <MMClips>16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25</vt:i4>
      </vt:variant>
    </vt:vector>
  </HeadingPairs>
  <TitlesOfParts>
    <vt:vector size="34" baseType="lpstr">
      <vt:lpstr>Arial</vt:lpstr>
      <vt:lpstr>Arial Unicode MS</vt:lpstr>
      <vt:lpstr>Calibri</vt:lpstr>
      <vt:lpstr>Tahoma</vt:lpstr>
      <vt:lpstr>Times New Roman</vt:lpstr>
      <vt:lpstr>Wingdings</vt:lpstr>
      <vt:lpstr>Prezentace_MU_CZ</vt:lpstr>
      <vt:lpstr>1_Směsi</vt:lpstr>
      <vt:lpstr>2_Směsi</vt:lpstr>
      <vt:lpstr>Pojem organizace veřejné správy  Organizační principy veřejné správy  a jejich uplatnění  Organizační struktura veřejné správy   Subjekty vykonávající veřejnou správu  MV936K  Správní věda    3. přednáška 27. 3. 2024    Petr Havlan   </vt:lpstr>
      <vt:lpstr>Osnova přednášky a její cíl</vt:lpstr>
      <vt:lpstr>  Pojem organizace veřejné správy</vt:lpstr>
      <vt:lpstr>   Organizační principy veřejné správy  a jejich uplatnění</vt:lpstr>
      <vt:lpstr>Organizační struktura veřejné správy</vt:lpstr>
      <vt:lpstr>Subjekty vykonávající veřejnou správu stát</vt:lpstr>
      <vt:lpstr>Subjekty vykonávající veřejnou správu stát</vt:lpstr>
      <vt:lpstr>Subjekty vykonávající veřejnou správu stát</vt:lpstr>
      <vt:lpstr>Subjekty vykonávající veřejnou správu stát</vt:lpstr>
      <vt:lpstr>Subjekty vykonávající veřejnou správu stát</vt:lpstr>
      <vt:lpstr>Subjekty vykonávající veřejnou správu stát</vt:lpstr>
      <vt:lpstr>Subjekty vykonávající veřejnou správu stát</vt:lpstr>
      <vt:lpstr>Subjekty vykonávající veřejnou správu stát</vt:lpstr>
      <vt:lpstr>Subjekty vykonávající veřejnou správu stát</vt:lpstr>
      <vt:lpstr>Subjekty vykonávající veřejnou správu územní samosprávné celky </vt:lpstr>
      <vt:lpstr>Subjekty vykonávající veřejnou správu územní samosprávné celky</vt:lpstr>
      <vt:lpstr>Subjekty vykonávající veřejnou správu územní samosprávné celky</vt:lpstr>
      <vt:lpstr>Subjekty vykonávající veřejnou správu územní samosprávné celky</vt:lpstr>
      <vt:lpstr>Subjekty vykonávající veřejnou správu subjekty zájmové samosprávy</vt:lpstr>
      <vt:lpstr>Subjekty vykonávající veřejnou správu subjekty zájmové samosprávy</vt:lpstr>
      <vt:lpstr>Subjekty vykonávající veřejnou správu subjekty zájmové samosprávy</vt:lpstr>
      <vt:lpstr>Subjekty vykonávající veřejnou správu subjekty zájmové samosprávy</vt:lpstr>
      <vt:lpstr>Subjekty vykonávající veřejnou správu subjekty zájmové samosprávy</vt:lpstr>
      <vt:lpstr>Subjekty vykonávající veřejnou správu subjekty zájmové samosprávy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 Karbanová</dc:creator>
  <cp:lastModifiedBy>Rtep</cp:lastModifiedBy>
  <cp:revision>678</cp:revision>
  <cp:lastPrinted>1601-01-01T00:00:00Z</cp:lastPrinted>
  <dcterms:created xsi:type="dcterms:W3CDTF">2013-10-07T13:49:29Z</dcterms:created>
  <dcterms:modified xsi:type="dcterms:W3CDTF">2024-03-28T21:45:18Z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0x01010008FE5651468A3D4B90D1EC95A79DCF21</vt:lpwstr>
  </property>
</Properties>
</file>