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61" r:id="rId5"/>
    <p:sldId id="275" r:id="rId6"/>
    <p:sldId id="269" r:id="rId7"/>
    <p:sldId id="270" r:id="rId8"/>
    <p:sldId id="271" r:id="rId9"/>
    <p:sldId id="259" r:id="rId10"/>
    <p:sldId id="272" r:id="rId11"/>
    <p:sldId id="273" r:id="rId12"/>
    <p:sldId id="274" r:id="rId13"/>
    <p:sldId id="262" r:id="rId14"/>
    <p:sldId id="265"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33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7490D481-4336-4014-B473-7666D5036585}" type="datetimeFigureOut">
              <a:rPr lang="cs-CZ" smtClean="0"/>
              <a:t>18.03.2023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830451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490D481-4336-4014-B473-7666D5036585}" type="datetimeFigureOut">
              <a:rPr lang="cs-CZ" smtClean="0"/>
              <a:t>18.03.2023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4040544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490D481-4336-4014-B473-7666D5036585}" type="datetimeFigureOut">
              <a:rPr lang="cs-CZ" smtClean="0"/>
              <a:t>18.03.2023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368951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490D481-4336-4014-B473-7666D5036585}" type="datetimeFigureOut">
              <a:rPr lang="cs-CZ" smtClean="0"/>
              <a:t>18.03.2023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162287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7490D481-4336-4014-B473-7666D5036585}" type="datetimeFigureOut">
              <a:rPr lang="cs-CZ" smtClean="0"/>
              <a:t>18.03.2023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2964795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490D481-4336-4014-B473-7666D5036585}" type="datetimeFigureOut">
              <a:rPr lang="cs-CZ" smtClean="0"/>
              <a:t>18.03.2023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1830090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490D481-4336-4014-B473-7666D5036585}" type="datetimeFigureOut">
              <a:rPr lang="cs-CZ" smtClean="0"/>
              <a:t>18.03.2023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3168895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7490D481-4336-4014-B473-7666D5036585}" type="datetimeFigureOut">
              <a:rPr lang="cs-CZ" smtClean="0"/>
              <a:t>18.03.2023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715688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490D481-4336-4014-B473-7666D5036585}" type="datetimeFigureOut">
              <a:rPr lang="cs-CZ" smtClean="0"/>
              <a:t>18.03.2023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964278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490D481-4336-4014-B473-7666D5036585}" type="datetimeFigureOut">
              <a:rPr lang="cs-CZ" smtClean="0"/>
              <a:t>18.03.2023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189817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490D481-4336-4014-B473-7666D5036585}" type="datetimeFigureOut">
              <a:rPr lang="cs-CZ" smtClean="0"/>
              <a:t>18.03.2023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4117464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0D481-4336-4014-B473-7666D5036585}" type="datetimeFigureOut">
              <a:rPr lang="cs-CZ" smtClean="0"/>
              <a:t>18.03.2023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3BD8F4-E1CE-42F7-B972-E42B521F361E}" type="slidenum">
              <a:rPr lang="cs-CZ" smtClean="0"/>
              <a:t>‹#›</a:t>
            </a:fld>
            <a:endParaRPr lang="cs-CZ"/>
          </a:p>
        </p:txBody>
      </p:sp>
    </p:spTree>
    <p:extLst>
      <p:ext uri="{BB962C8B-B14F-4D97-AF65-F5344CB8AC3E}">
        <p14:creationId xmlns:p14="http://schemas.microsoft.com/office/powerpoint/2010/main" val="1701845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3009690"/>
          </a:xfrm>
        </p:spPr>
        <p:txBody>
          <a:bodyPr/>
          <a:lstStyle/>
          <a:p>
            <a:r>
              <a:rPr lang="cs-CZ" b="1" dirty="0">
                <a:latin typeface="Bookman Old Style" panose="02050604050505020204" pitchFamily="18" charset="0"/>
              </a:rPr>
              <a:t>Forma uzavření manželství</a:t>
            </a:r>
            <a:br>
              <a:rPr lang="cs-CZ" b="1" dirty="0">
                <a:latin typeface="Bookman Old Style" panose="02050604050505020204" pitchFamily="18" charset="0"/>
              </a:rPr>
            </a:br>
            <a:r>
              <a:rPr lang="cs-CZ" b="1" dirty="0">
                <a:latin typeface="Bookman Old Style" panose="02050604050505020204" pitchFamily="18" charset="0"/>
              </a:rPr>
              <a:t>a její nedostatky</a:t>
            </a:r>
          </a:p>
        </p:txBody>
      </p:sp>
      <p:sp>
        <p:nvSpPr>
          <p:cNvPr id="5" name="Podnadpis 4"/>
          <p:cNvSpPr>
            <a:spLocks noGrp="1"/>
          </p:cNvSpPr>
          <p:nvPr>
            <p:ph type="subTitle" idx="1"/>
          </p:nvPr>
        </p:nvSpPr>
        <p:spPr>
          <a:xfrm>
            <a:off x="1524000" y="4572000"/>
            <a:ext cx="9144000" cy="685800"/>
          </a:xfrm>
        </p:spPr>
        <p:txBody>
          <a:bodyPr>
            <a:normAutofit fontScale="85000" lnSpcReduction="20000"/>
          </a:bodyPr>
          <a:lstStyle/>
          <a:p>
            <a:r>
              <a:rPr lang="cs-CZ" dirty="0">
                <a:latin typeface="Book Antiqua" panose="02040602050305030304" pitchFamily="18" charset="0"/>
              </a:rPr>
              <a:t>Damián Němec</a:t>
            </a:r>
          </a:p>
          <a:p>
            <a:r>
              <a:rPr lang="cs-CZ" dirty="0">
                <a:latin typeface="Book Antiqua" panose="02040602050305030304" pitchFamily="18" charset="0"/>
              </a:rPr>
              <a:t>Monika Menke</a:t>
            </a:r>
          </a:p>
        </p:txBody>
      </p:sp>
    </p:spTree>
    <p:extLst>
      <p:ext uri="{BB962C8B-B14F-4D97-AF65-F5344CB8AC3E}">
        <p14:creationId xmlns:p14="http://schemas.microsoft.com/office/powerpoint/2010/main" val="633325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98408"/>
            <a:ext cx="10515600" cy="819509"/>
          </a:xfrm>
        </p:spPr>
        <p:txBody>
          <a:bodyPr>
            <a:normAutofit/>
          </a:bodyPr>
          <a:lstStyle/>
          <a:p>
            <a:pPr algn="ctr"/>
            <a:r>
              <a:rPr lang="cs-CZ" b="1" dirty="0">
                <a:latin typeface="Bookman Old Style" panose="02050604050505020204" pitchFamily="18" charset="0"/>
              </a:rPr>
              <a:t>Mimořádná forma</a:t>
            </a:r>
          </a:p>
        </p:txBody>
      </p:sp>
      <p:sp>
        <p:nvSpPr>
          <p:cNvPr id="3" name="Zástupný symbol pro obsah 2"/>
          <p:cNvSpPr>
            <a:spLocks noGrp="1"/>
          </p:cNvSpPr>
          <p:nvPr>
            <p:ph idx="1"/>
          </p:nvPr>
        </p:nvSpPr>
        <p:spPr>
          <a:xfrm>
            <a:off x="267419" y="1164566"/>
            <a:ext cx="11516264" cy="5520906"/>
          </a:xfrm>
        </p:spPr>
        <p:txBody>
          <a:bodyPr>
            <a:normAutofit fontScale="85000" lnSpcReduction="10000"/>
          </a:bodyPr>
          <a:lstStyle/>
          <a:p>
            <a:r>
              <a:rPr lang="cs-CZ" dirty="0">
                <a:latin typeface="Bookman Old Style" panose="02050604050505020204" pitchFamily="18" charset="0"/>
              </a:rPr>
              <a:t>CIC kán. 1116, CCEO kán. 832</a:t>
            </a:r>
          </a:p>
          <a:p>
            <a:r>
              <a:rPr lang="cs-CZ" dirty="0">
                <a:latin typeface="Bookman Old Style" panose="02050604050505020204" pitchFamily="18" charset="0"/>
              </a:rPr>
              <a:t>nebezpečí smrti pro alespoň jednoho z </a:t>
            </a:r>
            <a:r>
              <a:rPr lang="cs-CZ" dirty="0" err="1">
                <a:latin typeface="Bookman Old Style" panose="02050604050505020204" pitchFamily="18" charset="0"/>
              </a:rPr>
              <a:t>nupturientů</a:t>
            </a:r>
            <a:r>
              <a:rPr lang="cs-CZ" dirty="0">
                <a:latin typeface="Bookman Old Style" panose="02050604050505020204" pitchFamily="18" charset="0"/>
              </a:rPr>
              <a:t> </a:t>
            </a:r>
          </a:p>
          <a:p>
            <a:r>
              <a:rPr lang="cs-CZ" dirty="0">
                <a:latin typeface="Bookman Old Style" panose="02050604050505020204" pitchFamily="18" charset="0"/>
              </a:rPr>
              <a:t>nedosažitelnost kompetentního asistujícího – předpoklad trvání alespoň jeden měsíc</a:t>
            </a:r>
          </a:p>
          <a:p>
            <a:r>
              <a:rPr lang="cs-CZ" dirty="0">
                <a:latin typeface="Bookman Old Style" panose="02050604050505020204" pitchFamily="18" charset="0"/>
              </a:rPr>
              <a:t>manželství lze platně uzavřít bez asistujícího, tedy pouze před dvěma svědky</a:t>
            </a:r>
          </a:p>
          <a:p>
            <a:r>
              <a:rPr lang="cs-CZ" dirty="0">
                <a:latin typeface="Bookman Old Style" panose="02050604050505020204" pitchFamily="18" charset="0"/>
              </a:rPr>
              <a:t>eventuálně přítomný kněz nebo jáhen (CCEO: jen kněz) má předsedat liturgii, má mimořádná dispenzační oprávnění</a:t>
            </a:r>
          </a:p>
          <a:p>
            <a:r>
              <a:rPr lang="cs-CZ" dirty="0">
                <a:latin typeface="Bookman Old Style" panose="02050604050505020204" pitchFamily="18" charset="0"/>
              </a:rPr>
              <a:t>taková manželství mají být co nejdříve oznámena faráři místa sňatku pro jejich zápis v matrice oddaných (kán.</a:t>
            </a:r>
            <a:r>
              <a:rPr lang="la-Latn" dirty="0">
                <a:latin typeface="Bookman Old Style" panose="02050604050505020204" pitchFamily="18" charset="0"/>
              </a:rPr>
              <a:t> </a:t>
            </a:r>
            <a:r>
              <a:rPr lang="cs-CZ" dirty="0">
                <a:latin typeface="Bookman Old Style" panose="02050604050505020204" pitchFamily="18" charset="0"/>
              </a:rPr>
              <a:t>1121), ve východních církvích si manželé mají co nejdříve vyžádat kněžské požehnání (CCEO kán.</a:t>
            </a:r>
            <a:r>
              <a:rPr lang="la-Latn" dirty="0">
                <a:latin typeface="Bookman Old Style" panose="02050604050505020204" pitchFamily="18" charset="0"/>
              </a:rPr>
              <a:t> </a:t>
            </a:r>
            <a:r>
              <a:rPr lang="cs-CZ" dirty="0">
                <a:latin typeface="Bookman Old Style" panose="02050604050505020204" pitchFamily="18" charset="0"/>
              </a:rPr>
              <a:t>832 §</a:t>
            </a:r>
            <a:r>
              <a:rPr lang="la-Latn" dirty="0">
                <a:latin typeface="Bookman Old Style" panose="02050604050505020204" pitchFamily="18" charset="0"/>
              </a:rPr>
              <a:t> </a:t>
            </a:r>
            <a:r>
              <a:rPr lang="cs-CZ" dirty="0">
                <a:latin typeface="Bookman Old Style" panose="02050604050505020204" pitchFamily="18" charset="0"/>
              </a:rPr>
              <a:t>3)</a:t>
            </a:r>
          </a:p>
          <a:p>
            <a:r>
              <a:rPr lang="cs-CZ" i="1" dirty="0">
                <a:latin typeface="Bookman Old Style" panose="02050604050505020204" pitchFamily="18" charset="0"/>
              </a:rPr>
              <a:t>taková manželství nemohou být uznána za platná ani v</a:t>
            </a:r>
            <a:r>
              <a:rPr lang="la-Latn" i="1" dirty="0">
                <a:latin typeface="Bookman Old Style" panose="02050604050505020204" pitchFamily="18" charset="0"/>
              </a:rPr>
              <a:t> </a:t>
            </a:r>
            <a:r>
              <a:rPr lang="cs-CZ" i="1" dirty="0">
                <a:latin typeface="Bookman Old Style" panose="02050604050505020204" pitchFamily="18" charset="0"/>
              </a:rPr>
              <a:t>České republice, ani ve Slovenské republice – v obou případech stát vyžaduje uzavření manželství před duchovním (ČR: §</a:t>
            </a:r>
            <a:r>
              <a:rPr lang="la-Latn" i="1" dirty="0">
                <a:latin typeface="Bookman Old Style" panose="02050604050505020204" pitchFamily="18" charset="0"/>
              </a:rPr>
              <a:t> </a:t>
            </a:r>
            <a:r>
              <a:rPr lang="cs-CZ" i="1" dirty="0">
                <a:latin typeface="Bookman Old Style" panose="02050604050505020204" pitchFamily="18" charset="0"/>
              </a:rPr>
              <a:t>657 odst.</a:t>
            </a:r>
            <a:r>
              <a:rPr lang="la-Latn" i="1" dirty="0">
                <a:latin typeface="Bookman Old Style" panose="02050604050505020204" pitchFamily="18" charset="0"/>
              </a:rPr>
              <a:t> </a:t>
            </a:r>
            <a:r>
              <a:rPr lang="cs-CZ" i="1" dirty="0">
                <a:latin typeface="Bookman Old Style" panose="02050604050505020204" pitchFamily="18" charset="0"/>
              </a:rPr>
              <a:t>2 zákona č. 89/2012 Sb., občanský zákoník; SR: §</a:t>
            </a:r>
            <a:r>
              <a:rPr lang="la-Latn" i="1" dirty="0">
                <a:latin typeface="Bookman Old Style" panose="02050604050505020204" pitchFamily="18" charset="0"/>
              </a:rPr>
              <a:t> </a:t>
            </a:r>
            <a:r>
              <a:rPr lang="cs-CZ" i="1" dirty="0">
                <a:latin typeface="Bookman Old Style" panose="02050604050505020204" pitchFamily="18" charset="0"/>
              </a:rPr>
              <a:t>2 a §</a:t>
            </a:r>
            <a:r>
              <a:rPr lang="la-Latn" i="1" dirty="0">
                <a:latin typeface="Bookman Old Style" panose="02050604050505020204" pitchFamily="18" charset="0"/>
              </a:rPr>
              <a:t> </a:t>
            </a:r>
            <a:r>
              <a:rPr lang="cs-CZ" i="1" dirty="0">
                <a:latin typeface="Bookman Old Style" panose="02050604050505020204" pitchFamily="18" charset="0"/>
              </a:rPr>
              <a:t>5 zákona č.</a:t>
            </a:r>
            <a:r>
              <a:rPr lang="la-Latn" i="1" dirty="0">
                <a:latin typeface="Bookman Old Style" panose="02050604050505020204" pitchFamily="18" charset="0"/>
              </a:rPr>
              <a:t> </a:t>
            </a:r>
            <a:r>
              <a:rPr lang="cs-CZ" i="1" dirty="0">
                <a:latin typeface="Bookman Old Style" panose="02050604050505020204" pitchFamily="18" charset="0"/>
              </a:rPr>
              <a:t>36/2012 </a:t>
            </a:r>
            <a:r>
              <a:rPr lang="cs-CZ" i="1" dirty="0" err="1">
                <a:latin typeface="Bookman Old Style" panose="02050604050505020204" pitchFamily="18" charset="0"/>
              </a:rPr>
              <a:t>Z.z</a:t>
            </a:r>
            <a:r>
              <a:rPr lang="cs-CZ" i="1" dirty="0">
                <a:latin typeface="Bookman Old Style" panose="02050604050505020204" pitchFamily="18" charset="0"/>
              </a:rPr>
              <a:t>., o rodině)</a:t>
            </a:r>
          </a:p>
          <a:p>
            <a:endParaRPr lang="cs-CZ" i="1" dirty="0">
              <a:latin typeface="Bookman Old Style" panose="02050604050505020204" pitchFamily="18" charset="0"/>
            </a:endParaRPr>
          </a:p>
        </p:txBody>
      </p:sp>
    </p:spTree>
    <p:extLst>
      <p:ext uri="{BB962C8B-B14F-4D97-AF65-F5344CB8AC3E}">
        <p14:creationId xmlns:p14="http://schemas.microsoft.com/office/powerpoint/2010/main" val="180827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98408"/>
            <a:ext cx="10515600" cy="819509"/>
          </a:xfrm>
        </p:spPr>
        <p:txBody>
          <a:bodyPr>
            <a:normAutofit/>
          </a:bodyPr>
          <a:lstStyle/>
          <a:p>
            <a:pPr algn="ctr"/>
            <a:r>
              <a:rPr lang="cs-CZ" b="1" dirty="0">
                <a:latin typeface="Bookman Old Style" panose="02050604050505020204" pitchFamily="18" charset="0"/>
              </a:rPr>
              <a:t>Tajná forma</a:t>
            </a:r>
          </a:p>
        </p:txBody>
      </p:sp>
      <p:sp>
        <p:nvSpPr>
          <p:cNvPr id="3" name="Zástupný symbol pro obsah 2"/>
          <p:cNvSpPr>
            <a:spLocks noGrp="1"/>
          </p:cNvSpPr>
          <p:nvPr>
            <p:ph idx="1"/>
          </p:nvPr>
        </p:nvSpPr>
        <p:spPr>
          <a:xfrm>
            <a:off x="310550" y="923279"/>
            <a:ext cx="11628407" cy="5831204"/>
          </a:xfrm>
        </p:spPr>
        <p:txBody>
          <a:bodyPr>
            <a:normAutofit fontScale="77500" lnSpcReduction="20000"/>
          </a:bodyPr>
          <a:lstStyle/>
          <a:p>
            <a:r>
              <a:rPr lang="cs-CZ" dirty="0">
                <a:latin typeface="Bookman Old Style" panose="02050604050505020204" pitchFamily="18" charset="0"/>
              </a:rPr>
              <a:t>CIC kán. 1130 – 1133, CCEO kán. 840</a:t>
            </a:r>
          </a:p>
          <a:p>
            <a:r>
              <a:rPr lang="cs-CZ" dirty="0">
                <a:latin typeface="Bookman Old Style" panose="02050604050505020204" pitchFamily="18" charset="0"/>
              </a:rPr>
              <a:t>pouze ze závažného a naléhavého důvodu </a:t>
            </a:r>
            <a:r>
              <a:rPr lang="cs-CZ" i="1" dirty="0">
                <a:latin typeface="Bookman Old Style" panose="02050604050505020204" pitchFamily="18" charset="0"/>
              </a:rPr>
              <a:t>(ex </a:t>
            </a:r>
            <a:r>
              <a:rPr lang="cs-CZ" i="1" dirty="0" err="1">
                <a:latin typeface="Bookman Old Style" panose="02050604050505020204" pitchFamily="18" charset="0"/>
              </a:rPr>
              <a:t>gravi</a:t>
            </a:r>
            <a:r>
              <a:rPr lang="cs-CZ" i="1" dirty="0">
                <a:latin typeface="Bookman Old Style" panose="02050604050505020204" pitchFamily="18" charset="0"/>
              </a:rPr>
              <a:t> et urgente causa)</a:t>
            </a:r>
            <a:r>
              <a:rPr lang="cs-CZ" dirty="0">
                <a:latin typeface="Bookman Old Style" panose="02050604050505020204" pitchFamily="18" charset="0"/>
              </a:rPr>
              <a:t> s</a:t>
            </a:r>
            <a:r>
              <a:rPr lang="la-Latn" dirty="0">
                <a:latin typeface="Bookman Old Style" panose="02050604050505020204" pitchFamily="18" charset="0"/>
              </a:rPr>
              <a:t> </a:t>
            </a:r>
            <a:r>
              <a:rPr lang="cs-CZ" dirty="0">
                <a:latin typeface="Bookman Old Style" panose="02050604050505020204" pitchFamily="18" charset="0"/>
              </a:rPr>
              <a:t>dovolením místního ordináře</a:t>
            </a:r>
          </a:p>
          <a:p>
            <a:r>
              <a:rPr lang="cs-CZ" dirty="0">
                <a:latin typeface="Bookman Old Style" panose="02050604050505020204" pitchFamily="18" charset="0"/>
              </a:rPr>
              <a:t>utajení předsňatkového řízení i samotného vykonání sňatku (místní ordinář, asistující, manželé i svědci)</a:t>
            </a:r>
          </a:p>
          <a:p>
            <a:r>
              <a:rPr lang="cs-CZ" dirty="0">
                <a:latin typeface="Bookman Old Style" panose="02050604050505020204" pitchFamily="18" charset="0"/>
              </a:rPr>
              <a:t>povinnost mlčenlivosti je v případě místního ordináře pouze relativní: padá v případě závažného pohoršení </a:t>
            </a:r>
            <a:r>
              <a:rPr lang="cs-CZ" i="1" dirty="0">
                <a:latin typeface="Bookman Old Style" panose="02050604050505020204" pitchFamily="18" charset="0"/>
              </a:rPr>
              <a:t>(grave scandalum)</a:t>
            </a:r>
            <a:r>
              <a:rPr lang="cs-CZ" dirty="0">
                <a:latin typeface="Bookman Old Style" panose="02050604050505020204" pitchFamily="18" charset="0"/>
              </a:rPr>
              <a:t> nebo velkého poškození posvátnosti manželství </a:t>
            </a:r>
            <a:r>
              <a:rPr lang="cs-CZ" i="1" dirty="0">
                <a:latin typeface="Bookman Old Style" panose="02050604050505020204" pitchFamily="18" charset="0"/>
              </a:rPr>
              <a:t>(gravis erga matrimonii sanctitatem iniuria)</a:t>
            </a:r>
            <a:r>
              <a:rPr lang="cs-CZ" dirty="0">
                <a:latin typeface="Bookman Old Style" panose="02050604050505020204" pitchFamily="18" charset="0"/>
              </a:rPr>
              <a:t> – to musí strany vědět před sňatkem</a:t>
            </a:r>
          </a:p>
          <a:p>
            <a:r>
              <a:rPr lang="cs-CZ" dirty="0">
                <a:latin typeface="Bookman Old Style" panose="02050604050505020204" pitchFamily="18" charset="0"/>
              </a:rPr>
              <a:t>záznam o uzavření manželství veden pouze v tajném archivu kurie</a:t>
            </a:r>
          </a:p>
          <a:p>
            <a:r>
              <a:rPr lang="cs-CZ" i="1" dirty="0">
                <a:latin typeface="Bookman Old Style" panose="02050604050505020204" pitchFamily="18" charset="0"/>
              </a:rPr>
              <a:t>taková manželství teoreticky mohou být uznána za platná v</a:t>
            </a:r>
            <a:r>
              <a:rPr lang="la-Latn" i="1" dirty="0">
                <a:latin typeface="Bookman Old Style" panose="02050604050505020204" pitchFamily="18" charset="0"/>
              </a:rPr>
              <a:t> </a:t>
            </a:r>
            <a:r>
              <a:rPr lang="cs-CZ" i="1" dirty="0">
                <a:latin typeface="Bookman Old Style" panose="02050604050505020204" pitchFamily="18" charset="0"/>
              </a:rPr>
              <a:t>České republice i ve Slovenské republice, ale zpravidla je utajení potřebné i</a:t>
            </a:r>
            <a:r>
              <a:rPr lang="la-Latn" dirty="0">
                <a:latin typeface="Bookman Old Style" panose="02050604050505020204" pitchFamily="18" charset="0"/>
              </a:rPr>
              <a:t> </a:t>
            </a:r>
            <a:r>
              <a:rPr lang="cs-CZ" i="1" dirty="0">
                <a:latin typeface="Bookman Old Style" panose="02050604050505020204" pitchFamily="18" charset="0"/>
              </a:rPr>
              <a:t>před státními orgány, proto nevznikne ani není oznámeno náležitým způsobem, viz snímky </a:t>
            </a:r>
            <a:r>
              <a:rPr lang="cs-CZ" dirty="0">
                <a:latin typeface="Bookman Old Style" panose="02050604050505020204" pitchFamily="18" charset="0"/>
              </a:rPr>
              <a:t>Právní příprava na manželství </a:t>
            </a:r>
            <a:r>
              <a:rPr lang="cs-CZ" i="1" dirty="0">
                <a:latin typeface="Bookman Old Style" panose="02050604050505020204" pitchFamily="18" charset="0"/>
              </a:rPr>
              <a:t>a </a:t>
            </a:r>
            <a:r>
              <a:rPr lang="cs-CZ" dirty="0">
                <a:latin typeface="Bookman Old Style" panose="02050604050505020204" pitchFamily="18" charset="0"/>
              </a:rPr>
              <a:t>Posňatkové řízení</a:t>
            </a:r>
          </a:p>
          <a:p>
            <a:r>
              <a:rPr lang="cs-CZ" dirty="0">
                <a:latin typeface="Bookman Old Style" panose="02050604050505020204" pitchFamily="18" charset="0"/>
              </a:rPr>
              <a:t>CIC 1917: matrimonium conscientiae (m. svědomí, kán. 1104nn): sňatek, jehož existence se ze závažných důvodů před veřejností tají (Pejška-komentář: Zákonné důvody bývají tyto: Jde o sňatek konkubinářů, které lid mylně považuje za řádné manžely; důstojník, nemůže-li se ženiti pro nedostatek věna určité výše zákonem předepsané, a svědomí diktuje nutnost sňatku; panuje důvodná obava, že bude sňatek násilím znemožněn, zví-li o něm odpůrce. Odmítáme však názor, že možno tajně oddati vdovu, aby neztratila pensi po zesnulém manželovi.)</a:t>
            </a:r>
          </a:p>
          <a:p>
            <a:endParaRPr lang="cs-CZ" i="1" dirty="0">
              <a:latin typeface="Bookman Old Style" panose="02050604050505020204" pitchFamily="18" charset="0"/>
            </a:endParaRPr>
          </a:p>
        </p:txBody>
      </p:sp>
    </p:spTree>
    <p:extLst>
      <p:ext uri="{BB962C8B-B14F-4D97-AF65-F5344CB8AC3E}">
        <p14:creationId xmlns:p14="http://schemas.microsoft.com/office/powerpoint/2010/main" val="3449791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10549" y="250167"/>
            <a:ext cx="11300605" cy="819509"/>
          </a:xfrm>
        </p:spPr>
        <p:txBody>
          <a:bodyPr>
            <a:normAutofit/>
          </a:bodyPr>
          <a:lstStyle/>
          <a:p>
            <a:pPr algn="ctr"/>
            <a:r>
              <a:rPr lang="cs-CZ" b="1" dirty="0">
                <a:latin typeface="Bookman Old Style" panose="02050604050505020204" pitchFamily="18" charset="0"/>
              </a:rPr>
              <a:t>Dispens od kanonické formy</a:t>
            </a:r>
          </a:p>
        </p:txBody>
      </p:sp>
      <p:sp>
        <p:nvSpPr>
          <p:cNvPr id="3" name="Zástupný symbol pro obsah 2"/>
          <p:cNvSpPr>
            <a:spLocks noGrp="1"/>
          </p:cNvSpPr>
          <p:nvPr>
            <p:ph idx="1"/>
          </p:nvPr>
        </p:nvSpPr>
        <p:spPr>
          <a:xfrm>
            <a:off x="310550" y="1164566"/>
            <a:ext cx="11628407" cy="5339752"/>
          </a:xfrm>
        </p:spPr>
        <p:txBody>
          <a:bodyPr>
            <a:normAutofit/>
          </a:bodyPr>
          <a:lstStyle/>
          <a:p>
            <a:r>
              <a:rPr lang="cs-CZ" dirty="0">
                <a:latin typeface="Bookman Old Style" panose="02050604050505020204" pitchFamily="18" charset="0"/>
              </a:rPr>
              <a:t>CIC kán. 1127 a 1129, CCEO kán. 834 a 835</a:t>
            </a:r>
          </a:p>
          <a:p>
            <a:r>
              <a:rPr lang="cs-CZ" dirty="0">
                <a:latin typeface="Bookman Old Style" panose="02050604050505020204" pitchFamily="18" charset="0"/>
              </a:rPr>
              <a:t>CIC:</a:t>
            </a:r>
          </a:p>
          <a:p>
            <a:pPr lvl="1"/>
            <a:r>
              <a:rPr lang="cs-CZ" b="1" dirty="0">
                <a:latin typeface="Bookman Old Style" panose="02050604050505020204" pitchFamily="18" charset="0"/>
              </a:rPr>
              <a:t>místní ordinář: </a:t>
            </a:r>
            <a:r>
              <a:rPr lang="cs-CZ" dirty="0">
                <a:latin typeface="Bookman Old Style" panose="02050604050505020204" pitchFamily="18" charset="0"/>
              </a:rPr>
              <a:t>smíšené manželství (kán. 1127) anebo manželství s nepokřtěnou osobou (kán. 1129),</a:t>
            </a:r>
          </a:p>
          <a:p>
            <a:pPr lvl="1"/>
            <a:r>
              <a:rPr lang="cs-CZ" dirty="0">
                <a:latin typeface="Bookman Old Style" panose="02050604050505020204" pitchFamily="18" charset="0"/>
              </a:rPr>
              <a:t>jinak pouze </a:t>
            </a:r>
            <a:r>
              <a:rPr lang="cs-CZ" b="1" dirty="0">
                <a:latin typeface="Bookman Old Style" panose="02050604050505020204" pitchFamily="18" charset="0"/>
              </a:rPr>
              <a:t>Apoštolský stolec</a:t>
            </a:r>
          </a:p>
          <a:p>
            <a:r>
              <a:rPr lang="cs-CZ" dirty="0">
                <a:latin typeface="Bookman Old Style" panose="02050604050505020204" pitchFamily="18" charset="0"/>
              </a:rPr>
              <a:t>CCEO (kán. 835):</a:t>
            </a:r>
          </a:p>
          <a:p>
            <a:pPr lvl="1"/>
            <a:r>
              <a:rPr lang="cs-CZ" b="1" dirty="0">
                <a:latin typeface="Bookman Old Style" panose="02050604050505020204" pitchFamily="18" charset="0"/>
              </a:rPr>
              <a:t>patriarcha (a také vrchní arcibiskup, viz kán. 152): </a:t>
            </a:r>
            <a:r>
              <a:rPr lang="cs-CZ" dirty="0">
                <a:latin typeface="Bookman Old Style" panose="02050604050505020204" pitchFamily="18" charset="0"/>
              </a:rPr>
              <a:t>z velmi vážného důvodu </a:t>
            </a:r>
            <a:r>
              <a:rPr lang="cs-CZ" i="1" dirty="0">
                <a:latin typeface="Bookman Old Style" panose="02050604050505020204" pitchFamily="18" charset="0"/>
              </a:rPr>
              <a:t>(</a:t>
            </a:r>
            <a:r>
              <a:rPr lang="cs-CZ" i="1" dirty="0" err="1">
                <a:latin typeface="Bookman Old Style" panose="02050604050505020204" pitchFamily="18" charset="0"/>
              </a:rPr>
              <a:t>gravissima</a:t>
            </a:r>
            <a:r>
              <a:rPr lang="cs-CZ" i="1" dirty="0">
                <a:latin typeface="Bookman Old Style" panose="02050604050505020204" pitchFamily="18" charset="0"/>
              </a:rPr>
              <a:t> de causa)</a:t>
            </a:r>
          </a:p>
          <a:p>
            <a:pPr lvl="1"/>
            <a:r>
              <a:rPr lang="cs-CZ" dirty="0">
                <a:latin typeface="Bookman Old Style" panose="02050604050505020204" pitchFamily="18" charset="0"/>
              </a:rPr>
              <a:t>jinak pouze </a:t>
            </a:r>
            <a:r>
              <a:rPr lang="cs-CZ" b="1" dirty="0">
                <a:latin typeface="Bookman Old Style" panose="02050604050505020204" pitchFamily="18" charset="0"/>
              </a:rPr>
              <a:t>Apoštolský stolec</a:t>
            </a:r>
            <a:endParaRPr lang="cs-CZ" dirty="0">
              <a:latin typeface="Bookman Old Style" panose="02050604050505020204" pitchFamily="18" charset="0"/>
            </a:endParaRPr>
          </a:p>
          <a:p>
            <a:r>
              <a:rPr lang="cs-CZ" b="1" dirty="0">
                <a:latin typeface="Bookman Old Style" panose="02050604050505020204" pitchFamily="18" charset="0"/>
              </a:rPr>
              <a:t>dispens daná právem:</a:t>
            </a:r>
            <a:r>
              <a:rPr lang="cs-CZ" dirty="0">
                <a:latin typeface="Bookman Old Style" panose="02050604050505020204" pitchFamily="18" charset="0"/>
              </a:rPr>
              <a:t> smíšené manželství s východním nekatolickým křesťanem – vyžaduje se však kněžské požehnání (CIC kán. 1127 § 1, CCEO kán. 834 § 2)</a:t>
            </a:r>
          </a:p>
          <a:p>
            <a:endParaRPr lang="cs-CZ" i="1" dirty="0">
              <a:latin typeface="Bookman Old Style" panose="02050604050505020204" pitchFamily="18" charset="0"/>
            </a:endParaRPr>
          </a:p>
        </p:txBody>
      </p:sp>
    </p:spTree>
    <p:extLst>
      <p:ext uri="{BB962C8B-B14F-4D97-AF65-F5344CB8AC3E}">
        <p14:creationId xmlns:p14="http://schemas.microsoft.com/office/powerpoint/2010/main" val="2206937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902958"/>
          </a:xfrm>
        </p:spPr>
        <p:txBody>
          <a:bodyPr>
            <a:normAutofit/>
          </a:bodyPr>
          <a:lstStyle/>
          <a:p>
            <a:pPr algn="ctr"/>
            <a:r>
              <a:rPr lang="cs-CZ" b="1" dirty="0">
                <a:latin typeface="Bookman Old Style" panose="02050604050505020204" pitchFamily="18" charset="0"/>
              </a:rPr>
              <a:t>Právní příprava na manželství</a:t>
            </a:r>
          </a:p>
        </p:txBody>
      </p:sp>
      <p:sp>
        <p:nvSpPr>
          <p:cNvPr id="3" name="Zástupný symbol pro obsah 2"/>
          <p:cNvSpPr>
            <a:spLocks noGrp="1"/>
          </p:cNvSpPr>
          <p:nvPr>
            <p:ph idx="1"/>
          </p:nvPr>
        </p:nvSpPr>
        <p:spPr>
          <a:xfrm>
            <a:off x="838200" y="1380226"/>
            <a:ext cx="10515600" cy="5262114"/>
          </a:xfrm>
        </p:spPr>
        <p:txBody>
          <a:bodyPr>
            <a:normAutofit lnSpcReduction="10000"/>
          </a:bodyPr>
          <a:lstStyle/>
          <a:p>
            <a:pPr marL="0" indent="0">
              <a:buNone/>
            </a:pPr>
            <a:r>
              <a:rPr lang="cs-CZ" b="1" i="1" dirty="0">
                <a:latin typeface="Bookman Old Style" panose="02050604050505020204" pitchFamily="18" charset="0"/>
              </a:rPr>
              <a:t>Církevní dokumenty:</a:t>
            </a:r>
          </a:p>
          <a:p>
            <a:r>
              <a:rPr lang="cs-CZ" dirty="0">
                <a:latin typeface="Bookman Old Style" panose="02050604050505020204" pitchFamily="18" charset="0"/>
              </a:rPr>
              <a:t>snubní protokol, eventuálně s přílohami (arcidiecéze OL: vždy příloha ohledně osobnostní přípravy)</a:t>
            </a:r>
          </a:p>
          <a:p>
            <a:r>
              <a:rPr lang="cs-CZ" dirty="0">
                <a:latin typeface="Bookman Old Style" panose="02050604050505020204" pitchFamily="18" charset="0"/>
              </a:rPr>
              <a:t>vyžádání potřebných dispenzí od místního ordináře – zaznamená se do snubního protokolu</a:t>
            </a:r>
          </a:p>
          <a:p>
            <a:r>
              <a:rPr lang="cs-CZ" dirty="0">
                <a:latin typeface="Bookman Old Style" panose="02050604050505020204" pitchFamily="18" charset="0"/>
              </a:rPr>
              <a:t>vyžádání delegace pro asistujícího, licence pro místo sňatku – také se zaznamená do snubního protokolu</a:t>
            </a:r>
            <a:endParaRPr lang="cs-CZ" sz="2400" i="1" dirty="0">
              <a:latin typeface="Bookman Old Style" panose="02050604050505020204" pitchFamily="18" charset="0"/>
            </a:endParaRPr>
          </a:p>
          <a:p>
            <a:pPr marL="0" indent="0">
              <a:buNone/>
            </a:pPr>
            <a:r>
              <a:rPr lang="cs-CZ" b="1" i="1" dirty="0">
                <a:latin typeface="Bookman Old Style" panose="02050604050505020204" pitchFamily="18" charset="0"/>
              </a:rPr>
              <a:t>Státní dokumenty (na matrice):</a:t>
            </a:r>
          </a:p>
          <a:p>
            <a:r>
              <a:rPr lang="cs-CZ" dirty="0">
                <a:latin typeface="Bookman Old Style" panose="02050604050505020204" pitchFamily="18" charset="0"/>
              </a:rPr>
              <a:t>státní dotazník pro uzavření manželství</a:t>
            </a:r>
          </a:p>
          <a:p>
            <a:r>
              <a:rPr lang="cs-CZ" dirty="0">
                <a:latin typeface="Bookman Old Style" panose="02050604050505020204" pitchFamily="18" charset="0"/>
              </a:rPr>
              <a:t>žádost o osvědčení pro církevní sňatek</a:t>
            </a:r>
          </a:p>
          <a:p>
            <a:r>
              <a:rPr lang="cs-CZ" dirty="0">
                <a:latin typeface="Bookman Old Style" panose="02050604050505020204" pitchFamily="18" charset="0"/>
              </a:rPr>
              <a:t>Následně matrikou vydané samotné osvědčení</a:t>
            </a:r>
          </a:p>
          <a:p>
            <a:r>
              <a:rPr lang="cs-CZ" dirty="0">
                <a:latin typeface="Bookman Old Style" panose="02050604050505020204" pitchFamily="18" charset="0"/>
              </a:rPr>
              <a:t>státní protokol o uzavření manželství</a:t>
            </a:r>
          </a:p>
        </p:txBody>
      </p:sp>
    </p:spTree>
    <p:extLst>
      <p:ext uri="{BB962C8B-B14F-4D97-AF65-F5344CB8AC3E}">
        <p14:creationId xmlns:p14="http://schemas.microsoft.com/office/powerpoint/2010/main" val="538954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673331"/>
          </a:xfrm>
        </p:spPr>
        <p:txBody>
          <a:bodyPr>
            <a:normAutofit fontScale="90000"/>
          </a:bodyPr>
          <a:lstStyle/>
          <a:p>
            <a:pPr algn="ctr"/>
            <a:r>
              <a:rPr lang="cs-CZ" b="1" dirty="0">
                <a:latin typeface="Bookman Old Style" panose="02050604050505020204" pitchFamily="18" charset="0"/>
              </a:rPr>
              <a:t>Posňatkové řízení</a:t>
            </a:r>
          </a:p>
        </p:txBody>
      </p:sp>
      <p:sp>
        <p:nvSpPr>
          <p:cNvPr id="3" name="Zástupný symbol pro obsah 2"/>
          <p:cNvSpPr>
            <a:spLocks noGrp="1"/>
          </p:cNvSpPr>
          <p:nvPr>
            <p:ph idx="1"/>
          </p:nvPr>
        </p:nvSpPr>
        <p:spPr>
          <a:xfrm>
            <a:off x="301926" y="673332"/>
            <a:ext cx="11464504" cy="6076603"/>
          </a:xfrm>
        </p:spPr>
        <p:txBody>
          <a:bodyPr>
            <a:normAutofit fontScale="92500" lnSpcReduction="10000"/>
          </a:bodyPr>
          <a:lstStyle/>
          <a:p>
            <a:pPr marL="0" indent="0">
              <a:buNone/>
            </a:pPr>
            <a:r>
              <a:rPr lang="cs-CZ" b="1" i="1" dirty="0">
                <a:latin typeface="Bookman Old Style" panose="02050604050505020204" pitchFamily="18" charset="0"/>
              </a:rPr>
              <a:t>Církevní:</a:t>
            </a:r>
          </a:p>
          <a:p>
            <a:r>
              <a:rPr lang="cs-CZ" dirty="0">
                <a:latin typeface="Bookman Old Style" panose="02050604050505020204" pitchFamily="18" charset="0"/>
              </a:rPr>
              <a:t>zápis do matriky oddaných</a:t>
            </a:r>
          </a:p>
          <a:p>
            <a:r>
              <a:rPr lang="cs-CZ" dirty="0">
                <a:latin typeface="Bookman Old Style" panose="02050604050505020204" pitchFamily="18" charset="0"/>
              </a:rPr>
              <a:t>zápisy do křestních matrik </a:t>
            </a:r>
            <a:r>
              <a:rPr lang="cs-CZ" i="1" dirty="0">
                <a:latin typeface="Bookman Old Style" panose="02050604050505020204" pitchFamily="18" charset="0"/>
              </a:rPr>
              <a:t>(ne </a:t>
            </a:r>
            <a:r>
              <a:rPr lang="cs-CZ" i="1" dirty="0" err="1">
                <a:latin typeface="Bookman Old Style" panose="02050604050505020204" pitchFamily="18" charset="0"/>
              </a:rPr>
              <a:t>temere</a:t>
            </a:r>
            <a:r>
              <a:rPr lang="cs-CZ" i="1" dirty="0">
                <a:latin typeface="Bookman Old Style" panose="02050604050505020204" pitchFamily="18" charset="0"/>
              </a:rPr>
              <a:t>) – </a:t>
            </a:r>
            <a:r>
              <a:rPr lang="cs-CZ" dirty="0">
                <a:latin typeface="Bookman Old Style" panose="02050604050505020204" pitchFamily="18" charset="0"/>
              </a:rPr>
              <a:t>poslat s čj., odpověď s čj.</a:t>
            </a:r>
          </a:p>
          <a:p>
            <a:pPr marL="0" indent="0">
              <a:buNone/>
            </a:pPr>
            <a:r>
              <a:rPr lang="cs-CZ" b="1" i="1" dirty="0">
                <a:latin typeface="Bookman Old Style" panose="02050604050505020204" pitchFamily="18" charset="0"/>
              </a:rPr>
              <a:t>Státní:</a:t>
            </a:r>
            <a:endParaRPr lang="cs-CZ" dirty="0">
              <a:latin typeface="Bookman Old Style" panose="02050604050505020204" pitchFamily="18" charset="0"/>
            </a:endParaRPr>
          </a:p>
          <a:p>
            <a:r>
              <a:rPr lang="cs-CZ" dirty="0">
                <a:latin typeface="Bookman Old Style" panose="02050604050505020204" pitchFamily="18" charset="0"/>
              </a:rPr>
              <a:t>vyplnění státního protokolu o uzavření manželství</a:t>
            </a:r>
          </a:p>
          <a:p>
            <a:r>
              <a:rPr lang="cs-CZ" dirty="0">
                <a:latin typeface="Bookman Old Style" panose="02050604050505020204" pitchFamily="18" charset="0"/>
              </a:rPr>
              <a:t>odevzdání do 3 pracovních dní na státní matriku</a:t>
            </a:r>
          </a:p>
          <a:p>
            <a:r>
              <a:rPr lang="cs-CZ" dirty="0">
                <a:latin typeface="Bookman Old Style" panose="02050604050505020204" pitchFamily="18" charset="0"/>
              </a:rPr>
              <a:t>znehodnocení občanských průkazů </a:t>
            </a:r>
            <a:r>
              <a:rPr lang="cs-CZ" b="1" dirty="0">
                <a:latin typeface="Bookman Old Style" panose="02050604050505020204" pitchFamily="18" charset="0"/>
              </a:rPr>
              <a:t>občanů ČR</a:t>
            </a:r>
            <a:r>
              <a:rPr lang="cs-CZ" dirty="0">
                <a:latin typeface="Bookman Old Style" panose="02050604050505020204" pitchFamily="18" charset="0"/>
              </a:rPr>
              <a:t>, </a:t>
            </a:r>
            <a:r>
              <a:rPr lang="cs-CZ" u="sng" dirty="0">
                <a:latin typeface="Bookman Old Style" panose="02050604050505020204" pitchFamily="18" charset="0"/>
              </a:rPr>
              <a:t>pokud je v</a:t>
            </a:r>
            <a:r>
              <a:rPr lang="la-Latn" u="sng" dirty="0">
                <a:latin typeface="Bookman Old Style" panose="02050604050505020204" pitchFamily="18" charset="0"/>
              </a:rPr>
              <a:t> </a:t>
            </a:r>
            <a:r>
              <a:rPr lang="cs-CZ" u="sng" dirty="0">
                <a:latin typeface="Bookman Old Style" panose="02050604050505020204" pitchFamily="18" charset="0"/>
              </a:rPr>
              <a:t>nich uveden rodinný stav</a:t>
            </a:r>
            <a:r>
              <a:rPr lang="cs-CZ" dirty="0">
                <a:latin typeface="Bookman Old Style" panose="02050604050505020204" pitchFamily="18" charset="0"/>
              </a:rPr>
              <a:t> (odstřižení rohu B) – občanský průkaz pozbývá platnosti 45 dní od této změny (§ 34 odst. 3 písm. a) zákona č. 269/2021, o občanských průkazech; § 25 odst. 2 vyhlášky č. 281/2021 Sb., k provedení zákona o občanských průkazech a některých ustanovení zákona o cestovních dokladech a zákona o základních registrech)</a:t>
            </a:r>
          </a:p>
          <a:p>
            <a:r>
              <a:rPr lang="cs-CZ" dirty="0">
                <a:latin typeface="Bookman Old Style" panose="02050604050505020204" pitchFamily="18" charset="0"/>
              </a:rPr>
              <a:t>na základě státního protokolu o uzavření manželství vydá matriční úřad státní potvrzení o uzavření manželství, následně je možno vyřídit (nakolik nutno) nové doklady, zvl. občanský průkaz</a:t>
            </a:r>
          </a:p>
        </p:txBody>
      </p:sp>
    </p:spTree>
    <p:extLst>
      <p:ext uri="{BB962C8B-B14F-4D97-AF65-F5344CB8AC3E}">
        <p14:creationId xmlns:p14="http://schemas.microsoft.com/office/powerpoint/2010/main" val="1539030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latin typeface="Bookman Old Style" panose="02050604050505020204" pitchFamily="18" charset="0"/>
              </a:rPr>
              <a:t>Stanovení současné formy uzavření manželství v historii</a:t>
            </a:r>
          </a:p>
        </p:txBody>
      </p:sp>
      <p:sp>
        <p:nvSpPr>
          <p:cNvPr id="3" name="Zástupný symbol pro obsah 2"/>
          <p:cNvSpPr>
            <a:spLocks noGrp="1"/>
          </p:cNvSpPr>
          <p:nvPr>
            <p:ph idx="1"/>
          </p:nvPr>
        </p:nvSpPr>
        <p:spPr>
          <a:xfrm>
            <a:off x="612475" y="1825624"/>
            <a:ext cx="10741325" cy="4661439"/>
          </a:xfrm>
        </p:spPr>
        <p:txBody>
          <a:bodyPr>
            <a:normAutofit lnSpcReduction="10000"/>
          </a:bodyPr>
          <a:lstStyle/>
          <a:p>
            <a:r>
              <a:rPr lang="cs-CZ" sz="3200" b="1" i="1" dirty="0">
                <a:latin typeface="Bookman Old Style" panose="02050604050505020204" pitchFamily="18" charset="0"/>
              </a:rPr>
              <a:t>Tridentský koncil:</a:t>
            </a:r>
            <a:r>
              <a:rPr lang="cs-CZ" sz="3200" dirty="0">
                <a:latin typeface="Bookman Old Style" panose="02050604050505020204" pitchFamily="18" charset="0"/>
              </a:rPr>
              <a:t> Dekret </a:t>
            </a:r>
            <a:r>
              <a:rPr lang="cs-CZ" sz="3200" i="1" dirty="0">
                <a:latin typeface="Bookman Old Style" panose="02050604050505020204" pitchFamily="18" charset="0"/>
              </a:rPr>
              <a:t>Tametsi</a:t>
            </a:r>
            <a:r>
              <a:rPr lang="cs-CZ" sz="3200" dirty="0">
                <a:latin typeface="Bookman Old Style" panose="02050604050505020204" pitchFamily="18" charset="0"/>
              </a:rPr>
              <a:t> z 11. 11. 1563, účinnost 30 dní od vyhlášení v konkrétní farnosti (3</a:t>
            </a:r>
            <a:r>
              <a:rPr lang="cs-CZ" sz="3200" dirty="0"/>
              <a:t> </a:t>
            </a:r>
            <a:r>
              <a:rPr lang="cs-CZ" sz="3200" dirty="0">
                <a:latin typeface="Bookman Old Style" panose="02050604050505020204" pitchFamily="18" charset="0"/>
              </a:rPr>
              <a:t>neděle/zasvěcené svátky po sobě) – stanovení kanonické formy k platnosti</a:t>
            </a:r>
          </a:p>
          <a:p>
            <a:r>
              <a:rPr lang="cs-CZ" sz="3200" b="1" i="1" dirty="0">
                <a:latin typeface="Bookman Old Style" panose="02050604050505020204" pitchFamily="18" charset="0"/>
              </a:rPr>
              <a:t>Začátek 20. stol.: </a:t>
            </a:r>
            <a:r>
              <a:rPr lang="cs-CZ" sz="3200" dirty="0">
                <a:latin typeface="Bookman Old Style" panose="02050604050505020204" pitchFamily="18" charset="0"/>
              </a:rPr>
              <a:t>Dekret Kongregace koncilu </a:t>
            </a:r>
            <a:r>
              <a:rPr lang="cs-CZ" sz="3200" i="1" dirty="0">
                <a:latin typeface="Bookman Old Style" panose="02050604050505020204" pitchFamily="18" charset="0"/>
              </a:rPr>
              <a:t>Ne temere</a:t>
            </a:r>
            <a:r>
              <a:rPr lang="cs-CZ" sz="3200" dirty="0">
                <a:latin typeface="Bookman Old Style" panose="02050604050505020204" pitchFamily="18" charset="0"/>
              </a:rPr>
              <a:t>  z 2. 8. 1907 – závaznost kanonické formy pro všechny katolíky s výhradou dosavadních partikulárních úprav, pozice faráře při sňatku</a:t>
            </a:r>
          </a:p>
          <a:p>
            <a:r>
              <a:rPr lang="cs-CZ" sz="3200" b="1" i="1" dirty="0">
                <a:latin typeface="Bookman Old Style" panose="02050604050505020204" pitchFamily="18" charset="0"/>
              </a:rPr>
              <a:t>CIC/1917: </a:t>
            </a:r>
            <a:r>
              <a:rPr lang="cs-CZ" sz="3200" dirty="0">
                <a:latin typeface="Bookman Old Style" panose="02050604050505020204" pitchFamily="18" charset="0"/>
              </a:rPr>
              <a:t>závaznost kanonické formy pro všechny katolíky bez výjimky</a:t>
            </a:r>
          </a:p>
        </p:txBody>
      </p:sp>
    </p:spTree>
    <p:extLst>
      <p:ext uri="{BB962C8B-B14F-4D97-AF65-F5344CB8AC3E}">
        <p14:creationId xmlns:p14="http://schemas.microsoft.com/office/powerpoint/2010/main" val="1544401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31515" y="677041"/>
            <a:ext cx="11168009" cy="701731"/>
          </a:xfrm>
        </p:spPr>
        <p:txBody>
          <a:bodyPr wrap="square">
            <a:spAutoFit/>
          </a:bodyPr>
          <a:lstStyle/>
          <a:p>
            <a:pPr algn="ctr"/>
            <a:r>
              <a:rPr lang="cs-CZ" b="1" dirty="0">
                <a:latin typeface="Bookman Old Style" panose="02050604050505020204" pitchFamily="18" charset="0"/>
              </a:rPr>
              <a:t>Typy kanonické formy</a:t>
            </a:r>
          </a:p>
        </p:txBody>
      </p:sp>
      <p:sp>
        <p:nvSpPr>
          <p:cNvPr id="3" name="Zástupný symbol pro obsah 2"/>
          <p:cNvSpPr>
            <a:spLocks noGrp="1"/>
          </p:cNvSpPr>
          <p:nvPr>
            <p:ph idx="1"/>
          </p:nvPr>
        </p:nvSpPr>
        <p:spPr>
          <a:xfrm>
            <a:off x="838200" y="1825624"/>
            <a:ext cx="10515600" cy="4764957"/>
          </a:xfrm>
        </p:spPr>
        <p:txBody>
          <a:bodyPr>
            <a:normAutofit/>
          </a:bodyPr>
          <a:lstStyle/>
          <a:p>
            <a:r>
              <a:rPr lang="cs-CZ" dirty="0">
                <a:latin typeface="Bookman Old Style" panose="02050604050505020204" pitchFamily="18" charset="0"/>
              </a:rPr>
              <a:t>řádná forma – za běžných okolností, vyžaduje se dodržení všech obvyklých předpisů</a:t>
            </a:r>
          </a:p>
          <a:p>
            <a:pPr lvl="1">
              <a:buFont typeface="Bookman Old Style" panose="02050604050505020204" pitchFamily="18" charset="0"/>
              <a:buChar char="–"/>
            </a:pPr>
            <a:r>
              <a:rPr lang="cs-CZ" dirty="0">
                <a:latin typeface="Bookman Old Style" panose="02050604050505020204" pitchFamily="18" charset="0"/>
              </a:rPr>
              <a:t>přítomnost nupturientů, příp. řádně pověřeného zástupce místo nupturienta</a:t>
            </a:r>
          </a:p>
          <a:p>
            <a:pPr lvl="1">
              <a:buFont typeface="Bookman Old Style" panose="02050604050505020204" pitchFamily="18" charset="0"/>
              <a:buChar char="–"/>
            </a:pPr>
            <a:r>
              <a:rPr lang="cs-CZ" dirty="0">
                <a:latin typeface="Bookman Old Style" panose="02050604050505020204" pitchFamily="18" charset="0"/>
              </a:rPr>
              <a:t>přítomnost dvou svědků</a:t>
            </a:r>
          </a:p>
          <a:p>
            <a:pPr lvl="1">
              <a:buFont typeface="Bookman Old Style" panose="02050604050505020204" pitchFamily="18" charset="0"/>
              <a:buChar char="–"/>
            </a:pPr>
            <a:r>
              <a:rPr lang="cs-CZ" dirty="0">
                <a:latin typeface="Bookman Old Style" panose="02050604050505020204" pitchFamily="18" charset="0"/>
              </a:rPr>
              <a:t>přítomnost asistujícího (též nazývaného „oddávající“), který má potřebné církevní pověření, tj. v tomto případě jurisdikci</a:t>
            </a:r>
          </a:p>
          <a:p>
            <a:r>
              <a:rPr lang="cs-CZ" dirty="0">
                <a:latin typeface="Bookman Old Style" panose="02050604050505020204" pitchFamily="18" charset="0"/>
              </a:rPr>
              <a:t>mimořádná forma – v nouzových okolnostech, předpisy ohledně formy jsou zmírněny</a:t>
            </a:r>
          </a:p>
          <a:p>
            <a:r>
              <a:rPr lang="cs-CZ" dirty="0">
                <a:latin typeface="Bookman Old Style" panose="02050604050505020204" pitchFamily="18" charset="0"/>
              </a:rPr>
              <a:t>tajná forma – ve zcela výjimečných případech, vyžaduje se naplnění přísnějších předpisů</a:t>
            </a:r>
          </a:p>
        </p:txBody>
      </p:sp>
    </p:spTree>
    <p:extLst>
      <p:ext uri="{BB962C8B-B14F-4D97-AF65-F5344CB8AC3E}">
        <p14:creationId xmlns:p14="http://schemas.microsoft.com/office/powerpoint/2010/main" val="2436251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9788" y="215661"/>
            <a:ext cx="10515600" cy="681488"/>
          </a:xfrm>
        </p:spPr>
        <p:txBody>
          <a:bodyPr>
            <a:normAutofit fontScale="90000"/>
          </a:bodyPr>
          <a:lstStyle/>
          <a:p>
            <a:pPr algn="ctr"/>
            <a:r>
              <a:rPr lang="cs-CZ" b="1" dirty="0">
                <a:latin typeface="Bookman Old Style" panose="02050604050505020204" pitchFamily="18" charset="0"/>
              </a:rPr>
              <a:t>Kanonické určení řádné formy</a:t>
            </a:r>
            <a:endParaRPr lang="cs-CZ" sz="3600" b="1" dirty="0">
              <a:latin typeface="Bookman Old Style" panose="02050604050505020204" pitchFamily="18" charset="0"/>
            </a:endParaRPr>
          </a:p>
        </p:txBody>
      </p:sp>
      <p:sp>
        <p:nvSpPr>
          <p:cNvPr id="3" name="Zástupný symbol pro text 2"/>
          <p:cNvSpPr>
            <a:spLocks noGrp="1"/>
          </p:cNvSpPr>
          <p:nvPr>
            <p:ph type="body" idx="1"/>
          </p:nvPr>
        </p:nvSpPr>
        <p:spPr>
          <a:xfrm>
            <a:off x="839788" y="836762"/>
            <a:ext cx="5157787" cy="414068"/>
          </a:xfrm>
        </p:spPr>
        <p:txBody>
          <a:bodyPr>
            <a:normAutofit lnSpcReduction="10000"/>
          </a:bodyPr>
          <a:lstStyle/>
          <a:p>
            <a:r>
              <a:rPr lang="cs-CZ" dirty="0"/>
              <a:t>Codex iuris canonici, can. 1108</a:t>
            </a:r>
          </a:p>
        </p:txBody>
      </p:sp>
      <p:sp>
        <p:nvSpPr>
          <p:cNvPr id="4" name="Zástupný symbol pro obsah 3"/>
          <p:cNvSpPr>
            <a:spLocks noGrp="1"/>
          </p:cNvSpPr>
          <p:nvPr>
            <p:ph sz="half" idx="2"/>
          </p:nvPr>
        </p:nvSpPr>
        <p:spPr>
          <a:xfrm>
            <a:off x="370936" y="1319842"/>
            <a:ext cx="5626639" cy="5227607"/>
          </a:xfrm>
        </p:spPr>
        <p:txBody>
          <a:bodyPr>
            <a:noAutofit/>
          </a:bodyPr>
          <a:lstStyle/>
          <a:p>
            <a:pPr marL="0" indent="0">
              <a:lnSpc>
                <a:spcPct val="100000"/>
              </a:lnSpc>
              <a:buNone/>
            </a:pPr>
            <a:r>
              <a:rPr lang="la-Latn" sz="1900" dirty="0">
                <a:latin typeface="Bookman Old Style" panose="02050604050505020204" pitchFamily="18" charset="0"/>
              </a:rPr>
              <a:t>§ 1. Ea tantum matrimonia valida sunt, quae contrahuntur coram loci Ordinario aut parocho aut sacerdote vel diacono ab alterutro delegato qui assistant, necnon coram duobus testibus, secundum tamen regulas expressas in canonibus qui sequuntur, et salvis exceptionibus de quibus in cann. 144, 1112, § 1, 1116 et 1127, §§ 1-2.</a:t>
            </a:r>
          </a:p>
          <a:p>
            <a:pPr marL="0" indent="0">
              <a:lnSpc>
                <a:spcPct val="100000"/>
              </a:lnSpc>
              <a:buNone/>
            </a:pPr>
            <a:r>
              <a:rPr lang="la-Latn" sz="1900" dirty="0">
                <a:latin typeface="Bookman Old Style" panose="02050604050505020204" pitchFamily="18" charset="0"/>
              </a:rPr>
              <a:t>§ 2. Assistens matrimonio intellegitur tantum qui praesens exquirit manifestationem contrahentium consensus eamque nomine Ecclesiae recipit.</a:t>
            </a:r>
          </a:p>
          <a:p>
            <a:pPr marL="0" indent="0">
              <a:lnSpc>
                <a:spcPct val="100000"/>
              </a:lnSpc>
              <a:buNone/>
            </a:pPr>
            <a:r>
              <a:rPr lang="la-Latn" sz="1900" i="1" dirty="0">
                <a:latin typeface="Bookman Old Style" panose="02050604050505020204" pitchFamily="18" charset="0"/>
              </a:rPr>
              <a:t>§ 3. Solus sacerdos valide assistit matrimonio inter partes orientales vel inter partem latinam et partem orientalem sive catholicam sive non catholicam.</a:t>
            </a:r>
          </a:p>
        </p:txBody>
      </p:sp>
      <p:sp>
        <p:nvSpPr>
          <p:cNvPr id="5" name="Zástupný symbol pro text 4"/>
          <p:cNvSpPr>
            <a:spLocks noGrp="1"/>
          </p:cNvSpPr>
          <p:nvPr>
            <p:ph type="body" sz="quarter" idx="3"/>
          </p:nvPr>
        </p:nvSpPr>
        <p:spPr>
          <a:xfrm>
            <a:off x="6172200" y="897149"/>
            <a:ext cx="5183188" cy="353681"/>
          </a:xfrm>
        </p:spPr>
        <p:txBody>
          <a:bodyPr>
            <a:normAutofit fontScale="92500" lnSpcReduction="20000"/>
          </a:bodyPr>
          <a:lstStyle/>
          <a:p>
            <a:r>
              <a:rPr lang="cs-CZ" dirty="0"/>
              <a:t>Kodex kanonického práva, kán. </a:t>
            </a:r>
            <a:r>
              <a:rPr lang="cs-CZ"/>
              <a:t>1108</a:t>
            </a:r>
            <a:endParaRPr lang="cs-CZ" dirty="0"/>
          </a:p>
        </p:txBody>
      </p:sp>
      <p:sp>
        <p:nvSpPr>
          <p:cNvPr id="6" name="Zástupný symbol pro obsah 5"/>
          <p:cNvSpPr>
            <a:spLocks noGrp="1"/>
          </p:cNvSpPr>
          <p:nvPr>
            <p:ph sz="quarter" idx="4"/>
          </p:nvPr>
        </p:nvSpPr>
        <p:spPr>
          <a:xfrm>
            <a:off x="6168044" y="1319843"/>
            <a:ext cx="5653019" cy="5227606"/>
          </a:xfrm>
        </p:spPr>
        <p:txBody>
          <a:bodyPr>
            <a:noAutofit/>
          </a:bodyPr>
          <a:lstStyle/>
          <a:p>
            <a:pPr marL="0" indent="0">
              <a:lnSpc>
                <a:spcPct val="100000"/>
              </a:lnSpc>
              <a:buNone/>
            </a:pPr>
            <a:r>
              <a:rPr lang="cs-CZ" sz="1900" dirty="0">
                <a:latin typeface="Bookman Old Style" panose="02050604050505020204" pitchFamily="18" charset="0"/>
              </a:rPr>
              <a:t>§ 1. Platná jsou pouze ta manželství, která se uzavírají před místním ordinářem nebo farářem anebo před knězem či jáhnem delegovaným od jednoho z nich, a před dvěma svědky podle předpisů následujících kánonů a při zachování výjimek uvedených v kán. 144, 1112 § 1, 1116 a 1127 § 1 a 2.</a:t>
            </a:r>
          </a:p>
          <a:p>
            <a:pPr marL="0" indent="0">
              <a:lnSpc>
                <a:spcPct val="100000"/>
              </a:lnSpc>
              <a:buNone/>
            </a:pPr>
            <a:r>
              <a:rPr lang="cs-CZ" sz="1900" dirty="0">
                <a:latin typeface="Bookman Old Style" panose="02050604050505020204" pitchFamily="18" charset="0"/>
              </a:rPr>
              <a:t>§ 2. Asistujícím při uzavírání manželství se rozumí ten, kdo je přítomen a vyžaduje od uzavírajících stran vyjádření manželského souhlasu, které přijímá jménem církve.</a:t>
            </a:r>
          </a:p>
          <a:p>
            <a:pPr marL="0" indent="0">
              <a:lnSpc>
                <a:spcPct val="100000"/>
              </a:lnSpc>
              <a:buNone/>
            </a:pPr>
            <a:r>
              <a:rPr lang="cs-CZ" sz="1900" i="1" dirty="0">
                <a:latin typeface="Bookman Old Style" panose="02050604050505020204" pitchFamily="18" charset="0"/>
              </a:rPr>
              <a:t>§ 3. Pouze kněz či biskup platně asistuje při uzavírání manželství mezi východními stranami nebo mezi stranou latinskou a stranou východní, ať katolickou nebo nekatolickou.</a:t>
            </a:r>
          </a:p>
        </p:txBody>
      </p:sp>
    </p:spTree>
    <p:extLst>
      <p:ext uri="{BB962C8B-B14F-4D97-AF65-F5344CB8AC3E}">
        <p14:creationId xmlns:p14="http://schemas.microsoft.com/office/powerpoint/2010/main" val="200143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9788" y="215661"/>
            <a:ext cx="10515600" cy="681488"/>
          </a:xfrm>
        </p:spPr>
        <p:txBody>
          <a:bodyPr>
            <a:normAutofit fontScale="90000"/>
          </a:bodyPr>
          <a:lstStyle/>
          <a:p>
            <a:pPr algn="ctr"/>
            <a:r>
              <a:rPr lang="cs-CZ" b="1" dirty="0">
                <a:latin typeface="Bookman Old Style" panose="02050604050505020204" pitchFamily="18" charset="0"/>
              </a:rPr>
              <a:t>Kanonické určení řádné formy</a:t>
            </a:r>
            <a:endParaRPr lang="cs-CZ" sz="3600" b="1" dirty="0">
              <a:latin typeface="Bookman Old Style" panose="02050604050505020204" pitchFamily="18" charset="0"/>
            </a:endParaRPr>
          </a:p>
        </p:txBody>
      </p:sp>
      <p:sp>
        <p:nvSpPr>
          <p:cNvPr id="3" name="Zástupný symbol pro text 2"/>
          <p:cNvSpPr>
            <a:spLocks noGrp="1"/>
          </p:cNvSpPr>
          <p:nvPr>
            <p:ph type="body" idx="1"/>
          </p:nvPr>
        </p:nvSpPr>
        <p:spPr>
          <a:xfrm>
            <a:off x="448574" y="836762"/>
            <a:ext cx="5549001" cy="414068"/>
          </a:xfrm>
        </p:spPr>
        <p:txBody>
          <a:bodyPr>
            <a:normAutofit fontScale="85000" lnSpcReduction="10000"/>
          </a:bodyPr>
          <a:lstStyle/>
          <a:p>
            <a:r>
              <a:rPr lang="cs-CZ" dirty="0"/>
              <a:t>Codex canonum Ecclesiarum orientalium, can. 828</a:t>
            </a:r>
          </a:p>
        </p:txBody>
      </p:sp>
      <p:sp>
        <p:nvSpPr>
          <p:cNvPr id="4" name="Zástupný symbol pro obsah 3"/>
          <p:cNvSpPr>
            <a:spLocks noGrp="1"/>
          </p:cNvSpPr>
          <p:nvPr>
            <p:ph sz="half" idx="2"/>
          </p:nvPr>
        </p:nvSpPr>
        <p:spPr>
          <a:xfrm>
            <a:off x="370936" y="1319842"/>
            <a:ext cx="5503653" cy="5227607"/>
          </a:xfrm>
        </p:spPr>
        <p:txBody>
          <a:bodyPr>
            <a:normAutofit fontScale="92500" lnSpcReduction="10000"/>
          </a:bodyPr>
          <a:lstStyle/>
          <a:p>
            <a:pPr marL="0" indent="0">
              <a:buNone/>
            </a:pPr>
            <a:r>
              <a:rPr lang="la-Latn" dirty="0">
                <a:latin typeface="Bookman Old Style" panose="02050604050505020204" pitchFamily="18" charset="0"/>
              </a:rPr>
              <a:t>§ 1. Ea tantum matrimonia valida sunt, quae celebrantur ritu sacro coram Hierarcha loci vel parocho loci vel sacerdote, cui ab alterutro collata est facultas matrimonium benedicendi, et duobus saltem testibus secundum tamen praescripta canonum, qui sequuntur, et salvis exceptionibus, de quibus in cann. 832 et 834, §</a:t>
            </a:r>
            <a:r>
              <a:rPr lang="cs-CZ" dirty="0">
                <a:latin typeface="Bookman Old Style" panose="02050604050505020204" pitchFamily="18" charset="0"/>
              </a:rPr>
              <a:t> </a:t>
            </a:r>
            <a:r>
              <a:rPr lang="la-Latn" dirty="0">
                <a:latin typeface="Bookman Old Style" panose="02050604050505020204" pitchFamily="18" charset="0"/>
              </a:rPr>
              <a:t>2.</a:t>
            </a:r>
          </a:p>
          <a:p>
            <a:pPr marL="0" indent="0">
              <a:buNone/>
            </a:pPr>
            <a:r>
              <a:rPr lang="la-Latn" dirty="0">
                <a:latin typeface="Bookman Old Style" panose="02050604050505020204" pitchFamily="18" charset="0"/>
              </a:rPr>
              <a:t>§ 2. Sacer hic censetur ritus ipso interventu sacerdotis assistentis et benedicentis.</a:t>
            </a:r>
          </a:p>
        </p:txBody>
      </p:sp>
      <p:sp>
        <p:nvSpPr>
          <p:cNvPr id="5" name="Zástupný symbol pro text 4"/>
          <p:cNvSpPr>
            <a:spLocks noGrp="1"/>
          </p:cNvSpPr>
          <p:nvPr>
            <p:ph type="body" sz="quarter" idx="3"/>
          </p:nvPr>
        </p:nvSpPr>
        <p:spPr>
          <a:xfrm>
            <a:off x="6172200" y="897149"/>
            <a:ext cx="5183188" cy="353681"/>
          </a:xfrm>
        </p:spPr>
        <p:txBody>
          <a:bodyPr>
            <a:normAutofit fontScale="85000" lnSpcReduction="10000"/>
          </a:bodyPr>
          <a:lstStyle/>
          <a:p>
            <a:r>
              <a:rPr lang="sk-SK" dirty="0"/>
              <a:t>Kódex východných katolíckych cirkví, kán. 828</a:t>
            </a:r>
          </a:p>
        </p:txBody>
      </p:sp>
      <p:sp>
        <p:nvSpPr>
          <p:cNvPr id="6" name="Zástupný symbol pro obsah 5"/>
          <p:cNvSpPr>
            <a:spLocks noGrp="1"/>
          </p:cNvSpPr>
          <p:nvPr>
            <p:ph sz="quarter" idx="4"/>
          </p:nvPr>
        </p:nvSpPr>
        <p:spPr>
          <a:xfrm>
            <a:off x="5997575" y="1319842"/>
            <a:ext cx="5656711" cy="5365630"/>
          </a:xfrm>
        </p:spPr>
        <p:txBody>
          <a:bodyPr>
            <a:normAutofit fontScale="92500" lnSpcReduction="10000"/>
          </a:bodyPr>
          <a:lstStyle/>
          <a:p>
            <a:pPr marL="0" indent="0">
              <a:lnSpc>
                <a:spcPct val="100000"/>
              </a:lnSpc>
              <a:buNone/>
            </a:pPr>
            <a:r>
              <a:rPr lang="cs-CZ" dirty="0">
                <a:latin typeface="Bookman Old Style" panose="02050604050505020204" pitchFamily="18" charset="0"/>
              </a:rPr>
              <a:t>§ 1. Platná jsou pouze ta manžel-</a:t>
            </a:r>
            <a:r>
              <a:rPr lang="cs-CZ" dirty="0" err="1">
                <a:latin typeface="Bookman Old Style" panose="02050604050505020204" pitchFamily="18" charset="0"/>
              </a:rPr>
              <a:t>ství</a:t>
            </a:r>
            <a:r>
              <a:rPr lang="cs-CZ" dirty="0">
                <a:latin typeface="Bookman Old Style" panose="02050604050505020204" pitchFamily="18" charset="0"/>
              </a:rPr>
              <a:t>, která se slaví v posvátném obřadu před místním hierarchou nebo místním farářem anebo před knězem, který od jednoho z nich obdržel fakultu žehnat manželství, a před dvěma svědky podle předpisů následujících kánonů a při zachování výjimek uvedených v kán. 832 a 834 § 2.</a:t>
            </a:r>
          </a:p>
          <a:p>
            <a:pPr marL="0" indent="0">
              <a:lnSpc>
                <a:spcPct val="100000"/>
              </a:lnSpc>
              <a:buNone/>
            </a:pPr>
            <a:r>
              <a:rPr lang="cs-CZ" dirty="0">
                <a:latin typeface="Bookman Old Style" panose="02050604050505020204" pitchFamily="18" charset="0"/>
              </a:rPr>
              <a:t>§ 2. Tento obřad se považuje za posvátný, je-li přítomen kněz, který asistuje a žehná.</a:t>
            </a:r>
            <a:endParaRPr lang="cs-CZ" i="1" dirty="0">
              <a:latin typeface="Bookman Old Style" panose="02050604050505020204" pitchFamily="18" charset="0"/>
            </a:endParaRPr>
          </a:p>
        </p:txBody>
      </p:sp>
    </p:spTree>
    <p:extLst>
      <p:ext uri="{BB962C8B-B14F-4D97-AF65-F5344CB8AC3E}">
        <p14:creationId xmlns:p14="http://schemas.microsoft.com/office/powerpoint/2010/main" val="3598112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30430"/>
          </a:xfrm>
        </p:spPr>
        <p:txBody>
          <a:bodyPr/>
          <a:lstStyle/>
          <a:p>
            <a:pPr algn="ctr"/>
            <a:r>
              <a:rPr lang="cs-CZ" b="1" dirty="0">
                <a:latin typeface="Bookman Old Style" panose="02050604050505020204" pitchFamily="18" charset="0"/>
              </a:rPr>
              <a:t>Úloha </a:t>
            </a:r>
            <a:r>
              <a:rPr lang="cs-CZ" b="1" dirty="0" err="1">
                <a:latin typeface="Bookman Old Style" panose="02050604050505020204" pitchFamily="18" charset="0"/>
              </a:rPr>
              <a:t>nupturientů</a:t>
            </a:r>
            <a:r>
              <a:rPr lang="cs-CZ" b="1" dirty="0">
                <a:latin typeface="Bookman Old Style" panose="02050604050505020204" pitchFamily="18" charset="0"/>
              </a:rPr>
              <a:t> a svědků</a:t>
            </a:r>
          </a:p>
        </p:txBody>
      </p:sp>
      <p:sp>
        <p:nvSpPr>
          <p:cNvPr id="3" name="Zástupný symbol pro obsah 2"/>
          <p:cNvSpPr>
            <a:spLocks noGrp="1"/>
          </p:cNvSpPr>
          <p:nvPr>
            <p:ph idx="1"/>
          </p:nvPr>
        </p:nvSpPr>
        <p:spPr>
          <a:xfrm>
            <a:off x="743309" y="1406106"/>
            <a:ext cx="10515600" cy="5124090"/>
          </a:xfrm>
        </p:spPr>
        <p:txBody>
          <a:bodyPr/>
          <a:lstStyle/>
          <a:p>
            <a:r>
              <a:rPr lang="cs-CZ" b="1" i="1" dirty="0">
                <a:latin typeface="Bookman Old Style" panose="02050604050505020204" pitchFamily="18" charset="0"/>
              </a:rPr>
              <a:t>Nupturienti (kán. 1104): </a:t>
            </a:r>
          </a:p>
          <a:p>
            <a:pPr lvl="1">
              <a:buFont typeface="Bookman Old Style" panose="02050604050505020204" pitchFamily="18" charset="0"/>
              <a:buChar char="–"/>
            </a:pPr>
            <a:r>
              <a:rPr lang="cs-CZ" dirty="0">
                <a:latin typeface="Bookman Old Style" panose="02050604050505020204" pitchFamily="18" charset="0"/>
              </a:rPr>
              <a:t>přítomnost osobně nebo v zastoupení,</a:t>
            </a:r>
          </a:p>
          <a:p>
            <a:pPr lvl="1">
              <a:buFont typeface="Bookman Old Style" panose="02050604050505020204" pitchFamily="18" charset="0"/>
              <a:buChar char="–"/>
            </a:pPr>
            <a:r>
              <a:rPr lang="cs-CZ" dirty="0">
                <a:latin typeface="Bookman Old Style" panose="02050604050505020204" pitchFamily="18" charset="0"/>
              </a:rPr>
              <a:t>vyjádření souhlasu slovy nebo rovnocennými znameními.</a:t>
            </a:r>
          </a:p>
          <a:p>
            <a:r>
              <a:rPr lang="cs-CZ" b="1" i="1" dirty="0">
                <a:latin typeface="Bookman Old Style" panose="02050604050505020204" pitchFamily="18" charset="0"/>
              </a:rPr>
              <a:t>Svědci (není právně určeno):</a:t>
            </a:r>
          </a:p>
          <a:p>
            <a:pPr lvl="1">
              <a:buFont typeface="Bookman Old Style" panose="02050604050505020204" pitchFamily="18" charset="0"/>
              <a:buChar char="–"/>
            </a:pPr>
            <a:r>
              <a:rPr lang="cs-CZ" dirty="0">
                <a:latin typeface="Bookman Old Style" panose="02050604050505020204" pitchFamily="18" charset="0"/>
              </a:rPr>
              <a:t>zajistit veřejnost, tj. právní prokazatelnost uzavření manželství</a:t>
            </a:r>
          </a:p>
          <a:p>
            <a:pPr lvl="1">
              <a:buFont typeface="Bookman Old Style" panose="02050604050505020204" pitchFamily="18" charset="0"/>
              <a:buChar char="–"/>
            </a:pPr>
            <a:r>
              <a:rPr lang="cs-CZ" dirty="0">
                <a:latin typeface="Bookman Old Style" panose="02050604050505020204" pitchFamily="18" charset="0"/>
              </a:rPr>
              <a:t>schopni pochopit obřad, vnímat jej a následně dosvědčit jeho konání</a:t>
            </a:r>
          </a:p>
          <a:p>
            <a:pPr lvl="1">
              <a:buFont typeface="Bookman Old Style" panose="02050604050505020204" pitchFamily="18" charset="0"/>
              <a:buChar char="–"/>
            </a:pPr>
            <a:r>
              <a:rPr lang="cs-CZ" dirty="0">
                <a:latin typeface="Bookman Old Style" panose="02050604050505020204" pitchFamily="18" charset="0"/>
              </a:rPr>
              <a:t>žádné formální požadavky na svědky: věkovou hranici, vztah k</a:t>
            </a:r>
            <a:r>
              <a:rPr lang="la-Latn" dirty="0">
                <a:latin typeface="Bookman Old Style" panose="02050604050505020204" pitchFamily="18" charset="0"/>
              </a:rPr>
              <a:t> </a:t>
            </a:r>
            <a:r>
              <a:rPr lang="cs-CZ" dirty="0">
                <a:latin typeface="Bookman Old Style" panose="02050604050505020204" pitchFamily="18" charset="0"/>
              </a:rPr>
              <a:t>nupturientům, církevní postavení či náboženskou příslušnost</a:t>
            </a:r>
          </a:p>
          <a:p>
            <a:pPr lvl="1">
              <a:buFont typeface="Bookman Old Style" panose="02050604050505020204" pitchFamily="18" charset="0"/>
              <a:buChar char="–"/>
            </a:pPr>
            <a:r>
              <a:rPr lang="cs-CZ" i="1" dirty="0">
                <a:latin typeface="Bookman Old Style" panose="02050604050505020204" pitchFamily="18" charset="0"/>
              </a:rPr>
              <a:t>ani český občanský zákoník nezná právně formulované požadavky na svědky</a:t>
            </a:r>
          </a:p>
          <a:p>
            <a:pPr lvl="1">
              <a:buFont typeface="Bookman Old Style" panose="02050604050505020204" pitchFamily="18" charset="0"/>
              <a:buChar char="–"/>
            </a:pPr>
            <a:r>
              <a:rPr lang="cs-CZ" i="1" dirty="0">
                <a:latin typeface="Bookman Old Style" panose="02050604050505020204" pitchFamily="18" charset="0"/>
              </a:rPr>
              <a:t>slovenské právo požaduje u svědka zletilost</a:t>
            </a:r>
            <a:endParaRPr lang="cs-CZ" b="1" i="1" dirty="0">
              <a:latin typeface="Bookman Old Style" panose="02050604050505020204" pitchFamily="18" charset="0"/>
            </a:endParaRPr>
          </a:p>
          <a:p>
            <a:pPr lvl="1">
              <a:buFont typeface="Bookman Old Style" panose="02050604050505020204" pitchFamily="18" charset="0"/>
              <a:buChar char="–"/>
            </a:pPr>
            <a:endParaRPr lang="cs-CZ" dirty="0">
              <a:latin typeface="Bookman Old Style" panose="02050604050505020204" pitchFamily="18" charset="0"/>
            </a:endParaRPr>
          </a:p>
          <a:p>
            <a:pPr lvl="1">
              <a:buFont typeface="Bookman Old Style" panose="02050604050505020204" pitchFamily="18" charset="0"/>
              <a:buChar char="–"/>
            </a:pPr>
            <a:endParaRPr lang="cs-CZ" dirty="0">
              <a:latin typeface="Bookman Old Style" panose="02050604050505020204" pitchFamily="18" charset="0"/>
            </a:endParaRPr>
          </a:p>
        </p:txBody>
      </p:sp>
    </p:spTree>
    <p:extLst>
      <p:ext uri="{BB962C8B-B14F-4D97-AF65-F5344CB8AC3E}">
        <p14:creationId xmlns:p14="http://schemas.microsoft.com/office/powerpoint/2010/main" val="951537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77638"/>
            <a:ext cx="10515600" cy="733245"/>
          </a:xfrm>
        </p:spPr>
        <p:txBody>
          <a:bodyPr/>
          <a:lstStyle/>
          <a:p>
            <a:pPr algn="ctr"/>
            <a:r>
              <a:rPr lang="cs-CZ" b="1" dirty="0">
                <a:latin typeface="Bookman Old Style" panose="02050604050505020204" pitchFamily="18" charset="0"/>
              </a:rPr>
              <a:t>Asistující (oddávající)</a:t>
            </a:r>
          </a:p>
        </p:txBody>
      </p:sp>
      <p:sp>
        <p:nvSpPr>
          <p:cNvPr id="3" name="Zástupný symbol pro obsah 2"/>
          <p:cNvSpPr>
            <a:spLocks noGrp="1"/>
          </p:cNvSpPr>
          <p:nvPr>
            <p:ph idx="1"/>
          </p:nvPr>
        </p:nvSpPr>
        <p:spPr>
          <a:xfrm>
            <a:off x="379561" y="931653"/>
            <a:ext cx="11369615" cy="5771072"/>
          </a:xfrm>
        </p:spPr>
        <p:txBody>
          <a:bodyPr>
            <a:normAutofit fontScale="77500" lnSpcReduction="20000"/>
          </a:bodyPr>
          <a:lstStyle/>
          <a:p>
            <a:pPr marL="0" indent="0">
              <a:buNone/>
            </a:pPr>
            <a:r>
              <a:rPr lang="cs-CZ" b="1" dirty="0">
                <a:latin typeface="Bookman Old Style" panose="02050604050505020204" pitchFamily="18" charset="0"/>
                <a:ea typeface="Times New Roman" panose="02020603050405020304" pitchFamily="18" charset="0"/>
              </a:rPr>
              <a:t>Kán. 1109</a:t>
            </a:r>
            <a:r>
              <a:rPr lang="cs-CZ" dirty="0">
                <a:latin typeface="Bookman Old Style" panose="02050604050505020204" pitchFamily="18" charset="0"/>
                <a:ea typeface="Times New Roman" panose="02020603050405020304" pitchFamily="18" charset="0"/>
              </a:rPr>
              <a:t> – Místní ordinář a farář, pokud nejsou rozsudkem nebo dekretem exkomunikováni nebo stiženi interdiktem nebo suspendováni z úřadu nebo za takové úředně prohlášeni, z moci svého úřadu na svém území platně asistují při uzavírání manželství nejen svých podřízených, ale i nepodřízených, </a:t>
            </a:r>
            <a:r>
              <a:rPr lang="cs-CZ" strike="sngStrike" dirty="0">
                <a:latin typeface="Bookman Old Style" panose="02050604050505020204" pitchFamily="18" charset="0"/>
                <a:ea typeface="Times New Roman" panose="02020603050405020304" pitchFamily="18" charset="0"/>
              </a:rPr>
              <a:t>pokud alespoň jeden je latinského obřadu</a:t>
            </a:r>
            <a:r>
              <a:rPr lang="cs-CZ" dirty="0">
                <a:latin typeface="Bookman Old Style" panose="02050604050505020204" pitchFamily="18" charset="0"/>
                <a:ea typeface="Times New Roman" panose="02020603050405020304" pitchFamily="18" charset="0"/>
              </a:rPr>
              <a:t> pokud alespoň jedna strana je zapsána do latinské církve.</a:t>
            </a:r>
            <a:endParaRPr lang="cs-CZ" dirty="0">
              <a:latin typeface="Bookman Old Style" panose="02050604050505020204" pitchFamily="18" charset="0"/>
            </a:endParaRPr>
          </a:p>
          <a:p>
            <a:pPr marL="0" indent="0">
              <a:buNone/>
            </a:pPr>
            <a:r>
              <a:rPr lang="cs-CZ" b="1" dirty="0">
                <a:latin typeface="Bookman Old Style" panose="02050604050505020204" pitchFamily="18" charset="0"/>
              </a:rPr>
              <a:t>Kán. 1110 </a:t>
            </a:r>
            <a:r>
              <a:rPr lang="cs-CZ" dirty="0">
                <a:latin typeface="Bookman Old Style" panose="02050604050505020204" pitchFamily="18" charset="0"/>
              </a:rPr>
              <a:t>– Osobní ordinář a farář mocí svého úřadu platně asistují při uzavírání manželství pouze těm, z nichž alespoň jeden je jim v rámci jejich působnosti podřízen.</a:t>
            </a:r>
          </a:p>
          <a:p>
            <a:pPr marL="0" indent="0">
              <a:buNone/>
            </a:pPr>
            <a:r>
              <a:rPr lang="cs-CZ" b="1" dirty="0">
                <a:latin typeface="Bookman Old Style" panose="02050604050505020204" pitchFamily="18" charset="0"/>
              </a:rPr>
              <a:t>Kán. 1111 </a:t>
            </a:r>
            <a:r>
              <a:rPr lang="cs-CZ" dirty="0">
                <a:latin typeface="Bookman Old Style" panose="02050604050505020204" pitchFamily="18" charset="0"/>
              </a:rPr>
              <a:t>– § 1. § 1. Místní ordinář a farář, dokud platně zastávají svůj úřad, mohou v rámci svého území delegovat, i obecně, kněze a jáhny k asistování při uzavírání manželství,</a:t>
            </a:r>
            <a:r>
              <a:rPr lang="cs-CZ" i="1" dirty="0">
                <a:latin typeface="Bookman Old Style" panose="02050604050505020204" pitchFamily="18" charset="0"/>
              </a:rPr>
              <a:t> při zachování ustanovení kán. 1108 § </a:t>
            </a:r>
            <a:r>
              <a:rPr lang="cs-CZ" i="1">
                <a:latin typeface="Bookman Old Style" panose="02050604050505020204" pitchFamily="18" charset="0"/>
              </a:rPr>
              <a:t>3</a:t>
            </a:r>
            <a:r>
              <a:rPr lang="cs-CZ">
                <a:latin typeface="Bookman Old Style" panose="02050604050505020204" pitchFamily="18" charset="0"/>
              </a:rPr>
              <a:t>.</a:t>
            </a:r>
          </a:p>
          <a:p>
            <a:pPr marL="0" indent="0">
              <a:buNone/>
            </a:pPr>
            <a:r>
              <a:rPr lang="cs-CZ" dirty="0">
                <a:latin typeface="Bookman Old Style" panose="02050604050505020204" pitchFamily="18" charset="0"/>
              </a:rPr>
              <a:t>§ 2. Aby delegace k asistování při uzavírání sňatku byla platná, musí být výslovně udělena určitým osobám; pokud jde o zvláštní delegaci, musí být udělena pro určitý sňatek; jde-li o obecnou delegaci, musí být dána písemně.</a:t>
            </a:r>
          </a:p>
          <a:p>
            <a:pPr marL="0" indent="0">
              <a:buNone/>
            </a:pPr>
            <a:r>
              <a:rPr lang="cs-CZ" b="1" dirty="0">
                <a:latin typeface="Bookman Old Style" panose="02050604050505020204" pitchFamily="18" charset="0"/>
              </a:rPr>
              <a:t>Kán. 1112 </a:t>
            </a:r>
            <a:r>
              <a:rPr lang="cs-CZ" dirty="0">
                <a:latin typeface="Bookman Old Style" panose="02050604050505020204" pitchFamily="18" charset="0"/>
              </a:rPr>
              <a:t>– § 1. Kde je nedostatek kněží a jáhnů, může diecézní biskup po předchozím kladném vyjádření biskupské konference a po obdržení dovolení od Svatého stolce pověřit laiky, aby asistovali při uzavírání manželství,</a:t>
            </a:r>
            <a:r>
              <a:rPr lang="cs-CZ" i="1" dirty="0">
                <a:latin typeface="Bookman Old Style" panose="02050604050505020204" pitchFamily="18" charset="0"/>
              </a:rPr>
              <a:t> při zachování ustanovení kán. 1108 § 3</a:t>
            </a:r>
            <a:r>
              <a:rPr lang="cs-CZ" dirty="0">
                <a:latin typeface="Bookman Old Style" panose="02050604050505020204" pitchFamily="18" charset="0"/>
              </a:rPr>
              <a:t>.</a:t>
            </a:r>
          </a:p>
          <a:p>
            <a:pPr marL="0" indent="0">
              <a:buNone/>
            </a:pPr>
            <a:r>
              <a:rPr lang="cs-CZ" dirty="0">
                <a:latin typeface="Bookman Old Style" panose="02050604050505020204" pitchFamily="18" charset="0"/>
              </a:rPr>
              <a:t>§ 2. Vybere se vhodný laik, schopný poučit snoubence a způsobilý řádně provést obřad uzavření manželství.</a:t>
            </a:r>
            <a:r>
              <a:rPr lang="cs-CZ" strike="sngStrike" dirty="0">
                <a:latin typeface="Bookman Old Style" panose="02050604050505020204" pitchFamily="18" charset="0"/>
                <a:ea typeface="Times New Roman" panose="02020603050405020304" pitchFamily="18" charset="0"/>
              </a:rPr>
              <a:t> </a:t>
            </a:r>
            <a:endParaRPr lang="cs-CZ" dirty="0">
              <a:latin typeface="Bookman Old Style" panose="02050604050505020204" pitchFamily="18" charset="0"/>
            </a:endParaRPr>
          </a:p>
        </p:txBody>
      </p:sp>
    </p:spTree>
    <p:extLst>
      <p:ext uri="{BB962C8B-B14F-4D97-AF65-F5344CB8AC3E}">
        <p14:creationId xmlns:p14="http://schemas.microsoft.com/office/powerpoint/2010/main" val="3500517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82188"/>
          </a:xfrm>
        </p:spPr>
        <p:txBody>
          <a:bodyPr/>
          <a:lstStyle/>
          <a:p>
            <a:pPr algn="ctr"/>
            <a:r>
              <a:rPr lang="cs-CZ" b="1" dirty="0">
                <a:latin typeface="Bookman Old Style" panose="02050604050505020204" pitchFamily="18" charset="0"/>
              </a:rPr>
              <a:t>Asistující (oddávající)</a:t>
            </a:r>
            <a:endParaRPr lang="cs-CZ" dirty="0"/>
          </a:p>
        </p:txBody>
      </p:sp>
      <p:sp>
        <p:nvSpPr>
          <p:cNvPr id="3" name="Zástupný symbol pro obsah 2"/>
          <p:cNvSpPr>
            <a:spLocks noGrp="1"/>
          </p:cNvSpPr>
          <p:nvPr>
            <p:ph idx="1"/>
          </p:nvPr>
        </p:nvSpPr>
        <p:spPr>
          <a:xfrm>
            <a:off x="838199" y="1285336"/>
            <a:ext cx="10660811" cy="5391509"/>
          </a:xfrm>
        </p:spPr>
        <p:txBody>
          <a:bodyPr>
            <a:normAutofit fontScale="92500"/>
          </a:bodyPr>
          <a:lstStyle/>
          <a:p>
            <a:r>
              <a:rPr lang="cs-CZ" dirty="0">
                <a:latin typeface="Bookman Old Style" panose="02050604050505020204" pitchFamily="18" charset="0"/>
              </a:rPr>
              <a:t>z úřadu – místní ordinář a místní farář (kán. 1109), osobní ordinář a osobní farář (kán. 1110)</a:t>
            </a:r>
          </a:p>
          <a:p>
            <a:r>
              <a:rPr lang="cs-CZ" dirty="0">
                <a:latin typeface="Bookman Old Style" panose="02050604050505020204" pitchFamily="18" charset="0"/>
              </a:rPr>
              <a:t>zmocněný kněz či jáhen (kán. 1111)</a:t>
            </a:r>
          </a:p>
          <a:p>
            <a:pPr lvl="1">
              <a:buFont typeface="Bookman Old Style" panose="02050604050505020204" pitchFamily="18" charset="0"/>
              <a:buChar char="–"/>
            </a:pPr>
            <a:r>
              <a:rPr lang="cs-CZ" dirty="0">
                <a:latin typeface="Bookman Old Style" panose="02050604050505020204" pitchFamily="18" charset="0"/>
              </a:rPr>
              <a:t>jednorázové (ad hoc) – stačí ústně</a:t>
            </a:r>
          </a:p>
          <a:p>
            <a:pPr lvl="1">
              <a:buFont typeface="Bookman Old Style" panose="02050604050505020204" pitchFamily="18" charset="0"/>
              <a:buChar char="–"/>
            </a:pPr>
            <a:r>
              <a:rPr lang="cs-CZ" dirty="0">
                <a:latin typeface="Bookman Old Style" panose="02050604050505020204" pitchFamily="18" charset="0"/>
              </a:rPr>
              <a:t>obecné (generální) – písemně</a:t>
            </a:r>
          </a:p>
          <a:p>
            <a:pPr lvl="1">
              <a:buFont typeface="Bookman Old Style" panose="02050604050505020204" pitchFamily="18" charset="0"/>
              <a:buChar char="–"/>
            </a:pPr>
            <a:r>
              <a:rPr lang="cs-CZ" i="1" dirty="0">
                <a:latin typeface="Bookman Old Style" panose="02050604050505020204" pitchFamily="18" charset="0"/>
              </a:rPr>
              <a:t>v ČR generální zmocnění dává místní ordinář farním vikářům, jáhnům je dává zpravidla farář</a:t>
            </a:r>
          </a:p>
          <a:p>
            <a:r>
              <a:rPr lang="cs-CZ" dirty="0">
                <a:latin typeface="Bookman Old Style" panose="02050604050505020204" pitchFamily="18" charset="0"/>
              </a:rPr>
              <a:t>zmocněný laik (kán. 1112) – v ČR není zavedeno</a:t>
            </a:r>
          </a:p>
          <a:p>
            <a:r>
              <a:rPr lang="cs-CZ" b="1" dirty="0">
                <a:latin typeface="Bookman Old Style" panose="02050604050505020204" pitchFamily="18" charset="0"/>
              </a:rPr>
              <a:t>v případě nupturientů východních církví sui iuris</a:t>
            </a:r>
            <a:endParaRPr lang="cs-CZ" dirty="0">
              <a:latin typeface="Bookman Old Style" panose="02050604050505020204" pitchFamily="18" charset="0"/>
            </a:endParaRPr>
          </a:p>
          <a:p>
            <a:pPr lvl="1">
              <a:buFont typeface="Bookman Old Style" panose="02050604050505020204" pitchFamily="18" charset="0"/>
              <a:buChar char="–"/>
            </a:pPr>
            <a:r>
              <a:rPr lang="cs-CZ" dirty="0">
                <a:latin typeface="Bookman Old Style" panose="02050604050505020204" pitchFamily="18" charset="0"/>
              </a:rPr>
              <a:t>svatba s nupturientem latinské církve sui iuris – římskokatolický asistující </a:t>
            </a:r>
            <a:r>
              <a:rPr lang="cs-CZ" u="sng" dirty="0">
                <a:latin typeface="Bookman Old Style" panose="02050604050505020204" pitchFamily="18" charset="0"/>
              </a:rPr>
              <a:t>kněz či biskup</a:t>
            </a:r>
            <a:r>
              <a:rPr lang="cs-CZ" dirty="0">
                <a:latin typeface="Bookman Old Style" panose="02050604050505020204" pitchFamily="18" charset="0"/>
              </a:rPr>
              <a:t> je kompetentní</a:t>
            </a:r>
          </a:p>
          <a:p>
            <a:pPr lvl="1">
              <a:buFont typeface="Bookman Old Style" panose="02050604050505020204" pitchFamily="18" charset="0"/>
              <a:buChar char="–"/>
            </a:pPr>
            <a:r>
              <a:rPr lang="cs-CZ" dirty="0">
                <a:latin typeface="Bookman Old Style" panose="02050604050505020204" pitchFamily="18" charset="0"/>
              </a:rPr>
              <a:t>svatba dvou řeckokatolíků/řeckokatolíka s nepokřtěným – římskokatolický asistující </a:t>
            </a:r>
            <a:r>
              <a:rPr lang="cs-CZ" u="sng" dirty="0">
                <a:latin typeface="Bookman Old Style" panose="02050604050505020204" pitchFamily="18" charset="0"/>
              </a:rPr>
              <a:t>kněz či biskup</a:t>
            </a:r>
            <a:r>
              <a:rPr lang="cs-CZ" dirty="0">
                <a:latin typeface="Bookman Old Style" panose="02050604050505020204" pitchFamily="18" charset="0"/>
              </a:rPr>
              <a:t> není kompetentní, potřebuje delegaci řeckokatolického místního ordináře nebo faráře</a:t>
            </a:r>
          </a:p>
        </p:txBody>
      </p:sp>
    </p:spTree>
    <p:extLst>
      <p:ext uri="{BB962C8B-B14F-4D97-AF65-F5344CB8AC3E}">
        <p14:creationId xmlns:p14="http://schemas.microsoft.com/office/powerpoint/2010/main" val="3308569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98408"/>
            <a:ext cx="10515600" cy="819509"/>
          </a:xfrm>
        </p:spPr>
        <p:txBody>
          <a:bodyPr/>
          <a:lstStyle/>
          <a:p>
            <a:pPr algn="ctr"/>
            <a:r>
              <a:rPr lang="cs-CZ" b="1" dirty="0">
                <a:latin typeface="Bookman Old Style" panose="02050604050505020204" pitchFamily="18" charset="0"/>
              </a:rPr>
              <a:t>Místo sňatku (kán. 1118)</a:t>
            </a:r>
          </a:p>
        </p:txBody>
      </p:sp>
      <p:sp>
        <p:nvSpPr>
          <p:cNvPr id="3" name="Zástupný symbol pro obsah 2"/>
          <p:cNvSpPr>
            <a:spLocks noGrp="1"/>
          </p:cNvSpPr>
          <p:nvPr>
            <p:ph idx="1"/>
          </p:nvPr>
        </p:nvSpPr>
        <p:spPr>
          <a:xfrm>
            <a:off x="612475" y="1164566"/>
            <a:ext cx="11024559" cy="5520906"/>
          </a:xfrm>
        </p:spPr>
        <p:txBody>
          <a:bodyPr>
            <a:normAutofit lnSpcReduction="10000"/>
          </a:bodyPr>
          <a:lstStyle/>
          <a:p>
            <a:r>
              <a:rPr lang="cs-CZ" dirty="0">
                <a:latin typeface="Bookman Old Style" panose="02050604050505020204" pitchFamily="18" charset="0"/>
              </a:rPr>
              <a:t>CIC kán. 1115 a 1118, CCEO kán. 831 a 838</a:t>
            </a:r>
          </a:p>
          <a:p>
            <a:r>
              <a:rPr lang="cs-CZ" dirty="0">
                <a:latin typeface="Bookman Old Style" panose="02050604050505020204" pitchFamily="18" charset="0"/>
              </a:rPr>
              <a:t>CIC: primárně farní kostel jednoho z nupturientů, CCEO: primárně ve farním chrámě před farářem ženicha</a:t>
            </a:r>
          </a:p>
          <a:p>
            <a:r>
              <a:rPr lang="cs-CZ" dirty="0">
                <a:latin typeface="Bookman Old Style" panose="02050604050505020204" pitchFamily="18" charset="0"/>
              </a:rPr>
              <a:t>farář může dovolit v jiném kostele nebo kapli (oratorium)</a:t>
            </a:r>
          </a:p>
          <a:p>
            <a:r>
              <a:rPr lang="cs-CZ" dirty="0">
                <a:latin typeface="Bookman Old Style" panose="02050604050505020204" pitchFamily="18" charset="0"/>
              </a:rPr>
              <a:t>jen místní ordinář může dovolit sňatek mimo posvátné místo</a:t>
            </a:r>
          </a:p>
          <a:p>
            <a:r>
              <a:rPr lang="cs-CZ" dirty="0">
                <a:latin typeface="Bookman Old Style" panose="02050604050505020204" pitchFamily="18" charset="0"/>
              </a:rPr>
              <a:t>kán. 1118 § 3 dovoluje sňatek mezi katolickým a</a:t>
            </a:r>
            <a:r>
              <a:rPr lang="la-Latn" dirty="0">
                <a:latin typeface="Bookman Old Style" panose="02050604050505020204" pitchFamily="18" charset="0"/>
              </a:rPr>
              <a:t> </a:t>
            </a:r>
            <a:r>
              <a:rPr lang="cs-CZ" dirty="0">
                <a:latin typeface="Bookman Old Style" panose="02050604050505020204" pitchFamily="18" charset="0"/>
              </a:rPr>
              <a:t>nepokřtěným nupturientem i mimo posvátné místo (to</a:t>
            </a:r>
            <a:r>
              <a:rPr lang="la-Latn" dirty="0">
                <a:latin typeface="Bookman Old Style" panose="02050604050505020204" pitchFamily="18" charset="0"/>
              </a:rPr>
              <a:t> </a:t>
            </a:r>
            <a:r>
              <a:rPr lang="cs-CZ" dirty="0">
                <a:latin typeface="Bookman Old Style" panose="02050604050505020204" pitchFamily="18" charset="0"/>
              </a:rPr>
              <a:t>může povolit farář); CCEO takové ustanovení nemá</a:t>
            </a:r>
          </a:p>
          <a:p>
            <a:r>
              <a:rPr lang="cs-CZ" dirty="0">
                <a:latin typeface="Bookman Old Style" panose="02050604050505020204" pitchFamily="18" charset="0"/>
              </a:rPr>
              <a:t>Svatební obřady, 2. typické vydání (latinsky z r. 1990) v</a:t>
            </a:r>
            <a:r>
              <a:rPr lang="la-Latn" dirty="0">
                <a:latin typeface="Bookman Old Style" panose="02050604050505020204" pitchFamily="18" charset="0"/>
              </a:rPr>
              <a:t> </a:t>
            </a:r>
            <a:r>
              <a:rPr lang="cs-CZ" dirty="0">
                <a:latin typeface="Bookman Old Style" panose="02050604050505020204" pitchFamily="18" charset="0"/>
              </a:rPr>
              <a:t>č.</a:t>
            </a:r>
            <a:r>
              <a:rPr lang="la-Latn" dirty="0">
                <a:latin typeface="Bookman Old Style" panose="02050604050505020204" pitchFamily="18" charset="0"/>
              </a:rPr>
              <a:t> </a:t>
            </a:r>
            <a:r>
              <a:rPr lang="cs-CZ" dirty="0">
                <a:latin typeface="Bookman Old Style" panose="02050604050505020204" pitchFamily="18" charset="0"/>
              </a:rPr>
              <a:t>36 dává možnost v případě prosté konvalidace starších manželů se mohou obřady konat i mimo posvátný prostor</a:t>
            </a:r>
          </a:p>
          <a:p>
            <a:r>
              <a:rPr lang="cs-CZ" i="1" dirty="0">
                <a:latin typeface="Bookman Old Style" panose="02050604050505020204" pitchFamily="18" charset="0"/>
              </a:rPr>
              <a:t>toto dovolení (licence) se zapisuje do snubního protokolu; bez tohoto dovolení je manželství nedovolené, ale platné</a:t>
            </a:r>
          </a:p>
        </p:txBody>
      </p:sp>
    </p:spTree>
    <p:extLst>
      <p:ext uri="{BB962C8B-B14F-4D97-AF65-F5344CB8AC3E}">
        <p14:creationId xmlns:p14="http://schemas.microsoft.com/office/powerpoint/2010/main" val="412734997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1296</TotalTime>
  <Words>1931</Words>
  <Application>Microsoft Office PowerPoint</Application>
  <PresentationFormat>Širokoúhlá obrazovka</PresentationFormat>
  <Paragraphs>109</Paragraphs>
  <Slides>14</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14</vt:i4>
      </vt:variant>
    </vt:vector>
  </HeadingPairs>
  <TitlesOfParts>
    <vt:vector size="21" baseType="lpstr">
      <vt:lpstr>Arial</vt:lpstr>
      <vt:lpstr>Book Antiqua</vt:lpstr>
      <vt:lpstr>Bookman Old Style</vt:lpstr>
      <vt:lpstr>Calibri</vt:lpstr>
      <vt:lpstr>Calibri Light</vt:lpstr>
      <vt:lpstr>Times New Roman</vt:lpstr>
      <vt:lpstr>Motiv Office</vt:lpstr>
      <vt:lpstr>Forma uzavření manželství a její nedostatky</vt:lpstr>
      <vt:lpstr>Stanovení současné formy uzavření manželství v historii</vt:lpstr>
      <vt:lpstr>Typy kanonické formy</vt:lpstr>
      <vt:lpstr>Kanonické určení řádné formy</vt:lpstr>
      <vt:lpstr>Kanonické určení řádné formy</vt:lpstr>
      <vt:lpstr>Úloha nupturientů a svědků</vt:lpstr>
      <vt:lpstr>Asistující (oddávající)</vt:lpstr>
      <vt:lpstr>Asistující (oddávající)</vt:lpstr>
      <vt:lpstr>Místo sňatku (kán. 1118)</vt:lpstr>
      <vt:lpstr>Mimořádná forma</vt:lpstr>
      <vt:lpstr>Tajná forma</vt:lpstr>
      <vt:lpstr>Dispens od kanonické formy</vt:lpstr>
      <vt:lpstr>Právní příprava na manželství</vt:lpstr>
      <vt:lpstr>Posňatkové řízení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Pojetí a typologie manželství</dc:title>
  <dc:creator>Nemec Damian</dc:creator>
  <cp:lastModifiedBy>Nemec Damian</cp:lastModifiedBy>
  <cp:revision>69</cp:revision>
  <dcterms:created xsi:type="dcterms:W3CDTF">2020-03-23T19:15:58Z</dcterms:created>
  <dcterms:modified xsi:type="dcterms:W3CDTF">2023-03-18T16:39:03Z</dcterms:modified>
</cp:coreProperties>
</file>