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75" r:id="rId3"/>
    <p:sldId id="257" r:id="rId4"/>
    <p:sldId id="289" r:id="rId5"/>
    <p:sldId id="258" r:id="rId6"/>
    <p:sldId id="278" r:id="rId7"/>
    <p:sldId id="269" r:id="rId8"/>
    <p:sldId id="276" r:id="rId9"/>
    <p:sldId id="277" r:id="rId10"/>
    <p:sldId id="279" r:id="rId11"/>
    <p:sldId id="280" r:id="rId12"/>
    <p:sldId id="281" r:id="rId13"/>
    <p:sldId id="282" r:id="rId14"/>
    <p:sldId id="283" r:id="rId15"/>
    <p:sldId id="284" r:id="rId16"/>
    <p:sldId id="285" r:id="rId17"/>
    <p:sldId id="286" r:id="rId18"/>
    <p:sldId id="287" r:id="rId19"/>
    <p:sldId id="288" r:id="rId2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2" d="100"/>
          <a:sy n="92" d="100"/>
        </p:scale>
        <p:origin x="336"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7490D481-4336-4014-B473-7666D5036585}" type="datetimeFigureOut">
              <a:rPr lang="cs-CZ" smtClean="0"/>
              <a:t>18.03.2023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13BD8F4-E1CE-42F7-B972-E42B521F361E}" type="slidenum">
              <a:rPr lang="cs-CZ" smtClean="0"/>
              <a:t>‹#›</a:t>
            </a:fld>
            <a:endParaRPr lang="cs-CZ"/>
          </a:p>
        </p:txBody>
      </p:sp>
    </p:spTree>
    <p:extLst>
      <p:ext uri="{BB962C8B-B14F-4D97-AF65-F5344CB8AC3E}">
        <p14:creationId xmlns:p14="http://schemas.microsoft.com/office/powerpoint/2010/main" val="830451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7490D481-4336-4014-B473-7666D5036585}" type="datetimeFigureOut">
              <a:rPr lang="cs-CZ" smtClean="0"/>
              <a:t>18.03.2023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13BD8F4-E1CE-42F7-B972-E42B521F361E}" type="slidenum">
              <a:rPr lang="cs-CZ" smtClean="0"/>
              <a:t>‹#›</a:t>
            </a:fld>
            <a:endParaRPr lang="cs-CZ"/>
          </a:p>
        </p:txBody>
      </p:sp>
    </p:spTree>
    <p:extLst>
      <p:ext uri="{BB962C8B-B14F-4D97-AF65-F5344CB8AC3E}">
        <p14:creationId xmlns:p14="http://schemas.microsoft.com/office/powerpoint/2010/main" val="4040544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7490D481-4336-4014-B473-7666D5036585}" type="datetimeFigureOut">
              <a:rPr lang="cs-CZ" smtClean="0"/>
              <a:t>18.03.2023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13BD8F4-E1CE-42F7-B972-E42B521F361E}" type="slidenum">
              <a:rPr lang="cs-CZ" smtClean="0"/>
              <a:t>‹#›</a:t>
            </a:fld>
            <a:endParaRPr lang="cs-CZ"/>
          </a:p>
        </p:txBody>
      </p:sp>
    </p:spTree>
    <p:extLst>
      <p:ext uri="{BB962C8B-B14F-4D97-AF65-F5344CB8AC3E}">
        <p14:creationId xmlns:p14="http://schemas.microsoft.com/office/powerpoint/2010/main" val="368951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7490D481-4336-4014-B473-7666D5036585}" type="datetimeFigureOut">
              <a:rPr lang="cs-CZ" smtClean="0"/>
              <a:t>18.03.2023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13BD8F4-E1CE-42F7-B972-E42B521F361E}" type="slidenum">
              <a:rPr lang="cs-CZ" smtClean="0"/>
              <a:t>‹#›</a:t>
            </a:fld>
            <a:endParaRPr lang="cs-CZ"/>
          </a:p>
        </p:txBody>
      </p:sp>
    </p:spTree>
    <p:extLst>
      <p:ext uri="{BB962C8B-B14F-4D97-AF65-F5344CB8AC3E}">
        <p14:creationId xmlns:p14="http://schemas.microsoft.com/office/powerpoint/2010/main" val="162287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7490D481-4336-4014-B473-7666D5036585}" type="datetimeFigureOut">
              <a:rPr lang="cs-CZ" smtClean="0"/>
              <a:t>18.03.2023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13BD8F4-E1CE-42F7-B972-E42B521F361E}" type="slidenum">
              <a:rPr lang="cs-CZ" smtClean="0"/>
              <a:t>‹#›</a:t>
            </a:fld>
            <a:endParaRPr lang="cs-CZ"/>
          </a:p>
        </p:txBody>
      </p:sp>
    </p:spTree>
    <p:extLst>
      <p:ext uri="{BB962C8B-B14F-4D97-AF65-F5344CB8AC3E}">
        <p14:creationId xmlns:p14="http://schemas.microsoft.com/office/powerpoint/2010/main" val="2964795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7490D481-4336-4014-B473-7666D5036585}" type="datetimeFigureOut">
              <a:rPr lang="cs-CZ" smtClean="0"/>
              <a:t>18.03.2023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13BD8F4-E1CE-42F7-B972-E42B521F361E}" type="slidenum">
              <a:rPr lang="cs-CZ" smtClean="0"/>
              <a:t>‹#›</a:t>
            </a:fld>
            <a:endParaRPr lang="cs-CZ"/>
          </a:p>
        </p:txBody>
      </p:sp>
    </p:spTree>
    <p:extLst>
      <p:ext uri="{BB962C8B-B14F-4D97-AF65-F5344CB8AC3E}">
        <p14:creationId xmlns:p14="http://schemas.microsoft.com/office/powerpoint/2010/main" val="1830090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7490D481-4336-4014-B473-7666D5036585}" type="datetimeFigureOut">
              <a:rPr lang="cs-CZ" smtClean="0"/>
              <a:t>18.03.2023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13BD8F4-E1CE-42F7-B972-E42B521F361E}" type="slidenum">
              <a:rPr lang="cs-CZ" smtClean="0"/>
              <a:t>‹#›</a:t>
            </a:fld>
            <a:endParaRPr lang="cs-CZ"/>
          </a:p>
        </p:txBody>
      </p:sp>
    </p:spTree>
    <p:extLst>
      <p:ext uri="{BB962C8B-B14F-4D97-AF65-F5344CB8AC3E}">
        <p14:creationId xmlns:p14="http://schemas.microsoft.com/office/powerpoint/2010/main" val="31688957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7490D481-4336-4014-B473-7666D5036585}" type="datetimeFigureOut">
              <a:rPr lang="cs-CZ" smtClean="0"/>
              <a:t>18.03.2023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13BD8F4-E1CE-42F7-B972-E42B521F361E}" type="slidenum">
              <a:rPr lang="cs-CZ" smtClean="0"/>
              <a:t>‹#›</a:t>
            </a:fld>
            <a:endParaRPr lang="cs-CZ"/>
          </a:p>
        </p:txBody>
      </p:sp>
    </p:spTree>
    <p:extLst>
      <p:ext uri="{BB962C8B-B14F-4D97-AF65-F5344CB8AC3E}">
        <p14:creationId xmlns:p14="http://schemas.microsoft.com/office/powerpoint/2010/main" val="7156882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490D481-4336-4014-B473-7666D5036585}" type="datetimeFigureOut">
              <a:rPr lang="cs-CZ" smtClean="0"/>
              <a:t>18.03.2023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13BD8F4-E1CE-42F7-B972-E42B521F361E}" type="slidenum">
              <a:rPr lang="cs-CZ" smtClean="0"/>
              <a:t>‹#›</a:t>
            </a:fld>
            <a:endParaRPr lang="cs-CZ"/>
          </a:p>
        </p:txBody>
      </p:sp>
    </p:spTree>
    <p:extLst>
      <p:ext uri="{BB962C8B-B14F-4D97-AF65-F5344CB8AC3E}">
        <p14:creationId xmlns:p14="http://schemas.microsoft.com/office/powerpoint/2010/main" val="964278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7490D481-4336-4014-B473-7666D5036585}" type="datetimeFigureOut">
              <a:rPr lang="cs-CZ" smtClean="0"/>
              <a:t>18.03.2023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13BD8F4-E1CE-42F7-B972-E42B521F361E}" type="slidenum">
              <a:rPr lang="cs-CZ" smtClean="0"/>
              <a:t>‹#›</a:t>
            </a:fld>
            <a:endParaRPr lang="cs-CZ"/>
          </a:p>
        </p:txBody>
      </p:sp>
    </p:spTree>
    <p:extLst>
      <p:ext uri="{BB962C8B-B14F-4D97-AF65-F5344CB8AC3E}">
        <p14:creationId xmlns:p14="http://schemas.microsoft.com/office/powerpoint/2010/main" val="1898170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7490D481-4336-4014-B473-7666D5036585}" type="datetimeFigureOut">
              <a:rPr lang="cs-CZ" smtClean="0"/>
              <a:t>18.03.2023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13BD8F4-E1CE-42F7-B972-E42B521F361E}" type="slidenum">
              <a:rPr lang="cs-CZ" smtClean="0"/>
              <a:t>‹#›</a:t>
            </a:fld>
            <a:endParaRPr lang="cs-CZ"/>
          </a:p>
        </p:txBody>
      </p:sp>
    </p:spTree>
    <p:extLst>
      <p:ext uri="{BB962C8B-B14F-4D97-AF65-F5344CB8AC3E}">
        <p14:creationId xmlns:p14="http://schemas.microsoft.com/office/powerpoint/2010/main" val="4117464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90D481-4336-4014-B473-7666D5036585}" type="datetimeFigureOut">
              <a:rPr lang="cs-CZ" smtClean="0"/>
              <a:t>18.03.2023</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3BD8F4-E1CE-42F7-B972-E42B521F361E}" type="slidenum">
              <a:rPr lang="cs-CZ" smtClean="0"/>
              <a:t>‹#›</a:t>
            </a:fld>
            <a:endParaRPr lang="cs-CZ"/>
          </a:p>
        </p:txBody>
      </p:sp>
    </p:spTree>
    <p:extLst>
      <p:ext uri="{BB962C8B-B14F-4D97-AF65-F5344CB8AC3E}">
        <p14:creationId xmlns:p14="http://schemas.microsoft.com/office/powerpoint/2010/main" val="17018454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3009690"/>
          </a:xfrm>
        </p:spPr>
        <p:txBody>
          <a:bodyPr>
            <a:normAutofit/>
          </a:bodyPr>
          <a:lstStyle/>
          <a:p>
            <a:r>
              <a:rPr lang="cs-CZ" b="1" dirty="0">
                <a:latin typeface="Bookman Old Style" panose="02050604050505020204" pitchFamily="18" charset="0"/>
              </a:rPr>
              <a:t>Manželský souhlas</a:t>
            </a:r>
            <a:br>
              <a:rPr lang="cs-CZ" b="1" dirty="0">
                <a:latin typeface="Bookman Old Style" panose="02050604050505020204" pitchFamily="18" charset="0"/>
              </a:rPr>
            </a:br>
            <a:r>
              <a:rPr lang="cs-CZ" b="1" dirty="0">
                <a:latin typeface="Bookman Old Style" panose="02050604050505020204" pitchFamily="18" charset="0"/>
              </a:rPr>
              <a:t>a jeho nedostatky</a:t>
            </a:r>
          </a:p>
        </p:txBody>
      </p:sp>
      <p:sp>
        <p:nvSpPr>
          <p:cNvPr id="5" name="Podnadpis 4"/>
          <p:cNvSpPr>
            <a:spLocks noGrp="1"/>
          </p:cNvSpPr>
          <p:nvPr>
            <p:ph type="subTitle" idx="1"/>
          </p:nvPr>
        </p:nvSpPr>
        <p:spPr>
          <a:xfrm>
            <a:off x="1524000" y="4572000"/>
            <a:ext cx="9144000" cy="685800"/>
          </a:xfrm>
        </p:spPr>
        <p:txBody>
          <a:bodyPr/>
          <a:lstStyle/>
          <a:p>
            <a:endParaRPr lang="cs-CZ" dirty="0"/>
          </a:p>
        </p:txBody>
      </p:sp>
    </p:spTree>
    <p:extLst>
      <p:ext uri="{BB962C8B-B14F-4D97-AF65-F5344CB8AC3E}">
        <p14:creationId xmlns:p14="http://schemas.microsoft.com/office/powerpoint/2010/main" val="633325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60867" y="318538"/>
            <a:ext cx="11946466" cy="1121434"/>
          </a:xfrm>
        </p:spPr>
        <p:txBody>
          <a:bodyPr>
            <a:normAutofit fontScale="90000"/>
          </a:bodyPr>
          <a:lstStyle/>
          <a:p>
            <a:pPr algn="ctr"/>
            <a:r>
              <a:rPr lang="cs-CZ" b="1" dirty="0">
                <a:latin typeface="Bookman Old Style" panose="02050604050505020204" pitchFamily="18" charset="0"/>
              </a:rPr>
              <a:t>Omyl ohledně osoby druhého nupturienta anebo jeho zásadních vlastností</a:t>
            </a:r>
          </a:p>
        </p:txBody>
      </p:sp>
      <p:sp>
        <p:nvSpPr>
          <p:cNvPr id="3" name="Zástupný symbol pro obsah 2"/>
          <p:cNvSpPr>
            <a:spLocks noGrp="1"/>
          </p:cNvSpPr>
          <p:nvPr>
            <p:ph idx="1"/>
          </p:nvPr>
        </p:nvSpPr>
        <p:spPr>
          <a:xfrm>
            <a:off x="406400" y="1676400"/>
            <a:ext cx="11607800" cy="4986866"/>
          </a:xfrm>
        </p:spPr>
        <p:txBody>
          <a:bodyPr>
            <a:normAutofit fontScale="62500" lnSpcReduction="20000"/>
          </a:bodyPr>
          <a:lstStyle/>
          <a:p>
            <a:r>
              <a:rPr lang="cs-CZ" dirty="0">
                <a:latin typeface="Bookman Old Style" panose="02050604050505020204" pitchFamily="18" charset="0"/>
              </a:rPr>
              <a:t>CIC kán. 1097, CCEO kán. 820</a:t>
            </a:r>
          </a:p>
          <a:p>
            <a:r>
              <a:rPr lang="cs-CZ" b="1" dirty="0">
                <a:latin typeface="Bookman Old Style" panose="02050604050505020204" pitchFamily="18" charset="0"/>
              </a:rPr>
              <a:t>omyl v osobě</a:t>
            </a:r>
            <a:r>
              <a:rPr lang="cs-CZ" dirty="0">
                <a:latin typeface="Bookman Old Style" panose="02050604050505020204" pitchFamily="18" charset="0"/>
              </a:rPr>
              <a:t> – nemůže dojít k vzájemnosti souhlasu („souhlasy se nepotkají“)</a:t>
            </a:r>
          </a:p>
          <a:p>
            <a:pPr lvl="1"/>
            <a:r>
              <a:rPr lang="cs-CZ" dirty="0">
                <a:latin typeface="Bookman Old Style" panose="02050604050505020204" pitchFamily="18" charset="0"/>
              </a:rPr>
              <a:t>podstatný praktický omyl</a:t>
            </a:r>
          </a:p>
          <a:p>
            <a:pPr lvl="1"/>
            <a:r>
              <a:rPr lang="cs-CZ" dirty="0">
                <a:latin typeface="Bookman Old Style" panose="02050604050505020204" pitchFamily="18" charset="0"/>
              </a:rPr>
              <a:t>prakticky se však v našich zemích neobjevuje</a:t>
            </a:r>
          </a:p>
          <a:p>
            <a:r>
              <a:rPr lang="cs-CZ" dirty="0">
                <a:latin typeface="Bookman Old Style" panose="02050604050505020204" pitchFamily="18" charset="0"/>
              </a:rPr>
              <a:t>ČR: zák. č. 89/2012 Sb., § 684 odst. 1:</a:t>
            </a:r>
          </a:p>
          <a:p>
            <a:pPr marL="0" indent="0">
              <a:buNone/>
            </a:pPr>
            <a:r>
              <a:rPr lang="cs-CZ" u="sng" dirty="0"/>
              <a:t>Soud prohlásí manželství za neplatné na návrh manžela</a:t>
            </a:r>
            <a:r>
              <a:rPr lang="cs-CZ" dirty="0"/>
              <a:t>, jehož projev vůle o vstupu do manželství byl učiněn pod nátlakem spočívajícím v užití násilí nebo vyhrožováním násilím nebo </a:t>
            </a:r>
            <a:r>
              <a:rPr lang="cs-CZ" u="sng" dirty="0"/>
              <a:t>jehož projev vůle o vstupu do manželství byl učiněn jen v důsledku omylu o totožnosti snoubence</a:t>
            </a:r>
            <a:r>
              <a:rPr lang="cs-CZ" dirty="0"/>
              <a:t> nebo o povaze sňatečného právního jednání. Návrh lze podat nejpozději do jednoho roku ode dne, kdy tak manžel mohl vzhledem k okolnostem nejdříve učinit, popřípadě kdy se dozvěděl o pravém stavu věcí. </a:t>
            </a:r>
            <a:endParaRPr lang="cs-CZ" dirty="0">
              <a:latin typeface="Bookman Old Style" panose="02050604050505020204" pitchFamily="18" charset="0"/>
            </a:endParaRPr>
          </a:p>
          <a:p>
            <a:r>
              <a:rPr lang="cs-CZ" b="1" dirty="0">
                <a:latin typeface="Bookman Old Style" panose="02050604050505020204" pitchFamily="18" charset="0"/>
              </a:rPr>
              <a:t>omyl ohledně zásadních vlastností druhého nupturienta</a:t>
            </a:r>
          </a:p>
          <a:p>
            <a:pPr marL="180000" indent="0">
              <a:buNone/>
            </a:pPr>
            <a:r>
              <a:rPr lang="la-Latn" i="1" dirty="0"/>
              <a:t>Error in qualitate personae, etsi det causam contractui, matrimonium irritum non reddit, nisi haec qualitas </a:t>
            </a:r>
            <a:r>
              <a:rPr lang="la-Latn" i="1" u="sng" dirty="0"/>
              <a:t>directe et principaliter intendatur</a:t>
            </a:r>
            <a:r>
              <a:rPr lang="la-Latn" i="1" dirty="0"/>
              <a:t>.</a:t>
            </a:r>
            <a:endParaRPr lang="cs-CZ" i="1" dirty="0">
              <a:latin typeface="Bookman Old Style" panose="02050604050505020204" pitchFamily="18" charset="0"/>
            </a:endParaRPr>
          </a:p>
          <a:p>
            <a:pPr lvl="1"/>
            <a:r>
              <a:rPr lang="cs-CZ" dirty="0">
                <a:latin typeface="Bookman Old Style" panose="02050604050505020204" pitchFamily="18" charset="0"/>
              </a:rPr>
              <a:t>omyl ohledně vlastností – akcidentální, praktický, prakticky ve všech manželstvích</a:t>
            </a:r>
          </a:p>
          <a:p>
            <a:pPr lvl="1"/>
            <a:r>
              <a:rPr lang="cs-CZ" dirty="0">
                <a:latin typeface="Bookman Old Style" panose="02050604050505020204" pitchFamily="18" charset="0"/>
              </a:rPr>
              <a:t>intencionálně se může stát podstatným</a:t>
            </a:r>
          </a:p>
          <a:p>
            <a:pPr lvl="1"/>
            <a:r>
              <a:rPr lang="cs-CZ" dirty="0">
                <a:latin typeface="Bookman Old Style" panose="02050604050505020204" pitchFamily="18" charset="0"/>
              </a:rPr>
              <a:t>velmi málo se vyskytuje</a:t>
            </a:r>
          </a:p>
          <a:p>
            <a:pPr lvl="1"/>
            <a:r>
              <a:rPr lang="cs-CZ" dirty="0">
                <a:latin typeface="Bookman Old Style" panose="02050604050505020204" pitchFamily="18" charset="0"/>
              </a:rPr>
              <a:t>obtížně se dokazuje</a:t>
            </a:r>
          </a:p>
          <a:p>
            <a:pPr lvl="1"/>
            <a:r>
              <a:rPr lang="cs-CZ" dirty="0">
                <a:latin typeface="Bookman Old Style" panose="02050604050505020204" pitchFamily="18" charset="0"/>
              </a:rPr>
              <a:t>zde by však mohla neplodnost neboli sterilita být důvodem neplatnosti manželství, pokud by jeden z nupturientů plodnost druhého nupturienta takto zásadním způsobem vyžadoval (zvl. při sňatku ve vyšším věku – biologické hodiny)</a:t>
            </a:r>
          </a:p>
          <a:p>
            <a:pPr lvl="1"/>
            <a:r>
              <a:rPr lang="cs-CZ" dirty="0">
                <a:latin typeface="Bookman Old Style" panose="02050604050505020204" pitchFamily="18" charset="0"/>
              </a:rPr>
              <a:t>nemá obdobu v českém ani slovenském světském právu</a:t>
            </a:r>
          </a:p>
        </p:txBody>
      </p:sp>
    </p:spTree>
    <p:extLst>
      <p:ext uri="{BB962C8B-B14F-4D97-AF65-F5344CB8AC3E}">
        <p14:creationId xmlns:p14="http://schemas.microsoft.com/office/powerpoint/2010/main" val="37142217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60867" y="140738"/>
            <a:ext cx="11946466" cy="1121434"/>
          </a:xfrm>
        </p:spPr>
        <p:txBody>
          <a:bodyPr>
            <a:normAutofit fontScale="90000"/>
          </a:bodyPr>
          <a:lstStyle/>
          <a:p>
            <a:pPr algn="ctr"/>
            <a:r>
              <a:rPr lang="cs-CZ" b="1" dirty="0">
                <a:latin typeface="Bookman Old Style" panose="02050604050505020204" pitchFamily="18" charset="0"/>
              </a:rPr>
              <a:t>Omyl v důležité vlastnosti druhého nupturienta zapříčiněný podvodem</a:t>
            </a:r>
          </a:p>
        </p:txBody>
      </p:sp>
      <p:sp>
        <p:nvSpPr>
          <p:cNvPr id="3" name="Zástupný symbol pro obsah 2"/>
          <p:cNvSpPr>
            <a:spLocks noGrp="1"/>
          </p:cNvSpPr>
          <p:nvPr>
            <p:ph idx="1"/>
          </p:nvPr>
        </p:nvSpPr>
        <p:spPr>
          <a:xfrm>
            <a:off x="228600" y="1354668"/>
            <a:ext cx="11811000" cy="5384800"/>
          </a:xfrm>
        </p:spPr>
        <p:txBody>
          <a:bodyPr>
            <a:normAutofit fontScale="77500" lnSpcReduction="20000"/>
          </a:bodyPr>
          <a:lstStyle/>
          <a:p>
            <a:r>
              <a:rPr lang="cs-CZ" dirty="0">
                <a:latin typeface="Bookman Old Style" panose="02050604050505020204" pitchFamily="18" charset="0"/>
              </a:rPr>
              <a:t>CIC kán. 1098, CCEO kán. 821</a:t>
            </a:r>
          </a:p>
          <a:p>
            <a:r>
              <a:rPr lang="cs-CZ" dirty="0">
                <a:latin typeface="Bookman Old Style" panose="02050604050505020204" pitchFamily="18" charset="0"/>
              </a:rPr>
              <a:t>omyl případečný a praktický</a:t>
            </a:r>
          </a:p>
          <a:p>
            <a:pPr>
              <a:lnSpc>
                <a:spcPct val="100000"/>
              </a:lnSpc>
            </a:pPr>
            <a:r>
              <a:rPr lang="cs-CZ" dirty="0">
                <a:latin typeface="Bookman Old Style" panose="02050604050505020204" pitchFamily="18" charset="0"/>
              </a:rPr>
              <a:t>pokud se však dotýká důležité skutečnosti a nupturient je do omylu uveden nebo v</a:t>
            </a:r>
            <a:r>
              <a:rPr lang="cs-CZ" dirty="0"/>
              <a:t> </a:t>
            </a:r>
            <a:r>
              <a:rPr lang="cs-CZ" dirty="0">
                <a:latin typeface="Bookman Old Style" panose="02050604050505020204" pitchFamily="18" charset="0"/>
              </a:rPr>
              <a:t>něm udržován podvodem, tedy těžce nespravedlivým jednáním, bylo by nespravedlivé žádat, aby byl vázán manželstvím uzavřeným tak nespravedlivým způsobem</a:t>
            </a:r>
          </a:p>
          <a:p>
            <a:r>
              <a:rPr lang="cs-CZ" dirty="0">
                <a:latin typeface="Bookman Old Style" panose="02050604050505020204" pitchFamily="18" charset="0"/>
              </a:rPr>
              <a:t>4 kumulativní skladebné prvky:</a:t>
            </a:r>
          </a:p>
          <a:p>
            <a:pPr lvl="1">
              <a:lnSpc>
                <a:spcPct val="100000"/>
              </a:lnSpc>
            </a:pPr>
            <a:r>
              <a:rPr lang="cs-CZ" dirty="0">
                <a:latin typeface="Bookman Old Style" panose="02050604050505020204" pitchFamily="18" charset="0"/>
              </a:rPr>
              <a:t>podvod je doprovázen kvalifikovaným úmyslem, tj. za účelem vylákání (dosažení) manželského souhlasu</a:t>
            </a:r>
          </a:p>
          <a:p>
            <a:pPr lvl="1">
              <a:lnSpc>
                <a:spcPct val="100000"/>
              </a:lnSpc>
            </a:pPr>
            <a:r>
              <a:rPr lang="cs-CZ" dirty="0">
                <a:latin typeface="Bookman Old Style" panose="02050604050505020204" pitchFamily="18" charset="0"/>
              </a:rPr>
              <a:t>není důležité, zda účinnou příčinou uvedení v omyl či udržování v něm je druhý nupturient, nebo třetí osoba</a:t>
            </a:r>
          </a:p>
          <a:p>
            <a:pPr lvl="1">
              <a:lnSpc>
                <a:spcPct val="100000"/>
              </a:lnSpc>
            </a:pPr>
            <a:r>
              <a:rPr lang="cs-CZ" dirty="0">
                <a:latin typeface="Bookman Old Style" panose="02050604050505020204" pitchFamily="18" charset="0"/>
              </a:rPr>
              <a:t>omyl se týká vlastnosti druhého nupturienta</a:t>
            </a:r>
          </a:p>
          <a:p>
            <a:pPr lvl="1">
              <a:lnSpc>
                <a:spcPct val="100000"/>
              </a:lnSpc>
            </a:pPr>
            <a:r>
              <a:rPr lang="cs-CZ" dirty="0">
                <a:latin typeface="Bookman Old Style" panose="02050604050505020204" pitchFamily="18" charset="0"/>
              </a:rPr>
              <a:t>tato vlastnost ze své povahy (tedy z hlediska objektivního, nikoli subjektivního jako v</a:t>
            </a:r>
            <a:r>
              <a:rPr lang="cs-CZ" dirty="0"/>
              <a:t> </a:t>
            </a:r>
            <a:r>
              <a:rPr lang="cs-CZ" dirty="0">
                <a:latin typeface="Bookman Old Style" panose="02050604050505020204" pitchFamily="18" charset="0"/>
              </a:rPr>
              <a:t>případě omylu ohledně zásadních vlastností druhého nupturienta) může vážně narušit společenství manželského života (nevyžaduje se tedy, že již musí být manželské společenství narušeno, byť tomu tak ve většině případů již je).</a:t>
            </a:r>
          </a:p>
          <a:p>
            <a:r>
              <a:rPr lang="cs-CZ" dirty="0">
                <a:latin typeface="Bookman Old Style" panose="02050604050505020204" pitchFamily="18" charset="0"/>
              </a:rPr>
              <a:t>dosti často se vyskytuje, obvykle se dokazuje celkem dobře, není-li zcela utajen</a:t>
            </a:r>
          </a:p>
          <a:p>
            <a:r>
              <a:rPr lang="cs-CZ" dirty="0">
                <a:latin typeface="Bookman Old Style" panose="02050604050505020204" pitchFamily="18" charset="0"/>
              </a:rPr>
              <a:t>nemá obdobu v českém ani slovenském světském právu</a:t>
            </a:r>
          </a:p>
        </p:txBody>
      </p:sp>
    </p:spTree>
    <p:extLst>
      <p:ext uri="{BB962C8B-B14F-4D97-AF65-F5344CB8AC3E}">
        <p14:creationId xmlns:p14="http://schemas.microsoft.com/office/powerpoint/2010/main" val="42615463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18533" y="140738"/>
            <a:ext cx="11988800" cy="790595"/>
          </a:xfrm>
        </p:spPr>
        <p:txBody>
          <a:bodyPr>
            <a:noAutofit/>
          </a:bodyPr>
          <a:lstStyle/>
          <a:p>
            <a:pPr algn="ctr"/>
            <a:r>
              <a:rPr lang="cs-CZ" sz="3600" b="1" dirty="0">
                <a:latin typeface="Bookman Old Style" panose="02050604050505020204" pitchFamily="18" charset="0"/>
              </a:rPr>
              <a:t>Omyl ohledně podstatných vlastností manželství </a:t>
            </a:r>
          </a:p>
        </p:txBody>
      </p:sp>
      <p:sp>
        <p:nvSpPr>
          <p:cNvPr id="3" name="Zástupný symbol pro obsah 2"/>
          <p:cNvSpPr>
            <a:spLocks noGrp="1"/>
          </p:cNvSpPr>
          <p:nvPr>
            <p:ph idx="1"/>
          </p:nvPr>
        </p:nvSpPr>
        <p:spPr>
          <a:xfrm>
            <a:off x="228600" y="999067"/>
            <a:ext cx="11811000" cy="5630333"/>
          </a:xfrm>
        </p:spPr>
        <p:txBody>
          <a:bodyPr>
            <a:normAutofit fontScale="77500" lnSpcReduction="20000"/>
          </a:bodyPr>
          <a:lstStyle/>
          <a:p>
            <a:r>
              <a:rPr lang="cs-CZ" dirty="0">
                <a:latin typeface="Bookman Old Style" panose="02050604050505020204" pitchFamily="18" charset="0"/>
              </a:rPr>
              <a:t>kán. 1099, CCEO kán. 822</a:t>
            </a:r>
          </a:p>
          <a:p>
            <a:r>
              <a:rPr lang="cs-CZ" dirty="0">
                <a:latin typeface="Bookman Old Style" panose="02050604050505020204" pitchFamily="18" charset="0"/>
              </a:rPr>
              <a:t>omyl ohledně jednoty, nerozlučitelnosti nebo svátostné důstojnosti manželství</a:t>
            </a:r>
          </a:p>
          <a:p>
            <a:r>
              <a:rPr lang="cs-CZ" dirty="0">
                <a:latin typeface="Bookman Old Style" panose="02050604050505020204" pitchFamily="18" charset="0"/>
              </a:rPr>
              <a:t>omyl podstatný, buď teoretický, nebo praktický – působí neplatnost jen v případě, že determinuje vůli k jednání</a:t>
            </a:r>
          </a:p>
          <a:p>
            <a:r>
              <a:rPr lang="cs-CZ" dirty="0">
                <a:latin typeface="Bookman Old Style" panose="02050604050505020204" pitchFamily="18" charset="0"/>
              </a:rPr>
              <a:t>neměl by nastat, pokud proběhne příprava na manželství alespoň v</a:t>
            </a:r>
            <a:r>
              <a:rPr lang="cs-CZ" dirty="0"/>
              <a:t> </a:t>
            </a:r>
            <a:r>
              <a:rPr lang="cs-CZ" dirty="0">
                <a:latin typeface="Bookman Old Style" panose="02050604050505020204" pitchFamily="18" charset="0"/>
              </a:rPr>
              <a:t>zásadě náležitě</a:t>
            </a:r>
          </a:p>
          <a:p>
            <a:r>
              <a:rPr lang="cs-CZ" dirty="0">
                <a:latin typeface="Bookman Old Style" panose="02050604050505020204" pitchFamily="18" charset="0"/>
              </a:rPr>
              <a:t>na druhé straně nelze podceňovat význam všeobecného povědomí o</a:t>
            </a:r>
            <a:r>
              <a:rPr lang="cs-CZ" dirty="0"/>
              <a:t> </a:t>
            </a:r>
            <a:r>
              <a:rPr lang="cs-CZ" dirty="0">
                <a:latin typeface="Bookman Old Style" panose="02050604050505020204" pitchFamily="18" charset="0"/>
              </a:rPr>
              <a:t>manželství v</a:t>
            </a:r>
            <a:r>
              <a:rPr lang="cs-CZ" dirty="0"/>
              <a:t> </a:t>
            </a:r>
            <a:r>
              <a:rPr lang="cs-CZ" dirty="0">
                <a:latin typeface="Bookman Old Style" panose="02050604050505020204" pitchFamily="18" charset="0"/>
              </a:rPr>
              <a:t>naší kultuře, které často vede k mylnému chápání manželství, a to i u věřící části populace</a:t>
            </a:r>
          </a:p>
          <a:p>
            <a:r>
              <a:rPr lang="cs-CZ" dirty="0">
                <a:latin typeface="Bookman Old Style" panose="02050604050505020204" pitchFamily="18" charset="0"/>
              </a:rPr>
              <a:t>(zatím) se nevyskytuje často</a:t>
            </a:r>
          </a:p>
          <a:p>
            <a:r>
              <a:rPr lang="cs-CZ" dirty="0">
                <a:latin typeface="Bookman Old Style" panose="02050604050505020204" pitchFamily="18" charset="0"/>
              </a:rPr>
              <a:t>ČR: zák. č. 89/2012 Sb., § 684 odst. 1:</a:t>
            </a:r>
          </a:p>
          <a:p>
            <a:pPr marL="0" indent="0">
              <a:buNone/>
            </a:pPr>
            <a:r>
              <a:rPr lang="cs-CZ" u="sng" dirty="0"/>
              <a:t>Soud prohlásí manželství za neplatné na návrh manžela</a:t>
            </a:r>
            <a:r>
              <a:rPr lang="cs-CZ" dirty="0"/>
              <a:t>, jehož projev vůle o vstupu do manželství byl učiněn pod nátlakem spočívajícím v užití násilí nebo vyhrožováním násilím nebo </a:t>
            </a:r>
            <a:r>
              <a:rPr lang="cs-CZ" u="sng" dirty="0"/>
              <a:t>jehož projev vůle o vstupu do manželství byl učiněn jen v důsledku omylu</a:t>
            </a:r>
            <a:r>
              <a:rPr lang="cs-CZ" dirty="0"/>
              <a:t> o totožnosti snoubence nebo </a:t>
            </a:r>
            <a:r>
              <a:rPr lang="cs-CZ" u="sng" dirty="0"/>
              <a:t>o povaze sňatečného právního jednání</a:t>
            </a:r>
            <a:r>
              <a:rPr lang="cs-CZ" dirty="0"/>
              <a:t>. Návrh lze podat nejpozději do jednoho roku ode dne, kdy tak manžel mohl vzhledem k okolnostem nejdříve učinit, popřípadě kdy se dozvěděl o pravém stavu věcí.</a:t>
            </a:r>
            <a:endParaRPr lang="cs-CZ" dirty="0">
              <a:latin typeface="Bookman Old Style" panose="02050604050505020204" pitchFamily="18" charset="0"/>
            </a:endParaRPr>
          </a:p>
          <a:p>
            <a:r>
              <a:rPr lang="cs-CZ" dirty="0">
                <a:latin typeface="Bookman Old Style" panose="02050604050505020204" pitchFamily="18" charset="0"/>
              </a:rPr>
              <a:t>SR: není explicitní předpis, bylo by možno aplikovat obecné zásady pro platnost právního jednání z občanského zákoníku</a:t>
            </a:r>
          </a:p>
        </p:txBody>
      </p:sp>
    </p:spTree>
    <p:extLst>
      <p:ext uri="{BB962C8B-B14F-4D97-AF65-F5344CB8AC3E}">
        <p14:creationId xmlns:p14="http://schemas.microsoft.com/office/powerpoint/2010/main" val="25187601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18533" y="140738"/>
            <a:ext cx="11988800" cy="790595"/>
          </a:xfrm>
        </p:spPr>
        <p:txBody>
          <a:bodyPr>
            <a:noAutofit/>
          </a:bodyPr>
          <a:lstStyle/>
          <a:p>
            <a:pPr algn="ctr"/>
            <a:r>
              <a:rPr lang="cs-CZ" sz="3600" b="1" dirty="0">
                <a:latin typeface="Bookman Old Style" panose="02050604050505020204" pitchFamily="18" charset="0"/>
              </a:rPr>
              <a:t>Omyl ohledně platnosti manželství </a:t>
            </a:r>
          </a:p>
        </p:txBody>
      </p:sp>
      <p:sp>
        <p:nvSpPr>
          <p:cNvPr id="3" name="Zástupný symbol pro obsah 2"/>
          <p:cNvSpPr>
            <a:spLocks noGrp="1"/>
          </p:cNvSpPr>
          <p:nvPr>
            <p:ph idx="1"/>
          </p:nvPr>
        </p:nvSpPr>
        <p:spPr>
          <a:xfrm>
            <a:off x="228600" y="999067"/>
            <a:ext cx="11811000" cy="5630333"/>
          </a:xfrm>
        </p:spPr>
        <p:txBody>
          <a:bodyPr>
            <a:normAutofit/>
          </a:bodyPr>
          <a:lstStyle/>
          <a:p>
            <a:r>
              <a:rPr lang="cs-CZ" dirty="0">
                <a:latin typeface="Bookman Old Style" panose="02050604050505020204" pitchFamily="18" charset="0"/>
              </a:rPr>
              <a:t>kán. 1100, CCEO kán. 823</a:t>
            </a:r>
          </a:p>
          <a:p>
            <a:r>
              <a:rPr lang="cs-CZ" dirty="0">
                <a:latin typeface="Bookman Old Style" panose="02050604050505020204" pitchFamily="18" charset="0"/>
              </a:rPr>
              <a:t>vědomost (pravdivá znalost) nebo domněnka (omyl) o neplatnosti manželství</a:t>
            </a:r>
          </a:p>
          <a:p>
            <a:r>
              <a:rPr lang="cs-CZ" dirty="0">
                <a:latin typeface="Bookman Old Style" panose="02050604050505020204" pitchFamily="18" charset="0"/>
              </a:rPr>
              <a:t>nevylučuje nutně manželský souhlas</a:t>
            </a:r>
          </a:p>
          <a:p>
            <a:r>
              <a:rPr lang="cs-CZ" dirty="0">
                <a:latin typeface="Bookman Old Style" panose="02050604050505020204" pitchFamily="18" charset="0"/>
              </a:rPr>
              <a:t>omyl podstatný, buď teoretický, nebo praktický – působí neplatnost jen v případě, že determinuje vůli k jednání</a:t>
            </a:r>
          </a:p>
          <a:p>
            <a:r>
              <a:rPr lang="cs-CZ" dirty="0">
                <a:latin typeface="Bookman Old Style" panose="02050604050505020204" pitchFamily="18" charset="0"/>
              </a:rPr>
              <a:t>prakticky se nevyskytuje</a:t>
            </a:r>
          </a:p>
          <a:p>
            <a:r>
              <a:rPr lang="cs-CZ" dirty="0">
                <a:latin typeface="Bookman Old Style" panose="02050604050505020204" pitchFamily="18" charset="0"/>
              </a:rPr>
              <a:t>v praxi proto funguje spíše jako pravidlo pro zkoumání platnosti manželství soudem</a:t>
            </a:r>
          </a:p>
          <a:p>
            <a:r>
              <a:rPr lang="cs-CZ" dirty="0">
                <a:latin typeface="Bookman Old Style" panose="02050604050505020204" pitchFamily="18" charset="0"/>
              </a:rPr>
              <a:t>nemá obdobu v českém ani slovenském světském právu</a:t>
            </a:r>
          </a:p>
        </p:txBody>
      </p:sp>
    </p:spTree>
    <p:extLst>
      <p:ext uri="{BB962C8B-B14F-4D97-AF65-F5344CB8AC3E}">
        <p14:creationId xmlns:p14="http://schemas.microsoft.com/office/powerpoint/2010/main" val="16032312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18533" y="140738"/>
            <a:ext cx="11988800" cy="858329"/>
          </a:xfrm>
        </p:spPr>
        <p:txBody>
          <a:bodyPr>
            <a:noAutofit/>
          </a:bodyPr>
          <a:lstStyle/>
          <a:p>
            <a:pPr algn="ctr"/>
            <a:r>
              <a:rPr lang="cs-CZ" sz="3600" b="1" dirty="0">
                <a:latin typeface="Bookman Old Style" panose="02050604050505020204" pitchFamily="18" charset="0"/>
              </a:rPr>
              <a:t>Psychická neschopnost</a:t>
            </a:r>
            <a:br>
              <a:rPr lang="cs-CZ" sz="3600" b="1" dirty="0">
                <a:latin typeface="Bookman Old Style" panose="02050604050505020204" pitchFamily="18" charset="0"/>
              </a:rPr>
            </a:br>
            <a:r>
              <a:rPr lang="cs-CZ" sz="3600" b="1" dirty="0">
                <a:latin typeface="Bookman Old Style" panose="02050604050505020204" pitchFamily="18" charset="0"/>
              </a:rPr>
              <a:t>převzít podstatné manželské povinnosti</a:t>
            </a:r>
          </a:p>
        </p:txBody>
      </p:sp>
      <p:sp>
        <p:nvSpPr>
          <p:cNvPr id="3" name="Zástupný symbol pro obsah 2"/>
          <p:cNvSpPr>
            <a:spLocks noGrp="1"/>
          </p:cNvSpPr>
          <p:nvPr>
            <p:ph idx="1"/>
          </p:nvPr>
        </p:nvSpPr>
        <p:spPr>
          <a:xfrm>
            <a:off x="228600" y="1176867"/>
            <a:ext cx="11811000" cy="5596465"/>
          </a:xfrm>
        </p:spPr>
        <p:txBody>
          <a:bodyPr>
            <a:normAutofit fontScale="77500" lnSpcReduction="20000"/>
          </a:bodyPr>
          <a:lstStyle/>
          <a:p>
            <a:r>
              <a:rPr lang="cs-CZ" dirty="0">
                <a:latin typeface="Bookman Old Style" panose="02050604050505020204" pitchFamily="18" charset="0"/>
              </a:rPr>
              <a:t>kán. 1095 odst. 3, CCEO kán. 818 odst. 3</a:t>
            </a:r>
          </a:p>
          <a:p>
            <a:pPr marL="180000" indent="0">
              <a:spcBef>
                <a:spcPts val="600"/>
              </a:spcBef>
              <a:buNone/>
            </a:pPr>
            <a:r>
              <a:rPr lang="la-Latn" i="1" dirty="0"/>
              <a:t>qui ob </a:t>
            </a:r>
            <a:r>
              <a:rPr lang="la-Latn" i="1" u="sng" dirty="0"/>
              <a:t>causas naturae psychicae</a:t>
            </a:r>
            <a:r>
              <a:rPr lang="la-Latn" i="1" dirty="0"/>
              <a:t> obligationes matrimonii essentiales </a:t>
            </a:r>
            <a:r>
              <a:rPr lang="la-Latn" i="1" u="sng" dirty="0"/>
              <a:t>assumere</a:t>
            </a:r>
            <a:r>
              <a:rPr lang="la-Latn" i="1" dirty="0"/>
              <a:t> non valent</a:t>
            </a:r>
            <a:endParaRPr lang="cs-CZ" i="1" dirty="0">
              <a:latin typeface="Bookman Old Style" panose="02050604050505020204" pitchFamily="18" charset="0"/>
            </a:endParaRPr>
          </a:p>
          <a:p>
            <a:r>
              <a:rPr lang="cs-CZ" dirty="0">
                <a:latin typeface="Bookman Old Style" panose="02050604050505020204" pitchFamily="18" charset="0"/>
              </a:rPr>
              <a:t>hodnotí se schopnost vůle reálně na sebe vzít závazky plynoucí z</a:t>
            </a:r>
            <a:r>
              <a:rPr lang="cs-CZ" dirty="0"/>
              <a:t> </a:t>
            </a:r>
            <a:r>
              <a:rPr lang="cs-CZ" dirty="0">
                <a:latin typeface="Bookman Old Style" panose="02050604050505020204" pitchFamily="18" charset="0"/>
              </a:rPr>
              <a:t>uzavření manželství – podstatné manželské povinnosti</a:t>
            </a:r>
          </a:p>
          <a:p>
            <a:r>
              <a:rPr lang="cs-CZ" dirty="0">
                <a:latin typeface="Bookman Old Style" panose="02050604050505020204" pitchFamily="18" charset="0"/>
              </a:rPr>
              <a:t>je třeba vždy platnost manželství posuzovat na základě momentu sňatku – psychická příčina musí existovat v tomto okamžiku</a:t>
            </a:r>
          </a:p>
          <a:p>
            <a:r>
              <a:rPr lang="cs-CZ" dirty="0">
                <a:latin typeface="Bookman Old Style" panose="02050604050505020204" pitchFamily="18" charset="0"/>
              </a:rPr>
              <a:t>obvykle se projeví až v době trvání manželství – je nutno posoudit, nakolik se vyskytovala již v okamžiku sňatku</a:t>
            </a:r>
          </a:p>
          <a:p>
            <a:r>
              <a:rPr lang="cs-CZ" dirty="0">
                <a:latin typeface="Bookman Old Style" panose="02050604050505020204" pitchFamily="18" charset="0"/>
              </a:rPr>
              <a:t>jako nejčastější příčiny této neschopnosti se v komentářích uvádějí:</a:t>
            </a:r>
          </a:p>
          <a:p>
            <a:pPr lvl="1"/>
            <a:r>
              <a:rPr lang="cs-CZ" dirty="0">
                <a:latin typeface="Bookman Old Style" panose="02050604050505020204" pitchFamily="18" charset="0"/>
              </a:rPr>
              <a:t>homosexualita, bisexualita</a:t>
            </a:r>
          </a:p>
          <a:p>
            <a:pPr lvl="1"/>
            <a:r>
              <a:rPr lang="cs-CZ" dirty="0">
                <a:latin typeface="Bookman Old Style" panose="02050604050505020204" pitchFamily="18" charset="0"/>
              </a:rPr>
              <a:t>sexuální anomálie jako sadismus, masochismus, nymfomanie apod.</a:t>
            </a:r>
          </a:p>
          <a:p>
            <a:pPr lvl="1"/>
            <a:r>
              <a:rPr lang="cs-CZ" dirty="0">
                <a:latin typeface="Bookman Old Style" panose="02050604050505020204" pitchFamily="18" charset="0"/>
              </a:rPr>
              <a:t>návykové závislosti (alkohol, drogy, pornografie, počítačové hry apod.)</a:t>
            </a:r>
          </a:p>
          <a:p>
            <a:pPr lvl="1"/>
            <a:r>
              <a:rPr lang="cs-CZ" dirty="0">
                <a:latin typeface="Bookman Old Style" panose="02050604050505020204" pitchFamily="18" charset="0"/>
              </a:rPr>
              <a:t>závažné afektivní poruchy (narcismus, frigidita, neschopnost ohledu na druhou osobu, neschopnost komunikace s druhou osobou atd.)</a:t>
            </a:r>
          </a:p>
          <a:p>
            <a:pPr lvl="1"/>
            <a:r>
              <a:rPr lang="cs-CZ" dirty="0">
                <a:latin typeface="Bookman Old Style" panose="02050604050505020204" pitchFamily="18" charset="0"/>
              </a:rPr>
              <a:t>poruchy osobnosti, zvláště asociálního charakteru</a:t>
            </a:r>
          </a:p>
          <a:p>
            <a:r>
              <a:rPr lang="cs-CZ" u="sng" dirty="0">
                <a:latin typeface="Bookman Old Style" panose="02050604050505020204" pitchFamily="18" charset="0"/>
              </a:rPr>
              <a:t>zcela nejčastější příčina prohlášení neplatnosti manželství</a:t>
            </a:r>
          </a:p>
          <a:p>
            <a:r>
              <a:rPr lang="cs-CZ" dirty="0">
                <a:latin typeface="Bookman Old Style" panose="02050604050505020204" pitchFamily="18" charset="0"/>
              </a:rPr>
              <a:t>nemá obdobu v českém světském právu; ve slovenském právu by mohlo teoreticky připadat v úvahu ustanovení § 12 zák. č. 36/2005 Z. z. (viz výše </a:t>
            </a:r>
            <a:r>
              <a:rPr lang="cs-CZ" i="1" dirty="0">
                <a:latin typeface="Bookman Old Style" panose="02050604050505020204" pitchFamily="18" charset="0"/>
              </a:rPr>
              <a:t>Nedostatečnost užívání rozumu</a:t>
            </a:r>
            <a:r>
              <a:rPr lang="cs-CZ" dirty="0">
                <a:latin typeface="Bookman Old Style" panose="02050604050505020204" pitchFamily="18" charset="0"/>
              </a:rPr>
              <a:t>), ale to se prakticky neuplatňuje</a:t>
            </a:r>
          </a:p>
        </p:txBody>
      </p:sp>
    </p:spTree>
    <p:extLst>
      <p:ext uri="{BB962C8B-B14F-4D97-AF65-F5344CB8AC3E}">
        <p14:creationId xmlns:p14="http://schemas.microsoft.com/office/powerpoint/2010/main" val="31338702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39700" y="64539"/>
            <a:ext cx="11988800" cy="595862"/>
          </a:xfrm>
        </p:spPr>
        <p:txBody>
          <a:bodyPr>
            <a:noAutofit/>
          </a:bodyPr>
          <a:lstStyle/>
          <a:p>
            <a:pPr algn="ctr"/>
            <a:r>
              <a:rPr lang="cs-CZ" sz="4000" b="1" dirty="0">
                <a:latin typeface="Bookman Old Style" panose="02050604050505020204" pitchFamily="18" charset="0"/>
              </a:rPr>
              <a:t>Simulace souhlasu </a:t>
            </a:r>
          </a:p>
        </p:txBody>
      </p:sp>
      <p:sp>
        <p:nvSpPr>
          <p:cNvPr id="3" name="Zástupný symbol pro obsah 2"/>
          <p:cNvSpPr>
            <a:spLocks noGrp="1"/>
          </p:cNvSpPr>
          <p:nvPr>
            <p:ph idx="1"/>
          </p:nvPr>
        </p:nvSpPr>
        <p:spPr>
          <a:xfrm>
            <a:off x="228600" y="856211"/>
            <a:ext cx="11811000" cy="5925589"/>
          </a:xfrm>
        </p:spPr>
        <p:txBody>
          <a:bodyPr>
            <a:normAutofit fontScale="62500" lnSpcReduction="20000"/>
          </a:bodyPr>
          <a:lstStyle/>
          <a:p>
            <a:r>
              <a:rPr lang="cs-CZ" sz="3000" dirty="0">
                <a:latin typeface="Bookman Old Style" panose="02050604050505020204" pitchFamily="18" charset="0"/>
              </a:rPr>
              <a:t>kán. 1101, CCEO kán. 824</a:t>
            </a:r>
          </a:p>
          <a:p>
            <a:r>
              <a:rPr lang="cs-CZ" sz="3000" dirty="0">
                <a:latin typeface="Bookman Old Style" panose="02050604050505020204" pitchFamily="18" charset="0"/>
              </a:rPr>
              <a:t>může existovat nesoulad mezi vnějším projevením manželského souhlasu a vnitřním úkonem vůle – předpokládá se soulad, nesoulad se prokazuje</a:t>
            </a:r>
          </a:p>
          <a:p>
            <a:r>
              <a:rPr lang="cs-CZ" sz="3000" dirty="0">
                <a:latin typeface="Bookman Old Style" panose="02050604050505020204" pitchFamily="18" charset="0"/>
              </a:rPr>
              <a:t>nesoulad způsobí nedostatečnost souhlasu, pokud je pozitivně chtěný = je </a:t>
            </a:r>
            <a:r>
              <a:rPr lang="cs-CZ" sz="3000" b="1" i="1" dirty="0">
                <a:latin typeface="Bookman Old Style" panose="02050604050505020204" pitchFamily="18" charset="0"/>
              </a:rPr>
              <a:t>pozitivním úkonem vůle </a:t>
            </a:r>
            <a:r>
              <a:rPr lang="cs-CZ" sz="3000" dirty="0">
                <a:latin typeface="Bookman Old Style" panose="02050604050505020204" pitchFamily="18" charset="0"/>
              </a:rPr>
              <a:t>= simulace</a:t>
            </a:r>
            <a:endParaRPr lang="cs-CZ" sz="2600" dirty="0">
              <a:latin typeface="Bookman Old Style" panose="02050604050505020204" pitchFamily="18" charset="0"/>
            </a:endParaRPr>
          </a:p>
          <a:p>
            <a:pPr lvl="1"/>
            <a:r>
              <a:rPr lang="cs-CZ" sz="2600" b="1" i="1" dirty="0">
                <a:latin typeface="Bookman Old Style" panose="02050604050505020204" pitchFamily="18" charset="0"/>
              </a:rPr>
              <a:t>totální (úplná)</a:t>
            </a:r>
            <a:r>
              <a:rPr lang="cs-CZ" sz="2600" dirty="0">
                <a:latin typeface="Bookman Old Style" panose="02050604050505020204" pitchFamily="18" charset="0"/>
              </a:rPr>
              <a:t> – sňatek cílí k jinému cíli než manželství (občanství, dědictví, přístup ke svátostem…) – v</a:t>
            </a:r>
            <a:r>
              <a:rPr lang="cs-CZ" dirty="0"/>
              <a:t> </a:t>
            </a:r>
            <a:r>
              <a:rPr lang="cs-CZ" sz="2600" dirty="0">
                <a:latin typeface="Bookman Old Style" panose="02050604050505020204" pitchFamily="18" charset="0"/>
              </a:rPr>
              <a:t>případě kanonického manželství málokdy</a:t>
            </a:r>
          </a:p>
          <a:p>
            <a:pPr lvl="1"/>
            <a:r>
              <a:rPr lang="cs-CZ" sz="2600" b="1" i="1" dirty="0">
                <a:latin typeface="Bookman Old Style" panose="02050604050505020204" pitchFamily="18" charset="0"/>
              </a:rPr>
              <a:t>částečná</a:t>
            </a:r>
            <a:r>
              <a:rPr lang="cs-CZ" sz="2600" dirty="0">
                <a:latin typeface="Bookman Old Style" panose="02050604050505020204" pitchFamily="18" charset="0"/>
              </a:rPr>
              <a:t> – vyloučení podstatné vlastnosti (jednoty, nerozlučitelnost) nebo podstatného prvku manželství – v</a:t>
            </a:r>
            <a:r>
              <a:rPr lang="cs-CZ" dirty="0"/>
              <a:t> </a:t>
            </a:r>
            <a:r>
              <a:rPr lang="cs-CZ" sz="2600" dirty="0">
                <a:latin typeface="Bookman Old Style" panose="02050604050505020204" pitchFamily="18" charset="0"/>
              </a:rPr>
              <a:t>případě kanonických manželství dost často</a:t>
            </a:r>
          </a:p>
          <a:p>
            <a:r>
              <a:rPr lang="cs-CZ" sz="3000" dirty="0">
                <a:latin typeface="Bookman Old Style" panose="02050604050505020204" pitchFamily="18" charset="0"/>
              </a:rPr>
              <a:t>nejčastěji jsou v komentářích uváděny tyto podstatné prvky manželství:</a:t>
            </a:r>
          </a:p>
          <a:p>
            <a:pPr lvl="1"/>
            <a:r>
              <a:rPr lang="cs-CZ" sz="2600" dirty="0">
                <a:latin typeface="Bookman Old Style" panose="02050604050505020204" pitchFamily="18" charset="0"/>
              </a:rPr>
              <a:t>svátostná (neboli náboženská) důstojnost manželství</a:t>
            </a:r>
          </a:p>
          <a:p>
            <a:pPr lvl="1"/>
            <a:r>
              <a:rPr lang="cs-CZ" sz="2600" dirty="0">
                <a:latin typeface="Bookman Old Style" panose="02050604050505020204" pitchFamily="18" charset="0"/>
              </a:rPr>
              <a:t>plození a výchova dětí</a:t>
            </a:r>
          </a:p>
          <a:p>
            <a:pPr lvl="1"/>
            <a:r>
              <a:rPr lang="cs-CZ" sz="2600" dirty="0">
                <a:latin typeface="Bookman Old Style" panose="02050604050505020204" pitchFamily="18" charset="0"/>
              </a:rPr>
              <a:t>životní společenství</a:t>
            </a:r>
          </a:p>
          <a:p>
            <a:pPr lvl="1"/>
            <a:r>
              <a:rPr lang="cs-CZ" sz="2600" dirty="0">
                <a:latin typeface="Bookman Old Style" panose="02050604050505020204" pitchFamily="18" charset="0"/>
              </a:rPr>
              <a:t>nejen materiální, ale speciálně také sexuální i afektivní soužití</a:t>
            </a:r>
          </a:p>
          <a:p>
            <a:pPr lvl="1"/>
            <a:r>
              <a:rPr lang="cs-CZ" sz="2600" dirty="0">
                <a:latin typeface="Bookman Old Style" panose="02050604050505020204" pitchFamily="18" charset="0"/>
              </a:rPr>
              <a:t>vzájemná pomoc</a:t>
            </a:r>
          </a:p>
          <a:p>
            <a:r>
              <a:rPr lang="cs-CZ" sz="3000" dirty="0">
                <a:latin typeface="Bookman Old Style" panose="02050604050505020204" pitchFamily="18" charset="0"/>
              </a:rPr>
              <a:t>není důležité, zda je to jednostranná nebo oboustranná simulace</a:t>
            </a:r>
          </a:p>
          <a:p>
            <a:r>
              <a:rPr lang="cs-CZ" sz="3000" dirty="0">
                <a:latin typeface="Bookman Old Style" panose="02050604050505020204" pitchFamily="18" charset="0"/>
              </a:rPr>
              <a:t>velmi častá příčina prohlášení neplatnosti manželství</a:t>
            </a:r>
          </a:p>
          <a:p>
            <a:r>
              <a:rPr lang="cs-CZ" sz="3000" dirty="0">
                <a:latin typeface="Bookman Old Style" panose="02050604050505020204" pitchFamily="18" charset="0"/>
              </a:rPr>
              <a:t>SR: zák. č. 36/2005 Sb., § 14 odst. 1:</a:t>
            </a:r>
          </a:p>
          <a:p>
            <a:pPr marL="0" indent="0">
              <a:spcBef>
                <a:spcPts val="600"/>
              </a:spcBef>
              <a:buNone/>
            </a:pPr>
            <a:r>
              <a:rPr lang="sk-SK" sz="3000" dirty="0"/>
              <a:t>Manželstvo je neplatné, ak vyhlásenie o uzavretí manželstva nebolo urobené slobodne, </a:t>
            </a:r>
            <a:r>
              <a:rPr lang="sk-SK" sz="3000" u="sng" dirty="0"/>
              <a:t>vážne</a:t>
            </a:r>
            <a:r>
              <a:rPr lang="sk-SK" sz="3000" dirty="0"/>
              <a:t>, určito a zrozumiteľne.</a:t>
            </a:r>
            <a:endParaRPr lang="sk-SK" sz="3000" dirty="0">
              <a:latin typeface="Bookman Old Style" panose="02050604050505020204" pitchFamily="18" charset="0"/>
            </a:endParaRPr>
          </a:p>
          <a:p>
            <a:r>
              <a:rPr lang="cs-CZ" sz="3000" dirty="0">
                <a:latin typeface="Bookman Old Style" panose="02050604050505020204" pitchFamily="18" charset="0"/>
              </a:rPr>
              <a:t>nemá obdobu v českém světském právu; mohlo by být trestáno světským právem v závislosti na cíli fingovaného sňatku (tedy v případě totální simulace) – ten se však dělá spíše jen formou občanského sňatku</a:t>
            </a:r>
          </a:p>
        </p:txBody>
      </p:sp>
    </p:spTree>
    <p:extLst>
      <p:ext uri="{BB962C8B-B14F-4D97-AF65-F5344CB8AC3E}">
        <p14:creationId xmlns:p14="http://schemas.microsoft.com/office/powerpoint/2010/main" val="23145204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39700" y="64538"/>
            <a:ext cx="11988800" cy="629729"/>
          </a:xfrm>
        </p:spPr>
        <p:txBody>
          <a:bodyPr>
            <a:noAutofit/>
          </a:bodyPr>
          <a:lstStyle/>
          <a:p>
            <a:pPr algn="ctr"/>
            <a:r>
              <a:rPr lang="cs-CZ" sz="4000" b="1" dirty="0">
                <a:latin typeface="Bookman Old Style" panose="02050604050505020204" pitchFamily="18" charset="0"/>
              </a:rPr>
              <a:t>Podmíněný souhlas </a:t>
            </a:r>
          </a:p>
        </p:txBody>
      </p:sp>
      <p:sp>
        <p:nvSpPr>
          <p:cNvPr id="3" name="Zástupný symbol pro obsah 2"/>
          <p:cNvSpPr>
            <a:spLocks noGrp="1"/>
          </p:cNvSpPr>
          <p:nvPr>
            <p:ph idx="1"/>
          </p:nvPr>
        </p:nvSpPr>
        <p:spPr>
          <a:xfrm>
            <a:off x="228600" y="872067"/>
            <a:ext cx="11811000" cy="5808133"/>
          </a:xfrm>
        </p:spPr>
        <p:txBody>
          <a:bodyPr>
            <a:normAutofit fontScale="62500" lnSpcReduction="20000"/>
          </a:bodyPr>
          <a:lstStyle/>
          <a:p>
            <a:r>
              <a:rPr lang="cs-CZ" dirty="0">
                <a:latin typeface="Bookman Old Style" panose="02050604050505020204" pitchFamily="18" charset="0"/>
              </a:rPr>
              <a:t>kán. 1102, CCEO kán. 826</a:t>
            </a:r>
          </a:p>
          <a:p>
            <a:r>
              <a:rPr lang="cs-CZ" dirty="0">
                <a:latin typeface="Bookman Old Style" panose="02050604050505020204" pitchFamily="18" charset="0"/>
              </a:rPr>
              <a:t>podmínka = skutečnost, na jejímž splnění je vázán manželský souhlas</a:t>
            </a:r>
          </a:p>
          <a:p>
            <a:r>
              <a:rPr lang="cs-CZ" dirty="0">
                <a:latin typeface="Bookman Old Style" panose="02050604050505020204" pitchFamily="18" charset="0"/>
              </a:rPr>
              <a:t>jedná se tedy o podmínku suspensivní – její nenaplnění působí neplatnost (suspenduje platnost) manželství</a:t>
            </a:r>
          </a:p>
          <a:p>
            <a:r>
              <a:rPr lang="cs-CZ" dirty="0">
                <a:latin typeface="Bookman Old Style" panose="02050604050505020204" pitchFamily="18" charset="0"/>
              </a:rPr>
              <a:t>předmětem podmínky může být vlastnost druhého partnera, ale i jiné skutečnosti – tím se také liší od omylu v zásadně vyžadované vlastnosti nupturienta; zde by mohla hrát svou roli i otázka plodnosti či neplodnosti (sterility) nupturienta</a:t>
            </a:r>
          </a:p>
          <a:p>
            <a:r>
              <a:rPr lang="cs-CZ" dirty="0">
                <a:latin typeface="Bookman Old Style" panose="02050604050505020204" pitchFamily="18" charset="0"/>
              </a:rPr>
              <a:t>vzhledem k okamžiku sňatku může být podmínka:</a:t>
            </a:r>
          </a:p>
          <a:p>
            <a:pPr lvl="1"/>
            <a:r>
              <a:rPr lang="cs-CZ" dirty="0">
                <a:latin typeface="Bookman Old Style" panose="02050604050505020204" pitchFamily="18" charset="0"/>
              </a:rPr>
              <a:t>předchozí neboli do minulosti – k jejímu splnění mělo dojít před sňatkem (beru si, pokud ses už rozešel s Janou);</a:t>
            </a:r>
          </a:p>
          <a:p>
            <a:pPr lvl="1"/>
            <a:r>
              <a:rPr lang="cs-CZ" dirty="0">
                <a:latin typeface="Bookman Old Style" panose="02050604050505020204" pitchFamily="18" charset="0"/>
              </a:rPr>
              <a:t>souběžná neboli do současnosti – musí být splněna v okamžiku sňatku (beru si tě, pokud už nemáš nic s Janou);</a:t>
            </a:r>
          </a:p>
          <a:p>
            <a:pPr lvl="1"/>
            <a:r>
              <a:rPr lang="cs-CZ" dirty="0">
                <a:latin typeface="Bookman Old Style" panose="02050604050505020204" pitchFamily="18" charset="0"/>
              </a:rPr>
              <a:t>následná neboli do budoucnosti – musí být splněna po sňatku (beru si tě, pokud si zas nic nezačneš s Janou; beru si tě, pokud mně budeš dobře vařit)</a:t>
            </a:r>
          </a:p>
          <a:p>
            <a:r>
              <a:rPr lang="cs-CZ" dirty="0">
                <a:latin typeface="Bookman Old Style" panose="02050604050505020204" pitchFamily="18" charset="0"/>
              </a:rPr>
              <a:t>o platnosti souhlasu – a tedy i o platnosti manželství – rozhoduje naplnění nebo nenaplnění podmínky</a:t>
            </a:r>
          </a:p>
          <a:p>
            <a:pPr lvl="1"/>
            <a:r>
              <a:rPr lang="cs-CZ" dirty="0">
                <a:latin typeface="Bookman Old Style" panose="02050604050505020204" pitchFamily="18" charset="0"/>
              </a:rPr>
              <a:t>to lze zjistit alespoň relativně nedlouho po sňatku v případě podmínky do minulosti a přítomnosti – proto je manželství platné dle toho, zda byla podmínka naplněna, či nikoli – připojení takové podmínky </a:t>
            </a:r>
            <a:r>
              <a:rPr lang="cs-CZ" u="sng" dirty="0">
                <a:latin typeface="Bookman Old Style" panose="02050604050505020204" pitchFamily="18" charset="0"/>
              </a:rPr>
              <a:t>k dovolenosti</a:t>
            </a:r>
            <a:r>
              <a:rPr lang="cs-CZ" dirty="0">
                <a:latin typeface="Bookman Old Style" panose="02050604050505020204" pitchFamily="18" charset="0"/>
              </a:rPr>
              <a:t> vyžaduje písemné dovolení místního ordináře (i bez něho ale reálně působí)</a:t>
            </a:r>
          </a:p>
          <a:p>
            <a:pPr lvl="1"/>
            <a:r>
              <a:rPr lang="cs-CZ" dirty="0">
                <a:latin typeface="Bookman Old Style" panose="02050604050505020204" pitchFamily="18" charset="0"/>
              </a:rPr>
              <a:t>v případě podmínky do budoucnosti by bylo možno čekat na posouzení případně i neohraničenou dobu, a proto právní fikce: v případě podmínky do budoucnosti je manželství vždy neplatné bez ohledu na naplnění podmínky</a:t>
            </a:r>
          </a:p>
          <a:p>
            <a:r>
              <a:rPr lang="cs-CZ" dirty="0">
                <a:latin typeface="Bookman Old Style" panose="02050604050505020204" pitchFamily="18" charset="0"/>
              </a:rPr>
              <a:t>CCEO: vylučuje připojení jakékoli podmínky – podmínka vždy </a:t>
            </a:r>
            <a:r>
              <a:rPr lang="cs-CZ">
                <a:latin typeface="Bookman Old Style" panose="02050604050505020204" pitchFamily="18" charset="0"/>
              </a:rPr>
              <a:t>působí neplatnost</a:t>
            </a:r>
            <a:endParaRPr lang="cs-CZ" dirty="0">
              <a:latin typeface="Bookman Old Style" panose="02050604050505020204" pitchFamily="18" charset="0"/>
            </a:endParaRPr>
          </a:p>
          <a:p>
            <a:r>
              <a:rPr lang="cs-CZ" dirty="0">
                <a:latin typeface="Bookman Old Style" panose="02050604050505020204" pitchFamily="18" charset="0"/>
              </a:rPr>
              <a:t>málo častá příčina prohlášení neplatnosti manželství</a:t>
            </a:r>
          </a:p>
          <a:p>
            <a:r>
              <a:rPr lang="cs-CZ" dirty="0">
                <a:latin typeface="Bookman Old Style" panose="02050604050505020204" pitchFamily="18" charset="0"/>
              </a:rPr>
              <a:t>nemá obdobu v českém ani slovenském světském právu; mohlo by být trestáno světským právem v</a:t>
            </a:r>
            <a:r>
              <a:rPr lang="cs-CZ" dirty="0"/>
              <a:t> </a:t>
            </a:r>
            <a:r>
              <a:rPr lang="cs-CZ" dirty="0">
                <a:latin typeface="Bookman Old Style" panose="02050604050505020204" pitchFamily="18" charset="0"/>
              </a:rPr>
              <a:t>závislosti na cíli fingovaného sňatku (tedy v</a:t>
            </a:r>
            <a:r>
              <a:rPr lang="cs-CZ" dirty="0"/>
              <a:t> </a:t>
            </a:r>
            <a:r>
              <a:rPr lang="cs-CZ" dirty="0">
                <a:latin typeface="Bookman Old Style" panose="02050604050505020204" pitchFamily="18" charset="0"/>
              </a:rPr>
              <a:t>případě totální simulace) – to se však dělá spíše jen formou občanského sňatku</a:t>
            </a:r>
          </a:p>
        </p:txBody>
      </p:sp>
    </p:spTree>
    <p:extLst>
      <p:ext uri="{BB962C8B-B14F-4D97-AF65-F5344CB8AC3E}">
        <p14:creationId xmlns:p14="http://schemas.microsoft.com/office/powerpoint/2010/main" val="17456753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39700" y="64538"/>
            <a:ext cx="11988800" cy="629729"/>
          </a:xfrm>
        </p:spPr>
        <p:txBody>
          <a:bodyPr>
            <a:noAutofit/>
          </a:bodyPr>
          <a:lstStyle/>
          <a:p>
            <a:pPr algn="ctr"/>
            <a:r>
              <a:rPr lang="cs-CZ" sz="4000" b="1" dirty="0">
                <a:latin typeface="Bookman Old Style" panose="02050604050505020204" pitchFamily="18" charset="0"/>
              </a:rPr>
              <a:t>Násilí nebo vážný strach </a:t>
            </a:r>
          </a:p>
        </p:txBody>
      </p:sp>
      <p:sp>
        <p:nvSpPr>
          <p:cNvPr id="3" name="Zástupný symbol pro obsah 2"/>
          <p:cNvSpPr>
            <a:spLocks noGrp="1"/>
          </p:cNvSpPr>
          <p:nvPr>
            <p:ph idx="1"/>
          </p:nvPr>
        </p:nvSpPr>
        <p:spPr>
          <a:xfrm>
            <a:off x="228600" y="778933"/>
            <a:ext cx="11811000" cy="6079067"/>
          </a:xfrm>
        </p:spPr>
        <p:txBody>
          <a:bodyPr>
            <a:normAutofit fontScale="85000" lnSpcReduction="20000"/>
          </a:bodyPr>
          <a:lstStyle/>
          <a:p>
            <a:r>
              <a:rPr lang="cs-CZ" dirty="0">
                <a:latin typeface="Bookman Old Style" panose="02050604050505020204" pitchFamily="18" charset="0"/>
              </a:rPr>
              <a:t>kán. 1103, CCEO kán. 825</a:t>
            </a:r>
          </a:p>
          <a:p>
            <a:r>
              <a:rPr lang="cs-CZ" dirty="0">
                <a:latin typeface="Bookman Old Style" panose="02050604050505020204" pitchFamily="18" charset="0"/>
              </a:rPr>
              <a:t>zásadní prvky:</a:t>
            </a:r>
          </a:p>
          <a:p>
            <a:pPr lvl="1"/>
            <a:r>
              <a:rPr lang="cs-CZ" dirty="0">
                <a:latin typeface="Bookman Old Style" panose="02050604050505020204" pitchFamily="18" charset="0"/>
              </a:rPr>
              <a:t>násilí = fyzický nátlak (vis </a:t>
            </a:r>
            <a:r>
              <a:rPr lang="cs-CZ" dirty="0" err="1">
                <a:latin typeface="Bookman Old Style" panose="02050604050505020204" pitchFamily="18" charset="0"/>
              </a:rPr>
              <a:t>physica</a:t>
            </a:r>
            <a:r>
              <a:rPr lang="cs-CZ" dirty="0">
                <a:latin typeface="Bookman Old Style" panose="02050604050505020204" pitchFamily="18" charset="0"/>
              </a:rPr>
              <a:t>), vede též k vážnému strachu</a:t>
            </a:r>
          </a:p>
          <a:p>
            <a:pPr lvl="1"/>
            <a:r>
              <a:rPr lang="cs-CZ" dirty="0">
                <a:latin typeface="Bookman Old Style" panose="02050604050505020204" pitchFamily="18" charset="0"/>
              </a:rPr>
              <a:t>vážný strach působený </a:t>
            </a:r>
            <a:r>
              <a:rPr lang="cs-CZ" u="sng" dirty="0">
                <a:latin typeface="Bookman Old Style" panose="02050604050505020204" pitchFamily="18" charset="0"/>
              </a:rPr>
              <a:t>zvenčí</a:t>
            </a:r>
            <a:r>
              <a:rPr lang="cs-CZ" dirty="0">
                <a:latin typeface="Bookman Old Style" panose="02050604050505020204" pitchFamily="18" charset="0"/>
              </a:rPr>
              <a:t>, příp. i neúmyslně</a:t>
            </a:r>
          </a:p>
          <a:p>
            <a:pPr lvl="1"/>
            <a:r>
              <a:rPr lang="cs-CZ" dirty="0">
                <a:latin typeface="Bookman Old Style" panose="02050604050505020204" pitchFamily="18" charset="0"/>
              </a:rPr>
              <a:t>jedinou (morálně ospravedlnitelnou) cestou dle subjektivního vnímání pro zbavení se takového strachu je uzavření manželství</a:t>
            </a:r>
          </a:p>
          <a:p>
            <a:r>
              <a:rPr lang="cs-CZ" dirty="0">
                <a:latin typeface="Bookman Old Style" panose="02050604050505020204" pitchFamily="18" charset="0"/>
              </a:rPr>
              <a:t>CIC/1917 kán. 1087: nespravedlivý strach </a:t>
            </a:r>
            <a:r>
              <a:rPr lang="cs-CZ" i="1" dirty="0">
                <a:latin typeface="Bookman Old Style" panose="02050604050505020204" pitchFamily="18" charset="0"/>
              </a:rPr>
              <a:t>(</a:t>
            </a:r>
            <a:r>
              <a:rPr lang="cs-CZ" i="1" dirty="0" err="1">
                <a:latin typeface="Bookman Old Style" panose="02050604050505020204" pitchFamily="18" charset="0"/>
              </a:rPr>
              <a:t>iniuste</a:t>
            </a:r>
            <a:r>
              <a:rPr lang="cs-CZ" i="1" dirty="0">
                <a:latin typeface="Bookman Old Style" panose="02050604050505020204" pitchFamily="18" charset="0"/>
              </a:rPr>
              <a:t> </a:t>
            </a:r>
            <a:r>
              <a:rPr lang="cs-CZ" i="1" dirty="0" err="1">
                <a:latin typeface="Bookman Old Style" panose="02050604050505020204" pitchFamily="18" charset="0"/>
              </a:rPr>
              <a:t>incussus</a:t>
            </a:r>
            <a:r>
              <a:rPr lang="cs-CZ" i="1" dirty="0">
                <a:latin typeface="Bookman Old Style" panose="02050604050505020204" pitchFamily="18" charset="0"/>
              </a:rPr>
              <a:t>) – </a:t>
            </a:r>
            <a:r>
              <a:rPr lang="cs-CZ" dirty="0">
                <a:latin typeface="Bookman Old Style" panose="02050604050505020204" pitchFamily="18" charset="0"/>
              </a:rPr>
              <a:t>proto vymezení strachu někdo považováno za věc pozitivního čistě církevního práva</a:t>
            </a:r>
            <a:endParaRPr lang="cs-CZ" i="1" dirty="0">
              <a:latin typeface="Bookman Old Style" panose="02050604050505020204" pitchFamily="18" charset="0"/>
            </a:endParaRPr>
          </a:p>
          <a:p>
            <a:r>
              <a:rPr lang="cs-CZ" dirty="0">
                <a:latin typeface="Bookman Old Style" panose="02050604050505020204" pitchFamily="18" charset="0"/>
              </a:rPr>
              <a:t>poměrně častá příčina prohlášení neplatnosti manželství</a:t>
            </a:r>
          </a:p>
          <a:p>
            <a:r>
              <a:rPr lang="cs-CZ" dirty="0">
                <a:latin typeface="Bookman Old Style" panose="02050604050505020204" pitchFamily="18" charset="0"/>
              </a:rPr>
              <a:t>ČR: zák. č. 89/2012 Sb., § 684 odst. 1:</a:t>
            </a:r>
          </a:p>
          <a:p>
            <a:pPr marL="0" indent="0">
              <a:spcBef>
                <a:spcPts val="600"/>
              </a:spcBef>
              <a:buNone/>
            </a:pPr>
            <a:r>
              <a:rPr lang="cs-CZ" u="sng" dirty="0"/>
              <a:t>Soud prohlásí manželství za neplatné na návrh manžela, jehož projev vůle o vstupu do manželství byl učiněn pod nátlakem spočívajícím v užití násilí nebo vyhrožováním násilím</a:t>
            </a:r>
            <a:r>
              <a:rPr lang="cs-CZ" dirty="0"/>
              <a:t> nebo jehož projev vůle o vstupu do manželství byl učiněn jen v důsledku omylu o totožnosti snoubence nebo o povaze sňatečného právního jednání. Návrh lze podat nejpozději do jednoho roku ode dne, kdy tak manžel mohl vzhledem k okolnostem nejdříve učinit, popřípadě kdy se dozvěděl o pravém stavu věcí.</a:t>
            </a:r>
            <a:endParaRPr lang="cs-CZ" dirty="0">
              <a:latin typeface="Bookman Old Style" panose="02050604050505020204" pitchFamily="18" charset="0"/>
            </a:endParaRPr>
          </a:p>
          <a:p>
            <a:r>
              <a:rPr lang="cs-CZ" dirty="0">
                <a:latin typeface="Bookman Old Style" panose="02050604050505020204" pitchFamily="18" charset="0"/>
              </a:rPr>
              <a:t>SR: zák. č. 36/2005 Z. z., § 14 odst. 1:</a:t>
            </a:r>
          </a:p>
          <a:p>
            <a:pPr marL="0" indent="0">
              <a:spcBef>
                <a:spcPts val="600"/>
              </a:spcBef>
              <a:buNone/>
            </a:pPr>
            <a:r>
              <a:rPr lang="sk-SK" dirty="0"/>
              <a:t>Manželstvo je neplatné, ak vyhlásenie o uzavretí manželstva nebolo urobené </a:t>
            </a:r>
            <a:r>
              <a:rPr lang="sk-SK" u="sng" dirty="0"/>
              <a:t>slobodne</a:t>
            </a:r>
            <a:r>
              <a:rPr lang="sk-SK" dirty="0"/>
              <a:t>, vážne, určito a zrozumiteľne.</a:t>
            </a:r>
            <a:endParaRPr lang="sk-SK" dirty="0">
              <a:latin typeface="Bookman Old Style" panose="02050604050505020204" pitchFamily="18" charset="0"/>
            </a:endParaRPr>
          </a:p>
        </p:txBody>
      </p:sp>
    </p:spTree>
    <p:extLst>
      <p:ext uri="{BB962C8B-B14F-4D97-AF65-F5344CB8AC3E}">
        <p14:creationId xmlns:p14="http://schemas.microsoft.com/office/powerpoint/2010/main" val="13772602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28600" y="64538"/>
            <a:ext cx="11899900" cy="629729"/>
          </a:xfrm>
        </p:spPr>
        <p:txBody>
          <a:bodyPr>
            <a:noAutofit/>
          </a:bodyPr>
          <a:lstStyle/>
          <a:p>
            <a:pPr algn="ctr"/>
            <a:r>
              <a:rPr lang="cs-CZ" sz="3600" b="1" dirty="0">
                <a:latin typeface="Bookman Old Style" panose="02050604050505020204" pitchFamily="18" charset="0"/>
              </a:rPr>
              <a:t>Uzavření manželství prostřednictvím zástupce</a:t>
            </a:r>
          </a:p>
        </p:txBody>
      </p:sp>
      <p:sp>
        <p:nvSpPr>
          <p:cNvPr id="3" name="Zástupný symbol pro obsah 2"/>
          <p:cNvSpPr>
            <a:spLocks noGrp="1"/>
          </p:cNvSpPr>
          <p:nvPr>
            <p:ph idx="1"/>
          </p:nvPr>
        </p:nvSpPr>
        <p:spPr>
          <a:xfrm>
            <a:off x="228600" y="804333"/>
            <a:ext cx="11811000" cy="6053667"/>
          </a:xfrm>
        </p:spPr>
        <p:txBody>
          <a:bodyPr>
            <a:normAutofit fontScale="55000" lnSpcReduction="20000"/>
          </a:bodyPr>
          <a:lstStyle/>
          <a:p>
            <a:r>
              <a:rPr lang="cs-CZ" sz="3600" dirty="0">
                <a:latin typeface="Bookman Old Style" panose="02050604050505020204" pitchFamily="18" charset="0"/>
              </a:rPr>
              <a:t>kán. 1104, CCEO kán. 837 § 2</a:t>
            </a:r>
          </a:p>
          <a:p>
            <a:r>
              <a:rPr lang="cs-CZ" sz="3600" dirty="0">
                <a:latin typeface="Bookman Old Style" panose="02050604050505020204" pitchFamily="18" charset="0"/>
              </a:rPr>
              <a:t>CIC – relativně široké možnosti uplatnění:</a:t>
            </a:r>
          </a:p>
          <a:p>
            <a:pPr lvl="1"/>
            <a:r>
              <a:rPr lang="cs-CZ" sz="2900" dirty="0">
                <a:latin typeface="Bookman Old Style" panose="02050604050505020204" pitchFamily="18" charset="0"/>
              </a:rPr>
              <a:t>povolení místního ordináře</a:t>
            </a:r>
          </a:p>
          <a:p>
            <a:pPr lvl="1"/>
            <a:r>
              <a:rPr lang="cs-CZ" sz="2900" dirty="0">
                <a:latin typeface="Bookman Old Style" panose="02050604050505020204" pitchFamily="18" charset="0"/>
              </a:rPr>
              <a:t>pověření vyhotovené pro konkrétní osobu a konkrétní manželství podle norem světského, nebo kanonického práva, a je nepřenosné</a:t>
            </a:r>
          </a:p>
          <a:p>
            <a:pPr lvl="1"/>
            <a:r>
              <a:rPr lang="cs-CZ" sz="2900" u="sng" dirty="0">
                <a:latin typeface="Bookman Old Style" panose="02050604050505020204" pitchFamily="18" charset="0"/>
              </a:rPr>
              <a:t>manželství je neplatné, pokud je zmocnění odvoláno zmocnitelem před sňatkem nebo pokud zmocnitel byl stižen amencí, i když o tom zmocněnec i druhý nupturient nevědí</a:t>
            </a:r>
          </a:p>
          <a:p>
            <a:r>
              <a:rPr lang="cs-CZ" sz="3600" dirty="0">
                <a:latin typeface="Bookman Old Style" panose="02050604050505020204" pitchFamily="18" charset="0"/>
              </a:rPr>
              <a:t>CCEO: lze platně realizovat jen na základě partikulárního práva církve </a:t>
            </a:r>
            <a:r>
              <a:rPr lang="cs-CZ" sz="3600" i="1" dirty="0">
                <a:latin typeface="Bookman Old Style" panose="02050604050505020204" pitchFamily="18" charset="0"/>
              </a:rPr>
              <a:t>sui iuris, </a:t>
            </a:r>
            <a:r>
              <a:rPr lang="cs-CZ" sz="3600" dirty="0">
                <a:latin typeface="Bookman Old Style" panose="02050604050505020204" pitchFamily="18" charset="0"/>
              </a:rPr>
              <a:t>tam je třeba uvést další podmínky</a:t>
            </a:r>
            <a:endParaRPr lang="cs-CZ" sz="3600" i="1" dirty="0">
              <a:latin typeface="Bookman Old Style" panose="02050604050505020204" pitchFamily="18" charset="0"/>
            </a:endParaRPr>
          </a:p>
          <a:p>
            <a:r>
              <a:rPr lang="cs-CZ" sz="3600" dirty="0">
                <a:latin typeface="Bookman Old Style" panose="02050604050505020204" pitchFamily="18" charset="0"/>
              </a:rPr>
              <a:t>prakticky se nevyskytuje</a:t>
            </a:r>
          </a:p>
          <a:p>
            <a:r>
              <a:rPr lang="cs-CZ" sz="3600" dirty="0">
                <a:latin typeface="Bookman Old Style" panose="02050604050505020204" pitchFamily="18" charset="0"/>
              </a:rPr>
              <a:t>ČR: zák. č. 89/2012 Sb., § 669:</a:t>
            </a:r>
          </a:p>
          <a:p>
            <a:pPr marL="0" indent="0">
              <a:spcBef>
                <a:spcPts val="600"/>
              </a:spcBef>
              <a:buNone/>
            </a:pPr>
            <a:r>
              <a:rPr lang="cs-CZ" dirty="0"/>
              <a:t>(1) Jsou-li pro to důležité důvody, může krajský úřad, v jehož správním obvodu má být manželství uzavřeno, na žádost snoubenců povolit, aby projev vůle jednoho ze snoubenců o vstupu do manželství za něj učinil jeho zmocněnec.</a:t>
            </a:r>
          </a:p>
          <a:p>
            <a:pPr marL="0" indent="0">
              <a:spcBef>
                <a:spcPts val="600"/>
              </a:spcBef>
              <a:buNone/>
            </a:pPr>
            <a:r>
              <a:rPr lang="cs-CZ" dirty="0"/>
              <a:t>(2) Plná moc musí obsahovat údaje osvědčující totožnost a další rozhodné skutečnosti týkající se obou snoubenců a zmocněnce a prohlášení o příjmení. Musí v ní být rovněž uvedeno, že snoubencům nejsou známy překážky, které by jim bránily uzavřít manželství, že navzájem znají svůj zdravotní stav a že zvážili uspořádání budoucích majetkových poměrů, svého bydlení a hmotné zajištění po uzavření manželství. Plná moc vyžaduje písemnou formu a podpis na ní musí být úředně ověřen.</a:t>
            </a:r>
          </a:p>
          <a:p>
            <a:pPr marL="0" indent="0">
              <a:spcBef>
                <a:spcPts val="600"/>
              </a:spcBef>
              <a:buNone/>
            </a:pPr>
            <a:r>
              <a:rPr lang="cs-CZ" u="sng" dirty="0"/>
              <a:t>(3) Odvolání plné moci je účinné jen tehdy, dozví-li se o něm druhý snoubenec dříve, než učiní svůj sňatečný projev vůle.</a:t>
            </a:r>
            <a:endParaRPr lang="cs-CZ" dirty="0">
              <a:latin typeface="Bookman Old Style" panose="02050604050505020204" pitchFamily="18" charset="0"/>
            </a:endParaRPr>
          </a:p>
          <a:p>
            <a:r>
              <a:rPr lang="cs-CZ" sz="3600" dirty="0">
                <a:latin typeface="Bookman Old Style" panose="02050604050505020204" pitchFamily="18" charset="0"/>
              </a:rPr>
              <a:t>SR: zák. č. 36/2005 Z. z., § 8:</a:t>
            </a:r>
          </a:p>
          <a:p>
            <a:pPr marL="0" indent="0">
              <a:spcBef>
                <a:spcPts val="600"/>
              </a:spcBef>
              <a:buNone/>
            </a:pPr>
            <a:r>
              <a:rPr lang="sk-SK" dirty="0"/>
              <a:t>(1) Matričný úrad na základe písomnej žiadosti oboch snúbencov povolí, aby vyhlásenie snúbenca, že vstupuje do manželstva, urobil jeho zástupca. Žiadosť musí byť odôvodnená. Plnomocenstvo musí mať písomnú formu a podpis splnomocniteľa na ňom musí byť úradne osvedčený, inak manželstvo nevznikne.</a:t>
            </a:r>
          </a:p>
          <a:p>
            <a:pPr marL="0" indent="0">
              <a:spcBef>
                <a:spcPts val="0"/>
              </a:spcBef>
              <a:buNone/>
            </a:pPr>
            <a:r>
              <a:rPr lang="sk-SK" dirty="0"/>
              <a:t>(2) Písomné plnomocenstvo obsahuje</a:t>
            </a:r>
          </a:p>
          <a:p>
            <a:pPr marL="0" indent="0">
              <a:spcBef>
                <a:spcPts val="0"/>
              </a:spcBef>
              <a:buNone/>
            </a:pPr>
            <a:r>
              <a:rPr lang="sk-SK" dirty="0"/>
              <a:t>a) meno, priezvisko, rodné priezvisko, dátum narodenia, trvalý pobyt snúbenca a zástupcu,</a:t>
            </a:r>
          </a:p>
          <a:p>
            <a:pPr marL="0" indent="0">
              <a:spcBef>
                <a:spcPts val="0"/>
              </a:spcBef>
              <a:buNone/>
            </a:pPr>
            <a:r>
              <a:rPr lang="sk-SK" dirty="0"/>
              <a:t>b) vyhlásenie o priezvisku snúbencov a ich spoločných detí v mužskom aj ženskom tvare,</a:t>
            </a:r>
          </a:p>
          <a:p>
            <a:pPr marL="0" indent="0">
              <a:spcBef>
                <a:spcPts val="0"/>
              </a:spcBef>
              <a:buNone/>
            </a:pPr>
            <a:r>
              <a:rPr lang="sk-SK" dirty="0"/>
              <a:t>c) vyhlásenie, že splnomocniteľovi nie sú známe okolnosti vylučujúce uzavretie manželstva a že snúbenci navzájom poznajú svoj zdravotný stav.</a:t>
            </a:r>
          </a:p>
          <a:p>
            <a:pPr marL="0" indent="0">
              <a:spcBef>
                <a:spcPts val="0"/>
              </a:spcBef>
              <a:buNone/>
            </a:pPr>
            <a:r>
              <a:rPr lang="sk-SK" u="sng" dirty="0"/>
              <a:t>(3) Odvolanie plnomocenstva je účinné len vtedy, keď sa o ňom druhý snúbenec dozvie pred tým, ako vyhlásil, že vstupuje do manželstva.</a:t>
            </a:r>
            <a:endParaRPr lang="sk-SK" u="sng" dirty="0">
              <a:latin typeface="Bookman Old Style" panose="02050604050505020204" pitchFamily="18" charset="0"/>
            </a:endParaRPr>
          </a:p>
        </p:txBody>
      </p:sp>
    </p:spTree>
    <p:extLst>
      <p:ext uri="{BB962C8B-B14F-4D97-AF65-F5344CB8AC3E}">
        <p14:creationId xmlns:p14="http://schemas.microsoft.com/office/powerpoint/2010/main" val="6104122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28600" y="140738"/>
            <a:ext cx="11899900" cy="629729"/>
          </a:xfrm>
        </p:spPr>
        <p:txBody>
          <a:bodyPr>
            <a:noAutofit/>
          </a:bodyPr>
          <a:lstStyle/>
          <a:p>
            <a:pPr algn="ctr"/>
            <a:r>
              <a:rPr lang="cs-CZ" sz="3600" b="1" dirty="0">
                <a:latin typeface="Bookman Old Style" panose="02050604050505020204" pitchFamily="18" charset="0"/>
              </a:rPr>
              <a:t>Uzavření manželství prostřednictvím tlumočníka</a:t>
            </a:r>
          </a:p>
        </p:txBody>
      </p:sp>
      <p:sp>
        <p:nvSpPr>
          <p:cNvPr id="3" name="Zástupný symbol pro obsah 2"/>
          <p:cNvSpPr>
            <a:spLocks noGrp="1"/>
          </p:cNvSpPr>
          <p:nvPr>
            <p:ph idx="1"/>
          </p:nvPr>
        </p:nvSpPr>
        <p:spPr>
          <a:xfrm>
            <a:off x="228600" y="982133"/>
            <a:ext cx="11811000" cy="5613399"/>
          </a:xfrm>
        </p:spPr>
        <p:txBody>
          <a:bodyPr>
            <a:normAutofit fontScale="62500" lnSpcReduction="20000"/>
          </a:bodyPr>
          <a:lstStyle/>
          <a:p>
            <a:r>
              <a:rPr lang="cs-CZ" sz="3800" dirty="0">
                <a:latin typeface="Bookman Old Style" panose="02050604050505020204" pitchFamily="18" charset="0"/>
              </a:rPr>
              <a:t>kán. 1106, v CCEO není explicitně regulováno</a:t>
            </a:r>
          </a:p>
          <a:p>
            <a:r>
              <a:rPr lang="cs-CZ" sz="3800" dirty="0">
                <a:latin typeface="Bookman Old Style" panose="02050604050505020204" pitchFamily="18" charset="0"/>
              </a:rPr>
              <a:t>CIC – požadavek věrohodnosti tlumočníka, odpovědnost nese farář místa sňatku; neplatnost by mohla pramenit z toho, že vůbec nedojde k</a:t>
            </a:r>
            <a:r>
              <a:rPr lang="cs-CZ" sz="3800" dirty="0"/>
              <a:t> </a:t>
            </a:r>
            <a:r>
              <a:rPr lang="cs-CZ" sz="3800" dirty="0">
                <a:latin typeface="Bookman Old Style" panose="02050604050505020204" pitchFamily="18" charset="0"/>
              </a:rPr>
              <a:t>vyjádření manželského souhlasu nebo že svědci nemohou dosvědčit řádné konání svatebního obřadu</a:t>
            </a:r>
          </a:p>
          <a:p>
            <a:r>
              <a:rPr lang="cs-CZ" sz="3800" dirty="0">
                <a:latin typeface="Bookman Old Style" panose="02050604050505020204" pitchFamily="18" charset="0"/>
              </a:rPr>
              <a:t>prakticky se tlumočník při církevní svatbě nevyžaduje a nevyskytuje, též se nevyskytuje neplatnost manželství způsobená tlumočníkem</a:t>
            </a:r>
          </a:p>
          <a:p>
            <a:r>
              <a:rPr lang="cs-CZ" sz="3800" dirty="0">
                <a:latin typeface="Bookman Old Style" panose="02050604050505020204" pitchFamily="18" charset="0"/>
              </a:rPr>
              <a:t>ČR: zák. č. 301/200 Sb., o matrikách, § 39 – pro občanský sňatek:</a:t>
            </a:r>
          </a:p>
          <a:p>
            <a:pPr marL="0" indent="0">
              <a:spcBef>
                <a:spcPts val="600"/>
              </a:spcBef>
              <a:buNone/>
            </a:pPr>
            <a:r>
              <a:rPr lang="cs-CZ" sz="3400" dirty="0"/>
              <a:t>Pokud je snoubenec nebo osoba, která chce vstoupit do partnerství, neslyšící, němý nebo nemluví nebo nerozumí česky, je nutná při prohlášení o uzavření manželství nebo vstupu do partnerství přítomnost tlumočníka. Účast tlumočníka zajišťuje jeden ze snoubenců nebo osob, které chtějí vstoupit do partnerství, na vlastní náklady, nestanoví-li zvláštní právní předpis jinak. Bez přítomnosti tlumočníka nelze prohlášení o</a:t>
            </a:r>
            <a:r>
              <a:rPr lang="cs-CZ" dirty="0"/>
              <a:t> </a:t>
            </a:r>
            <a:r>
              <a:rPr lang="cs-CZ" sz="3400" dirty="0"/>
              <a:t>uzavření manželství nebo o vstupu do partnerství v těchto případech učinit. Nejde-li o tlumočníka jmenovaného ministrem spravedlnosti nebo předsedou krajského soudu, musí tlumočník složit slib do rukou matrikáře, a to ve znění slibu podle zákona o znalcích a tlumočnících.</a:t>
            </a:r>
          </a:p>
          <a:p>
            <a:r>
              <a:rPr lang="cs-CZ" sz="3800" dirty="0">
                <a:latin typeface="Bookman Old Style" panose="02050604050505020204" pitchFamily="18" charset="0"/>
              </a:rPr>
              <a:t>SR: analogicky se užívá zák. č. 71/1967 </a:t>
            </a:r>
            <a:r>
              <a:rPr lang="cs-CZ" sz="3800" dirty="0" err="1">
                <a:latin typeface="Bookman Old Style" panose="02050604050505020204" pitchFamily="18" charset="0"/>
              </a:rPr>
              <a:t>Zb</a:t>
            </a:r>
            <a:r>
              <a:rPr lang="cs-CZ" sz="3800" dirty="0">
                <a:latin typeface="Bookman Old Style" panose="02050604050505020204" pitchFamily="18" charset="0"/>
              </a:rPr>
              <a:t>., o správním řízení, § 26 – pouze pro občanský sňatek:</a:t>
            </a:r>
          </a:p>
          <a:p>
            <a:pPr marL="0" indent="0">
              <a:spcBef>
                <a:spcPts val="600"/>
              </a:spcBef>
              <a:buNone/>
            </a:pPr>
            <a:r>
              <a:rPr lang="sk-SK" sz="3400" dirty="0"/>
              <a:t>Ak je pre odborné posúdenie skutočností dôležitých pre rozhodnutie potrebný znalecký posudok, správny orgán ustanoví znalca. Proti rozhodnutiu o ustanovení znalca sa možno odvolať.</a:t>
            </a:r>
          </a:p>
        </p:txBody>
      </p:sp>
    </p:spTree>
    <p:extLst>
      <p:ext uri="{BB962C8B-B14F-4D97-AF65-F5344CB8AC3E}">
        <p14:creationId xmlns:p14="http://schemas.microsoft.com/office/powerpoint/2010/main" val="658596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32914" y="114958"/>
            <a:ext cx="11749177" cy="721803"/>
          </a:xfrm>
        </p:spPr>
        <p:txBody>
          <a:bodyPr>
            <a:normAutofit/>
          </a:bodyPr>
          <a:lstStyle/>
          <a:p>
            <a:pPr algn="ctr"/>
            <a:r>
              <a:rPr lang="cs-CZ" sz="4000" b="1" dirty="0">
                <a:latin typeface="Bookman Old Style" panose="02050604050505020204" pitchFamily="18" charset="0"/>
              </a:rPr>
              <a:t>Kanonické určení manželského souhlasu</a:t>
            </a:r>
            <a:endParaRPr lang="cs-CZ" sz="4000" dirty="0"/>
          </a:p>
        </p:txBody>
      </p:sp>
      <p:sp>
        <p:nvSpPr>
          <p:cNvPr id="3" name="Zástupný symbol pro obsah 2"/>
          <p:cNvSpPr>
            <a:spLocks noGrp="1"/>
          </p:cNvSpPr>
          <p:nvPr>
            <p:ph sz="half" idx="1"/>
          </p:nvPr>
        </p:nvSpPr>
        <p:spPr>
          <a:xfrm>
            <a:off x="336430" y="948905"/>
            <a:ext cx="5512280" cy="5727940"/>
          </a:xfrm>
        </p:spPr>
        <p:txBody>
          <a:bodyPr>
            <a:normAutofit fontScale="85000" lnSpcReduction="20000"/>
          </a:bodyPr>
          <a:lstStyle/>
          <a:p>
            <a:pPr marL="0" indent="0">
              <a:buNone/>
            </a:pPr>
            <a:r>
              <a:rPr lang="cs-CZ" b="1" dirty="0"/>
              <a:t>CIC can. 1057</a:t>
            </a:r>
          </a:p>
          <a:p>
            <a:pPr marL="0" indent="0">
              <a:buNone/>
            </a:pPr>
            <a:r>
              <a:rPr lang="la-Latn" dirty="0">
                <a:latin typeface="Bookman Old Style" panose="02050604050505020204" pitchFamily="18" charset="0"/>
              </a:rPr>
              <a:t>§ 1. Matrimonium facit partium consensus inter personas iure habiles legitime manifestatus, qui nulla humana potestate suppleri valet.</a:t>
            </a:r>
          </a:p>
          <a:p>
            <a:pPr marL="0" indent="0">
              <a:buNone/>
            </a:pPr>
            <a:r>
              <a:rPr lang="la-Latn" dirty="0">
                <a:latin typeface="Bookman Old Style" panose="02050604050505020204" pitchFamily="18" charset="0"/>
              </a:rPr>
              <a:t>§ 2. Consensus matrimonialis est actus voluntatis, quo vir et mulier foedere irrevocabili sese mutuo tradunt et accipiunt ad constituendum matrimonium.</a:t>
            </a:r>
          </a:p>
          <a:p>
            <a:pPr marL="0" indent="0">
              <a:buNone/>
            </a:pPr>
            <a:r>
              <a:rPr lang="cs-CZ" b="1" dirty="0"/>
              <a:t>CCEO can. 817</a:t>
            </a:r>
          </a:p>
          <a:p>
            <a:pPr marL="0" indent="0">
              <a:buNone/>
            </a:pPr>
            <a:r>
              <a:rPr lang="la-Latn" dirty="0">
                <a:latin typeface="Bookman Old Style" panose="02050604050505020204" pitchFamily="18" charset="0"/>
              </a:rPr>
              <a:t>§</a:t>
            </a:r>
            <a:r>
              <a:rPr lang="cs-CZ" dirty="0">
                <a:latin typeface="Bookman Old Style" panose="02050604050505020204" pitchFamily="18" charset="0"/>
              </a:rPr>
              <a:t> </a:t>
            </a:r>
            <a:r>
              <a:rPr lang="la-Latn" dirty="0">
                <a:latin typeface="Bookman Old Style" panose="02050604050505020204" pitchFamily="18" charset="0"/>
              </a:rPr>
              <a:t>1. Consensus matrimonialis est actus voluntatis, quo vir et mulier foedere irrevocabili se mutuo tradunt et accipiunt ad constituendum matrimonium.</a:t>
            </a:r>
            <a:endParaRPr lang="cs-CZ" dirty="0">
              <a:latin typeface="Bookman Old Style" panose="02050604050505020204" pitchFamily="18" charset="0"/>
            </a:endParaRPr>
          </a:p>
          <a:p>
            <a:pPr marL="0" indent="0">
              <a:buNone/>
            </a:pPr>
            <a:r>
              <a:rPr lang="la-Latn" dirty="0">
                <a:latin typeface="Bookman Old Style" panose="02050604050505020204" pitchFamily="18" charset="0"/>
              </a:rPr>
              <a:t>§</a:t>
            </a:r>
            <a:r>
              <a:rPr lang="cs-CZ" dirty="0">
                <a:latin typeface="Bookman Old Style" panose="02050604050505020204" pitchFamily="18" charset="0"/>
              </a:rPr>
              <a:t> </a:t>
            </a:r>
            <a:r>
              <a:rPr lang="la-Latn" dirty="0">
                <a:latin typeface="Bookman Old Style" panose="02050604050505020204" pitchFamily="18" charset="0"/>
              </a:rPr>
              <a:t>2. Consensus matrimonialis nulla humana potestate suppleri potest.</a:t>
            </a:r>
            <a:endParaRPr lang="cs-CZ" dirty="0">
              <a:latin typeface="Bookman Old Style" panose="02050604050505020204" pitchFamily="18" charset="0"/>
            </a:endParaRPr>
          </a:p>
        </p:txBody>
      </p:sp>
      <p:sp>
        <p:nvSpPr>
          <p:cNvPr id="4" name="Zástupný symbol pro obsah 3"/>
          <p:cNvSpPr>
            <a:spLocks noGrp="1"/>
          </p:cNvSpPr>
          <p:nvPr>
            <p:ph sz="half" idx="2"/>
          </p:nvPr>
        </p:nvSpPr>
        <p:spPr>
          <a:xfrm>
            <a:off x="6116129" y="836761"/>
            <a:ext cx="5865962" cy="5727940"/>
          </a:xfrm>
        </p:spPr>
        <p:txBody>
          <a:bodyPr>
            <a:normAutofit fontScale="85000" lnSpcReduction="20000"/>
          </a:bodyPr>
          <a:lstStyle/>
          <a:p>
            <a:pPr marL="0" indent="0">
              <a:buNone/>
            </a:pPr>
            <a:r>
              <a:rPr lang="cs-CZ" b="1" dirty="0"/>
              <a:t>CIC kán. 1057</a:t>
            </a:r>
          </a:p>
          <a:p>
            <a:pPr marL="0" indent="0">
              <a:buNone/>
            </a:pPr>
            <a:r>
              <a:rPr lang="cs-CZ" dirty="0">
                <a:latin typeface="Bookman Old Style" panose="02050604050505020204" pitchFamily="18" charset="0"/>
              </a:rPr>
              <a:t>§ 1. Manželství vzniká souhlasem stran, zákonně projeveným mezi osobami právně způsobilými. Žádná lidská moc nemůže tento souhlas nahradit.</a:t>
            </a:r>
          </a:p>
          <a:p>
            <a:pPr marL="0" indent="0">
              <a:buNone/>
            </a:pPr>
            <a:r>
              <a:rPr lang="cs-CZ" dirty="0">
                <a:latin typeface="Bookman Old Style" panose="02050604050505020204" pitchFamily="18" charset="0"/>
              </a:rPr>
              <a:t>§ 2. Manželský souhlas je úkon vůle, kterým se muž a žena neodvolatelnou posvátnou smlouvou sobě navzájem odevzdávají a přijímají za účelem vytvoření manželství.</a:t>
            </a:r>
          </a:p>
          <a:p>
            <a:pPr marL="0" indent="0">
              <a:buNone/>
            </a:pPr>
            <a:r>
              <a:rPr lang="cs-CZ" b="1" dirty="0"/>
              <a:t>CCEO kán. 817</a:t>
            </a:r>
          </a:p>
          <a:p>
            <a:pPr marL="0" indent="0">
              <a:buNone/>
            </a:pPr>
            <a:r>
              <a:rPr lang="cs-CZ" dirty="0">
                <a:latin typeface="Bookman Old Style" panose="02050604050505020204" pitchFamily="18" charset="0"/>
              </a:rPr>
              <a:t>§ 1. Manželský souhlas je úkon vůle, kterým se muž a žena neodvolatelnou posvátnou smlouvou sobě navzájem odevzdávají a přijímají za účelem vytvoření manželství.</a:t>
            </a:r>
          </a:p>
          <a:p>
            <a:pPr marL="0" indent="0">
              <a:buNone/>
            </a:pPr>
            <a:r>
              <a:rPr lang="cs-CZ" dirty="0">
                <a:latin typeface="Bookman Old Style" panose="02050604050505020204" pitchFamily="18" charset="0"/>
              </a:rPr>
              <a:t>§ 2. Manželský souhlas nemůže nahradit žádná lidská moc.</a:t>
            </a:r>
          </a:p>
        </p:txBody>
      </p:sp>
    </p:spTree>
    <p:extLst>
      <p:ext uri="{BB962C8B-B14F-4D97-AF65-F5344CB8AC3E}">
        <p14:creationId xmlns:p14="http://schemas.microsoft.com/office/powerpoint/2010/main" val="850197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70936" y="-30521"/>
            <a:ext cx="11481758" cy="902958"/>
          </a:xfrm>
        </p:spPr>
        <p:txBody>
          <a:bodyPr/>
          <a:lstStyle/>
          <a:p>
            <a:pPr algn="ctr"/>
            <a:r>
              <a:rPr lang="cs-CZ" b="1" dirty="0">
                <a:latin typeface="Bookman Old Style" panose="02050604050505020204" pitchFamily="18" charset="0"/>
              </a:rPr>
              <a:t>Dvojí přístup k manželskému souhlasu</a:t>
            </a:r>
          </a:p>
        </p:txBody>
      </p:sp>
      <p:pic>
        <p:nvPicPr>
          <p:cNvPr id="16" name="Zástupný symbol pro obsah 1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0936" y="991892"/>
            <a:ext cx="11158779" cy="5563890"/>
          </a:xfrm>
        </p:spPr>
      </p:pic>
    </p:spTree>
    <p:extLst>
      <p:ext uri="{BB962C8B-B14F-4D97-AF65-F5344CB8AC3E}">
        <p14:creationId xmlns:p14="http://schemas.microsoft.com/office/powerpoint/2010/main" val="1544401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70936" y="132212"/>
            <a:ext cx="11481758" cy="902958"/>
          </a:xfrm>
        </p:spPr>
        <p:txBody>
          <a:bodyPr/>
          <a:lstStyle/>
          <a:p>
            <a:pPr algn="ctr"/>
            <a:r>
              <a:rPr lang="cs-CZ" b="1" dirty="0">
                <a:latin typeface="Bookman Old Style" panose="02050604050505020204" pitchFamily="18" charset="0"/>
              </a:rPr>
              <a:t>Dvojí přístup k manželskému souhlasu</a:t>
            </a:r>
          </a:p>
        </p:txBody>
      </p:sp>
      <p:sp>
        <p:nvSpPr>
          <p:cNvPr id="3" name="Zástupný symbol pro obsah 2"/>
          <p:cNvSpPr>
            <a:spLocks noGrp="1"/>
          </p:cNvSpPr>
          <p:nvPr>
            <p:ph idx="1"/>
          </p:nvPr>
        </p:nvSpPr>
        <p:spPr>
          <a:xfrm>
            <a:off x="370936" y="1035170"/>
            <a:ext cx="11481757" cy="5693434"/>
          </a:xfrm>
        </p:spPr>
        <p:txBody>
          <a:bodyPr>
            <a:noAutofit/>
          </a:bodyPr>
          <a:lstStyle/>
          <a:p>
            <a:r>
              <a:rPr lang="cs-CZ" sz="3400" b="1" dirty="0">
                <a:latin typeface="Bookman Old Style" panose="02050604050505020204" pitchFamily="18" charset="0"/>
              </a:rPr>
              <a:t>pozitivní přístup: </a:t>
            </a:r>
            <a:r>
              <a:rPr lang="cs-CZ" sz="3400" dirty="0">
                <a:latin typeface="Bookman Old Style" panose="02050604050505020204" pitchFamily="18" charset="0"/>
              </a:rPr>
              <a:t>vymezit, co má být obsahem manželského souhlasu – to je potřebné z hlediska praxe, právně však prakticky nepoužitelné: muselo by se přesně vymezit, co má být obsahem manželského souhlasu a existenci </a:t>
            </a:r>
            <a:r>
              <a:rPr lang="cs-CZ" sz="3400" b="1" i="1" dirty="0">
                <a:latin typeface="Bookman Old Style" panose="02050604050505020204" pitchFamily="18" charset="0"/>
              </a:rPr>
              <a:t>všech </a:t>
            </a:r>
            <a:r>
              <a:rPr lang="cs-CZ" sz="3400" dirty="0">
                <a:latin typeface="Bookman Old Style" panose="02050604050505020204" pitchFamily="18" charset="0"/>
              </a:rPr>
              <a:t>těchto prvků dokazovat</a:t>
            </a:r>
          </a:p>
          <a:p>
            <a:r>
              <a:rPr lang="cs-CZ" sz="3400" b="1" dirty="0">
                <a:latin typeface="Bookman Old Style" panose="02050604050505020204" pitchFamily="18" charset="0"/>
              </a:rPr>
              <a:t>negativní přístup:</a:t>
            </a:r>
            <a:r>
              <a:rPr lang="cs-CZ" sz="3400" dirty="0">
                <a:latin typeface="Bookman Old Style" panose="02050604050505020204" pitchFamily="18" charset="0"/>
              </a:rPr>
              <a:t> vymezit, kdy je manželský souhlas nedostačující (vady souhlasu), ke konstatování neexistence náležitého souhlasu stačí prokázat existenci </a:t>
            </a:r>
            <a:r>
              <a:rPr lang="cs-CZ" sz="3400" b="1" i="1" dirty="0">
                <a:latin typeface="Bookman Old Style" panose="02050604050505020204" pitchFamily="18" charset="0"/>
              </a:rPr>
              <a:t>alespoň jednoho</a:t>
            </a:r>
            <a:r>
              <a:rPr lang="cs-CZ" sz="3400" dirty="0">
                <a:latin typeface="Bookman Old Style" panose="02050604050505020204" pitchFamily="18" charset="0"/>
              </a:rPr>
              <a:t> prvku – takto se hájí jakési „minimum pro manželství“, které ale zpravidla není dostačující pro život</a:t>
            </a:r>
            <a:endParaRPr lang="cs-CZ" sz="3400" b="1" dirty="0">
              <a:latin typeface="Bookman Old Style" panose="02050604050505020204" pitchFamily="18" charset="0"/>
            </a:endParaRPr>
          </a:p>
        </p:txBody>
      </p:sp>
    </p:spTree>
    <p:extLst>
      <p:ext uri="{BB962C8B-B14F-4D97-AF65-F5344CB8AC3E}">
        <p14:creationId xmlns:p14="http://schemas.microsoft.com/office/powerpoint/2010/main" val="2715118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76051" y="162332"/>
            <a:ext cx="11168009" cy="701731"/>
          </a:xfrm>
        </p:spPr>
        <p:txBody>
          <a:bodyPr wrap="square">
            <a:spAutoFit/>
          </a:bodyPr>
          <a:lstStyle/>
          <a:p>
            <a:pPr algn="ctr"/>
            <a:r>
              <a:rPr lang="cs-CZ" b="1" dirty="0">
                <a:latin typeface="Bookman Old Style" panose="02050604050505020204" pitchFamily="18" charset="0"/>
              </a:rPr>
              <a:t>Typy nedostatků souhlasu</a:t>
            </a:r>
          </a:p>
        </p:txBody>
      </p:sp>
      <p:sp>
        <p:nvSpPr>
          <p:cNvPr id="3" name="Zástupný symbol pro obsah 2"/>
          <p:cNvSpPr>
            <a:spLocks noGrp="1"/>
          </p:cNvSpPr>
          <p:nvPr>
            <p:ph idx="1"/>
          </p:nvPr>
        </p:nvSpPr>
        <p:spPr>
          <a:xfrm>
            <a:off x="310551" y="864063"/>
            <a:ext cx="11499011" cy="5883869"/>
          </a:xfrm>
        </p:spPr>
        <p:txBody>
          <a:bodyPr>
            <a:normAutofit fontScale="92500" lnSpcReduction="10000"/>
          </a:bodyPr>
          <a:lstStyle/>
          <a:p>
            <a:r>
              <a:rPr lang="cs-CZ" b="1" dirty="0">
                <a:latin typeface="Bookman Old Style" panose="02050604050505020204" pitchFamily="18" charset="0"/>
              </a:rPr>
              <a:t>vady v poznání </a:t>
            </a:r>
            <a:r>
              <a:rPr lang="cs-CZ" dirty="0">
                <a:latin typeface="Bookman Old Style" panose="02050604050505020204" pitchFamily="18" charset="0"/>
              </a:rPr>
              <a:t>– nedostatečnost nebo omyl: nedostatečnost užívání rozumu (kán. 1095 odst.</a:t>
            </a:r>
            <a:r>
              <a:rPr lang="cs-CZ" dirty="0"/>
              <a:t> </a:t>
            </a:r>
            <a:r>
              <a:rPr lang="cs-CZ" dirty="0">
                <a:latin typeface="Bookman Old Style" panose="02050604050505020204" pitchFamily="18" charset="0"/>
              </a:rPr>
              <a:t>1) a závažná porucha soudnosti (kán. 1095 odst. 2), nedosažení potřebného minima znalostí o</a:t>
            </a:r>
            <a:r>
              <a:rPr lang="cs-CZ" dirty="0"/>
              <a:t> </a:t>
            </a:r>
            <a:r>
              <a:rPr lang="cs-CZ" dirty="0">
                <a:latin typeface="Bookman Old Style" panose="02050604050505020204" pitchFamily="18" charset="0"/>
              </a:rPr>
              <a:t>manželství (kán. 1096), omyl ohledně osoby druhého nupturienta anebo jeho zásadních vlastností (kán. 1097), omyl v důležité vlastnosti druhého nupturienta zapříčiněný podvodem (kán. 1098), omyl ohledně podstatných vlastností manželství (kán. 1099), omyl ohledně platnosti manželství (kán.</a:t>
            </a:r>
            <a:r>
              <a:rPr lang="cs-CZ" dirty="0"/>
              <a:t> </a:t>
            </a:r>
            <a:r>
              <a:rPr lang="cs-CZ" dirty="0">
                <a:latin typeface="Bookman Old Style" panose="02050604050505020204" pitchFamily="18" charset="0"/>
              </a:rPr>
              <a:t>1100);</a:t>
            </a:r>
          </a:p>
          <a:p>
            <a:r>
              <a:rPr lang="cs-CZ" b="1" dirty="0">
                <a:latin typeface="Bookman Old Style" panose="02050604050505020204" pitchFamily="18" charset="0"/>
              </a:rPr>
              <a:t>vady ve vůli </a:t>
            </a:r>
            <a:r>
              <a:rPr lang="cs-CZ" dirty="0">
                <a:latin typeface="Bookman Old Style" panose="02050604050505020204" pitchFamily="18" charset="0"/>
              </a:rPr>
              <a:t>– psychická neschopnost převzít podstatné manželské povinnosti (kán. 1095 odst. 3), simulace souhlasu (kán. 1101), podmíněný souhlas (kán. 1102), násilí nebo vážný strach (kán.</a:t>
            </a:r>
            <a:r>
              <a:rPr lang="cs-CZ" dirty="0"/>
              <a:t> </a:t>
            </a:r>
            <a:r>
              <a:rPr lang="cs-CZ" dirty="0">
                <a:latin typeface="Bookman Old Style" panose="02050604050505020204" pitchFamily="18" charset="0"/>
              </a:rPr>
              <a:t>1103);</a:t>
            </a:r>
          </a:p>
          <a:p>
            <a:r>
              <a:rPr lang="cs-CZ" b="1" dirty="0">
                <a:latin typeface="Bookman Old Style" panose="02050604050505020204" pitchFamily="18" charset="0"/>
              </a:rPr>
              <a:t>vady v prezentaci souhlasu </a:t>
            </a:r>
            <a:r>
              <a:rPr lang="cs-CZ" dirty="0">
                <a:latin typeface="Bookman Old Style" panose="02050604050505020204" pitchFamily="18" charset="0"/>
              </a:rPr>
              <a:t>– uzavření manželství prostřednictvím zástupce (kán. 1105), prostřednictvím tlumočníka (kán. 1106).</a:t>
            </a:r>
          </a:p>
          <a:p>
            <a:r>
              <a:rPr lang="cs-CZ" dirty="0">
                <a:latin typeface="Bookman Old Style" panose="02050604050505020204" pitchFamily="18" charset="0"/>
              </a:rPr>
              <a:t>Zpravidla jsou nedostatky souhlasu chápány jako požadavky vyplývající ze samotné povahy manželství a lidského úkonu </a:t>
            </a:r>
            <a:r>
              <a:rPr lang="cs-CZ" i="1" dirty="0">
                <a:latin typeface="Bookman Old Style" panose="02050604050505020204" pitchFamily="18" charset="0"/>
              </a:rPr>
              <a:t>(</a:t>
            </a:r>
            <a:r>
              <a:rPr lang="cs-CZ" i="1" dirty="0" err="1">
                <a:latin typeface="Bookman Old Style" panose="02050604050505020204" pitchFamily="18" charset="0"/>
              </a:rPr>
              <a:t>actus</a:t>
            </a:r>
            <a:r>
              <a:rPr lang="cs-CZ" i="1" dirty="0">
                <a:latin typeface="Bookman Old Style" panose="02050604050505020204" pitchFamily="18" charset="0"/>
              </a:rPr>
              <a:t> </a:t>
            </a:r>
            <a:r>
              <a:rPr lang="cs-CZ" i="1" dirty="0" err="1">
                <a:latin typeface="Bookman Old Style" panose="02050604050505020204" pitchFamily="18" charset="0"/>
              </a:rPr>
              <a:t>humanus</a:t>
            </a:r>
            <a:r>
              <a:rPr lang="cs-CZ" i="1" dirty="0">
                <a:latin typeface="Bookman Old Style" panose="02050604050505020204" pitchFamily="18" charset="0"/>
              </a:rPr>
              <a:t>),</a:t>
            </a:r>
            <a:r>
              <a:rPr lang="cs-CZ" dirty="0">
                <a:latin typeface="Bookman Old Style" panose="02050604050505020204" pitchFamily="18" charset="0"/>
              </a:rPr>
              <a:t> tedy z přirozeného práva</a:t>
            </a:r>
          </a:p>
        </p:txBody>
      </p:sp>
    </p:spTree>
    <p:extLst>
      <p:ext uri="{BB962C8B-B14F-4D97-AF65-F5344CB8AC3E}">
        <p14:creationId xmlns:p14="http://schemas.microsoft.com/office/powerpoint/2010/main" val="24362516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877079"/>
          </a:xfrm>
        </p:spPr>
        <p:txBody>
          <a:bodyPr/>
          <a:lstStyle/>
          <a:p>
            <a:pPr algn="ctr"/>
            <a:r>
              <a:rPr lang="cs-CZ" b="1" dirty="0">
                <a:latin typeface="Bookman Old Style" panose="02050604050505020204" pitchFamily="18" charset="0"/>
              </a:rPr>
              <a:t>Typologie omylu</a:t>
            </a:r>
          </a:p>
        </p:txBody>
      </p:sp>
      <p:sp>
        <p:nvSpPr>
          <p:cNvPr id="3" name="Zástupný symbol pro obsah 2"/>
          <p:cNvSpPr>
            <a:spLocks noGrp="1"/>
          </p:cNvSpPr>
          <p:nvPr>
            <p:ph idx="1"/>
          </p:nvPr>
        </p:nvSpPr>
        <p:spPr>
          <a:xfrm>
            <a:off x="838200" y="1242204"/>
            <a:ext cx="10515600" cy="5270739"/>
          </a:xfrm>
        </p:spPr>
        <p:txBody>
          <a:bodyPr>
            <a:normAutofit/>
          </a:bodyPr>
          <a:lstStyle/>
          <a:p>
            <a:r>
              <a:rPr lang="cs-CZ" b="1" dirty="0">
                <a:latin typeface="Bookman Old Style" panose="02050604050505020204" pitchFamily="18" charset="0"/>
              </a:rPr>
              <a:t>Z hlediska předmětu poznání:</a:t>
            </a:r>
          </a:p>
          <a:p>
            <a:pPr lvl="1"/>
            <a:r>
              <a:rPr lang="cs-CZ" dirty="0">
                <a:latin typeface="Bookman Old Style" panose="02050604050505020204" pitchFamily="18" charset="0"/>
              </a:rPr>
              <a:t>omyl podstatný </a:t>
            </a:r>
            <a:r>
              <a:rPr lang="cs-CZ" i="1" dirty="0">
                <a:latin typeface="Bookman Old Style" panose="02050604050505020204" pitchFamily="18" charset="0"/>
              </a:rPr>
              <a:t>(</a:t>
            </a:r>
            <a:r>
              <a:rPr lang="cs-CZ" i="1" dirty="0" err="1">
                <a:latin typeface="Bookman Old Style" panose="02050604050505020204" pitchFamily="18" charset="0"/>
              </a:rPr>
              <a:t>substantialis</a:t>
            </a:r>
            <a:r>
              <a:rPr lang="cs-CZ" i="1" dirty="0">
                <a:latin typeface="Bookman Old Style" panose="02050604050505020204" pitchFamily="18" charset="0"/>
              </a:rPr>
              <a:t>) </a:t>
            </a:r>
            <a:r>
              <a:rPr lang="cs-CZ" dirty="0">
                <a:latin typeface="Bookman Old Style" panose="02050604050505020204" pitchFamily="18" charset="0"/>
              </a:rPr>
              <a:t>– týká se podstatných aspektů skutečnosti nebo nezbytných podmínek </a:t>
            </a:r>
            <a:r>
              <a:rPr lang="cs-CZ" i="1" dirty="0">
                <a:latin typeface="Bookman Old Style" panose="02050604050505020204" pitchFamily="18" charset="0"/>
              </a:rPr>
              <a:t>(</a:t>
            </a:r>
            <a:r>
              <a:rPr lang="cs-CZ" i="1" dirty="0" err="1">
                <a:latin typeface="Bookman Old Style" panose="02050604050505020204" pitchFamily="18" charset="0"/>
              </a:rPr>
              <a:t>conditio</a:t>
            </a:r>
            <a:r>
              <a:rPr lang="cs-CZ" i="1" dirty="0">
                <a:latin typeface="Bookman Old Style" panose="02050604050505020204" pitchFamily="18" charset="0"/>
              </a:rPr>
              <a:t> sine </a:t>
            </a:r>
            <a:r>
              <a:rPr lang="cs-CZ" i="1" dirty="0" err="1">
                <a:latin typeface="Bookman Old Style" panose="02050604050505020204" pitchFamily="18" charset="0"/>
              </a:rPr>
              <a:t>qua</a:t>
            </a:r>
            <a:r>
              <a:rPr lang="cs-CZ" i="1" dirty="0">
                <a:latin typeface="Bookman Old Style" panose="02050604050505020204" pitchFamily="18" charset="0"/>
              </a:rPr>
              <a:t> non)</a:t>
            </a:r>
            <a:r>
              <a:rPr lang="cs-CZ" dirty="0">
                <a:latin typeface="Bookman Old Style" panose="02050604050505020204" pitchFamily="18" charset="0"/>
              </a:rPr>
              <a:t>;</a:t>
            </a:r>
          </a:p>
          <a:p>
            <a:pPr lvl="1"/>
            <a:r>
              <a:rPr lang="cs-CZ" dirty="0">
                <a:latin typeface="Bookman Old Style" panose="02050604050505020204" pitchFamily="18" charset="0"/>
              </a:rPr>
              <a:t>omyl případečný </a:t>
            </a:r>
            <a:r>
              <a:rPr lang="cs-CZ" i="1" dirty="0">
                <a:latin typeface="Bookman Old Style" panose="02050604050505020204" pitchFamily="18" charset="0"/>
              </a:rPr>
              <a:t>(</a:t>
            </a:r>
            <a:r>
              <a:rPr lang="cs-CZ" i="1" dirty="0" err="1">
                <a:latin typeface="Bookman Old Style" panose="02050604050505020204" pitchFamily="18" charset="0"/>
              </a:rPr>
              <a:t>accidentalis</a:t>
            </a:r>
            <a:r>
              <a:rPr lang="cs-CZ" i="1" dirty="0">
                <a:latin typeface="Bookman Old Style" panose="02050604050505020204" pitchFamily="18" charset="0"/>
              </a:rPr>
              <a:t>)</a:t>
            </a:r>
            <a:r>
              <a:rPr lang="cs-CZ" dirty="0">
                <a:latin typeface="Bookman Old Style" panose="02050604050505020204" pitchFamily="18" charset="0"/>
              </a:rPr>
              <a:t> – netýká se podstatných aspektů skutečnosti.</a:t>
            </a:r>
          </a:p>
          <a:p>
            <a:r>
              <a:rPr lang="cs-CZ" b="1" dirty="0">
                <a:latin typeface="Bookman Old Style" panose="02050604050505020204" pitchFamily="18" charset="0"/>
              </a:rPr>
              <a:t>Z hlediska dopadu omylu na úkon vůle:</a:t>
            </a:r>
          </a:p>
          <a:p>
            <a:pPr lvl="1"/>
            <a:r>
              <a:rPr lang="cs-CZ" dirty="0">
                <a:latin typeface="Bookman Old Style" panose="02050604050505020204" pitchFamily="18" charset="0"/>
              </a:rPr>
              <a:t>omyl praktický – má dopad na následný úkon vůle;</a:t>
            </a:r>
          </a:p>
          <a:p>
            <a:pPr lvl="1"/>
            <a:r>
              <a:rPr lang="cs-CZ" dirty="0">
                <a:latin typeface="Bookman Old Style" panose="02050604050505020204" pitchFamily="18" charset="0"/>
              </a:rPr>
              <a:t>omyl teoretický – nemá dopad na následný úkon vůle, zůstává pouze v oblasti poznání.</a:t>
            </a:r>
          </a:p>
          <a:p>
            <a:r>
              <a:rPr lang="cs-CZ" b="1" dirty="0">
                <a:latin typeface="Bookman Old Style" panose="02050604050505020204" pitchFamily="18" charset="0"/>
              </a:rPr>
              <a:t>Právní dopad: </a:t>
            </a:r>
            <a:r>
              <a:rPr lang="cs-CZ" dirty="0">
                <a:latin typeface="Bookman Old Style" panose="02050604050505020204" pitchFamily="18" charset="0"/>
              </a:rPr>
              <a:t>Podstatnou nedostatečnost úkonu vůle, tedy i neplatnost manželství působí omyl podstatný a současně praktický, není-li výjimečně výslovně stanoveno jinak.</a:t>
            </a:r>
          </a:p>
        </p:txBody>
      </p:sp>
    </p:spTree>
    <p:extLst>
      <p:ext uri="{BB962C8B-B14F-4D97-AF65-F5344CB8AC3E}">
        <p14:creationId xmlns:p14="http://schemas.microsoft.com/office/powerpoint/2010/main" val="1371044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284672"/>
            <a:ext cx="10515600" cy="923026"/>
          </a:xfrm>
        </p:spPr>
        <p:txBody>
          <a:bodyPr>
            <a:normAutofit/>
          </a:bodyPr>
          <a:lstStyle/>
          <a:p>
            <a:pPr algn="ctr"/>
            <a:r>
              <a:rPr lang="cs-CZ" b="1" dirty="0">
                <a:latin typeface="Bookman Old Style" panose="02050604050505020204" pitchFamily="18" charset="0"/>
              </a:rPr>
              <a:t>Nedostatečnost užívání rozumu</a:t>
            </a:r>
          </a:p>
        </p:txBody>
      </p:sp>
      <p:sp>
        <p:nvSpPr>
          <p:cNvPr id="3" name="Zástupný symbol pro obsah 2"/>
          <p:cNvSpPr>
            <a:spLocks noGrp="1"/>
          </p:cNvSpPr>
          <p:nvPr>
            <p:ph idx="1"/>
          </p:nvPr>
        </p:nvSpPr>
        <p:spPr>
          <a:xfrm>
            <a:off x="151076" y="1268084"/>
            <a:ext cx="11919004" cy="5369783"/>
          </a:xfrm>
        </p:spPr>
        <p:txBody>
          <a:bodyPr>
            <a:normAutofit fontScale="70000" lnSpcReduction="20000"/>
          </a:bodyPr>
          <a:lstStyle/>
          <a:p>
            <a:r>
              <a:rPr lang="cs-CZ" sz="3100" dirty="0">
                <a:latin typeface="Bookman Old Style" panose="02050604050505020204" pitchFamily="18" charset="0"/>
              </a:rPr>
              <a:t>CIC kán. 1095 odst. 1, CCEO kán. 818 odst. 1</a:t>
            </a:r>
          </a:p>
          <a:p>
            <a:r>
              <a:rPr lang="cs-CZ" sz="3100" dirty="0">
                <a:latin typeface="Bookman Old Style" panose="02050604050505020204" pitchFamily="18" charset="0"/>
              </a:rPr>
              <a:t>absence dostatečného používání rozumu</a:t>
            </a:r>
          </a:p>
          <a:p>
            <a:pPr lvl="1"/>
            <a:r>
              <a:rPr lang="cs-CZ" sz="2900" dirty="0">
                <a:latin typeface="Bookman Old Style" panose="02050604050505020204" pitchFamily="18" charset="0"/>
              </a:rPr>
              <a:t>habituální – častější, snáze dokazatelné; buď omezení poznávací schopnosti (</a:t>
            </a:r>
            <a:r>
              <a:rPr lang="cs-CZ" sz="2900" dirty="0" err="1">
                <a:latin typeface="Bookman Old Style" panose="02050604050505020204" pitchFamily="18" charset="0"/>
              </a:rPr>
              <a:t>dementia</a:t>
            </a:r>
            <a:r>
              <a:rPr lang="cs-CZ" sz="2900" dirty="0">
                <a:latin typeface="Bookman Old Style" panose="02050604050505020204" pitchFamily="18" charset="0"/>
              </a:rPr>
              <a:t>), anebo praktickou neschopnost užívání rozumu (</a:t>
            </a:r>
            <a:r>
              <a:rPr lang="cs-CZ" sz="2900" dirty="0" err="1">
                <a:latin typeface="Bookman Old Style" panose="02050604050505020204" pitchFamily="18" charset="0"/>
              </a:rPr>
              <a:t>amentia</a:t>
            </a:r>
            <a:r>
              <a:rPr lang="cs-CZ" sz="2900" dirty="0">
                <a:latin typeface="Bookman Old Style" panose="02050604050505020204" pitchFamily="18" charset="0"/>
              </a:rPr>
              <a:t>)</a:t>
            </a:r>
          </a:p>
          <a:p>
            <a:pPr lvl="1"/>
            <a:r>
              <a:rPr lang="cs-CZ" sz="2900" dirty="0">
                <a:latin typeface="Bookman Old Style" panose="02050604050505020204" pitchFamily="18" charset="0"/>
              </a:rPr>
              <a:t>aktuální – méně časté, i zaviněné, obtížně dokazatelné</a:t>
            </a:r>
          </a:p>
          <a:p>
            <a:r>
              <a:rPr lang="cs-CZ" sz="3100" dirty="0">
                <a:latin typeface="Bookman Old Style" panose="02050604050505020204" pitchFamily="18" charset="0"/>
              </a:rPr>
              <a:t>ČR: zák. č. 89/2012 Sb., § 673:</a:t>
            </a:r>
          </a:p>
          <a:p>
            <a:pPr marL="0" indent="0">
              <a:spcBef>
                <a:spcPts val="600"/>
              </a:spcBef>
              <a:buNone/>
            </a:pPr>
            <a:r>
              <a:rPr lang="cs-CZ" dirty="0"/>
              <a:t>Manželství nemůže uzavřít osoba, jejíž svéprávnost byla v této oblasti omezena.</a:t>
            </a:r>
            <a:endParaRPr lang="cs-CZ" dirty="0">
              <a:latin typeface="Bookman Old Style" panose="02050604050505020204" pitchFamily="18" charset="0"/>
            </a:endParaRPr>
          </a:p>
          <a:p>
            <a:r>
              <a:rPr lang="cs-CZ" sz="3100" dirty="0">
                <a:latin typeface="Bookman Old Style" panose="02050604050505020204" pitchFamily="18" charset="0"/>
              </a:rPr>
              <a:t>SR: zák. č. 36/2005 Z. z., § 12:</a:t>
            </a:r>
          </a:p>
          <a:p>
            <a:pPr marL="0" indent="0">
              <a:spcBef>
                <a:spcPts val="600"/>
              </a:spcBef>
              <a:buNone/>
            </a:pPr>
            <a:r>
              <a:rPr lang="sk-SK" dirty="0"/>
              <a:t>(1) Manželstvo nemôže uzavrieť osoba pozbavená spôsobilosti na právne úkony.</a:t>
            </a:r>
          </a:p>
          <a:p>
            <a:pPr marL="0" indent="0">
              <a:spcBef>
                <a:spcPts val="200"/>
              </a:spcBef>
              <a:buNone/>
            </a:pPr>
            <a:r>
              <a:rPr lang="sk-SK" dirty="0"/>
              <a:t>(2) Osoba, ktorej spôsobilosť na právne úkony je obmedzená, môže uzavrieť manželstvo len s povolením súdu.</a:t>
            </a:r>
          </a:p>
          <a:p>
            <a:pPr marL="0" indent="0">
              <a:spcBef>
                <a:spcPts val="200"/>
              </a:spcBef>
              <a:buNone/>
            </a:pPr>
            <a:r>
              <a:rPr lang="sk-SK" dirty="0"/>
              <a:t>(3) Manželstvo nemôže uzavrieť osoba postihnutá duševnou poruchou, ktorá by mala za následok obmedzenie spôsobilosti na právne úkony. Súd však môže uzavretie manželstva takej osobe povoliť, ak je jej zdravotný stav zlučiteľný s účelom manželstva.</a:t>
            </a:r>
          </a:p>
          <a:p>
            <a:pPr marL="0" indent="0">
              <a:spcBef>
                <a:spcPts val="200"/>
              </a:spcBef>
              <a:buNone/>
            </a:pPr>
            <a:r>
              <a:rPr lang="sk-SK" dirty="0"/>
              <a:t>(4) Ak uzavrie manželstvo osoba pozbavená spôsobilosti na právne úkony alebo osoba, ktorá trpí duševnou poruchou, ktorá by mala za následok pozbavenie spôsobilosti na právne úkony, súd rozhodne o tom, že manželstvo je neplatné, aj bez návrhu.</a:t>
            </a:r>
          </a:p>
          <a:p>
            <a:pPr marL="0" indent="0">
              <a:spcBef>
                <a:spcPts val="200"/>
              </a:spcBef>
              <a:buNone/>
            </a:pPr>
            <a:r>
              <a:rPr lang="sk-SK" dirty="0"/>
              <a:t>(5) Ak bez povolenia súdu uzavrie manželstvo osoba, ktorej spôsobilosť na právne úkony je obmedzená, alebo osoba postihnutá duševnou poruchou, ktorá by mala za následok obmedzenie spôsobilosti na právne úkony, rozhodne súd o neplatnosti tohto manželstva na návrh ktoréhokoľvek z manželov. Súd nerozhodne o neplatnosti manželstva a manželstvo sa stane platným, ak sa zdravotný stav manžela stal zlučiteľným s účelom manželstva.</a:t>
            </a:r>
            <a:endParaRPr lang="sk-SK" dirty="0">
              <a:latin typeface="Bookman Old Style" panose="02050604050505020204" pitchFamily="18" charset="0"/>
            </a:endParaRPr>
          </a:p>
        </p:txBody>
      </p:sp>
    </p:spTree>
    <p:extLst>
      <p:ext uri="{BB962C8B-B14F-4D97-AF65-F5344CB8AC3E}">
        <p14:creationId xmlns:p14="http://schemas.microsoft.com/office/powerpoint/2010/main" val="951537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29733" y="174605"/>
            <a:ext cx="10515600" cy="790595"/>
          </a:xfrm>
        </p:spPr>
        <p:txBody>
          <a:bodyPr>
            <a:normAutofit/>
          </a:bodyPr>
          <a:lstStyle/>
          <a:p>
            <a:pPr algn="ctr"/>
            <a:r>
              <a:rPr lang="cs-CZ" b="1" dirty="0">
                <a:latin typeface="Bookman Old Style" panose="02050604050505020204" pitchFamily="18" charset="0"/>
              </a:rPr>
              <a:t>Závažná porucha soudnosti </a:t>
            </a:r>
          </a:p>
        </p:txBody>
      </p:sp>
      <p:sp>
        <p:nvSpPr>
          <p:cNvPr id="3" name="Zástupný symbol pro obsah 2"/>
          <p:cNvSpPr>
            <a:spLocks noGrp="1"/>
          </p:cNvSpPr>
          <p:nvPr>
            <p:ph idx="1"/>
          </p:nvPr>
        </p:nvSpPr>
        <p:spPr>
          <a:xfrm>
            <a:off x="389467" y="1075268"/>
            <a:ext cx="11489266" cy="5454928"/>
          </a:xfrm>
        </p:spPr>
        <p:txBody>
          <a:bodyPr>
            <a:normAutofit fontScale="92500"/>
          </a:bodyPr>
          <a:lstStyle/>
          <a:p>
            <a:r>
              <a:rPr lang="cs-CZ" dirty="0">
                <a:latin typeface="Bookman Old Style" panose="02050604050505020204" pitchFamily="18" charset="0"/>
              </a:rPr>
              <a:t>CIC kán. 1095 odst. 2, CCEO kán. 818 odst. 2</a:t>
            </a:r>
          </a:p>
          <a:p>
            <a:pPr marL="180000" indent="0">
              <a:buNone/>
            </a:pPr>
            <a:r>
              <a:rPr lang="la-Latn" i="1" dirty="0"/>
              <a:t>qui laborant gravi defectu discretionis iudicii circa iura et officia matrimonialia essentialia mutuo tradenda et acceptanda</a:t>
            </a:r>
            <a:endParaRPr lang="cs-CZ" i="1" dirty="0">
              <a:latin typeface="Bookman Old Style" panose="02050604050505020204" pitchFamily="18" charset="0"/>
            </a:endParaRPr>
          </a:p>
          <a:p>
            <a:r>
              <a:rPr lang="cs-CZ" dirty="0">
                <a:latin typeface="Bookman Old Style" panose="02050604050505020204" pitchFamily="18" charset="0"/>
              </a:rPr>
              <a:t>Kodexy to blíže nespecifikují, komentáře jako příčiny uvádějí:</a:t>
            </a:r>
          </a:p>
          <a:p>
            <a:pPr marL="468000" lvl="1"/>
            <a:r>
              <a:rPr lang="cs-CZ" dirty="0">
                <a:latin typeface="Bookman Old Style" panose="02050604050505020204" pitchFamily="18" charset="0"/>
              </a:rPr>
              <a:t>vada praktického úsudku právě (speciálně) v oblasti manželství – ta většinou vyplývá z vad sociálního chápání jedince a závažné psychické nezralosti, k</a:t>
            </a:r>
            <a:r>
              <a:rPr lang="cs-CZ" dirty="0"/>
              <a:t> </a:t>
            </a:r>
            <a:r>
              <a:rPr lang="cs-CZ" dirty="0">
                <a:latin typeface="Bookman Old Style" panose="02050604050505020204" pitchFamily="18" charset="0"/>
              </a:rPr>
              <a:t>nimž často vede nesprávná výchova nebo psychická porucha;</a:t>
            </a:r>
          </a:p>
          <a:p>
            <a:pPr marL="468000" lvl="1"/>
            <a:r>
              <a:rPr lang="cs-CZ" dirty="0">
                <a:latin typeface="Bookman Old Style" panose="02050604050505020204" pitchFamily="18" charset="0"/>
              </a:rPr>
              <a:t>silné ovlivnění úsudku skutečnostmi mimo rozum a vůli, především nezvládanými vášněmi, které „znásilní“ rozumový úsudek, psychickou poruchou (neurózy a jiné psychopatogenní stavy) a zvláště sexuální anomálií;</a:t>
            </a:r>
          </a:p>
          <a:p>
            <a:pPr marL="468000" lvl="1"/>
            <a:r>
              <a:rPr lang="cs-CZ" dirty="0">
                <a:latin typeface="Bookman Old Style" panose="02050604050505020204" pitchFamily="18" charset="0"/>
              </a:rPr>
              <a:t>závažná citová nezralost;</a:t>
            </a:r>
          </a:p>
          <a:p>
            <a:pPr marL="468000" lvl="1"/>
            <a:r>
              <a:rPr lang="cs-CZ" dirty="0">
                <a:latin typeface="Bookman Old Style" panose="02050604050505020204" pitchFamily="18" charset="0"/>
              </a:rPr>
              <a:t>zvlášť často tu vystupují jako příčina poruchy osobnosti.</a:t>
            </a:r>
          </a:p>
          <a:p>
            <a:r>
              <a:rPr lang="cs-CZ" u="sng" dirty="0">
                <a:latin typeface="Bookman Old Style" panose="02050604050505020204" pitchFamily="18" charset="0"/>
              </a:rPr>
              <a:t>v praxi druhá nejčastější příčina prohlášení neplatnosti manželství</a:t>
            </a:r>
          </a:p>
          <a:p>
            <a:r>
              <a:rPr lang="cs-CZ" dirty="0">
                <a:latin typeface="Bookman Old Style" panose="02050604050505020204" pitchFamily="18" charset="0"/>
              </a:rPr>
              <a:t>nemá obdobu v českém ani slovenském světském právu</a:t>
            </a:r>
          </a:p>
        </p:txBody>
      </p:sp>
    </p:spTree>
    <p:extLst>
      <p:ext uri="{BB962C8B-B14F-4D97-AF65-F5344CB8AC3E}">
        <p14:creationId xmlns:p14="http://schemas.microsoft.com/office/powerpoint/2010/main" val="15924778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04333" y="606405"/>
            <a:ext cx="10515600" cy="1121434"/>
          </a:xfrm>
        </p:spPr>
        <p:txBody>
          <a:bodyPr>
            <a:normAutofit fontScale="90000"/>
          </a:bodyPr>
          <a:lstStyle/>
          <a:p>
            <a:pPr algn="ctr"/>
            <a:r>
              <a:rPr lang="cs-CZ" b="1" dirty="0">
                <a:latin typeface="Bookman Old Style" panose="02050604050505020204" pitchFamily="18" charset="0"/>
              </a:rPr>
              <a:t>Nedosažení potřebného minima znalostí o manželství</a:t>
            </a:r>
          </a:p>
        </p:txBody>
      </p:sp>
      <p:sp>
        <p:nvSpPr>
          <p:cNvPr id="3" name="Zástupný symbol pro obsah 2"/>
          <p:cNvSpPr>
            <a:spLocks noGrp="1"/>
          </p:cNvSpPr>
          <p:nvPr>
            <p:ph idx="1"/>
          </p:nvPr>
        </p:nvSpPr>
        <p:spPr>
          <a:xfrm>
            <a:off x="743309" y="2108200"/>
            <a:ext cx="10515600" cy="4421995"/>
          </a:xfrm>
        </p:spPr>
        <p:txBody>
          <a:bodyPr/>
          <a:lstStyle/>
          <a:p>
            <a:r>
              <a:rPr lang="cs-CZ" dirty="0">
                <a:latin typeface="Bookman Old Style" panose="02050604050505020204" pitchFamily="18" charset="0"/>
              </a:rPr>
              <a:t>CIC kán. 1096, CCEO kán. 819</a:t>
            </a:r>
          </a:p>
          <a:p>
            <a:r>
              <a:rPr lang="cs-CZ" dirty="0">
                <a:latin typeface="Bookman Old Style" panose="02050604050505020204" pitchFamily="18" charset="0"/>
              </a:rPr>
              <a:t>potřebné minimum znalostí o manželství: trvalé společenství mezi mužem a ženou zaměřené k potomstvu vznikajícímu na základě nějaké sexuální součinnosti</a:t>
            </a:r>
          </a:p>
          <a:p>
            <a:r>
              <a:rPr lang="cs-CZ" dirty="0">
                <a:latin typeface="Bookman Old Style" panose="02050604050505020204" pitchFamily="18" charset="0"/>
              </a:rPr>
              <a:t>velmi málo se vyskytuje</a:t>
            </a:r>
          </a:p>
          <a:p>
            <a:r>
              <a:rPr lang="cs-CZ" dirty="0">
                <a:latin typeface="Bookman Old Style" panose="02050604050505020204" pitchFamily="18" charset="0"/>
              </a:rPr>
              <a:t>nemá obdobu v českém ani slovenském světském právu</a:t>
            </a:r>
          </a:p>
        </p:txBody>
      </p:sp>
    </p:spTree>
    <p:extLst>
      <p:ext uri="{BB962C8B-B14F-4D97-AF65-F5344CB8AC3E}">
        <p14:creationId xmlns:p14="http://schemas.microsoft.com/office/powerpoint/2010/main" val="4186590424"/>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2496</TotalTime>
  <Words>3349</Words>
  <Application>Microsoft Office PowerPoint</Application>
  <PresentationFormat>Širokoúhlá obrazovka</PresentationFormat>
  <Paragraphs>188</Paragraphs>
  <Slides>19</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19</vt:i4>
      </vt:variant>
    </vt:vector>
  </HeadingPairs>
  <TitlesOfParts>
    <vt:vector size="24" baseType="lpstr">
      <vt:lpstr>Arial</vt:lpstr>
      <vt:lpstr>Bookman Old Style</vt:lpstr>
      <vt:lpstr>Calibri</vt:lpstr>
      <vt:lpstr>Calibri Light</vt:lpstr>
      <vt:lpstr>Motiv Office</vt:lpstr>
      <vt:lpstr>Manželský souhlas a jeho nedostatky</vt:lpstr>
      <vt:lpstr>Kanonické určení manželského souhlasu</vt:lpstr>
      <vt:lpstr>Dvojí přístup k manželskému souhlasu</vt:lpstr>
      <vt:lpstr>Dvojí přístup k manželskému souhlasu</vt:lpstr>
      <vt:lpstr>Typy nedostatků souhlasu</vt:lpstr>
      <vt:lpstr>Typologie omylu</vt:lpstr>
      <vt:lpstr>Nedostatečnost užívání rozumu</vt:lpstr>
      <vt:lpstr>Závažná porucha soudnosti </vt:lpstr>
      <vt:lpstr>Nedosažení potřebného minima znalostí o manželství</vt:lpstr>
      <vt:lpstr>Omyl ohledně osoby druhého nupturienta anebo jeho zásadních vlastností</vt:lpstr>
      <vt:lpstr>Omyl v důležité vlastnosti druhého nupturienta zapříčiněný podvodem</vt:lpstr>
      <vt:lpstr>Omyl ohledně podstatných vlastností manželství </vt:lpstr>
      <vt:lpstr>Omyl ohledně platnosti manželství </vt:lpstr>
      <vt:lpstr>Psychická neschopnost převzít podstatné manželské povinnosti</vt:lpstr>
      <vt:lpstr>Simulace souhlasu </vt:lpstr>
      <vt:lpstr>Podmíněný souhlas </vt:lpstr>
      <vt:lpstr>Násilí nebo vážný strach </vt:lpstr>
      <vt:lpstr>Uzavření manželství prostřednictvím zástupce</vt:lpstr>
      <vt:lpstr>Uzavření manželství prostřednictvím tlumočníka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Pojetí a typologie manželství</dc:title>
  <dc:creator>Nemec Damian</dc:creator>
  <cp:lastModifiedBy>Nemec Damian</cp:lastModifiedBy>
  <cp:revision>111</cp:revision>
  <dcterms:created xsi:type="dcterms:W3CDTF">2020-03-23T19:15:58Z</dcterms:created>
  <dcterms:modified xsi:type="dcterms:W3CDTF">2023-03-18T16:50:24Z</dcterms:modified>
</cp:coreProperties>
</file>