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7" r:id="rId3"/>
    <p:sldId id="320" r:id="rId4"/>
    <p:sldId id="344" r:id="rId5"/>
    <p:sldId id="346" r:id="rId6"/>
    <p:sldId id="345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3" r:id="rId21"/>
    <p:sldId id="364" r:id="rId22"/>
    <p:sldId id="365" r:id="rId23"/>
    <p:sldId id="366" r:id="rId24"/>
    <p:sldId id="268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5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5" y="6127200"/>
            <a:ext cx="1134417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59957" y="2477312"/>
            <a:ext cx="5672086" cy="1620000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8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00" y="414000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PrF 2023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Grafický objekt 15">
            <a:extLst>
              <a:ext uri="{FF2B5EF4-FFF2-40B4-BE49-F238E27FC236}">
                <a16:creationId xmlns:a16="http://schemas.microsoft.com/office/drawing/2014/main" id="{EBDD9A6B-1CC0-44DF-805E-A1D9C3008A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43584" y="6127425"/>
            <a:ext cx="1134416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ka.cz/cs/souteze" TargetMode="External"/><Relationship Id="rId2" Type="http://schemas.openxmlformats.org/officeDocument/2006/relationships/hyperlink" Target="https://zakazky.muni.cz/dns_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ambrno.cz/souteze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postupy dle ZZVZ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Dynamický nákupní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/>
              <a:t>Plně elektronický otevřený systém pro zadávání VZ</a:t>
            </a:r>
          </a:p>
          <a:p>
            <a:r>
              <a:rPr lang="cs-CZ" sz="2200" dirty="0" smtClean="0"/>
              <a:t>Zaváděn pro běžná, obecně dostupná plnění</a:t>
            </a:r>
          </a:p>
          <a:p>
            <a:r>
              <a:rPr lang="cs-CZ" sz="2200" dirty="0" smtClean="0"/>
              <a:t>Vhodný nástroj pro centralizaci</a:t>
            </a:r>
          </a:p>
          <a:p>
            <a:r>
              <a:rPr lang="cs-CZ" sz="2200" dirty="0" smtClean="0"/>
              <a:t>Oproti RD jde o otevřený systém – do DNS mohou být zařazováni noví dodavatelé</a:t>
            </a:r>
          </a:p>
          <a:p>
            <a:r>
              <a:rPr lang="cs-CZ" sz="2200" dirty="0"/>
              <a:t>P</a:t>
            </a:r>
            <a:r>
              <a:rPr lang="cs-CZ" sz="2200" dirty="0" smtClean="0"/>
              <a:t>ředmět jednotlivých VZ zadávaných v DNS lze flexibilněji upravovat, než na základě RD</a:t>
            </a:r>
          </a:p>
          <a:p>
            <a:r>
              <a:rPr lang="cs-CZ" sz="2200" dirty="0"/>
              <a:t>N</a:t>
            </a:r>
            <a:r>
              <a:rPr lang="cs-CZ" sz="2200" dirty="0" smtClean="0"/>
              <a:t>ástroj pro podporu účasti malých a středních podniků (menší dílčí VZ, standardizace, elektronizace)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04352"/>
          </a:xfrm>
        </p:spPr>
        <p:txBody>
          <a:bodyPr/>
          <a:lstStyle/>
          <a:p>
            <a:r>
              <a:rPr lang="cs-CZ" sz="2400" dirty="0"/>
              <a:t>Část VI, Hlava III - § 138 – 142 </a:t>
            </a:r>
            <a:r>
              <a:rPr lang="cs-CZ" sz="2400" dirty="0" smtClean="0"/>
              <a:t>ZZVZ</a:t>
            </a:r>
          </a:p>
          <a:p>
            <a:r>
              <a:rPr lang="cs-CZ" sz="2400" dirty="0" smtClean="0"/>
              <a:t>Zavádění DNS probíhá přiměřeně dle pravidel pro užší řízení - § 139 ZZVZ</a:t>
            </a:r>
          </a:p>
          <a:p>
            <a:r>
              <a:rPr lang="cs-CZ" sz="2400" dirty="0" smtClean="0"/>
              <a:t>DNS lze rozdělit na kategorie (obdoba s rozdělení VZ na části)</a:t>
            </a:r>
          </a:p>
          <a:p>
            <a:r>
              <a:rPr lang="cs-CZ" sz="2400" dirty="0" smtClean="0"/>
              <a:t>Výhradně elektronicky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adavatel posoudí žádosti o účast a rozhodne o zařazení nebo vyloučení účastníků</a:t>
            </a:r>
          </a:p>
          <a:p>
            <a:r>
              <a:rPr lang="cs-CZ" sz="2400" dirty="0" smtClean="0"/>
              <a:t>Po uplynutí lhůty pro podání námitek proti vyloučení se DNS považuje za zavedený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99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Dynamický nákupní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Možnost podat žádost o </a:t>
            </a:r>
            <a:r>
              <a:rPr lang="cs-CZ" sz="2400" dirty="0"/>
              <a:t>účast </a:t>
            </a:r>
            <a:r>
              <a:rPr lang="cs-CZ" sz="2400" dirty="0" smtClean="0"/>
              <a:t>po </a:t>
            </a:r>
            <a:r>
              <a:rPr lang="cs-CZ" sz="2400" dirty="0"/>
              <a:t>celou dobu trvání DNS </a:t>
            </a:r>
            <a:r>
              <a:rPr lang="cs-CZ" sz="2400" dirty="0" smtClean="0"/>
              <a:t>- § 140 ZZVZ</a:t>
            </a:r>
          </a:p>
          <a:p>
            <a:r>
              <a:rPr lang="cs-CZ" sz="2400" dirty="0" smtClean="0"/>
              <a:t>V průběhu trvání DNS je možno ověřovat kvalifikaci zařazených dodavatelů</a:t>
            </a:r>
          </a:p>
          <a:p>
            <a:r>
              <a:rPr lang="cs-CZ" sz="2400" dirty="0" smtClean="0"/>
              <a:t>Zadávání VZ probíhá na základě výzvy k podání nabídky zařazeným dodavatelům - § 141 ZZVZ</a:t>
            </a:r>
          </a:p>
          <a:p>
            <a:r>
              <a:rPr lang="cs-CZ" sz="2400" dirty="0" smtClean="0"/>
              <a:t>VZ zadána na základě kritérií uvedených ve výzvě</a:t>
            </a:r>
          </a:p>
          <a:p>
            <a:r>
              <a:rPr lang="cs-CZ" sz="2400" dirty="0" smtClean="0"/>
              <a:t>Smlouvu možno uzavřít před uplynutím lhůty pro podání námitek proti výběru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508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>
                <a:solidFill>
                  <a:srgbClr val="000000"/>
                </a:solidFill>
              </a:rPr>
              <a:t>Jeden </a:t>
            </a:r>
            <a:r>
              <a:rPr lang="cs-CZ" sz="2400" dirty="0">
                <a:solidFill>
                  <a:srgbClr val="000000"/>
                </a:solidFill>
              </a:rPr>
              <a:t>ze zvláštních postupů zadavatele – nejde o druh zadávacího řízení</a:t>
            </a:r>
          </a:p>
          <a:p>
            <a:pPr lvl="0"/>
            <a:r>
              <a:rPr lang="cs-CZ" sz="2400" dirty="0">
                <a:solidFill>
                  <a:srgbClr val="000000"/>
                </a:solidFill>
              </a:rPr>
              <a:t>Postup zadavatele směřující k získání návrhu (plánu, projektu)</a:t>
            </a:r>
          </a:p>
          <a:p>
            <a:pPr lvl="0"/>
            <a:r>
              <a:rPr lang="cs-CZ" sz="2400" dirty="0"/>
              <a:t>SoN je třeba použít, pokud: </a:t>
            </a:r>
          </a:p>
          <a:p>
            <a:pPr lvl="1"/>
            <a:r>
              <a:rPr lang="cs-CZ" dirty="0"/>
              <a:t>zadavatel hodlá na základě získaného návrhu zadat VZ na služby v </a:t>
            </a:r>
            <a:r>
              <a:rPr lang="cs-CZ" dirty="0" smtClean="0"/>
              <a:t>JŘBU </a:t>
            </a:r>
            <a:r>
              <a:rPr lang="cs-CZ" dirty="0"/>
              <a:t>dle § 65 ZZVZ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je SoN součástí zadávacího řízení na VZ na služby, nebo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předpokládaná hodnota cen, odměn, plateb za účast přesáhne 2 mil. Kč</a:t>
            </a:r>
          </a:p>
          <a:p>
            <a:r>
              <a:rPr lang="cs-CZ" sz="2400" dirty="0"/>
              <a:t>Cílem SoN je nalezení vhodného </a:t>
            </a:r>
            <a:r>
              <a:rPr lang="cs-CZ" sz="2400" dirty="0" smtClean="0"/>
              <a:t>návrhu, </a:t>
            </a:r>
            <a:r>
              <a:rPr lang="cs-CZ" sz="2400" dirty="0"/>
              <a:t>cílem následného JŘBU je uzavření konkrétní smlouvy o dílo na realizaci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52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 o návrh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„Nejčistší</a:t>
            </a:r>
            <a:r>
              <a:rPr lang="cs-CZ" sz="2400" dirty="0"/>
              <a:t>“ způsob zadání VZ na architektonické či urbanistické (autorské) dílo, popř. dokumentace z něj vycházející </a:t>
            </a:r>
          </a:p>
          <a:p>
            <a:pPr lvl="0"/>
            <a:r>
              <a:rPr lang="cs-CZ" sz="2400" dirty="0"/>
              <a:t>Podloženo výsledkem soutěže, v níž byly kvalifikovanou porotou posouzeny kvality díla - důvodný předpoklad, že veřejné prostředky budou účelně a efektivně vynaloženy</a:t>
            </a:r>
          </a:p>
          <a:p>
            <a:pPr lvl="0"/>
            <a:r>
              <a:rPr lang="cs-CZ" sz="2400" dirty="0">
                <a:solidFill>
                  <a:srgbClr val="000000"/>
                </a:solidFill>
              </a:rPr>
              <a:t>V praxi používáno spíše sporadicky</a:t>
            </a:r>
          </a:p>
          <a:p>
            <a:pPr lvl="0"/>
            <a:r>
              <a:rPr lang="cs-CZ" sz="2400" dirty="0" smtClean="0">
                <a:solidFill>
                  <a:srgbClr val="000000"/>
                </a:solidFill>
              </a:rPr>
              <a:t>Lze </a:t>
            </a:r>
            <a:r>
              <a:rPr lang="cs-CZ" sz="2400" dirty="0">
                <a:solidFill>
                  <a:srgbClr val="000000"/>
                </a:solidFill>
              </a:rPr>
              <a:t>použít otevřenou nebo užší formu SoN - § 144 ZZVZ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68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onkrétní </a:t>
            </a:r>
            <a:r>
              <a:rPr lang="cs-CZ" dirty="0"/>
              <a:t>návrhy stavby (zadání klasické VZ toto neumožňuje)</a:t>
            </a:r>
          </a:p>
          <a:p>
            <a:r>
              <a:rPr lang="cs-CZ" dirty="0"/>
              <a:t>P</a:t>
            </a:r>
            <a:r>
              <a:rPr lang="cs-CZ" dirty="0" smtClean="0"/>
              <a:t>orovnání </a:t>
            </a:r>
            <a:r>
              <a:rPr lang="cs-CZ" dirty="0"/>
              <a:t>většího množství návrhů řešení soutěžících</a:t>
            </a:r>
          </a:p>
          <a:p>
            <a:pPr lvl="0"/>
            <a:r>
              <a:rPr lang="cs-CZ" dirty="0" smtClean="0"/>
              <a:t>Posouzení </a:t>
            </a:r>
            <a:r>
              <a:rPr lang="cs-CZ" dirty="0"/>
              <a:t>návrhů nezávislou odbornou </a:t>
            </a:r>
            <a:r>
              <a:rPr lang="cs-CZ" dirty="0" smtClean="0"/>
              <a:t>porotou</a:t>
            </a:r>
          </a:p>
          <a:p>
            <a:r>
              <a:rPr lang="cs-CZ" dirty="0"/>
              <a:t>Kritériem zadání není pouze cena, ale také kvalita architektonického </a:t>
            </a:r>
            <a:r>
              <a:rPr lang="cs-CZ" dirty="0" smtClean="0"/>
              <a:t>řešení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273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Vyšší </a:t>
            </a:r>
            <a:r>
              <a:rPr lang="cs-CZ" dirty="0"/>
              <a:t>náklady spojené s organizací soutěže</a:t>
            </a:r>
          </a:p>
          <a:p>
            <a:pPr lvl="0"/>
            <a:r>
              <a:rPr lang="cs-CZ" dirty="0"/>
              <a:t>Délka trvání soutěže</a:t>
            </a:r>
          </a:p>
          <a:p>
            <a:pPr lvl="0"/>
            <a:r>
              <a:rPr lang="cs-CZ" dirty="0"/>
              <a:t>Porota </a:t>
            </a:r>
            <a:r>
              <a:rPr lang="cs-CZ" dirty="0" smtClean="0"/>
              <a:t>nemusí vybrat </a:t>
            </a:r>
            <a:r>
              <a:rPr lang="cs-CZ" dirty="0"/>
              <a:t>nejvhodnější návrh</a:t>
            </a:r>
          </a:p>
          <a:p>
            <a:pPr lvl="0"/>
            <a:r>
              <a:rPr lang="cs-CZ" dirty="0"/>
              <a:t>Napadení průběhu soutěže soutěžiteli nebo ze strany ČKA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416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51598"/>
          </a:xfrm>
        </p:spPr>
        <p:txBody>
          <a:bodyPr/>
          <a:lstStyle/>
          <a:p>
            <a:r>
              <a:rPr lang="cs-CZ" sz="2200" dirty="0"/>
              <a:t>Soutěžní podmínky </a:t>
            </a:r>
            <a:r>
              <a:rPr lang="cs-CZ" sz="2200" dirty="0" smtClean="0"/>
              <a:t>musí </a:t>
            </a:r>
            <a:r>
              <a:rPr lang="cs-CZ" sz="2200" dirty="0"/>
              <a:t>obsahovat:</a:t>
            </a:r>
          </a:p>
          <a:p>
            <a:pPr lvl="1"/>
            <a:r>
              <a:rPr lang="cs-CZ" sz="1800" dirty="0"/>
              <a:t>Uvedení členů poroty,</a:t>
            </a:r>
          </a:p>
          <a:p>
            <a:pPr lvl="1"/>
            <a:r>
              <a:rPr lang="cs-CZ" sz="1800" dirty="0"/>
              <a:t>Označení návrhů pro zajištění anonymity,</a:t>
            </a:r>
          </a:p>
          <a:p>
            <a:pPr lvl="1"/>
            <a:r>
              <a:rPr lang="cs-CZ" sz="1800" dirty="0"/>
              <a:t>Výši cen či jiných plateb,</a:t>
            </a:r>
          </a:p>
          <a:p>
            <a:pPr lvl="1"/>
            <a:r>
              <a:rPr lang="cs-CZ" sz="1800" dirty="0"/>
              <a:t>Podmínky nakládání s právy k duševnímu vlastnictví,</a:t>
            </a:r>
          </a:p>
          <a:p>
            <a:pPr lvl="1"/>
            <a:r>
              <a:rPr lang="cs-CZ" sz="1800" dirty="0"/>
              <a:t>Předpokládanou výši investičních nákladů,</a:t>
            </a:r>
          </a:p>
          <a:p>
            <a:pPr lvl="1"/>
            <a:r>
              <a:rPr lang="cs-CZ" sz="1800" dirty="0"/>
              <a:t>Způsob uveřejnění návrhů </a:t>
            </a:r>
          </a:p>
          <a:p>
            <a:r>
              <a:rPr lang="cs-CZ" sz="2200" dirty="0"/>
              <a:t>Otevřenou SoN zadavatel vyzývá neomezený počet dodavatelů k podání návrhů - § 145 ZZVZ</a:t>
            </a:r>
          </a:p>
          <a:p>
            <a:r>
              <a:rPr lang="cs-CZ" sz="2200" dirty="0"/>
              <a:t>Užší soutěž je „dvoukolová“ - § 146 ZZVZ:</a:t>
            </a:r>
          </a:p>
          <a:p>
            <a:pPr lvl="1"/>
            <a:r>
              <a:rPr lang="cs-CZ" sz="1800" dirty="0"/>
              <a:t>oznámení o zahájení = výzva k podání žádostí o účast,</a:t>
            </a:r>
          </a:p>
          <a:p>
            <a:pPr lvl="1"/>
            <a:r>
              <a:rPr lang="cs-CZ" sz="1800" dirty="0"/>
              <a:t>k podání návrhu jsou vyzváni pouze nevyloučení účastníci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55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Návrhy hodnotí porota sestavená zadavatelem - § 148 ZZVZ</a:t>
            </a:r>
          </a:p>
          <a:p>
            <a:r>
              <a:rPr lang="cs-CZ" sz="2000" dirty="0"/>
              <a:t>Většina členů musí být na zadavateli nezávislá – podepsání ČP</a:t>
            </a:r>
          </a:p>
          <a:p>
            <a:r>
              <a:rPr lang="cs-CZ" sz="2000" dirty="0"/>
              <a:t>Pokud zadavatel stanoví požadavky na členství dodavatelů v profesních komorách či požadavky na odbornou způsobilost, musí mít alespoň polovina členů poroty stejnou či vyšší kvalifikaci</a:t>
            </a:r>
          </a:p>
          <a:p>
            <a:r>
              <a:rPr lang="cs-CZ" sz="2000" dirty="0"/>
              <a:t>Návrhy musí být pro účely hodnocení anonymní </a:t>
            </a:r>
          </a:p>
          <a:p>
            <a:r>
              <a:rPr lang="cs-CZ" sz="2000" dirty="0"/>
              <a:t>Porota stanoví pořadí dle kritérií v oznámení o zahájení </a:t>
            </a:r>
            <a:r>
              <a:rPr lang="cs-CZ" sz="2000" dirty="0" smtClean="0"/>
              <a:t>ZŘ</a:t>
            </a:r>
            <a:endParaRPr lang="cs-CZ" sz="2000" dirty="0"/>
          </a:p>
          <a:p>
            <a:r>
              <a:rPr lang="cs-CZ" sz="2000" dirty="0"/>
              <a:t>Zadavatel je vázán stanoviskem poroty</a:t>
            </a:r>
          </a:p>
          <a:p>
            <a:r>
              <a:rPr lang="cs-CZ" sz="2000" dirty="0"/>
              <a:t>Nové hodnocení návrhů pouze v případě porušení ZZVZ či soutěžních podmínek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283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Soutěž o návrh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Výběr projektanta</a:t>
            </a:r>
            <a:r>
              <a:rPr lang="cs-CZ" sz="2000" b="1" dirty="0"/>
              <a:t> </a:t>
            </a:r>
            <a:r>
              <a:rPr lang="cs-CZ" sz="2000" dirty="0"/>
              <a:t>prostřednictvím zadání „klasické“ VZ na služby</a:t>
            </a:r>
          </a:p>
          <a:p>
            <a:r>
              <a:rPr lang="cs-CZ" sz="2000" dirty="0"/>
              <a:t>Neumožňuje zadavateli požadovat od účastníků předložení konkrétních návrhů řešení (možné pouze u soutěže o návrh) </a:t>
            </a:r>
          </a:p>
          <a:p>
            <a:r>
              <a:rPr lang="cs-CZ" sz="2000" dirty="0"/>
              <a:t>Zadání VZ na služby projektanta by mělo proběhnout na základě tzv. objemové studie, která obsahuje údaje o potřebách zadavatele z hlediska požadovaných ploch, počtu umisťovaných zaměstnanců a ostatních osob, apod. </a:t>
            </a:r>
          </a:p>
          <a:p>
            <a:r>
              <a:rPr lang="cs-CZ" sz="2000" dirty="0"/>
              <a:t>Objemová studie nemá obsahovat architektonický návrh</a:t>
            </a:r>
          </a:p>
          <a:p>
            <a:r>
              <a:rPr lang="cs-CZ" sz="2000" dirty="0"/>
              <a:t>Zadavatel nezíská konkrétní návrh řešení </a:t>
            </a:r>
          </a:p>
          <a:p>
            <a:r>
              <a:rPr lang="cs-CZ" sz="2000" dirty="0"/>
              <a:t>Nemá konkrétní představu o tom, jak bude stavba vypadat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18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358537"/>
            <a:ext cx="10753200" cy="4473463"/>
          </a:xfrm>
        </p:spPr>
        <p:txBody>
          <a:bodyPr/>
          <a:lstStyle/>
          <a:p>
            <a:r>
              <a:rPr lang="cs-CZ" dirty="0" smtClean="0"/>
              <a:t>Elektronizace </a:t>
            </a:r>
            <a:r>
              <a:rPr lang="cs-CZ" dirty="0"/>
              <a:t>zadávání </a:t>
            </a:r>
            <a:r>
              <a:rPr lang="cs-CZ" dirty="0" smtClean="0"/>
              <a:t>VZ</a:t>
            </a:r>
          </a:p>
          <a:p>
            <a:r>
              <a:rPr lang="cs-CZ" dirty="0" smtClean="0"/>
              <a:t>Rámcové dohody</a:t>
            </a:r>
            <a:endParaRPr lang="cs-CZ" dirty="0"/>
          </a:p>
          <a:p>
            <a:r>
              <a:rPr lang="cs-CZ" dirty="0" smtClean="0"/>
              <a:t>Dynamické </a:t>
            </a:r>
            <a:r>
              <a:rPr lang="cs-CZ" dirty="0"/>
              <a:t>nákupní </a:t>
            </a:r>
            <a:r>
              <a:rPr lang="cs-CZ" dirty="0" smtClean="0"/>
              <a:t>systémy</a:t>
            </a:r>
          </a:p>
          <a:p>
            <a:r>
              <a:rPr lang="cs-CZ" dirty="0"/>
              <a:t>Soutěž o </a:t>
            </a:r>
            <a:r>
              <a:rPr lang="cs-CZ" dirty="0" smtClean="0"/>
              <a:t>návrh</a:t>
            </a:r>
          </a:p>
          <a:p>
            <a:r>
              <a:rPr lang="cs-CZ" dirty="0"/>
              <a:t>Zjednodušený </a:t>
            </a:r>
            <a:r>
              <a:rPr lang="cs-CZ" dirty="0" smtClean="0"/>
              <a:t>režim</a:t>
            </a:r>
          </a:p>
          <a:p>
            <a:r>
              <a:rPr lang="cs-CZ" dirty="0"/>
              <a:t>Zdroje informací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988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8537"/>
            <a:ext cx="10753200" cy="4663440"/>
          </a:xfrm>
        </p:spPr>
        <p:txBody>
          <a:bodyPr/>
          <a:lstStyle/>
          <a:p>
            <a:r>
              <a:rPr lang="cs-CZ" sz="2000" b="1" dirty="0"/>
              <a:t>Dobrovolný evropský rámec pro kvalitu sociálních </a:t>
            </a:r>
            <a:r>
              <a:rPr lang="cs-CZ" sz="2000" b="1" dirty="0" smtClean="0"/>
              <a:t>služeb</a:t>
            </a:r>
            <a:endParaRPr lang="cs-CZ" sz="2000" dirty="0"/>
          </a:p>
          <a:p>
            <a:r>
              <a:rPr lang="cs-CZ" sz="2000" dirty="0"/>
              <a:t>Sociální služby jsou zakotveny v systémech sociální ochrany členských států, jsou veřejnou správou považovány za věc obecného zájmu a předmět specifických veřejných </a:t>
            </a:r>
            <a:r>
              <a:rPr lang="cs-CZ" sz="2000" dirty="0" smtClean="0"/>
              <a:t>požadavků</a:t>
            </a:r>
          </a:p>
          <a:p>
            <a:r>
              <a:rPr lang="cs-CZ" sz="2000" dirty="0" smtClean="0"/>
              <a:t>Mezi </a:t>
            </a:r>
            <a:r>
              <a:rPr lang="cs-CZ" sz="2000" dirty="0"/>
              <a:t>sociální služby patří např.: </a:t>
            </a:r>
          </a:p>
          <a:p>
            <a:pPr lvl="1"/>
            <a:r>
              <a:rPr lang="cs-CZ" sz="1800" dirty="0"/>
              <a:t>služby sociální asistence, </a:t>
            </a:r>
          </a:p>
          <a:p>
            <a:pPr lvl="1"/>
            <a:r>
              <a:rPr lang="cs-CZ" sz="1800" dirty="0"/>
              <a:t>vzdělávací služby,</a:t>
            </a:r>
          </a:p>
          <a:p>
            <a:pPr lvl="1"/>
            <a:r>
              <a:rPr lang="cs-CZ" sz="1800" dirty="0"/>
              <a:t>dlouhodobá péče, </a:t>
            </a:r>
          </a:p>
          <a:p>
            <a:pPr lvl="1"/>
            <a:r>
              <a:rPr lang="cs-CZ" sz="1800" dirty="0"/>
              <a:t>péče o děti, služby v oblasti zaměstnanosti a školení, </a:t>
            </a:r>
          </a:p>
          <a:p>
            <a:pPr lvl="1"/>
            <a:r>
              <a:rPr lang="cs-CZ" sz="1800" dirty="0"/>
              <a:t>osobní asistence a </a:t>
            </a:r>
            <a:r>
              <a:rPr lang="cs-CZ" sz="1800" dirty="0" smtClean="0"/>
              <a:t>sociální byty</a:t>
            </a:r>
          </a:p>
          <a:p>
            <a:r>
              <a:rPr lang="cs-CZ" sz="2000" dirty="0" smtClean="0"/>
              <a:t>Dodržováním </a:t>
            </a:r>
            <a:r>
              <a:rPr lang="cs-CZ" sz="2000" dirty="0"/>
              <a:t>kvalitativních principů a </a:t>
            </a:r>
            <a:r>
              <a:rPr lang="cs-CZ" sz="2000" dirty="0" smtClean="0"/>
              <a:t>jejich monitorováním, </a:t>
            </a:r>
            <a:r>
              <a:rPr lang="cs-CZ" sz="2000" dirty="0"/>
              <a:t>zejména </a:t>
            </a:r>
            <a:r>
              <a:rPr lang="cs-CZ" sz="2000" dirty="0" smtClean="0"/>
              <a:t>pomocí </a:t>
            </a:r>
            <a:r>
              <a:rPr lang="cs-CZ" sz="2000" dirty="0"/>
              <a:t>kvalitativních kritérií, lze </a:t>
            </a:r>
            <a:r>
              <a:rPr lang="cs-CZ" sz="2000" dirty="0" smtClean="0"/>
              <a:t>výrazně zlepšit možnosti poskytování </a:t>
            </a:r>
            <a:r>
              <a:rPr lang="cs-CZ" sz="2000" dirty="0"/>
              <a:t>vysoce </a:t>
            </a:r>
            <a:r>
              <a:rPr lang="cs-CZ" sz="2000" dirty="0" smtClean="0"/>
              <a:t>kvalitních sociálních služeb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72430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71600"/>
            <a:ext cx="10753200" cy="4689566"/>
          </a:xfrm>
        </p:spPr>
        <p:txBody>
          <a:bodyPr/>
          <a:lstStyle/>
          <a:p>
            <a:r>
              <a:rPr lang="cs-CZ" sz="2000" dirty="0"/>
              <a:t>Část V - § 129 ZZVZ</a:t>
            </a:r>
          </a:p>
          <a:p>
            <a:r>
              <a:rPr lang="cs-CZ" sz="2000" dirty="0"/>
              <a:t>Sociální služby, zdravotní péče, vzdělávací a kulturní služby, hotelové a restaurační služby, právní služby (Příloha č. 4 ZZVZ)</a:t>
            </a:r>
          </a:p>
          <a:p>
            <a:r>
              <a:rPr lang="cs-CZ" sz="2000" dirty="0"/>
              <a:t>Řízení pro zadání VZ ve zjednodušeném režimu je druhem zadávacího řízení - § 3 ZZVZ</a:t>
            </a:r>
          </a:p>
          <a:p>
            <a:r>
              <a:rPr lang="cs-CZ" sz="2000" dirty="0"/>
              <a:t>ZZVZ rozlišuje:</a:t>
            </a:r>
          </a:p>
          <a:p>
            <a:pPr lvl="1"/>
            <a:r>
              <a:rPr lang="cs-CZ" sz="1800" dirty="0"/>
              <a:t>nadlimitní režim,</a:t>
            </a:r>
          </a:p>
          <a:p>
            <a:pPr lvl="1"/>
            <a:r>
              <a:rPr lang="cs-CZ" sz="1800" dirty="0"/>
              <a:t>podlimitní režim, </a:t>
            </a:r>
          </a:p>
          <a:p>
            <a:pPr lvl="1"/>
            <a:r>
              <a:rPr lang="cs-CZ" sz="1800" dirty="0"/>
              <a:t>zjednodušený režim,</a:t>
            </a:r>
          </a:p>
          <a:p>
            <a:pPr lvl="1"/>
            <a:r>
              <a:rPr lang="cs-CZ" sz="1800" dirty="0"/>
              <a:t>veřejná zakázka malého rozsahu</a:t>
            </a:r>
          </a:p>
          <a:p>
            <a:r>
              <a:rPr lang="cs-CZ" sz="2000" dirty="0"/>
              <a:t>Zvolený režim VZ je zadavatel povinen dodržet - § 24 ZZVZ</a:t>
            </a:r>
          </a:p>
          <a:p>
            <a:r>
              <a:rPr lang="cs-CZ" sz="2000" dirty="0"/>
              <a:t>Při zadávání ve zjednodušeném režimu se použije část V, I, II, X-XIII  </a:t>
            </a:r>
          </a:p>
        </p:txBody>
      </p:sp>
    </p:spTree>
    <p:extLst>
      <p:ext uri="{BB962C8B-B14F-4D97-AF65-F5344CB8AC3E}">
        <p14:creationId xmlns:p14="http://schemas.microsoft.com/office/powerpoint/2010/main" val="3990691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Zjednodušený režim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45474"/>
            <a:ext cx="10753200" cy="4676502"/>
          </a:xfrm>
        </p:spPr>
        <p:txBody>
          <a:bodyPr/>
          <a:lstStyle/>
          <a:p>
            <a:r>
              <a:rPr lang="cs-CZ" sz="2400" dirty="0"/>
              <a:t>Specifické služby s omezeným přeshraničním dopadem</a:t>
            </a:r>
          </a:p>
          <a:p>
            <a:r>
              <a:rPr lang="cs-CZ" sz="2400" dirty="0"/>
              <a:t>Zájem na vyšší efektivitě zadávání vs. formalismus a </a:t>
            </a:r>
            <a:r>
              <a:rPr lang="cs-CZ" sz="2400" dirty="0" smtClean="0"/>
              <a:t>transparentnost</a:t>
            </a:r>
          </a:p>
          <a:p>
            <a:r>
              <a:rPr lang="cs-CZ" sz="2400" dirty="0" smtClean="0"/>
              <a:t>Značně </a:t>
            </a:r>
            <a:r>
              <a:rPr lang="cs-CZ" sz="2400" dirty="0"/>
              <a:t>flexibilní způsob zadávání </a:t>
            </a:r>
          </a:p>
          <a:p>
            <a:r>
              <a:rPr lang="cs-CZ" sz="2400" dirty="0"/>
              <a:t>Regulováno především zásadami dle § 6 ZZVZ</a:t>
            </a:r>
          </a:p>
          <a:p>
            <a:r>
              <a:rPr lang="cs-CZ" sz="2400" dirty="0"/>
              <a:t>Přípustné jednání o podmínkách, změny zadávacích podmínek, výběr jiných kritérií kvalifikace i hodnocení, než uvedených v části IV </a:t>
            </a:r>
            <a:r>
              <a:rPr lang="cs-CZ" sz="2400" dirty="0" smtClean="0"/>
              <a:t>ZZVZ</a:t>
            </a:r>
          </a:p>
          <a:p>
            <a:r>
              <a:rPr lang="cs-CZ" sz="2400" dirty="0"/>
              <a:t>Pravidla průběhu zadávacího řízení volí zadavatel dle specifik zadávaných služeb  </a:t>
            </a:r>
          </a:p>
          <a:p>
            <a:pPr marL="7200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10207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droje informací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515291"/>
            <a:ext cx="9538567" cy="4617222"/>
          </a:xfrm>
        </p:spPr>
        <p:txBody>
          <a:bodyPr/>
          <a:lstStyle/>
          <a:p>
            <a:r>
              <a:rPr lang="cs-CZ" dirty="0" smtClean="0"/>
              <a:t>DNS </a:t>
            </a:r>
            <a:r>
              <a:rPr lang="cs-CZ" dirty="0"/>
              <a:t>zavedená MU: </a:t>
            </a: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zakazky.muni.cz/dns_index.html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dirty="0"/>
              <a:t>Česká komora </a:t>
            </a:r>
            <a:r>
              <a:rPr lang="cs-CZ" dirty="0" smtClean="0"/>
              <a:t>architektů: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www.cka.cz/cs/souteze</a:t>
            </a:r>
            <a:r>
              <a:rPr lang="cs-CZ" dirty="0" smtClean="0"/>
              <a:t>  </a:t>
            </a:r>
          </a:p>
          <a:p>
            <a:r>
              <a:rPr lang="cs-CZ" dirty="0" smtClean="0"/>
              <a:t>Kancelář architekta města Brna: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://kambrno.cz/souteze</a:t>
            </a:r>
            <a:r>
              <a:rPr lang="cs-CZ" dirty="0" smtClean="0">
                <a:hlinkClick r:id="rId4"/>
              </a:rPr>
              <a:t>/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79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>
              <a:buNone/>
            </a:pPr>
            <a:endParaRPr lang="cs-CZ" dirty="0"/>
          </a:p>
          <a:p>
            <a:pPr marL="324000" lvl="1" indent="0">
              <a:buNone/>
            </a:pPr>
            <a:endParaRPr lang="cs-CZ" dirty="0" smtClean="0"/>
          </a:p>
          <a:p>
            <a:pPr marL="324000" lvl="1" indent="0" algn="ctr">
              <a:buNone/>
            </a:pPr>
            <a:r>
              <a:rPr lang="cs-CZ" sz="3200" b="1" dirty="0" smtClean="0">
                <a:solidFill>
                  <a:schemeClr val="accent1"/>
                </a:solidFill>
              </a:rPr>
              <a:t>Děkuji za pozornost</a:t>
            </a:r>
          </a:p>
          <a:p>
            <a:pPr marL="324000" lvl="1" indent="0" algn="ctr">
              <a:buNone/>
            </a:pPr>
            <a:endParaRPr lang="cs-CZ" sz="3200" b="1" dirty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Martin Hadaš</a:t>
            </a: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  <a:hlinkClick r:id="rId2"/>
              </a:rPr>
              <a:t>hadas@muni.cz</a:t>
            </a:r>
            <a:r>
              <a:rPr lang="cs-CZ" dirty="0" smtClean="0">
                <a:solidFill>
                  <a:schemeClr val="accent1"/>
                </a:solidFill>
              </a:rPr>
              <a:t> </a:t>
            </a:r>
          </a:p>
          <a:p>
            <a:pPr marL="324000" lvl="1" indent="0">
              <a:buNone/>
            </a:pPr>
            <a:r>
              <a:rPr lang="cs-CZ" dirty="0" smtClean="0">
                <a:solidFill>
                  <a:schemeClr val="accent1"/>
                </a:solidFill>
              </a:rPr>
              <a:t>+420 725 829 347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3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00DC"/>
                </a:solidFill>
              </a:rPr>
              <a:t>Elektronizace zadávání VZ</a:t>
            </a:r>
            <a:endParaRPr lang="cs-CZ" dirty="0">
              <a:solidFill>
                <a:srgbClr val="0000D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9166"/>
            <a:ext cx="10753200" cy="4342834"/>
          </a:xfrm>
        </p:spPr>
        <p:txBody>
          <a:bodyPr/>
          <a:lstStyle/>
          <a:p>
            <a:pPr lvl="0"/>
            <a:r>
              <a:rPr lang="cs-CZ" sz="2400" dirty="0">
                <a:solidFill>
                  <a:srgbClr val="000000"/>
                </a:solidFill>
              </a:rPr>
              <a:t>Strategie elektronizace zadávání veřejných zakázek </a:t>
            </a:r>
            <a:r>
              <a:rPr lang="cs-CZ" sz="2400" dirty="0" smtClean="0">
                <a:solidFill>
                  <a:srgbClr val="000000"/>
                </a:solidFill>
              </a:rPr>
              <a:t>2016 </a:t>
            </a:r>
            <a:r>
              <a:rPr lang="cs-CZ" sz="2400" dirty="0">
                <a:solidFill>
                  <a:srgbClr val="000000"/>
                </a:solidFill>
              </a:rPr>
              <a:t>až </a:t>
            </a:r>
            <a:r>
              <a:rPr lang="cs-CZ" sz="2400" dirty="0" smtClean="0">
                <a:solidFill>
                  <a:srgbClr val="000000"/>
                </a:solidFill>
              </a:rPr>
              <a:t>2020</a:t>
            </a:r>
            <a:endParaRPr lang="cs-CZ" sz="2400" dirty="0">
              <a:solidFill>
                <a:srgbClr val="000000"/>
              </a:solidFill>
            </a:endParaRPr>
          </a:p>
          <a:p>
            <a:pPr lvl="0"/>
            <a:r>
              <a:rPr lang="cs-CZ" sz="2400" dirty="0" smtClean="0">
                <a:solidFill>
                  <a:srgbClr val="000000"/>
                </a:solidFill>
              </a:rPr>
              <a:t>Směrnice </a:t>
            </a:r>
            <a:r>
              <a:rPr lang="cs-CZ" sz="2400" dirty="0">
                <a:solidFill>
                  <a:srgbClr val="000000"/>
                </a:solidFill>
              </a:rPr>
              <a:t>o ZVZ Preambule (52):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Elektronické prostředky pro výměnu informací a komunikaci mohou významně zjednodušit uveřejňování VZ a zvýšit </a:t>
            </a:r>
            <a:r>
              <a:rPr lang="cs-CZ" b="1" dirty="0">
                <a:solidFill>
                  <a:srgbClr val="000000"/>
                </a:solidFill>
              </a:rPr>
              <a:t>účinnost a transparentnost </a:t>
            </a:r>
            <a:r>
              <a:rPr lang="cs-CZ" dirty="0">
                <a:solidFill>
                  <a:srgbClr val="000000"/>
                </a:solidFill>
              </a:rPr>
              <a:t>postupů při zadávání. Měly by se stát obvyklým prostředkem komunikace a výměny informací v rámci zadávacích řízení, neboť významným způsobem </a:t>
            </a:r>
            <a:r>
              <a:rPr lang="cs-CZ" b="1" dirty="0">
                <a:solidFill>
                  <a:srgbClr val="000000"/>
                </a:solidFill>
              </a:rPr>
              <a:t>zvyšují možnosti </a:t>
            </a:r>
            <a:r>
              <a:rPr lang="cs-CZ" dirty="0">
                <a:solidFill>
                  <a:srgbClr val="000000"/>
                </a:solidFill>
              </a:rPr>
              <a:t>hospodářských subjektů </a:t>
            </a:r>
            <a:r>
              <a:rPr lang="cs-CZ" b="1" dirty="0">
                <a:solidFill>
                  <a:srgbClr val="000000"/>
                </a:solidFill>
              </a:rPr>
              <a:t>účastnit se zadávacích řízení </a:t>
            </a:r>
            <a:r>
              <a:rPr lang="cs-CZ" dirty="0">
                <a:solidFill>
                  <a:srgbClr val="000000"/>
                </a:solidFill>
              </a:rPr>
              <a:t>na celém vnitřním </a:t>
            </a:r>
            <a:r>
              <a:rPr lang="cs-CZ" dirty="0" smtClean="0">
                <a:solidFill>
                  <a:srgbClr val="000000"/>
                </a:solidFill>
              </a:rPr>
              <a:t>trhu</a:t>
            </a:r>
            <a:endParaRPr lang="cs-CZ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V</a:t>
            </a:r>
            <a:r>
              <a:rPr lang="cs-CZ" sz="2400" dirty="0" smtClean="0">
                <a:solidFill>
                  <a:srgbClr val="000000"/>
                </a:solidFill>
              </a:rPr>
              <a:t>ýhradní elektronická komunikace - § </a:t>
            </a:r>
            <a:r>
              <a:rPr lang="cs-CZ" sz="2400" dirty="0">
                <a:solidFill>
                  <a:srgbClr val="000000"/>
                </a:solidFill>
              </a:rPr>
              <a:t>279/2 </a:t>
            </a:r>
            <a:r>
              <a:rPr lang="cs-CZ" sz="2400" dirty="0" smtClean="0">
                <a:solidFill>
                  <a:srgbClr val="000000"/>
                </a:solidFill>
              </a:rPr>
              <a:t>ZZVZ - </a:t>
            </a:r>
            <a:r>
              <a:rPr lang="cs-CZ" sz="2400" dirty="0">
                <a:solidFill>
                  <a:srgbClr val="000000"/>
                </a:solidFill>
              </a:rPr>
              <a:t>účinnost </a:t>
            </a:r>
            <a:r>
              <a:rPr lang="cs-CZ" sz="2400" dirty="0" smtClean="0">
                <a:solidFill>
                  <a:srgbClr val="000000"/>
                </a:solidFill>
              </a:rPr>
              <a:t>18</a:t>
            </a:r>
            <a:r>
              <a:rPr lang="cs-CZ" sz="2400" dirty="0">
                <a:solidFill>
                  <a:srgbClr val="000000"/>
                </a:solidFill>
              </a:rPr>
              <a:t>. 10. </a:t>
            </a:r>
            <a:r>
              <a:rPr lang="cs-CZ" sz="2400" dirty="0" smtClean="0">
                <a:solidFill>
                  <a:srgbClr val="000000"/>
                </a:solidFill>
              </a:rPr>
              <a:t>2018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94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</a:rPr>
              <a:t>Elektronizace zadávání VZ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§ 28 </a:t>
            </a:r>
            <a:r>
              <a:rPr lang="cs-CZ" sz="2000" dirty="0" smtClean="0"/>
              <a:t>ZZVZ – Elektronický nástroj</a:t>
            </a:r>
            <a:r>
              <a:rPr lang="cs-CZ" sz="2000" dirty="0"/>
              <a:t>, profil zadavatele, elektronická aukce</a:t>
            </a:r>
          </a:p>
          <a:p>
            <a:r>
              <a:rPr lang="cs-CZ" sz="2000" dirty="0"/>
              <a:t>§ </a:t>
            </a:r>
            <a:r>
              <a:rPr lang="cs-CZ" sz="2000" dirty="0" smtClean="0"/>
              <a:t>107 – 110 ZZVZ – Podávání a </a:t>
            </a:r>
            <a:r>
              <a:rPr lang="cs-CZ" sz="2000" dirty="0"/>
              <a:t>otevírání elektronických </a:t>
            </a:r>
            <a:r>
              <a:rPr lang="cs-CZ" sz="2000" dirty="0" smtClean="0"/>
              <a:t>nabídek</a:t>
            </a:r>
            <a:endParaRPr lang="cs-CZ" sz="2000" dirty="0"/>
          </a:p>
          <a:p>
            <a:r>
              <a:rPr lang="cs-CZ" sz="2000" dirty="0"/>
              <a:t>§ 120 </a:t>
            </a:r>
            <a:r>
              <a:rPr lang="cs-CZ" sz="2000" dirty="0" smtClean="0"/>
              <a:t>ZZVZ – Použití elektronické </a:t>
            </a:r>
            <a:r>
              <a:rPr lang="cs-CZ" sz="2000" dirty="0"/>
              <a:t>aukce</a:t>
            </a:r>
          </a:p>
          <a:p>
            <a:r>
              <a:rPr lang="cs-CZ" sz="2000" dirty="0"/>
              <a:t>§ 138 – 142 ZZVZ </a:t>
            </a:r>
            <a:r>
              <a:rPr lang="cs-CZ" sz="2000" dirty="0" smtClean="0"/>
              <a:t>– DNS</a:t>
            </a:r>
            <a:endParaRPr lang="cs-CZ" sz="2000" dirty="0"/>
          </a:p>
          <a:p>
            <a:r>
              <a:rPr lang="cs-CZ" sz="2000" dirty="0"/>
              <a:t>§ 211 ZZVZ – Komunikace mezi zadavatelem a dodavatelem</a:t>
            </a:r>
          </a:p>
          <a:p>
            <a:r>
              <a:rPr lang="cs-CZ" sz="2000" dirty="0"/>
              <a:t>§ 213 </a:t>
            </a:r>
            <a:r>
              <a:rPr lang="cs-CZ" sz="2000" dirty="0" smtClean="0"/>
              <a:t>ZZVZ – Elektronické nástroje</a:t>
            </a:r>
            <a:endParaRPr lang="cs-CZ" sz="2000" dirty="0"/>
          </a:p>
          <a:p>
            <a:r>
              <a:rPr lang="cs-CZ" sz="2000" dirty="0"/>
              <a:t>§ 214 </a:t>
            </a:r>
            <a:r>
              <a:rPr lang="cs-CZ" sz="2000" dirty="0" smtClean="0"/>
              <a:t>ZZVZ – Profil zadavatele</a:t>
            </a:r>
            <a:endParaRPr lang="cs-CZ" sz="2000" dirty="0"/>
          </a:p>
          <a:p>
            <a:r>
              <a:rPr lang="cs-CZ" sz="2000" dirty="0"/>
              <a:t>§ 215 ZZVZ </a:t>
            </a:r>
            <a:r>
              <a:rPr lang="cs-CZ" sz="2000" dirty="0" smtClean="0"/>
              <a:t>– Elektronické katalogy</a:t>
            </a:r>
            <a:endParaRPr lang="cs-CZ" sz="2000" dirty="0"/>
          </a:p>
          <a:p>
            <a:r>
              <a:rPr lang="cs-CZ" sz="2000" dirty="0"/>
              <a:t>§ 224 ZZVZ </a:t>
            </a:r>
            <a:r>
              <a:rPr lang="cs-CZ" sz="2000" dirty="0" smtClean="0"/>
              <a:t>– Informační systém </a:t>
            </a:r>
            <a:r>
              <a:rPr lang="cs-CZ" sz="2000" dirty="0"/>
              <a:t>o veřejných zakázkách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5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Vhodný nástroj pro </a:t>
            </a:r>
            <a:r>
              <a:rPr lang="cs-CZ" sz="2000" dirty="0" smtClean="0"/>
              <a:t>centrální nákupy</a:t>
            </a:r>
          </a:p>
          <a:p>
            <a:r>
              <a:rPr lang="cs-CZ" sz="2000" dirty="0"/>
              <a:t>Pořizování opakujících se </a:t>
            </a:r>
            <a:r>
              <a:rPr lang="cs-CZ" sz="2000" dirty="0" smtClean="0"/>
              <a:t>plnění</a:t>
            </a:r>
          </a:p>
          <a:p>
            <a:r>
              <a:rPr lang="cs-CZ" sz="2000" dirty="0"/>
              <a:t>Část VI, Hlava II - § 131 – 137 ZZVZ</a:t>
            </a:r>
          </a:p>
          <a:p>
            <a:r>
              <a:rPr lang="cs-CZ" sz="2000" dirty="0" smtClean="0"/>
              <a:t>Soustředění </a:t>
            </a:r>
            <a:r>
              <a:rPr lang="cs-CZ" sz="2000" dirty="0"/>
              <a:t>poptávky – </a:t>
            </a:r>
            <a:r>
              <a:rPr lang="cs-CZ" sz="2000" dirty="0" smtClean="0"/>
              <a:t>úspora transakčních nákladů, profesionalizace, úspora z rozsahu</a:t>
            </a:r>
            <a:endParaRPr lang="cs-CZ" sz="2000" dirty="0"/>
          </a:p>
          <a:p>
            <a:r>
              <a:rPr lang="cs-CZ" sz="2000" dirty="0" smtClean="0"/>
              <a:t>RD </a:t>
            </a:r>
            <a:r>
              <a:rPr lang="cs-CZ" sz="2000" dirty="0"/>
              <a:t>nesmí </a:t>
            </a:r>
            <a:r>
              <a:rPr lang="cs-CZ" sz="2000" dirty="0" smtClean="0"/>
              <a:t>využívat nezařazení zadavatelé </a:t>
            </a:r>
            <a:r>
              <a:rPr lang="cs-CZ" sz="2000" dirty="0"/>
              <a:t>– Směrnice o ZVZ (60)</a:t>
            </a:r>
          </a:p>
          <a:p>
            <a:r>
              <a:rPr lang="cs-CZ" sz="2000" dirty="0"/>
              <a:t>Na straně zadavatelské i dodavatelské může být více subjektů - § 131/1 ZZVZ</a:t>
            </a:r>
          </a:p>
          <a:p>
            <a:r>
              <a:rPr lang="cs-CZ" sz="2000" dirty="0"/>
              <a:t>RD lze uzavřít jen na základě zadávacího </a:t>
            </a:r>
            <a:r>
              <a:rPr lang="cs-CZ" sz="2000" dirty="0" smtClean="0"/>
              <a:t>řízení - § 131/2 </a:t>
            </a:r>
            <a:r>
              <a:rPr lang="cs-CZ" sz="2000" dirty="0"/>
              <a:t>ZZVZ</a:t>
            </a:r>
          </a:p>
          <a:p>
            <a:r>
              <a:rPr lang="cs-CZ" sz="2000" dirty="0"/>
              <a:t>Po dobu trvání </a:t>
            </a:r>
            <a:r>
              <a:rPr lang="cs-CZ" sz="2000" dirty="0" smtClean="0"/>
              <a:t>RD </a:t>
            </a:r>
            <a:r>
              <a:rPr lang="cs-CZ" sz="2000" dirty="0"/>
              <a:t>nesmí být rozšířen okruh zadavatelů či dodavatelů - § 132/2 </a:t>
            </a:r>
            <a:r>
              <a:rPr lang="cs-CZ" sz="2000" dirty="0" smtClean="0"/>
              <a:t>ZZVZ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51549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Rámcová </a:t>
            </a:r>
            <a:r>
              <a:rPr lang="cs-CZ" sz="2400" dirty="0"/>
              <a:t>dohoda není </a:t>
            </a:r>
            <a:r>
              <a:rPr lang="cs-CZ" sz="2400" dirty="0" smtClean="0"/>
              <a:t>VZ</a:t>
            </a:r>
            <a:endParaRPr lang="cs-CZ" sz="2400" dirty="0"/>
          </a:p>
          <a:p>
            <a:r>
              <a:rPr lang="cs-CZ" sz="2400" dirty="0" smtClean="0"/>
              <a:t>RD </a:t>
            </a:r>
            <a:r>
              <a:rPr lang="cs-CZ" sz="2400" dirty="0"/>
              <a:t>stanovuje podmínky zadávání jednotlivých VZ po dobu svého </a:t>
            </a:r>
            <a:r>
              <a:rPr lang="cs-CZ" sz="2400" dirty="0" smtClean="0"/>
              <a:t>trvání</a:t>
            </a:r>
            <a:endParaRPr lang="cs-CZ" sz="2400" dirty="0"/>
          </a:p>
          <a:p>
            <a:r>
              <a:rPr lang="cs-CZ" sz="2400" dirty="0"/>
              <a:t>Předpokládaná hodnota </a:t>
            </a:r>
            <a:r>
              <a:rPr lang="cs-CZ" sz="2400" dirty="0" smtClean="0"/>
              <a:t>RD = </a:t>
            </a:r>
            <a:r>
              <a:rPr lang="cs-CZ" sz="2400" dirty="0"/>
              <a:t>souhrnná předpokládaná hodnota všech VZ, které mohou být zadány na základě </a:t>
            </a:r>
            <a:r>
              <a:rPr lang="cs-CZ" sz="2400" dirty="0" smtClean="0"/>
              <a:t>RD </a:t>
            </a:r>
            <a:r>
              <a:rPr lang="cs-CZ" sz="2400" dirty="0"/>
              <a:t>- § 23/1 </a:t>
            </a:r>
            <a:r>
              <a:rPr lang="cs-CZ" sz="2400" dirty="0" smtClean="0"/>
              <a:t>ZZVZ</a:t>
            </a:r>
          </a:p>
          <a:p>
            <a:r>
              <a:rPr lang="cs-CZ" sz="2400" dirty="0"/>
              <a:t>Nabídku může podat pouze účastník RD</a:t>
            </a:r>
          </a:p>
          <a:p>
            <a:r>
              <a:rPr lang="cs-CZ" sz="2400" dirty="0"/>
              <a:t>Nelze umožnit podstatnou změnu RD - § 131/5 </a:t>
            </a:r>
            <a:r>
              <a:rPr lang="cs-CZ" sz="2400" dirty="0" smtClean="0"/>
              <a:t>ZZVZ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90590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Lze uzavřít s jedním nebo více účastníky – nutno uvést v ZD</a:t>
            </a:r>
          </a:p>
          <a:p>
            <a:r>
              <a:rPr lang="cs-CZ" sz="2000" dirty="0"/>
              <a:t>Zadavatel </a:t>
            </a:r>
            <a:r>
              <a:rPr lang="cs-CZ" sz="2000" dirty="0" smtClean="0"/>
              <a:t>v </a:t>
            </a:r>
            <a:r>
              <a:rPr lang="cs-CZ" sz="2000" dirty="0"/>
              <a:t>ZD uvede způsob zadávání </a:t>
            </a:r>
            <a:r>
              <a:rPr lang="cs-CZ" sz="2000" dirty="0" smtClean="0"/>
              <a:t>VZ - </a:t>
            </a:r>
            <a:r>
              <a:rPr lang="cs-CZ" sz="2000" dirty="0"/>
              <a:t>§ 132/3 </a:t>
            </a:r>
            <a:r>
              <a:rPr lang="cs-CZ" sz="2000" dirty="0" smtClean="0"/>
              <a:t>ZZVZ:</a:t>
            </a:r>
            <a:endParaRPr lang="cs-CZ" sz="2000" dirty="0"/>
          </a:p>
          <a:p>
            <a:pPr lvl="1"/>
            <a:r>
              <a:rPr lang="cs-CZ" sz="1800" dirty="0"/>
              <a:t>s obnovením soutěže („</a:t>
            </a:r>
            <a:r>
              <a:rPr lang="cs-CZ" sz="1800" dirty="0" err="1"/>
              <a:t>minitendry</a:t>
            </a:r>
            <a:r>
              <a:rPr lang="cs-CZ" sz="1800" dirty="0"/>
              <a:t>“),</a:t>
            </a:r>
          </a:p>
          <a:p>
            <a:pPr lvl="1"/>
            <a:r>
              <a:rPr lang="cs-CZ" sz="1800" dirty="0"/>
              <a:t>bez obnovení soutěže, nebo</a:t>
            </a:r>
          </a:p>
          <a:p>
            <a:pPr lvl="1"/>
            <a:r>
              <a:rPr lang="cs-CZ" sz="1800" dirty="0"/>
              <a:t>kombinací výše uvedených postupů</a:t>
            </a:r>
          </a:p>
          <a:p>
            <a:r>
              <a:rPr lang="cs-CZ" sz="2000" dirty="0"/>
              <a:t>Zadání VZ bez obnovení soutěže možné, pokud:</a:t>
            </a:r>
          </a:p>
          <a:p>
            <a:pPr lvl="1"/>
            <a:r>
              <a:rPr lang="cs-CZ" sz="1800" dirty="0"/>
              <a:t>všechny podmínky plnění VZ jsou obsaženy v RD (zadavatel pouze vystavuje objednávku či výzvu k poskytnutí plnění), a</a:t>
            </a:r>
          </a:p>
          <a:p>
            <a:pPr lvl="1"/>
            <a:r>
              <a:rPr lang="cs-CZ" sz="1800" dirty="0"/>
              <a:t>ZD na uzavření RD obsahuje jasné a určité podmínky pro zadání VZ konkrétnímu účastníku</a:t>
            </a:r>
          </a:p>
          <a:p>
            <a:r>
              <a:rPr lang="cs-CZ" sz="2000" dirty="0"/>
              <a:t>V zadávacím řízení na uzavření RD nelze požadovat </a:t>
            </a:r>
            <a:r>
              <a:rPr lang="cs-CZ" sz="2000" dirty="0" smtClean="0"/>
              <a:t>jistotu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0190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Dvě </a:t>
            </a:r>
            <a:r>
              <a:rPr lang="cs-CZ" sz="2000" dirty="0"/>
              <a:t>fáze </a:t>
            </a:r>
            <a:r>
              <a:rPr lang="cs-CZ" sz="2000" dirty="0" smtClean="0"/>
              <a:t>RD: </a:t>
            </a:r>
            <a:endParaRPr lang="cs-CZ" sz="2000" dirty="0"/>
          </a:p>
          <a:p>
            <a:pPr lvl="1"/>
            <a:r>
              <a:rPr lang="cs-CZ" sz="1800" dirty="0"/>
              <a:t>1) uzavírání RD, </a:t>
            </a:r>
          </a:p>
          <a:p>
            <a:pPr lvl="1"/>
            <a:r>
              <a:rPr lang="cs-CZ" sz="1800" dirty="0"/>
              <a:t>2) zadávání dílčích VZ</a:t>
            </a:r>
          </a:p>
          <a:p>
            <a:r>
              <a:rPr lang="cs-CZ" sz="2000" dirty="0"/>
              <a:t>Účastníky RD zadavatel vybírá dle pravidel uvedených v </a:t>
            </a:r>
            <a:r>
              <a:rPr lang="cs-CZ" sz="2000" dirty="0" smtClean="0"/>
              <a:t>ZD</a:t>
            </a:r>
            <a:endParaRPr lang="cs-CZ" sz="2000" dirty="0"/>
          </a:p>
          <a:p>
            <a:r>
              <a:rPr lang="cs-CZ" sz="2000" dirty="0"/>
              <a:t>V ZD musí být uveden minimální počet účastníků RD - § 133/1 ZZVZ</a:t>
            </a:r>
          </a:p>
          <a:p>
            <a:r>
              <a:rPr lang="cs-CZ" sz="2000" dirty="0"/>
              <a:t>RD lze uzavřít s nižším počtem účastníků, pokud nelze vybrat stanovený počet účastníků</a:t>
            </a:r>
          </a:p>
          <a:p>
            <a:r>
              <a:rPr lang="cs-CZ" sz="2000" dirty="0"/>
              <a:t>Lze však i zrušit zadávací řízení</a:t>
            </a:r>
          </a:p>
          <a:p>
            <a:r>
              <a:rPr lang="cs-CZ" sz="2000" dirty="0"/>
              <a:t>Nelze uzavřít RD s jediným účastníkem, pokud bylo v ZD uvedeno, že dílčí VZ budou zadávány s obnovením soutěže - § 133/3 </a:t>
            </a:r>
            <a:r>
              <a:rPr lang="cs-CZ" sz="2000" dirty="0" smtClean="0"/>
              <a:t>ZZVZ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6519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PrF 2023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Rámcová dohoda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47446"/>
            <a:ext cx="10753200" cy="4325816"/>
          </a:xfrm>
        </p:spPr>
        <p:txBody>
          <a:bodyPr/>
          <a:lstStyle/>
          <a:p>
            <a:r>
              <a:rPr lang="cs-CZ" sz="2000" dirty="0"/>
              <a:t>Zadávání VZ bez obnovení soutěže - postup dle podmínek uvedených v RD - § 135 ZZVZ</a:t>
            </a:r>
          </a:p>
          <a:p>
            <a:r>
              <a:rPr lang="cs-CZ" sz="2000" dirty="0"/>
              <a:t>Podmínky zadání musí být jasné a určité</a:t>
            </a:r>
          </a:p>
          <a:p>
            <a:r>
              <a:rPr lang="cs-CZ" sz="2000" dirty="0"/>
              <a:t>ZZVZ podrobnosti </a:t>
            </a:r>
            <a:r>
              <a:rPr lang="cs-CZ" sz="2000" dirty="0" smtClean="0"/>
              <a:t>nestanovuje</a:t>
            </a:r>
            <a:endParaRPr lang="cs-CZ" sz="2000" dirty="0"/>
          </a:p>
          <a:p>
            <a:r>
              <a:rPr lang="cs-CZ" sz="2000" dirty="0"/>
              <a:t>Zadávání s obnovením soutěže („</a:t>
            </a:r>
            <a:r>
              <a:rPr lang="cs-CZ" sz="2000" dirty="0" err="1"/>
              <a:t>minitendry</a:t>
            </a:r>
            <a:r>
              <a:rPr lang="cs-CZ" sz="2000" dirty="0"/>
              <a:t>“):</a:t>
            </a:r>
          </a:p>
          <a:p>
            <a:pPr lvl="1"/>
            <a:r>
              <a:rPr lang="cs-CZ" sz="1800" dirty="0"/>
              <a:t>zadavatel písemně vyzve účastníky RD k podání nabídek,</a:t>
            </a:r>
          </a:p>
          <a:p>
            <a:pPr lvl="1"/>
            <a:r>
              <a:rPr lang="cs-CZ" sz="1800" dirty="0"/>
              <a:t>podmínky musí odpovídat RD, mohou však být podrobnější,</a:t>
            </a:r>
          </a:p>
          <a:p>
            <a:pPr lvl="1"/>
            <a:r>
              <a:rPr lang="cs-CZ" sz="1800" dirty="0"/>
              <a:t>stanoví lhůtu pro podání nabídek,</a:t>
            </a:r>
          </a:p>
          <a:p>
            <a:pPr lvl="1"/>
            <a:r>
              <a:rPr lang="cs-CZ" sz="1800" dirty="0"/>
              <a:t>kritéria výběru účastníka musí souhlasit s kritérii uvedenými již v ZD při uzavírání RD, nelze je změnit po uzavření RD,</a:t>
            </a:r>
          </a:p>
          <a:p>
            <a:pPr lvl="1"/>
            <a:r>
              <a:rPr lang="cs-CZ" sz="1800" dirty="0"/>
              <a:t>výběr dodavatele zadavatel oznámí účastníkům, kteří podali nabídku</a:t>
            </a:r>
          </a:p>
          <a:p>
            <a:r>
              <a:rPr lang="cs-CZ" sz="2000" dirty="0"/>
              <a:t>Účastník RD nesmí podat méně výhodnou nabídku, ani společnou nabídku s jiným účastníkem </a:t>
            </a:r>
            <a:r>
              <a:rPr lang="cs-CZ" sz="2000" dirty="0" smtClean="0"/>
              <a:t>RD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455426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</Template>
  <TotalTime>799</TotalTime>
  <Words>1607</Words>
  <Application>Microsoft Office PowerPoint</Application>
  <PresentationFormat>Širokoúhlá obrazovka</PresentationFormat>
  <Paragraphs>229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Zvláštní postupy dle ZZVZ</vt:lpstr>
      <vt:lpstr>Obsah</vt:lpstr>
      <vt:lpstr>Elektronizace zadávání VZ</vt:lpstr>
      <vt:lpstr>Elektronizace zadávání VZ</vt:lpstr>
      <vt:lpstr>Rámcová dohoda</vt:lpstr>
      <vt:lpstr>Rámcová dohoda</vt:lpstr>
      <vt:lpstr>Rámcová dohoda</vt:lpstr>
      <vt:lpstr>Rámcová dohoda</vt:lpstr>
      <vt:lpstr>Rámcová dohoda</vt:lpstr>
      <vt:lpstr>Dynamický nákupní systém</vt:lpstr>
      <vt:lpstr>Dynamický nákupní systém</vt:lpstr>
      <vt:lpstr>Dynamický nákupní systém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Soutěž o návrh</vt:lpstr>
      <vt:lpstr>Zjednodušený režim</vt:lpstr>
      <vt:lpstr>Zjednodušený režim</vt:lpstr>
      <vt:lpstr>Zjednodušený režim</vt:lpstr>
      <vt:lpstr>Zdroje informací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ÚKLIDOVÉ SLUŽBY - BVA</dc:title>
  <dc:creator>Martin Hadaš</dc:creator>
  <cp:lastModifiedBy>Martin Hadaš</cp:lastModifiedBy>
  <cp:revision>83</cp:revision>
  <cp:lastPrinted>1601-01-01T00:00:00Z</cp:lastPrinted>
  <dcterms:created xsi:type="dcterms:W3CDTF">2018-11-16T12:27:03Z</dcterms:created>
  <dcterms:modified xsi:type="dcterms:W3CDTF">2023-04-11T14:51:40Z</dcterms:modified>
</cp:coreProperties>
</file>