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00" r:id="rId38"/>
    <p:sldId id="301" r:id="rId39"/>
    <p:sldId id="302" r:id="rId40"/>
    <p:sldId id="304" r:id="rId41"/>
    <p:sldId id="303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5" autoAdjust="0"/>
    <p:restoredTop sz="95768" autoAdjust="0"/>
  </p:normalViewPr>
  <p:slideViewPr>
    <p:cSldViewPr snapToGrid="0">
      <p:cViewPr varScale="1">
        <p:scale>
          <a:sx n="124" d="100"/>
          <a:sy n="124" d="100"/>
        </p:scale>
        <p:origin x="344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Obrázek 8">
            <a:extLst>
              <a:ext uri="{FF2B5EF4-FFF2-40B4-BE49-F238E27FC236}">
                <a16:creationId xmlns:a16="http://schemas.microsoft.com/office/drawing/2014/main" id="{F4BEF68F-D2E3-A445-BE69-DE5712F4B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670C515-4DAA-7F4B-92D5-CBE714037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2567773-B605-2B43-9036-93D644655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5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59BBB889-9A7B-9D4F-983C-EF6BCB924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B634E8E-DBA3-B14F-81EC-219FEC2F8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Obrázek 8">
            <a:extLst>
              <a:ext uri="{FF2B5EF4-FFF2-40B4-BE49-F238E27FC236}">
                <a16:creationId xmlns:a16="http://schemas.microsoft.com/office/drawing/2014/main" id="{F5224E24-147F-EE43-B65A-19061D0BD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A8E4E0-B396-804E-A80F-F901C2CBA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Obrázek 8">
            <a:extLst>
              <a:ext uri="{FF2B5EF4-FFF2-40B4-BE49-F238E27FC236}">
                <a16:creationId xmlns:a16="http://schemas.microsoft.com/office/drawing/2014/main" id="{A63F5DF2-7BE9-9D42-95D5-0960F0062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2B91F2EA-D76F-7D4C-960D-6E3E77E71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E7FAA686-EF64-0D47-AFF9-2958D2789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Od </a:t>
            </a:r>
            <a:r>
              <a:rPr lang="cs-CZ" dirty="0" err="1"/>
              <a:t>bail</a:t>
            </a:r>
            <a:r>
              <a:rPr lang="cs-CZ" dirty="0"/>
              <a:t> Outu k </a:t>
            </a:r>
            <a:r>
              <a:rPr lang="cs-CZ" dirty="0" err="1"/>
              <a:t>Bail</a:t>
            </a:r>
            <a:r>
              <a:rPr lang="cs-CZ" dirty="0"/>
              <a:t> Inu – s využitím prezentace Mojmíra Hampla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</a:t>
            </a:r>
            <a:r>
              <a:rPr lang="cs-CZ" dirty="0" err="1"/>
              <a:t>Bail</a:t>
            </a:r>
            <a:r>
              <a:rPr lang="cs-CZ" dirty="0"/>
              <a:t> Outu k </a:t>
            </a:r>
            <a:r>
              <a:rPr lang="cs-CZ" dirty="0" err="1"/>
              <a:t>Bail</a:t>
            </a:r>
            <a:r>
              <a:rPr lang="cs-CZ" dirty="0"/>
              <a:t> Inu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Janovec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442" y="-1"/>
            <a:ext cx="5773465" cy="6858001"/>
          </a:xfrm>
        </p:spPr>
      </p:pic>
    </p:spTree>
    <p:extLst>
      <p:ext uri="{BB962C8B-B14F-4D97-AF65-F5344CB8AC3E}">
        <p14:creationId xmlns:p14="http://schemas.microsoft.com/office/powerpoint/2010/main" val="373631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577" y="1"/>
            <a:ext cx="5955748" cy="6858000"/>
          </a:xfrm>
        </p:spPr>
      </p:pic>
    </p:spTree>
    <p:extLst>
      <p:ext uri="{BB962C8B-B14F-4D97-AF65-F5344CB8AC3E}">
        <p14:creationId xmlns:p14="http://schemas.microsoft.com/office/powerpoint/2010/main" val="378465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679" r="1734" b="4225"/>
          <a:stretch/>
        </p:blipFill>
        <p:spPr>
          <a:xfrm>
            <a:off x="2415209" y="0"/>
            <a:ext cx="6435713" cy="7748329"/>
          </a:xfrm>
        </p:spPr>
      </p:pic>
    </p:spTree>
    <p:extLst>
      <p:ext uri="{BB962C8B-B14F-4D97-AF65-F5344CB8AC3E}">
        <p14:creationId xmlns:p14="http://schemas.microsoft.com/office/powerpoint/2010/main" val="428072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8" r="5980" b="4537"/>
          <a:stretch/>
        </p:blipFill>
        <p:spPr>
          <a:xfrm>
            <a:off x="2603011" y="1"/>
            <a:ext cx="5746313" cy="6858000"/>
          </a:xfrm>
        </p:spPr>
      </p:pic>
    </p:spTree>
    <p:extLst>
      <p:ext uri="{BB962C8B-B14F-4D97-AF65-F5344CB8AC3E}">
        <p14:creationId xmlns:p14="http://schemas.microsoft.com/office/powerpoint/2010/main" val="228993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Jak</a:t>
            </a:r>
            <a:r>
              <a:rPr lang="en-GB" dirty="0"/>
              <a:t> k Bail In u </a:t>
            </a:r>
            <a:r>
              <a:rPr lang="en-GB" dirty="0" err="1"/>
              <a:t>dojdeme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74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18" b="5594"/>
          <a:stretch/>
        </p:blipFill>
        <p:spPr>
          <a:xfrm>
            <a:off x="3001617" y="-44984"/>
            <a:ext cx="6138561" cy="6902984"/>
          </a:xfrm>
        </p:spPr>
      </p:pic>
    </p:spTree>
    <p:extLst>
      <p:ext uri="{BB962C8B-B14F-4D97-AF65-F5344CB8AC3E}">
        <p14:creationId xmlns:p14="http://schemas.microsoft.com/office/powerpoint/2010/main" val="2811052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756" y="32722"/>
            <a:ext cx="6778487" cy="6792555"/>
          </a:xfrm>
        </p:spPr>
      </p:pic>
    </p:spTree>
    <p:extLst>
      <p:ext uri="{BB962C8B-B14F-4D97-AF65-F5344CB8AC3E}">
        <p14:creationId xmlns:p14="http://schemas.microsoft.com/office/powerpoint/2010/main" val="103238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27961"/>
            <a:ext cx="6118937" cy="6802078"/>
          </a:xfrm>
        </p:spPr>
      </p:pic>
    </p:spTree>
    <p:extLst>
      <p:ext uri="{BB962C8B-B14F-4D97-AF65-F5344CB8AC3E}">
        <p14:creationId xmlns:p14="http://schemas.microsoft.com/office/powerpoint/2010/main" val="6934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607" y="-1"/>
            <a:ext cx="6239623" cy="7235325"/>
          </a:xfrm>
        </p:spPr>
      </p:pic>
    </p:spTree>
    <p:extLst>
      <p:ext uri="{BB962C8B-B14F-4D97-AF65-F5344CB8AC3E}">
        <p14:creationId xmlns:p14="http://schemas.microsoft.com/office/powerpoint/2010/main" val="333245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052" y="-25988"/>
            <a:ext cx="6727517" cy="6883988"/>
          </a:xfrm>
        </p:spPr>
      </p:pic>
    </p:spTree>
    <p:extLst>
      <p:ext uri="{BB962C8B-B14F-4D97-AF65-F5344CB8AC3E}">
        <p14:creationId xmlns:p14="http://schemas.microsoft.com/office/powerpoint/2010/main" val="76362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7580" y="956303"/>
            <a:ext cx="7729728" cy="11887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7" t="266" r="9031" b="5544"/>
          <a:stretch/>
        </p:blipFill>
        <p:spPr>
          <a:xfrm>
            <a:off x="2594113" y="0"/>
            <a:ext cx="6699236" cy="6858000"/>
          </a:xfrm>
        </p:spPr>
      </p:pic>
    </p:spTree>
    <p:extLst>
      <p:ext uri="{BB962C8B-B14F-4D97-AF65-F5344CB8AC3E}">
        <p14:creationId xmlns:p14="http://schemas.microsoft.com/office/powerpoint/2010/main" val="85798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999" y="1"/>
            <a:ext cx="5964384" cy="6892338"/>
          </a:xfrm>
        </p:spPr>
      </p:pic>
    </p:spTree>
    <p:extLst>
      <p:ext uri="{BB962C8B-B14F-4D97-AF65-F5344CB8AC3E}">
        <p14:creationId xmlns:p14="http://schemas.microsoft.com/office/powerpoint/2010/main" val="155469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827" y="129283"/>
            <a:ext cx="5496226" cy="6599434"/>
          </a:xfrm>
        </p:spPr>
      </p:pic>
    </p:spTree>
    <p:extLst>
      <p:ext uri="{BB962C8B-B14F-4D97-AF65-F5344CB8AC3E}">
        <p14:creationId xmlns:p14="http://schemas.microsoft.com/office/powerpoint/2010/main" val="33783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317" y="-1"/>
            <a:ext cx="6104605" cy="6858001"/>
          </a:xfrm>
        </p:spPr>
      </p:pic>
    </p:spTree>
    <p:extLst>
      <p:ext uri="{BB962C8B-B14F-4D97-AF65-F5344CB8AC3E}">
        <p14:creationId xmlns:p14="http://schemas.microsoft.com/office/powerpoint/2010/main" val="3031785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" r="2450"/>
          <a:stretch/>
        </p:blipFill>
        <p:spPr>
          <a:xfrm>
            <a:off x="2951922" y="0"/>
            <a:ext cx="5676263" cy="6881375"/>
          </a:xfrm>
        </p:spPr>
      </p:pic>
    </p:spTree>
    <p:extLst>
      <p:ext uri="{BB962C8B-B14F-4D97-AF65-F5344CB8AC3E}">
        <p14:creationId xmlns:p14="http://schemas.microsoft.com/office/powerpoint/2010/main" val="304080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713" y="-13647"/>
            <a:ext cx="5855271" cy="6885293"/>
          </a:xfrm>
        </p:spPr>
      </p:pic>
    </p:spTree>
    <p:extLst>
      <p:ext uri="{BB962C8B-B14F-4D97-AF65-F5344CB8AC3E}">
        <p14:creationId xmlns:p14="http://schemas.microsoft.com/office/powerpoint/2010/main" val="203404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" r="2715" b="-1"/>
          <a:stretch/>
        </p:blipFill>
        <p:spPr>
          <a:xfrm>
            <a:off x="3516923" y="0"/>
            <a:ext cx="5040923" cy="6897138"/>
          </a:xfrm>
        </p:spPr>
      </p:pic>
    </p:spTree>
    <p:extLst>
      <p:ext uri="{BB962C8B-B14F-4D97-AF65-F5344CB8AC3E}">
        <p14:creationId xmlns:p14="http://schemas.microsoft.com/office/powerpoint/2010/main" val="319652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236" y="0"/>
            <a:ext cx="6178917" cy="6858000"/>
          </a:xfrm>
        </p:spPr>
      </p:pic>
    </p:spTree>
    <p:extLst>
      <p:ext uri="{BB962C8B-B14F-4D97-AF65-F5344CB8AC3E}">
        <p14:creationId xmlns:p14="http://schemas.microsoft.com/office/powerpoint/2010/main" val="109546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Odpovídali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jinak</a:t>
            </a:r>
            <a:r>
              <a:rPr lang="en-GB" dirty="0"/>
              <a:t>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7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1" b="4953"/>
          <a:stretch/>
        </p:blipFill>
        <p:spPr>
          <a:xfrm>
            <a:off x="2544417" y="252549"/>
            <a:ext cx="6184263" cy="6858000"/>
          </a:xfrm>
        </p:spPr>
      </p:pic>
    </p:spTree>
    <p:extLst>
      <p:ext uri="{BB962C8B-B14F-4D97-AF65-F5344CB8AC3E}">
        <p14:creationId xmlns:p14="http://schemas.microsoft.com/office/powerpoint/2010/main" val="277042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739" y="0"/>
            <a:ext cx="6851038" cy="6881508"/>
          </a:xfrm>
        </p:spPr>
      </p:pic>
    </p:spTree>
    <p:extLst>
      <p:ext uri="{BB962C8B-B14F-4D97-AF65-F5344CB8AC3E}">
        <p14:creationId xmlns:p14="http://schemas.microsoft.com/office/powerpoint/2010/main" val="397105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3" t="1579"/>
          <a:stretch/>
        </p:blipFill>
        <p:spPr>
          <a:xfrm>
            <a:off x="2256183" y="-10846"/>
            <a:ext cx="7028494" cy="7284037"/>
          </a:xfrm>
        </p:spPr>
      </p:pic>
    </p:spTree>
    <p:extLst>
      <p:ext uri="{BB962C8B-B14F-4D97-AF65-F5344CB8AC3E}">
        <p14:creationId xmlns:p14="http://schemas.microsoft.com/office/powerpoint/2010/main" val="3933730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504" y="13628"/>
            <a:ext cx="6092988" cy="6844371"/>
          </a:xfrm>
        </p:spPr>
      </p:pic>
    </p:spTree>
    <p:extLst>
      <p:ext uri="{BB962C8B-B14F-4D97-AF65-F5344CB8AC3E}">
        <p14:creationId xmlns:p14="http://schemas.microsoft.com/office/powerpoint/2010/main" val="4287872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791" y="0"/>
            <a:ext cx="5877943" cy="6858000"/>
          </a:xfrm>
        </p:spPr>
      </p:pic>
    </p:spTree>
    <p:extLst>
      <p:ext uri="{BB962C8B-B14F-4D97-AF65-F5344CB8AC3E}">
        <p14:creationId xmlns:p14="http://schemas.microsoft.com/office/powerpoint/2010/main" val="1374312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261" y="0"/>
            <a:ext cx="5955027" cy="6912769"/>
          </a:xfrm>
        </p:spPr>
      </p:pic>
    </p:spTree>
    <p:extLst>
      <p:ext uri="{BB962C8B-B14F-4D97-AF65-F5344CB8AC3E}">
        <p14:creationId xmlns:p14="http://schemas.microsoft.com/office/powerpoint/2010/main" val="1506335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3140" y="0"/>
            <a:ext cx="5917564" cy="6865877"/>
          </a:xfrm>
        </p:spPr>
      </p:pic>
    </p:spTree>
    <p:extLst>
      <p:ext uri="{BB962C8B-B14F-4D97-AF65-F5344CB8AC3E}">
        <p14:creationId xmlns:p14="http://schemas.microsoft.com/office/powerpoint/2010/main" val="1264643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0" r="-1" b="4959"/>
          <a:stretch/>
        </p:blipFill>
        <p:spPr>
          <a:xfrm>
            <a:off x="2295939" y="0"/>
            <a:ext cx="6091332" cy="6740769"/>
          </a:xfrm>
        </p:spPr>
      </p:pic>
    </p:spTree>
    <p:extLst>
      <p:ext uri="{BB962C8B-B14F-4D97-AF65-F5344CB8AC3E}">
        <p14:creationId xmlns:p14="http://schemas.microsoft.com/office/powerpoint/2010/main" val="1515914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94"/>
          <a:stretch/>
        </p:blipFill>
        <p:spPr>
          <a:xfrm>
            <a:off x="2385392" y="0"/>
            <a:ext cx="5888298" cy="6846277"/>
          </a:xfrm>
        </p:spPr>
      </p:pic>
    </p:spTree>
    <p:extLst>
      <p:ext uri="{BB962C8B-B14F-4D97-AF65-F5344CB8AC3E}">
        <p14:creationId xmlns:p14="http://schemas.microsoft.com/office/powerpoint/2010/main" val="362813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12" b="4507"/>
          <a:stretch/>
        </p:blipFill>
        <p:spPr>
          <a:xfrm>
            <a:off x="2643809" y="158261"/>
            <a:ext cx="5925209" cy="6541478"/>
          </a:xfrm>
        </p:spPr>
      </p:pic>
    </p:spTree>
    <p:extLst>
      <p:ext uri="{BB962C8B-B14F-4D97-AF65-F5344CB8AC3E}">
        <p14:creationId xmlns:p14="http://schemas.microsoft.com/office/powerpoint/2010/main" val="1816697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3C7B22-60A2-F1BA-AC2A-0C860CA10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F41526-E0A5-EBA5-0474-D5C7271F30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658317-50D2-5831-DA10-4695FCF0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Monte dei Pasci di Siena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03B3B1-1ABC-99EB-F30C-35C5AC585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Exemplární příklad dvou výjimek, které jsou dle rezolučního mechanizmu možné</a:t>
            </a:r>
          </a:p>
          <a:p>
            <a:r>
              <a:rPr lang="cs-CZ" dirty="0"/>
              <a:t>5. největší banka v Itálii</a:t>
            </a:r>
          </a:p>
          <a:p>
            <a:r>
              <a:rPr lang="cs-CZ" dirty="0"/>
              <a:t>Nebyl shledán veřejný zájem na řešení prostřednictvím rezoluce</a:t>
            </a:r>
          </a:p>
          <a:p>
            <a:pPr lvl="1"/>
            <a:r>
              <a:rPr lang="cs-CZ" dirty="0"/>
              <a:t>Preventivní rekapitalizace – Instituce nesmí být v úpadku</a:t>
            </a:r>
          </a:p>
          <a:p>
            <a:pPr lvl="1"/>
            <a:r>
              <a:rPr lang="cs-CZ" dirty="0"/>
              <a:t>Veřejná podpora schválená Evropskou komisí (nabytí majoritního podílu Italským státem)</a:t>
            </a:r>
          </a:p>
        </p:txBody>
      </p:sp>
    </p:spTree>
    <p:extLst>
      <p:ext uri="{BB962C8B-B14F-4D97-AF65-F5344CB8AC3E}">
        <p14:creationId xmlns:p14="http://schemas.microsoft.com/office/powerpoint/2010/main" val="2687726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6A4032-A3DA-C739-2800-AA3082B544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25762F-FF86-10EF-2372-EF79A8509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CC9881-B93D-943B-30C0-B61153CB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Banco</a:t>
            </a:r>
            <a:r>
              <a:rPr lang="cs-CZ" dirty="0"/>
              <a:t> </a:t>
            </a:r>
            <a:r>
              <a:rPr lang="cs-CZ" dirty="0" err="1"/>
              <a:t>Popular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3E3D06-5AA6-BE84-51ED-83ADC7FCB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6. největší Španělská banka</a:t>
            </a:r>
          </a:p>
          <a:p>
            <a:endParaRPr lang="cs-CZ" dirty="0"/>
          </a:p>
          <a:p>
            <a:r>
              <a:rPr lang="cs-CZ" dirty="0"/>
              <a:t>Řešena kombinací dvou nástrojů</a:t>
            </a:r>
          </a:p>
          <a:p>
            <a:endParaRPr lang="cs-CZ" dirty="0"/>
          </a:p>
          <a:p>
            <a:r>
              <a:rPr lang="cs-CZ" dirty="0"/>
              <a:t>1. Odpis a konverze – výsledkem bylo mnoho žalob, vše zamítnuto</a:t>
            </a:r>
          </a:p>
          <a:p>
            <a:endParaRPr lang="cs-CZ" dirty="0"/>
          </a:p>
          <a:p>
            <a:r>
              <a:rPr lang="cs-CZ" dirty="0"/>
              <a:t>2. Převod činností -&gt; </a:t>
            </a:r>
            <a:r>
              <a:rPr lang="cs-CZ" dirty="0" err="1"/>
              <a:t>Banco</a:t>
            </a:r>
            <a:r>
              <a:rPr lang="cs-CZ" dirty="0"/>
              <a:t> </a:t>
            </a:r>
            <a:r>
              <a:rPr lang="cs-CZ" dirty="0" err="1"/>
              <a:t>Santander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746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406454-8526-C5E0-169C-C6E96639CC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B77F93-34C6-A346-B0FA-728B4C021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04F045-EBA7-AC19-61AE-3F31829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 </a:t>
            </a:r>
            <a:r>
              <a:rPr lang="cs-CZ" dirty="0" err="1"/>
              <a:t>Banco</a:t>
            </a:r>
            <a:r>
              <a:rPr lang="cs-CZ" dirty="0"/>
              <a:t> S.A a spory s věřiteli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23CC56-80D5-709F-5951-BEC44AB37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Soudní spor </a:t>
            </a:r>
            <a:r>
              <a:rPr lang="cs-CZ" sz="2400" b="1" dirty="0" err="1"/>
              <a:t>Goldman</a:t>
            </a:r>
            <a:r>
              <a:rPr lang="cs-CZ" sz="2400" b="1" dirty="0"/>
              <a:t> </a:t>
            </a:r>
            <a:r>
              <a:rPr lang="cs-CZ" sz="2400" b="1" dirty="0" err="1"/>
              <a:t>Sachs</a:t>
            </a:r>
            <a:r>
              <a:rPr lang="cs-CZ" sz="2400" b="1" dirty="0"/>
              <a:t> International </a:t>
            </a:r>
            <a:r>
              <a:rPr lang="cs-CZ" sz="2400" b="1" dirty="0" err="1"/>
              <a:t>x</a:t>
            </a:r>
            <a:r>
              <a:rPr lang="cs-CZ" sz="2400" b="1" dirty="0"/>
              <a:t> Novo </a:t>
            </a:r>
            <a:r>
              <a:rPr lang="cs-CZ" sz="2400" b="1" dirty="0" err="1"/>
              <a:t>Banco</a:t>
            </a:r>
            <a:r>
              <a:rPr lang="cs-CZ" sz="2400" b="1" dirty="0"/>
              <a:t> S.A. (2018)</a:t>
            </a:r>
          </a:p>
          <a:p>
            <a:r>
              <a:rPr lang="cs-CZ" sz="2400" dirty="0"/>
              <a:t>Portugalská Centrální banka rozhodla o rezoluci a přechodu BES na </a:t>
            </a:r>
            <a:r>
              <a:rPr lang="cs-CZ" sz="2400" dirty="0" err="1"/>
              <a:t>bridge</a:t>
            </a:r>
            <a:r>
              <a:rPr lang="cs-CZ" sz="2400" dirty="0"/>
              <a:t> bank Novo </a:t>
            </a:r>
            <a:r>
              <a:rPr lang="cs-CZ" sz="2400" dirty="0" err="1"/>
              <a:t>Banco</a:t>
            </a:r>
            <a:r>
              <a:rPr lang="cs-CZ" sz="2400" dirty="0"/>
              <a:t> S.A.</a:t>
            </a:r>
          </a:p>
          <a:p>
            <a:r>
              <a:rPr lang="cs-CZ" sz="2400" dirty="0"/>
              <a:t>Závazky z úvěrové smlouvy BES vůči GS z rozhodnutí PCB původně přešly (rozhodnutí srpen 2014), nakonec ale nepřešly na Novo </a:t>
            </a:r>
            <a:r>
              <a:rPr lang="cs-CZ" sz="2400" dirty="0" err="1"/>
              <a:t>Banco</a:t>
            </a:r>
            <a:r>
              <a:rPr lang="cs-CZ" sz="2400" dirty="0"/>
              <a:t> (rozhodnutí prosinec 2014)</a:t>
            </a:r>
          </a:p>
          <a:p>
            <a:r>
              <a:rPr lang="cs-CZ" sz="2400" dirty="0"/>
              <a:t>Žaloba GS na NB u Anglických soudu (příslušnost dovozena z úvěrové smlouvy – prorogace/volba práva).</a:t>
            </a:r>
          </a:p>
          <a:p>
            <a:r>
              <a:rPr lang="cs-CZ" sz="2400" dirty="0"/>
              <a:t>Soud první instance vyhověl a konstatoval, že příslušnost anglických soudů je dána</a:t>
            </a:r>
          </a:p>
          <a:p>
            <a:pPr marL="72000" indent="0">
              <a:buNone/>
            </a:pPr>
            <a:endParaRPr lang="cs-CZ" b="1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49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35" b="9134"/>
          <a:stretch/>
        </p:blipFill>
        <p:spPr>
          <a:xfrm>
            <a:off x="1719470" y="0"/>
            <a:ext cx="7659819" cy="6858000"/>
          </a:xfrm>
        </p:spPr>
      </p:pic>
    </p:spTree>
    <p:extLst>
      <p:ext uri="{BB962C8B-B14F-4D97-AF65-F5344CB8AC3E}">
        <p14:creationId xmlns:p14="http://schemas.microsoft.com/office/powerpoint/2010/main" val="3879281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F0A240-B6F7-3335-BD27-938F2AA68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93066-478E-645A-47E6-C5B8F5D75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A233E1-7911-42E5-DD35-38F1713B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 </a:t>
            </a:r>
            <a:r>
              <a:rPr lang="cs-CZ" dirty="0" err="1"/>
              <a:t>Banco</a:t>
            </a:r>
            <a:r>
              <a:rPr lang="cs-CZ" dirty="0"/>
              <a:t> S.A a spory s věřiteli - pokračování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219CABA-7F5D-80E8-A475-3DF068B4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Odvolací soud zamítl žalobu a potvrzení také anglickým Nejvyšším soudem</a:t>
            </a:r>
          </a:p>
          <a:p>
            <a:r>
              <a:rPr lang="cs-CZ" dirty="0"/>
              <a:t>Reorganizační opatření podle Směrnice </a:t>
            </a:r>
            <a:r>
              <a:rPr lang="cs-CZ" dirty="0">
                <a:effectLst/>
                <a:latin typeface="Helvetica" pitchFamily="2" charset="0"/>
              </a:rPr>
              <a:t>2001/24/ES jsou také veškeré rozhodnutí ve smyslu směrnice BRRD -&gt; Obě rozhodnutí (srpne i prosinec 2014) PCB byly reorganizačními opatřeními podle </a:t>
            </a:r>
            <a:r>
              <a:rPr lang="cs-CZ" dirty="0"/>
              <a:t>Směrnice </a:t>
            </a:r>
            <a:r>
              <a:rPr lang="cs-CZ" dirty="0">
                <a:effectLst/>
                <a:latin typeface="Helvetica" pitchFamily="2" charset="0"/>
              </a:rPr>
              <a:t>2001/24/ES a anglické soudy je musí automaticky uznat.</a:t>
            </a:r>
          </a:p>
          <a:p>
            <a:r>
              <a:rPr lang="cs-CZ" dirty="0">
                <a:latin typeface="Helvetica" pitchFamily="2" charset="0"/>
              </a:rPr>
              <a:t>Z toho tedy vyplývá, že prorogační doložka podle úvěrové smlouvy není aplikovatelná a žaloba co do účinků rozhodnutí PCB je možná pouze v Portugalsku</a:t>
            </a:r>
            <a:endParaRPr lang="cs-CZ" dirty="0">
              <a:effectLst/>
              <a:latin typeface="Helvetica" pitchFamily="2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955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1C916D-3F5F-D53D-267F-45E2C99D3C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6766BA-17BA-A7E5-B610-2794A4BAB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2AFEBD-71A2-6F76-1A31-6D17A913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Goldman</a:t>
            </a:r>
            <a:r>
              <a:rPr lang="cs-CZ" dirty="0"/>
              <a:t> </a:t>
            </a:r>
            <a:r>
              <a:rPr lang="cs-CZ" dirty="0" err="1"/>
              <a:t>Sachs</a:t>
            </a:r>
            <a:r>
              <a:rPr lang="cs-CZ" dirty="0"/>
              <a:t> </a:t>
            </a:r>
            <a:r>
              <a:rPr lang="cs-CZ" dirty="0" err="1"/>
              <a:t>Int</a:t>
            </a:r>
            <a:r>
              <a:rPr lang="cs-CZ" dirty="0"/>
              <a:t>. vs Novo </a:t>
            </a:r>
            <a:r>
              <a:rPr lang="cs-CZ" dirty="0" err="1"/>
              <a:t>Banco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9A8907-D56E-FABE-B7AD-6736235AA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/>
              <a:t>Reorganizační opatření podle</a:t>
            </a:r>
          </a:p>
          <a:p>
            <a:r>
              <a:rPr lang="cs-CZ" dirty="0">
                <a:effectLst/>
                <a:latin typeface="Helvetica" pitchFamily="2" charset="0"/>
              </a:rPr>
              <a:t>Směrnice Evropského parlamentu a Rady 2001/24/ES ze dne 4. dubna 2001 o reorganizaci a likvidaci úvěrových institucí (dále jen „směrnice 2001/24/ES“) </a:t>
            </a:r>
            <a:r>
              <a:rPr lang="cs-CZ" i="1" dirty="0">
                <a:solidFill>
                  <a:schemeClr val="tx2"/>
                </a:solidFill>
                <a:effectLst/>
                <a:latin typeface="Helvetica" pitchFamily="2" charset="0"/>
              </a:rPr>
              <a:t>-&gt; do ČR implementováno zákonem č. 91/2012 Sb., o mezinárodním právu soukromém</a:t>
            </a:r>
            <a:r>
              <a:rPr lang="cs-CZ" dirty="0">
                <a:effectLst/>
                <a:latin typeface="Helvetica" pitchFamily="2" charset="0"/>
              </a:rPr>
              <a:t>.</a:t>
            </a:r>
          </a:p>
          <a:p>
            <a:r>
              <a:rPr lang="cs-CZ" b="1" dirty="0">
                <a:latin typeface="Helvetica" pitchFamily="2" charset="0"/>
              </a:rPr>
              <a:t>j</a:t>
            </a:r>
            <a:r>
              <a:rPr lang="cs-CZ" b="1" dirty="0">
                <a:effectLst/>
                <a:latin typeface="Helvetica" pitchFamily="2" charset="0"/>
              </a:rPr>
              <a:t>sou také opatření podle směrnice BRRD</a:t>
            </a:r>
          </a:p>
          <a:p>
            <a:endParaRPr lang="cs-CZ" dirty="0"/>
          </a:p>
          <a:p>
            <a:r>
              <a:rPr lang="cs-CZ" dirty="0"/>
              <a:t>Případné žaloby proti rozhodnutí rezolučních orgánů je třeba podávat vždy v místě sídla rezolučního orgánu.</a:t>
            </a:r>
          </a:p>
        </p:txBody>
      </p:sp>
    </p:spTree>
    <p:extLst>
      <p:ext uri="{BB962C8B-B14F-4D97-AF65-F5344CB8AC3E}">
        <p14:creationId xmlns:p14="http://schemas.microsoft.com/office/powerpoint/2010/main" val="4100153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Bail out a bail 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48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966" y="0"/>
            <a:ext cx="6212784" cy="6858000"/>
          </a:xfrm>
        </p:spPr>
      </p:pic>
    </p:spTree>
    <p:extLst>
      <p:ext uri="{BB962C8B-B14F-4D97-AF65-F5344CB8AC3E}">
        <p14:creationId xmlns:p14="http://schemas.microsoft.com/office/powerpoint/2010/main" val="3949118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0" r="4315"/>
          <a:stretch/>
        </p:blipFill>
        <p:spPr>
          <a:xfrm>
            <a:off x="3261169" y="0"/>
            <a:ext cx="5109109" cy="69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87" b="2423"/>
          <a:stretch/>
        </p:blipFill>
        <p:spPr>
          <a:xfrm>
            <a:off x="3190461" y="0"/>
            <a:ext cx="5493777" cy="6705600"/>
          </a:xfrm>
        </p:spPr>
      </p:pic>
    </p:spTree>
    <p:extLst>
      <p:ext uri="{BB962C8B-B14F-4D97-AF65-F5344CB8AC3E}">
        <p14:creationId xmlns:p14="http://schemas.microsoft.com/office/powerpoint/2010/main" val="340841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0"/>
            <a:ext cx="5701248" cy="6872129"/>
          </a:xfrm>
        </p:spPr>
      </p:pic>
    </p:spTree>
    <p:extLst>
      <p:ext uri="{BB962C8B-B14F-4D97-AF65-F5344CB8AC3E}">
        <p14:creationId xmlns:p14="http://schemas.microsoft.com/office/powerpoint/2010/main" val="2030671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146821" cy="419576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0"/>
            <a:ext cx="6083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1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513" y="0"/>
            <a:ext cx="6070821" cy="6935629"/>
          </a:xfrm>
        </p:spPr>
      </p:pic>
    </p:spTree>
    <p:extLst>
      <p:ext uri="{BB962C8B-B14F-4D97-AF65-F5344CB8AC3E}">
        <p14:creationId xmlns:p14="http://schemas.microsoft.com/office/powerpoint/2010/main" val="13420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36" t="2806" r="1944" b="3564"/>
          <a:stretch/>
        </p:blipFill>
        <p:spPr>
          <a:xfrm>
            <a:off x="2295939" y="14522"/>
            <a:ext cx="7363876" cy="6843478"/>
          </a:xfrm>
        </p:spPr>
      </p:pic>
    </p:spTree>
    <p:extLst>
      <p:ext uri="{BB962C8B-B14F-4D97-AF65-F5344CB8AC3E}">
        <p14:creationId xmlns:p14="http://schemas.microsoft.com/office/powerpoint/2010/main" val="297701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9" t="-992" r="-1188" b="6387"/>
          <a:stretch/>
        </p:blipFill>
        <p:spPr>
          <a:xfrm>
            <a:off x="2656520" y="-79514"/>
            <a:ext cx="6393695" cy="6937513"/>
          </a:xfrm>
        </p:spPr>
      </p:pic>
    </p:spTree>
    <p:extLst>
      <p:ext uri="{BB962C8B-B14F-4D97-AF65-F5344CB8AC3E}">
        <p14:creationId xmlns:p14="http://schemas.microsoft.com/office/powerpoint/2010/main" val="46645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851" y="-57328"/>
            <a:ext cx="6313133" cy="7167944"/>
          </a:xfrm>
        </p:spPr>
      </p:pic>
    </p:spTree>
    <p:extLst>
      <p:ext uri="{BB962C8B-B14F-4D97-AF65-F5344CB8AC3E}">
        <p14:creationId xmlns:p14="http://schemas.microsoft.com/office/powerpoint/2010/main" val="393570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504" y="22218"/>
            <a:ext cx="6127010" cy="7316830"/>
          </a:xfrm>
        </p:spPr>
      </p:pic>
    </p:spTree>
    <p:extLst>
      <p:ext uri="{BB962C8B-B14F-4D97-AF65-F5344CB8AC3E}">
        <p14:creationId xmlns:p14="http://schemas.microsoft.com/office/powerpoint/2010/main" val="310518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0" t="3150"/>
          <a:stretch/>
        </p:blipFill>
        <p:spPr>
          <a:xfrm>
            <a:off x="3008656" y="0"/>
            <a:ext cx="5756810" cy="6858000"/>
          </a:xfrm>
        </p:spPr>
      </p:pic>
    </p:spTree>
    <p:extLst>
      <p:ext uri="{BB962C8B-B14F-4D97-AF65-F5344CB8AC3E}">
        <p14:creationId xmlns:p14="http://schemas.microsoft.com/office/powerpoint/2010/main" val="62114084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law-prezentace-16-9-cz-v11.potx" id="{4E9291F6-B920-48C7-AC35-9342B417E3C9}" vid="{A04E845E-CC96-4AFA-B6AA-9EA935455C7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1078</TotalTime>
  <Words>397</Words>
  <Application>Microsoft Macintosh PowerPoint</Application>
  <PresentationFormat>Širokoúhlá obrazovka</PresentationFormat>
  <Paragraphs>47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Helvetica</vt:lpstr>
      <vt:lpstr>Tahoma</vt:lpstr>
      <vt:lpstr>Wingdings</vt:lpstr>
      <vt:lpstr>Prezentace_MU_CZ</vt:lpstr>
      <vt:lpstr>Od Bail Outu k Bail Inu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k Bail In u dojdeme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Odpovídali byste jinak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Monte dei Pasci di Siena</vt:lpstr>
      <vt:lpstr>Banco Popular</vt:lpstr>
      <vt:lpstr>Novo Banco S.A a spory s věřiteli</vt:lpstr>
      <vt:lpstr>Novo Banco S.A a spory s věřiteli - pokračování</vt:lpstr>
      <vt:lpstr>Goldman Sachs Int. vs Novo Banco</vt:lpstr>
      <vt:lpstr>Bail out a bail 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Rezoluční mechanismus</dc:title>
  <dc:creator>Michal Janovec</dc:creator>
  <cp:lastModifiedBy>Michal Janovec</cp:lastModifiedBy>
  <cp:revision>17</cp:revision>
  <cp:lastPrinted>1601-01-01T00:00:00Z</cp:lastPrinted>
  <dcterms:created xsi:type="dcterms:W3CDTF">2023-04-05T14:45:19Z</dcterms:created>
  <dcterms:modified xsi:type="dcterms:W3CDTF">2024-03-13T14:15:57Z</dcterms:modified>
</cp:coreProperties>
</file>