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8"/>
  </p:notesMasterIdLst>
  <p:sldIdLst>
    <p:sldId id="256" r:id="rId2"/>
    <p:sldId id="257" r:id="rId3"/>
    <p:sldId id="409" r:id="rId4"/>
    <p:sldId id="399" r:id="rId5"/>
    <p:sldId id="366" r:id="rId6"/>
    <p:sldId id="367" r:id="rId7"/>
    <p:sldId id="364" r:id="rId8"/>
    <p:sldId id="377" r:id="rId9"/>
    <p:sldId id="305" r:id="rId10"/>
    <p:sldId id="285" r:id="rId11"/>
    <p:sldId id="302" r:id="rId12"/>
    <p:sldId id="340" r:id="rId13"/>
    <p:sldId id="341" r:id="rId14"/>
    <p:sldId id="391" r:id="rId15"/>
    <p:sldId id="408" r:id="rId16"/>
    <p:sldId id="390" r:id="rId17"/>
    <p:sldId id="392" r:id="rId18"/>
    <p:sldId id="393" r:id="rId19"/>
    <p:sldId id="394" r:id="rId20"/>
    <p:sldId id="368" r:id="rId21"/>
    <p:sldId id="382" r:id="rId22"/>
    <p:sldId id="383" r:id="rId23"/>
    <p:sldId id="384" r:id="rId24"/>
    <p:sldId id="369" r:id="rId25"/>
    <p:sldId id="370" r:id="rId26"/>
    <p:sldId id="308" r:id="rId27"/>
    <p:sldId id="309" r:id="rId28"/>
    <p:sldId id="385" r:id="rId29"/>
    <p:sldId id="386" r:id="rId30"/>
    <p:sldId id="310" r:id="rId31"/>
    <p:sldId id="311" r:id="rId32"/>
    <p:sldId id="312" r:id="rId33"/>
    <p:sldId id="313" r:id="rId34"/>
    <p:sldId id="314" r:id="rId35"/>
    <p:sldId id="398" r:id="rId36"/>
    <p:sldId id="397" r:id="rId37"/>
    <p:sldId id="315" r:id="rId38"/>
    <p:sldId id="317" r:id="rId39"/>
    <p:sldId id="327" r:id="rId40"/>
    <p:sldId id="328" r:id="rId41"/>
    <p:sldId id="322" r:id="rId42"/>
    <p:sldId id="316" r:id="rId43"/>
    <p:sldId id="323" r:id="rId44"/>
    <p:sldId id="324" r:id="rId45"/>
    <p:sldId id="325" r:id="rId46"/>
    <p:sldId id="389" r:id="rId47"/>
    <p:sldId id="400" r:id="rId48"/>
    <p:sldId id="388" r:id="rId49"/>
    <p:sldId id="326" r:id="rId50"/>
    <p:sldId id="402" r:id="rId51"/>
    <p:sldId id="403" r:id="rId52"/>
    <p:sldId id="404" r:id="rId53"/>
    <p:sldId id="406" r:id="rId54"/>
    <p:sldId id="407" r:id="rId55"/>
    <p:sldId id="401" r:id="rId56"/>
    <p:sldId id="301" r:id="rId57"/>
  </p:sldIdLst>
  <p:sldSz cx="9144000" cy="5143500" type="screen16x9"/>
  <p:notesSz cx="6858000" cy="9144000"/>
  <p:embeddedFontLst>
    <p:embeddedFont>
      <p:font typeface="Cambria" panose="02040503050406030204" pitchFamily="18" charset="0"/>
      <p:regular r:id="rId59"/>
      <p:bold r:id="rId60"/>
      <p:italic r:id="rId61"/>
      <p:boldItalic r:id="rId62"/>
    </p:embeddedFont>
    <p:embeddedFont>
      <p:font typeface="Nixie One" panose="020B0604020202020204" charset="0"/>
      <p:regular r:id="rId63"/>
    </p:embeddedFont>
    <p:embeddedFont>
      <p:font typeface="Roboto Slab" pitchFamily="2" charset="0"/>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9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2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47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378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0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9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3FCDCD83-97B1-C5B6-3AB9-9C8DC608C364}"/>
            </a:ext>
          </a:extLst>
        </p:cNvPr>
        <p:cNvGrpSpPr/>
        <p:nvPr/>
      </p:nvGrpSpPr>
      <p:grpSpPr>
        <a:xfrm>
          <a:off x="0" y="0"/>
          <a:ext cx="0" cy="0"/>
          <a:chOff x="0" y="0"/>
          <a:chExt cx="0" cy="0"/>
        </a:xfrm>
      </p:grpSpPr>
      <p:sp>
        <p:nvSpPr>
          <p:cNvPr id="108" name="Shape 108">
            <a:extLst>
              <a:ext uri="{FF2B5EF4-FFF2-40B4-BE49-F238E27FC236}">
                <a16:creationId xmlns:a16="http://schemas.microsoft.com/office/drawing/2014/main" id="{582C8AEB-238E-8CAF-BE30-7C2248F29637}"/>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a:extLst>
              <a:ext uri="{FF2B5EF4-FFF2-40B4-BE49-F238E27FC236}">
                <a16:creationId xmlns:a16="http://schemas.microsoft.com/office/drawing/2014/main" id="{3F8A5756-BB5E-D065-A216-F6ABA059AEFC}"/>
              </a:ext>
            </a:extLst>
          </p:cNvPr>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43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147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116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4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736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613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519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27.02.2024</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62187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curia.europa.eu/" TargetMode="External"/><Relationship Id="rId2" Type="http://schemas.openxmlformats.org/officeDocument/2006/relationships/hyperlink" Target="http://eur-lex.europa.eu/" TargetMode="External"/><Relationship Id="rId1" Type="http://schemas.openxmlformats.org/officeDocument/2006/relationships/slideLayout" Target="../slideLayouts/slideLayout3.xml"/><Relationship Id="rId4" Type="http://schemas.openxmlformats.org/officeDocument/2006/relationships/hyperlink" Target="https://www.youtube.com/watch?v=XgnXwrsMBU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489789"/>
            <a:ext cx="4186990" cy="769441"/>
          </a:xfrm>
          <a:prstGeom prst="rect">
            <a:avLst/>
          </a:prstGeom>
          <a:noFill/>
        </p:spPr>
        <p:txBody>
          <a:bodyPr wrap="square" rtlCol="0">
            <a:spAutoFit/>
          </a:bodyPr>
          <a:lstStyle/>
          <a:p>
            <a:r>
              <a:rPr lang="cs-CZ" sz="1200" dirty="0" err="1">
                <a:solidFill>
                  <a:schemeClr val="tx1"/>
                </a:solidFill>
                <a:latin typeface="Roboto Slab" panose="020B0604020202020204" charset="0"/>
                <a:ea typeface="Roboto Slab" panose="020B0604020202020204" charset="0"/>
              </a:rPr>
              <a:t>Spring</a:t>
            </a:r>
            <a:r>
              <a:rPr lang="cs-CZ" sz="1200" dirty="0">
                <a:solidFill>
                  <a:schemeClr val="tx1"/>
                </a:solidFill>
                <a:latin typeface="Roboto Slab" panose="020B0604020202020204" charset="0"/>
                <a:ea typeface="Roboto Slab" panose="020B0604020202020204" charset="0"/>
              </a:rPr>
              <a:t> 2024</a:t>
            </a:r>
          </a:p>
          <a:p>
            <a:r>
              <a:rPr lang="cs-CZ" sz="1200" dirty="0">
                <a:solidFill>
                  <a:schemeClr val="tx1"/>
                </a:solidFill>
                <a:latin typeface="Roboto Slab" panose="020B0604020202020204" charset="0"/>
                <a:ea typeface="Roboto Slab" panose="020B0604020202020204" charset="0"/>
              </a:rPr>
              <a:t>JUDr. Vojtěch Vomáčka, Ph.D., LL.M</a:t>
            </a:r>
            <a:r>
              <a:rPr lang="cs-CZ"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846659"/>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ENVIRONMENTAL POLICY OF EU, ITS HISTORY AND DEVELOPMENT, AIMS AND INSTRUMENTS</a:t>
            </a:r>
            <a:endParaRPr lang="cs-CZ" sz="2000" dirty="0">
              <a:solidFill>
                <a:schemeClr val="bg1"/>
              </a:solidFill>
              <a:latin typeface="Roboto Slab" panose="020B0604020202020204" charset="0"/>
              <a:ea typeface="Roboto Slab" panose="020B0604020202020204" charset="0"/>
            </a:endParaRPr>
          </a:p>
          <a:p>
            <a:endParaRPr lang="en-US" sz="2000" dirty="0">
              <a:solidFill>
                <a:schemeClr val="bg1"/>
              </a:solidFill>
              <a:latin typeface="Roboto Slab" panose="020B0604020202020204" charset="0"/>
              <a:ea typeface="Roboto Slab" panose="020B0604020202020204" charset="0"/>
            </a:endParaRPr>
          </a:p>
          <a:p>
            <a:r>
              <a:rPr lang="en-US" sz="2000" dirty="0">
                <a:solidFill>
                  <a:schemeClr val="bg1"/>
                </a:solidFill>
                <a:latin typeface="Roboto Slab" panose="020B0604020202020204" charset="0"/>
                <a:ea typeface="Roboto Slab" panose="020B0604020202020204" charset="0"/>
              </a:rPr>
              <a:t>THE ROLE OF THE ENVIRONMENTAL ACTION PLANS</a:t>
            </a:r>
          </a:p>
          <a:p>
            <a:endParaRPr lang="cs-CZ" dirty="0"/>
          </a:p>
        </p:txBody>
      </p:sp>
      <p:pic>
        <p:nvPicPr>
          <p:cNvPr id="10" name="Picture 2" descr="Masarykova univerzita - Home | Facebook">
            <a:extLst>
              <a:ext uri="{FF2B5EF4-FFF2-40B4-BE49-F238E27FC236}">
                <a16:creationId xmlns:a16="http://schemas.microsoft.com/office/drawing/2014/main" id="{7C939E85-8BE2-4595-80F3-CD18BCB0516C}"/>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a:t>Marcus </a:t>
            </a:r>
            <a:r>
              <a:rPr lang="cs-CZ" dirty="0" err="1"/>
              <a:t>Tullius</a:t>
            </a:r>
            <a:r>
              <a:rPr lang="cs-CZ" dirty="0"/>
              <a:t> Cicero, </a:t>
            </a:r>
            <a:r>
              <a:rPr lang="cs-CZ" i="1" dirty="0"/>
              <a:t>De </a:t>
            </a:r>
            <a:r>
              <a:rPr lang="cs-CZ" i="1" dirty="0" err="1"/>
              <a:t>Officiis</a:t>
            </a:r>
            <a:r>
              <a:rPr lang="cs-CZ" dirty="0"/>
              <a:t>: </a:t>
            </a:r>
            <a:r>
              <a:rPr lang="cs-CZ" dirty="0" err="1"/>
              <a:t>Famine</a:t>
            </a:r>
            <a:r>
              <a:rPr lang="cs-CZ" dirty="0"/>
              <a:t> </a:t>
            </a:r>
            <a:r>
              <a:rPr lang="cs-CZ" dirty="0" err="1"/>
              <a:t>at</a:t>
            </a:r>
            <a:r>
              <a:rPr lang="cs-CZ" dirty="0"/>
              <a:t> </a:t>
            </a:r>
            <a:r>
              <a:rPr lang="cs-CZ" dirty="0" err="1"/>
              <a:t>Rhodes</a:t>
            </a:r>
            <a:endParaRPr lang="en" dirty="0"/>
          </a:p>
        </p:txBody>
      </p:sp>
      <p:pic>
        <p:nvPicPr>
          <p:cNvPr id="7170" name="Picture 2" descr="Výsledek obrázku pro famine rh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08" y="1674394"/>
            <a:ext cx="5306345" cy="33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6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rtl="0">
              <a:spcBef>
                <a:spcPts val="0"/>
              </a:spcBef>
              <a:buNone/>
            </a:pPr>
            <a:r>
              <a:rPr lang="cs-CZ" dirty="0" err="1"/>
              <a:t>Golden</a:t>
            </a:r>
            <a:r>
              <a:rPr lang="cs-CZ" dirty="0"/>
              <a:t> </a:t>
            </a:r>
            <a:r>
              <a:rPr lang="cs-CZ" dirty="0" err="1"/>
              <a:t>toad</a:t>
            </a:r>
            <a:endParaRPr lang="en" dirty="0"/>
          </a:p>
        </p:txBody>
      </p:sp>
      <p:pic>
        <p:nvPicPr>
          <p:cNvPr id="8194" name="Picture 2" descr="Výsledek obrázku pro golden t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1668128"/>
            <a:ext cx="4843086" cy="3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7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53" y="197268"/>
            <a:ext cx="7664253" cy="47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4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30" y="199439"/>
            <a:ext cx="7698679" cy="481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3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69604"/>
            <a:ext cx="11046335" cy="400110"/>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EU: Energetika x Životní prostředí</a:t>
            </a:r>
            <a:endParaRPr lang="en-US" sz="2000" b="1" dirty="0">
              <a:latin typeface="Cambria" panose="02040503050406030204" pitchFamily="18" charset="0"/>
              <a:ea typeface="Cambria" panose="02040503050406030204" pitchFamily="18" charset="0"/>
            </a:endParaRPr>
          </a:p>
        </p:txBody>
      </p:sp>
      <p:pic>
        <p:nvPicPr>
          <p:cNvPr id="3" name="Obrázek 2"/>
          <p:cNvPicPr>
            <a:picLocks noChangeAspect="1"/>
          </p:cNvPicPr>
          <p:nvPr/>
        </p:nvPicPr>
        <p:blipFill>
          <a:blip r:embed="rId2"/>
          <a:stretch>
            <a:fillRect/>
          </a:stretch>
        </p:blipFill>
        <p:spPr>
          <a:xfrm>
            <a:off x="1830178" y="169604"/>
            <a:ext cx="6182252" cy="4954448"/>
          </a:xfrm>
          <a:prstGeom prst="rect">
            <a:avLst/>
          </a:prstGeom>
        </p:spPr>
      </p:pic>
    </p:spTree>
    <p:extLst>
      <p:ext uri="{BB962C8B-B14F-4D97-AF65-F5344CB8AC3E}">
        <p14:creationId xmlns:p14="http://schemas.microsoft.com/office/powerpoint/2010/main" val="78929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2F1A9-EFEA-6643-67BD-5C68ACBD019A}"/>
            </a:ext>
          </a:extLst>
        </p:cNvPr>
        <p:cNvGrpSpPr/>
        <p:nvPr/>
      </p:nvGrpSpPr>
      <p:grpSpPr>
        <a:xfrm>
          <a:off x="0" y="0"/>
          <a:ext cx="0" cy="0"/>
          <a:chOff x="0" y="0"/>
          <a:chExt cx="0" cy="0"/>
        </a:xfrm>
      </p:grpSpPr>
      <p:pic>
        <p:nvPicPr>
          <p:cNvPr id="33794" name="Picture 2" descr="Share of energy from renewable energy sources in the EU member states">
            <a:extLst>
              <a:ext uri="{FF2B5EF4-FFF2-40B4-BE49-F238E27FC236}">
                <a16:creationId xmlns:a16="http://schemas.microsoft.com/office/drawing/2014/main" id="{CB946FDE-2C62-73A2-25E3-7F8E5C3E2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65" y="0"/>
            <a:ext cx="7182485" cy="508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16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67553" y="36065"/>
            <a:ext cx="7913594" cy="5083624"/>
          </a:xfrm>
          <a:prstGeom prst="rect">
            <a:avLst/>
          </a:prstGeom>
        </p:spPr>
      </p:pic>
      <p:pic>
        <p:nvPicPr>
          <p:cNvPr id="2" name="Obrázek 1"/>
          <p:cNvPicPr>
            <a:picLocks noChangeAspect="1"/>
          </p:cNvPicPr>
          <p:nvPr/>
        </p:nvPicPr>
        <p:blipFill>
          <a:blip r:embed="rId3"/>
          <a:stretch>
            <a:fillRect/>
          </a:stretch>
        </p:blipFill>
        <p:spPr>
          <a:xfrm>
            <a:off x="298594" y="-38380"/>
            <a:ext cx="8080374" cy="5220260"/>
          </a:xfrm>
          <a:prstGeom prst="rect">
            <a:avLst/>
          </a:prstGeom>
        </p:spPr>
      </p:pic>
      <p:pic>
        <p:nvPicPr>
          <p:cNvPr id="3" name="Obrázek 2"/>
          <p:cNvPicPr>
            <a:picLocks noChangeAspect="1"/>
          </p:cNvPicPr>
          <p:nvPr/>
        </p:nvPicPr>
        <p:blipFill>
          <a:blip r:embed="rId4"/>
          <a:stretch>
            <a:fillRect/>
          </a:stretch>
        </p:blipFill>
        <p:spPr>
          <a:xfrm>
            <a:off x="347504" y="-50076"/>
            <a:ext cx="7982553" cy="5231956"/>
          </a:xfrm>
          <a:prstGeom prst="rect">
            <a:avLst/>
          </a:prstGeom>
        </p:spPr>
      </p:pic>
      <p:pic>
        <p:nvPicPr>
          <p:cNvPr id="12" name="Obrázek 11"/>
          <p:cNvPicPr>
            <a:picLocks noChangeAspect="1"/>
          </p:cNvPicPr>
          <p:nvPr/>
        </p:nvPicPr>
        <p:blipFill>
          <a:blip r:embed="rId5"/>
          <a:stretch>
            <a:fillRect/>
          </a:stretch>
        </p:blipFill>
        <p:spPr>
          <a:xfrm>
            <a:off x="298593" y="15370"/>
            <a:ext cx="7865969" cy="5125014"/>
          </a:xfrm>
          <a:prstGeom prst="rect">
            <a:avLst/>
          </a:prstGeom>
        </p:spPr>
      </p:pic>
    </p:spTree>
    <p:extLst>
      <p:ext uri="{BB962C8B-B14F-4D97-AF65-F5344CB8AC3E}">
        <p14:creationId xmlns:p14="http://schemas.microsoft.com/office/powerpoint/2010/main" val="13993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8" y="-137160"/>
            <a:ext cx="8581072" cy="5280660"/>
          </a:xfrm>
          <a:prstGeom prst="rect">
            <a:avLst/>
          </a:prstGeom>
        </p:spPr>
      </p:pic>
      <p:cxnSp>
        <p:nvCxnSpPr>
          <p:cNvPr id="6" name="Přímá spojnice se šipkou 5"/>
          <p:cNvCxnSpPr/>
          <p:nvPr/>
        </p:nvCxnSpPr>
        <p:spPr>
          <a:xfrm flipH="1">
            <a:off x="5979782" y="1184116"/>
            <a:ext cx="1295947" cy="101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5909063" y="1460408"/>
            <a:ext cx="1366668" cy="205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flipV="1">
            <a:off x="6098192" y="1381468"/>
            <a:ext cx="1177537" cy="31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499476" y="1889652"/>
            <a:ext cx="782832" cy="43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6890892" y="2050003"/>
            <a:ext cx="391416" cy="416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686960" y="2239131"/>
            <a:ext cx="595348" cy="79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6887603" y="2480063"/>
            <a:ext cx="460489" cy="1422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a:off x="6887603" y="2827899"/>
            <a:ext cx="1052548" cy="115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59" y="0"/>
            <a:ext cx="8358188" cy="5143500"/>
          </a:xfrm>
          <a:prstGeom prst="rect">
            <a:avLst/>
          </a:prstGeom>
        </p:spPr>
      </p:pic>
    </p:spTree>
    <p:extLst>
      <p:ext uri="{BB962C8B-B14F-4D97-AF65-F5344CB8AC3E}">
        <p14:creationId xmlns:p14="http://schemas.microsoft.com/office/powerpoint/2010/main" val="2292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09718" y="265096"/>
            <a:ext cx="8714144" cy="4741244"/>
          </a:xfrm>
          <a:prstGeom prst="rect">
            <a:avLst/>
          </a:prstGeom>
        </p:spPr>
      </p:pic>
      <p:cxnSp>
        <p:nvCxnSpPr>
          <p:cNvPr id="5" name="Přímá spojnice se šipkou 4"/>
          <p:cNvCxnSpPr/>
          <p:nvPr/>
        </p:nvCxnSpPr>
        <p:spPr>
          <a:xfrm flipH="1">
            <a:off x="7440930" y="962424"/>
            <a:ext cx="257710" cy="3506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7292340" y="1325880"/>
            <a:ext cx="40630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6595110" y="1482118"/>
            <a:ext cx="1103531" cy="18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7006590" y="1798293"/>
            <a:ext cx="746323" cy="36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7292340" y="2124049"/>
            <a:ext cx="406301" cy="222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0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Nadpis 2">
            <a:extLst>
              <a:ext uri="{FF2B5EF4-FFF2-40B4-BE49-F238E27FC236}">
                <a16:creationId xmlns:a16="http://schemas.microsoft.com/office/drawing/2014/main" id="{AF2E825E-0765-4329-B7B5-BCDFA40283FE}"/>
              </a:ext>
            </a:extLst>
          </p:cNvPr>
          <p:cNvSpPr>
            <a:spLocks noGrp="1"/>
          </p:cNvSpPr>
          <p:nvPr>
            <p:ph type="title"/>
          </p:nvPr>
        </p:nvSpPr>
        <p:spPr/>
        <p:txBody>
          <a:bodyPr/>
          <a:lstStyle/>
          <a:p>
            <a:endParaRPr lang="cs-CZ"/>
          </a:p>
        </p:txBody>
      </p:sp>
      <p:pic>
        <p:nvPicPr>
          <p:cNvPr id="3074" name="Picture 2" descr="Rozhodujeme nestranně a podle zákona. Soudci odvrací Zemanovy útoky kvůli  ekologům | Blesk.cz">
            <a:extLst>
              <a:ext uri="{FF2B5EF4-FFF2-40B4-BE49-F238E27FC236}">
                <a16:creationId xmlns:a16="http://schemas.microsoft.com/office/drawing/2014/main" id="{D8EF7D98-0BC8-400E-B723-D0592E6B7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640" y="790154"/>
            <a:ext cx="5654531" cy="376968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1FFE9A7C-30E0-C807-BED8-1372A6DD3008}"/>
              </a:ext>
            </a:extLst>
          </p:cNvPr>
          <p:cNvPicPr>
            <a:picLocks noChangeAspect="1"/>
          </p:cNvPicPr>
          <p:nvPr/>
        </p:nvPicPr>
        <p:blipFill>
          <a:blip r:embed="rId4"/>
          <a:stretch>
            <a:fillRect/>
          </a:stretch>
        </p:blipFill>
        <p:spPr>
          <a:xfrm>
            <a:off x="1304559" y="0"/>
            <a:ext cx="6534882"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674165" y="101882"/>
            <a:ext cx="2673304" cy="830997"/>
          </a:xfrm>
          <a:prstGeom prst="rect">
            <a:avLst/>
          </a:prstGeom>
          <a:noFill/>
        </p:spPr>
        <p:txBody>
          <a:bodyPr wrap="square" rtlCol="0">
            <a:spAutoFit/>
          </a:bodyPr>
          <a:lstStyle/>
          <a:p>
            <a:r>
              <a:rPr lang="cs-CZ" sz="2400" b="1" dirty="0">
                <a:solidFill>
                  <a:schemeClr val="accent1">
                    <a:lumMod val="75000"/>
                  </a:schemeClr>
                </a:solidFill>
                <a:latin typeface="Roboto Slab" panose="020B0604020202020204" charset="0"/>
                <a:ea typeface="Roboto Slab" panose="020B0604020202020204" charset="0"/>
              </a:rPr>
              <a:t>PRIMARY LAW</a:t>
            </a:r>
          </a:p>
          <a:p>
            <a:r>
              <a:rPr lang="cs-CZ" sz="2400" b="1" dirty="0">
                <a:solidFill>
                  <a:schemeClr val="accent1">
                    <a:lumMod val="75000"/>
                  </a:schemeClr>
                </a:solidFill>
                <a:latin typeface="Roboto Slab" panose="020B0604020202020204" charset="0"/>
                <a:ea typeface="Roboto Slab" panose="020B0604020202020204" charset="0"/>
              </a:rPr>
              <a:t>(</a:t>
            </a:r>
            <a:r>
              <a:rPr lang="cs-CZ" sz="2400" b="1" dirty="0" err="1">
                <a:solidFill>
                  <a:schemeClr val="accent1">
                    <a:lumMod val="75000"/>
                  </a:schemeClr>
                </a:solidFill>
                <a:latin typeface="Roboto Slab" panose="020B0604020202020204" charset="0"/>
                <a:ea typeface="Roboto Slab" panose="020B0604020202020204" charset="0"/>
              </a:rPr>
              <a:t>competence</a:t>
            </a:r>
            <a:r>
              <a:rPr lang="cs-CZ" sz="2400" b="1" dirty="0">
                <a:solidFill>
                  <a:schemeClr val="accent1">
                    <a:lumMod val="75000"/>
                  </a:schemeClr>
                </a:solidFill>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252745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170" name="Picture 2" descr="https://a-static.projektn.sk/2017/11/slovensky-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21" y="357504"/>
            <a:ext cx="7548985" cy="40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0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6" name="Obrázek 5"/>
          <p:cNvPicPr>
            <a:picLocks noChangeAspect="1"/>
          </p:cNvPicPr>
          <p:nvPr/>
        </p:nvPicPr>
        <p:blipFill>
          <a:blip r:embed="rId4"/>
          <a:stretch>
            <a:fillRect/>
          </a:stretch>
        </p:blipFill>
        <p:spPr>
          <a:xfrm>
            <a:off x="543492" y="195486"/>
            <a:ext cx="4413864" cy="4753926"/>
          </a:xfrm>
          <a:prstGeom prst="rect">
            <a:avLst/>
          </a:prstGeom>
        </p:spPr>
      </p:pic>
      <p:pic>
        <p:nvPicPr>
          <p:cNvPr id="7" name="Obrázek 6"/>
          <p:cNvPicPr>
            <a:picLocks noChangeAspect="1"/>
          </p:cNvPicPr>
          <p:nvPr/>
        </p:nvPicPr>
        <p:blipFill>
          <a:blip r:embed="rId5"/>
          <a:stretch>
            <a:fillRect/>
          </a:stretch>
        </p:blipFill>
        <p:spPr>
          <a:xfrm>
            <a:off x="2212283" y="825306"/>
            <a:ext cx="7077075" cy="4095750"/>
          </a:xfrm>
          <a:prstGeom prst="rect">
            <a:avLst/>
          </a:prstGeom>
        </p:spPr>
      </p:pic>
    </p:spTree>
    <p:extLst>
      <p:ext uri="{BB962C8B-B14F-4D97-AF65-F5344CB8AC3E}">
        <p14:creationId xmlns:p14="http://schemas.microsoft.com/office/powerpoint/2010/main" val="23716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733648" y="0"/>
            <a:ext cx="7540800" cy="3158699"/>
          </a:xfrm>
        </p:spPr>
        <p:txBody>
          <a:bodyPr/>
          <a:lstStyle/>
          <a:p>
            <a:r>
              <a:rPr lang="en-US" sz="1100" dirty="0">
                <a:latin typeface="Roboto Slab" panose="020B0604020202020204" charset="0"/>
                <a:ea typeface="Roboto Slab" panose="020B0604020202020204" charset="0"/>
              </a:rPr>
              <a:t>Article 6</a:t>
            </a:r>
          </a:p>
          <a:p>
            <a:pPr algn="just">
              <a:buNone/>
            </a:pPr>
            <a:r>
              <a:rPr lang="en-US" sz="1100" dirty="0">
                <a:latin typeface="Roboto Slab" panose="020B0604020202020204" charset="0"/>
                <a:ea typeface="Roboto Slab" panose="020B0604020202020204" charset="0"/>
              </a:rPr>
              <a:t>1. For special areas of conservation, Member States shall establish the necessary conservation measures involving, if need be, appropriate management plans specifically designed for the sites or integrated into other development plans, and appropriate statutory, administrative or contractual measures which correspond to the ecological requirements of the natural habitat types in Annex I and the species in Annex II present on the sites.</a:t>
            </a:r>
          </a:p>
          <a:p>
            <a:pPr algn="just">
              <a:buNone/>
            </a:pPr>
            <a:r>
              <a:rPr lang="en-US" sz="1100" dirty="0">
                <a:latin typeface="Roboto Slab" panose="020B0604020202020204" charset="0"/>
                <a:ea typeface="Roboto Slab" panose="020B0604020202020204" charset="0"/>
              </a:rPr>
              <a:t>2. Member States shall take appropriate steps to avoid, in the special areas of conservation, the deterioration of natural habitats and the habitats of species as well as disturbance of the species for which the areas have been designated, in so far as such disturbance could be significant in relation to the objectives of this Directive.</a:t>
            </a:r>
          </a:p>
          <a:p>
            <a:pPr algn="just">
              <a:buNone/>
            </a:pPr>
            <a:r>
              <a:rPr lang="en-US" sz="1200" b="1" dirty="0">
                <a:latin typeface="Roboto Slab" panose="020B0604020202020204" charset="0"/>
                <a:ea typeface="Roboto Slab" panose="020B0604020202020204" charset="0"/>
              </a:rPr>
              <a:t>3. </a:t>
            </a:r>
            <a:r>
              <a:rPr lang="en-US" sz="1200" b="1" dirty="0">
                <a:solidFill>
                  <a:schemeClr val="accent6"/>
                </a:solidFill>
                <a:latin typeface="Roboto Slab" panose="020B0604020202020204" charset="0"/>
                <a:ea typeface="Roboto Slab" panose="020B0604020202020204" charset="0"/>
              </a:rPr>
              <a:t>Any plan or project </a:t>
            </a:r>
            <a:r>
              <a:rPr lang="en-US" sz="1200" b="1" dirty="0">
                <a:solidFill>
                  <a:schemeClr val="accent4"/>
                </a:solidFill>
                <a:latin typeface="Roboto Slab" panose="020B0604020202020204" charset="0"/>
                <a:ea typeface="Roboto Slab" panose="020B0604020202020204" charset="0"/>
              </a:rPr>
              <a:t>not directly connected with or necessary to the management of the site but likely to have a significant effect thereon, </a:t>
            </a:r>
            <a:r>
              <a:rPr lang="en-US" sz="1200" b="1" dirty="0">
                <a:solidFill>
                  <a:schemeClr val="accent3"/>
                </a:solidFill>
                <a:latin typeface="Roboto Slab" panose="020B0604020202020204" charset="0"/>
                <a:ea typeface="Roboto Slab" panose="020B0604020202020204" charset="0"/>
              </a:rPr>
              <a:t>either individually or in combination with other plans or projects</a:t>
            </a:r>
            <a:r>
              <a:rPr lang="en-US" sz="1200" b="1" dirty="0">
                <a:solidFill>
                  <a:schemeClr val="accent4"/>
                </a:solidFill>
                <a:latin typeface="Roboto Slab" panose="020B0604020202020204" charset="0"/>
                <a:ea typeface="Roboto Slab" panose="020B0604020202020204" charset="0"/>
              </a:rPr>
              <a:t>, shall be subject to </a:t>
            </a:r>
            <a:r>
              <a:rPr lang="en-US" sz="1200" b="1" dirty="0">
                <a:solidFill>
                  <a:schemeClr val="accent2"/>
                </a:solidFill>
                <a:latin typeface="Roboto Slab" panose="020B0604020202020204" charset="0"/>
                <a:ea typeface="Roboto Slab" panose="020B0604020202020204" charset="0"/>
              </a:rPr>
              <a:t>appropriate assessment </a:t>
            </a:r>
            <a:r>
              <a:rPr lang="en-US" sz="1200" b="1" dirty="0">
                <a:solidFill>
                  <a:schemeClr val="accent4"/>
                </a:solidFill>
                <a:latin typeface="Roboto Slab" panose="020B0604020202020204" charset="0"/>
                <a:ea typeface="Roboto Slab" panose="020B0604020202020204" charset="0"/>
              </a:rPr>
              <a:t>of its implications for the site in view of the site's conservation objectives. </a:t>
            </a:r>
            <a:r>
              <a:rPr lang="en-US" sz="1200" b="1" dirty="0">
                <a:latin typeface="Roboto Slab" panose="020B0604020202020204" charset="0"/>
                <a:ea typeface="Roboto Slab" panose="020B0604020202020204" charset="0"/>
              </a:rPr>
              <a:t>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pPr algn="just">
              <a:buNone/>
            </a:pPr>
            <a:r>
              <a:rPr lang="en-US" sz="1200" b="1" dirty="0">
                <a:latin typeface="Roboto Slab" panose="020B0604020202020204" charset="0"/>
                <a:ea typeface="Roboto Slab" panose="020B0604020202020204" charset="0"/>
              </a:rPr>
              <a:t>4. If, </a:t>
            </a:r>
            <a:r>
              <a:rPr lang="en-US" sz="1200" b="1" dirty="0">
                <a:solidFill>
                  <a:schemeClr val="accent1"/>
                </a:solidFill>
                <a:latin typeface="Roboto Slab" panose="020B0604020202020204" charset="0"/>
                <a:ea typeface="Roboto Slab" panose="020B0604020202020204" charset="0"/>
              </a:rPr>
              <a:t>in spite of a negative assessment </a:t>
            </a:r>
            <a:r>
              <a:rPr lang="en-US" sz="1200" b="1" dirty="0">
                <a:latin typeface="Roboto Slab" panose="020B0604020202020204" charset="0"/>
                <a:ea typeface="Roboto Slab" panose="020B0604020202020204" charset="0"/>
              </a:rPr>
              <a:t>of the implications for the site and </a:t>
            </a:r>
            <a:r>
              <a:rPr lang="en-US" sz="1200" b="1" dirty="0">
                <a:solidFill>
                  <a:schemeClr val="accent3"/>
                </a:solidFill>
                <a:latin typeface="Roboto Slab" panose="020B0604020202020204" charset="0"/>
                <a:ea typeface="Roboto Slab" panose="020B0604020202020204" charset="0"/>
              </a:rPr>
              <a:t>in the absence of alternative solutions</a:t>
            </a:r>
            <a:r>
              <a:rPr lang="en-US" sz="1200" b="1" dirty="0">
                <a:latin typeface="Roboto Slab" panose="020B0604020202020204" charset="0"/>
                <a:ea typeface="Roboto Slab" panose="020B0604020202020204" charset="0"/>
              </a:rPr>
              <a:t>, a plan or project </a:t>
            </a:r>
            <a:r>
              <a:rPr lang="en-US" sz="1200" b="1" dirty="0">
                <a:solidFill>
                  <a:schemeClr val="accent6"/>
                </a:solidFill>
                <a:latin typeface="Roboto Slab" panose="020B0604020202020204" charset="0"/>
                <a:ea typeface="Roboto Slab" panose="020B0604020202020204" charset="0"/>
              </a:rPr>
              <a:t>must nevertheless be carried out </a:t>
            </a:r>
            <a:r>
              <a:rPr lang="en-US" sz="1200" b="1" dirty="0">
                <a:latin typeface="Roboto Slab" panose="020B0604020202020204" charset="0"/>
                <a:ea typeface="Roboto Slab" panose="020B0604020202020204" charset="0"/>
              </a:rPr>
              <a:t>for </a:t>
            </a:r>
            <a:r>
              <a:rPr lang="en-US" sz="1200" b="1" dirty="0">
                <a:solidFill>
                  <a:schemeClr val="accent2"/>
                </a:solidFill>
                <a:latin typeface="Roboto Slab" panose="020B0604020202020204" charset="0"/>
                <a:ea typeface="Roboto Slab" panose="020B0604020202020204" charset="0"/>
              </a:rPr>
              <a:t>imperative reasons of overriding public interest, including those of a social or economic nature</a:t>
            </a:r>
            <a:r>
              <a:rPr lang="en-US" sz="1200" b="1" dirty="0">
                <a:latin typeface="Roboto Slab" panose="020B0604020202020204" charset="0"/>
                <a:ea typeface="Roboto Slab" panose="020B0604020202020204" charset="0"/>
              </a:rPr>
              <a:t>, the Member State shall </a:t>
            </a:r>
            <a:r>
              <a:rPr lang="en-US" sz="1200" b="1" dirty="0">
                <a:solidFill>
                  <a:schemeClr val="accent1"/>
                </a:solidFill>
                <a:latin typeface="Roboto Slab" panose="020B0604020202020204" charset="0"/>
                <a:ea typeface="Roboto Slab" panose="020B0604020202020204" charset="0"/>
              </a:rPr>
              <a:t>take all compensatory measures </a:t>
            </a:r>
            <a:r>
              <a:rPr lang="en-US" sz="1200" b="1" dirty="0">
                <a:latin typeface="Roboto Slab" panose="020B0604020202020204" charset="0"/>
                <a:ea typeface="Roboto Slab" panose="020B0604020202020204" charset="0"/>
              </a:rPr>
              <a:t>necessary to ensure that the overall coherence of Natura 2000 is protected. It shall inform the Commission of the compensatory measures adopted.</a:t>
            </a:r>
          </a:p>
          <a:p>
            <a:pPr algn="just">
              <a:buNone/>
            </a:pPr>
            <a:r>
              <a:rPr lang="en-US" sz="1200" b="1" dirty="0">
                <a:latin typeface="Roboto Slab" panose="020B0604020202020204" charset="0"/>
                <a:ea typeface="Roboto Slab" panose="020B0604020202020204" charset="0"/>
              </a:rPr>
              <a:t>Where the site concerned hosts a priority natural habitat type and/or a priority species, the only considerations which may be raised are those relating to human health or public safety, to beneficial consequences of primary importance for the environment or, further to an opinion from the Commission, to other imperative reasons of overriding public interest.</a:t>
            </a:r>
            <a:endParaRPr lang="cs-CZ" sz="1200" b="1" dirty="0">
              <a:latin typeface="Roboto Slab" panose="020B0604020202020204" charset="0"/>
              <a:ea typeface="Roboto Slab" panose="020B060402020202020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185" y="0"/>
            <a:ext cx="4379918" cy="510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7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as an </a:t>
            </a:r>
            <a:r>
              <a:rPr lang="en-US" b="1" dirty="0">
                <a:solidFill>
                  <a:schemeClr val="accent1">
                    <a:lumMod val="75000"/>
                  </a:schemeClr>
                </a:solidFill>
                <a:latin typeface="Roboto Slab" panose="020B0604020202020204" charset="0"/>
                <a:ea typeface="Roboto Slab" panose="020B0604020202020204" charset="0"/>
                <a:cs typeface="Nixie One"/>
                <a:sym typeface="Nixie One"/>
              </a:rPr>
              <a:t>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International Organization (with legal personality) of regional integration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law as a </a:t>
            </a:r>
            <a:r>
              <a:rPr lang="en-US" b="1" dirty="0">
                <a:solidFill>
                  <a:schemeClr val="accent3"/>
                </a:solidFill>
                <a:latin typeface="Roboto Slab" panose="020B0604020202020204" charset="0"/>
                <a:ea typeface="Roboto Slab" panose="020B0604020202020204" charset="0"/>
                <a:cs typeface="Nixie One"/>
                <a:sym typeface="Nixie One"/>
              </a:rPr>
              <a:t>(self-contained) system of International Law</a:t>
            </a:r>
            <a:r>
              <a:rPr lang="en-US"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concessions of sovereign powers by Member States through the international treaties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Set of independent rules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Institutions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Independent system of adjudication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Union as a </a:t>
            </a:r>
            <a:r>
              <a:rPr lang="en-US" b="1" dirty="0">
                <a:solidFill>
                  <a:schemeClr val="accent3"/>
                </a:solidFill>
                <a:latin typeface="Roboto Slab" panose="020B0604020202020204" charset="0"/>
                <a:ea typeface="Roboto Slab" panose="020B0604020202020204" charset="0"/>
                <a:cs typeface="Nixie One"/>
                <a:sym typeface="Nixie One"/>
              </a:rPr>
              <a:t>“sui generis” 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intergovernmental and supranational features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Similarities with federal State (i.e.: division of competences)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A political internal and external dimension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5007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accent3"/>
                </a:solidFill>
                <a:latin typeface="Roboto Slab" panose="020B0604020202020204" charset="0"/>
                <a:ea typeface="Roboto Slab" panose="020B0604020202020204" charset="0"/>
                <a:cs typeface="Nixie One"/>
                <a:sym typeface="Nixie One"/>
              </a:rPr>
              <a:t>Set of principles and rules  that regulate the relationship among the Member States of the European Union</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It derives from:</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international treaties: founding treaties of the 3 communities + following </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treaties and </a:t>
            </a:r>
            <a:r>
              <a:rPr lang="en-US" b="1" dirty="0" err="1">
                <a:solidFill>
                  <a:schemeClr val="tx1"/>
                </a:solidFill>
                <a:latin typeface="Roboto Slab" panose="020B0604020202020204" charset="0"/>
                <a:ea typeface="Roboto Slab" panose="020B0604020202020204" charset="0"/>
                <a:cs typeface="Nixie One"/>
                <a:sym typeface="Nixie One"/>
              </a:rPr>
              <a:t>amendements</a:t>
            </a:r>
            <a:r>
              <a:rPr lang="en-US"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accent2"/>
                </a:solidFill>
                <a:latin typeface="Roboto Slab" panose="020B0604020202020204" charset="0"/>
                <a:ea typeface="Roboto Slab" panose="020B0604020202020204" charset="0"/>
                <a:cs typeface="Nixie One"/>
                <a:sym typeface="Nixie One"/>
              </a:rPr>
              <a:t>primary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legal acts of the EU institutions (</a:t>
            </a:r>
            <a:r>
              <a:rPr lang="en-US" b="1" dirty="0">
                <a:solidFill>
                  <a:schemeClr val="accent2"/>
                </a:solidFill>
                <a:latin typeface="Roboto Slab" panose="020B0604020202020204" charset="0"/>
                <a:ea typeface="Roboto Slab" panose="020B0604020202020204" charset="0"/>
                <a:cs typeface="Nixie One"/>
                <a:sym typeface="Nixie One"/>
              </a:rPr>
              <a:t>secondary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2"/>
              </a:rPr>
              <a:t>http://eur-lex.europa.eu/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3"/>
              </a:rPr>
              <a:t>http://curia.europa.eu/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4"/>
              </a:rPr>
              <a:t>https://www.youtube.com/watch?v=XgnXwrsMBUs</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37465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13494" y="434516"/>
            <a:ext cx="7913754"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European Union environmental legislation has developed over the </a:t>
            </a:r>
            <a:r>
              <a:rPr lang="en-US" sz="1800" b="1" dirty="0">
                <a:solidFill>
                  <a:schemeClr val="accent3"/>
                </a:solidFill>
                <a:latin typeface="Roboto Slab" panose="020B0604020202020204" charset="0"/>
                <a:ea typeface="Roboto Slab" panose="020B0604020202020204" charset="0"/>
                <a:cs typeface="Nixie One"/>
                <a:sym typeface="Nixie One"/>
              </a:rPr>
              <a:t>last </a:t>
            </a:r>
            <a:r>
              <a:rPr lang="cs-CZ" sz="1800" b="1" dirty="0">
                <a:solidFill>
                  <a:schemeClr val="accent3"/>
                </a:solidFill>
                <a:latin typeface="Roboto Slab" panose="020B0604020202020204" charset="0"/>
                <a:ea typeface="Roboto Slab" panose="020B0604020202020204" charset="0"/>
                <a:cs typeface="Nixie One"/>
                <a:sym typeface="Nixie One"/>
              </a:rPr>
              <a:t>5</a:t>
            </a:r>
            <a:r>
              <a:rPr lang="en-US" sz="1800" b="1" dirty="0">
                <a:solidFill>
                  <a:schemeClr val="accent3"/>
                </a:solidFill>
                <a:latin typeface="Roboto Slab" panose="020B0604020202020204" charset="0"/>
                <a:ea typeface="Roboto Slab" panose="020B0604020202020204" charset="0"/>
                <a:cs typeface="Nixie One"/>
                <a:sym typeface="Nixie One"/>
              </a:rPr>
              <a:t>0 years</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Environmental policy </a:t>
            </a:r>
            <a:r>
              <a:rPr lang="en-US" sz="1800" b="1" dirty="0">
                <a:solidFill>
                  <a:schemeClr val="accent4"/>
                </a:solidFill>
                <a:latin typeface="Roboto Slab" panose="020B0604020202020204" charset="0"/>
                <a:ea typeface="Roboto Slab" panose="020B0604020202020204" charset="0"/>
                <a:cs typeface="Nixie One"/>
                <a:sym typeface="Nixie One"/>
              </a:rPr>
              <a:t>was not regulated at the Community level in the beginning</a:t>
            </a:r>
            <a:r>
              <a:rPr lang="en-US" sz="1800" b="1" dirty="0">
                <a:solidFill>
                  <a:schemeClr val="tx1"/>
                </a:solidFill>
                <a:latin typeface="Roboto Slab" panose="020B0604020202020204" charset="0"/>
                <a:ea typeface="Roboto Slab" panose="020B0604020202020204" charset="0"/>
                <a:cs typeface="Nixie One"/>
                <a:sym typeface="Nixie One"/>
              </a:rPr>
              <a:t>, the Treaty of Rome does not contain regulations regarding this.</a:t>
            </a:r>
            <a:r>
              <a:rPr lang="cs-CZ" sz="1800" b="1" dirty="0">
                <a:solidFill>
                  <a:schemeClr val="tx1"/>
                </a:solidFill>
                <a:latin typeface="Roboto Slab" panose="020B0604020202020204" charset="0"/>
                <a:ea typeface="Roboto Slab" panose="020B0604020202020204" charset="0"/>
                <a:cs typeface="Nixie One"/>
                <a:sym typeface="Nixie One"/>
              </a:rPr>
              <a:t> E</a:t>
            </a:r>
            <a:r>
              <a:rPr lang="en-US" sz="1800" b="1" dirty="0" err="1">
                <a:solidFill>
                  <a:schemeClr val="tx1"/>
                </a:solidFill>
                <a:latin typeface="Roboto Slab" panose="020B0604020202020204" charset="0"/>
                <a:ea typeface="Roboto Slab" panose="020B0604020202020204" charset="0"/>
                <a:cs typeface="Nixie One"/>
                <a:sym typeface="Nixie One"/>
              </a:rPr>
              <a:t>conomic</a:t>
            </a:r>
            <a:r>
              <a:rPr lang="en-US" sz="1800" b="1" dirty="0">
                <a:solidFill>
                  <a:schemeClr val="tx1"/>
                </a:solidFill>
                <a:latin typeface="Roboto Slab" panose="020B0604020202020204" charset="0"/>
                <a:ea typeface="Roboto Slab" panose="020B0604020202020204" charset="0"/>
                <a:cs typeface="Nixie One"/>
                <a:sym typeface="Nixie One"/>
              </a:rPr>
              <a:t> integration was the focus.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Awareness about environmental pollution began to develop because of: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 </a:t>
            </a:r>
            <a:r>
              <a:rPr lang="en-US" sz="1600" b="1" dirty="0">
                <a:solidFill>
                  <a:schemeClr val="tx1"/>
                </a:solidFill>
                <a:latin typeface="Roboto Slab" panose="020B0604020202020204" charset="0"/>
                <a:ea typeface="Roboto Slab" panose="020B0604020202020204" charset="0"/>
                <a:cs typeface="Nixie One"/>
                <a:sym typeface="Nixie One"/>
              </a:rPr>
              <a:t>Intensive economic growth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T</a:t>
            </a:r>
            <a:r>
              <a:rPr lang="en-US" sz="1600" b="1" dirty="0">
                <a:solidFill>
                  <a:schemeClr val="tx1"/>
                </a:solidFill>
                <a:latin typeface="Roboto Slab" panose="020B0604020202020204" charset="0"/>
                <a:ea typeface="Roboto Slab" panose="020B0604020202020204" charset="0"/>
                <a:cs typeface="Nixie One"/>
                <a:sym typeface="Nixie One"/>
              </a:rPr>
              <a:t>he fast growth of industrialization</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I</a:t>
            </a:r>
            <a:r>
              <a:rPr lang="en-US" sz="1600" b="1" dirty="0" err="1">
                <a:solidFill>
                  <a:schemeClr val="tx1"/>
                </a:solidFill>
                <a:latin typeface="Roboto Slab" panose="020B0604020202020204" charset="0"/>
                <a:ea typeface="Roboto Slab" panose="020B0604020202020204" charset="0"/>
                <a:cs typeface="Nixie One"/>
                <a:sym typeface="Nixie One"/>
              </a:rPr>
              <a:t>ncreasing</a:t>
            </a:r>
            <a:r>
              <a:rPr lang="en-US" sz="1600" b="1" dirty="0">
                <a:solidFill>
                  <a:schemeClr val="tx1"/>
                </a:solidFill>
                <a:latin typeface="Roboto Slab" panose="020B0604020202020204" charset="0"/>
                <a:ea typeface="Roboto Slab" panose="020B0604020202020204" charset="0"/>
                <a:cs typeface="Nixie One"/>
                <a:sym typeface="Nixie One"/>
              </a:rPr>
              <a:t> energy consumption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on </a:t>
            </a:r>
            <a:r>
              <a:rPr lang="cs-CZ" sz="1600" b="1" dirty="0" err="1">
                <a:solidFill>
                  <a:schemeClr val="tx1"/>
                </a:solidFill>
                <a:latin typeface="Roboto Slab" panose="020B0604020202020204" charset="0"/>
                <a:ea typeface="Roboto Slab" panose="020B0604020202020204" charset="0"/>
                <a:cs typeface="Nixie One"/>
                <a:sym typeface="Nixie One"/>
              </a:rPr>
              <a:t>the</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international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r>
              <a:rPr lang="cs-CZ" sz="1600" b="1" dirty="0">
                <a:solidFill>
                  <a:schemeClr val="tx1"/>
                </a:solidFill>
                <a:latin typeface="Roboto Slab" panose="020B0604020202020204" charset="0"/>
                <a:ea typeface="Roboto Slab" panose="020B0604020202020204" charset="0"/>
                <a:cs typeface="Nixie One"/>
                <a:sym typeface="Nixie One"/>
              </a:rPr>
              <a:t> + </a:t>
            </a:r>
            <a:r>
              <a:rPr lang="cs-CZ" sz="1600" b="1" dirty="0" err="1">
                <a:solidFill>
                  <a:schemeClr val="tx1"/>
                </a:solidFill>
                <a:latin typeface="Roboto Slab" panose="020B0604020202020204" charset="0"/>
                <a:ea typeface="Roboto Slab" panose="020B0604020202020204" charset="0"/>
                <a:cs typeface="Nixie One"/>
                <a:sym typeface="Nixie One"/>
              </a:rPr>
              <a:t>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2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3495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1: 1958 - 1972</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1958 EEC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 specific attention to development of environmental policy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Min</a:t>
            </a:r>
            <a:r>
              <a:rPr lang="cs-CZ" sz="1800" b="1" dirty="0">
                <a:solidFill>
                  <a:schemeClr val="accent4"/>
                </a:solidFill>
                <a:latin typeface="Roboto Slab" panose="020B0604020202020204" charset="0"/>
                <a:ea typeface="Roboto Slab" panose="020B0604020202020204" charset="0"/>
                <a:cs typeface="Nixie One"/>
                <a:sym typeface="Nixie One"/>
              </a:rPr>
              <a:t>o</a:t>
            </a:r>
            <a:r>
              <a:rPr lang="en-US" sz="1800" b="1" dirty="0">
                <a:solidFill>
                  <a:schemeClr val="accent4"/>
                </a:solidFill>
                <a:latin typeface="Roboto Slab" panose="020B0604020202020204" charset="0"/>
                <a:ea typeface="Roboto Slab" panose="020B0604020202020204" charset="0"/>
                <a:cs typeface="Nixie One"/>
                <a:sym typeface="Nixie One"/>
              </a:rPr>
              <a:t>r measures </a:t>
            </a:r>
            <a:r>
              <a:rPr lang="en-US" sz="1800" b="1" dirty="0">
                <a:solidFill>
                  <a:schemeClr val="tx1"/>
                </a:solidFill>
                <a:latin typeface="Roboto Slab" panose="020B0604020202020204" charset="0"/>
                <a:ea typeface="Roboto Slab" panose="020B0604020202020204" charset="0"/>
                <a:cs typeface="Nixie One"/>
                <a:sym typeface="Nixie One"/>
              </a:rPr>
              <a:t>(common market based – dangerous 				chemicals, motor vehicles, detergents)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Phase</a:t>
            </a:r>
            <a:r>
              <a:rPr lang="cs-CZ" sz="2000" b="1" dirty="0">
                <a:solidFill>
                  <a:schemeClr val="accent3"/>
                </a:solidFill>
                <a:latin typeface="Roboto Slab" panose="020B0604020202020204" charset="0"/>
                <a:ea typeface="Roboto Slab" panose="020B0604020202020204" charset="0"/>
                <a:cs typeface="Nixie One"/>
                <a:sym typeface="Nixie One"/>
              </a:rPr>
              <a:t> 2: 1972 - 1987</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European Council </a:t>
            </a:r>
            <a:r>
              <a:rPr lang="en-US" sz="1800" b="1" dirty="0">
                <a:solidFill>
                  <a:schemeClr val="accent4"/>
                </a:solidFill>
                <a:latin typeface="Roboto Slab" panose="020B0604020202020204" charset="0"/>
                <a:ea typeface="Roboto Slab" panose="020B0604020202020204" charset="0"/>
                <a:cs typeface="Nixie One"/>
                <a:sym typeface="Nixie One"/>
              </a:rPr>
              <a:t>Summit in 1972</a:t>
            </a:r>
            <a:r>
              <a:rPr lang="en-US" sz="1800" b="1" dirty="0">
                <a:solidFill>
                  <a:schemeClr val="tx1"/>
                </a:solidFill>
                <a:latin typeface="Roboto Slab" panose="020B0604020202020204" charset="0"/>
                <a:ea typeface="Roboto Slab" panose="020B0604020202020204" charset="0"/>
                <a:cs typeface="Nixie One"/>
                <a:sym typeface="Nixie One"/>
              </a:rPr>
              <a:t>: Heads of State</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and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Government</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decided that a Community environmental policy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 necessary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basis of the environmental policy was established in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First Environmental Action Program</a:t>
            </a:r>
            <a:r>
              <a:rPr lang="cs-CZ" sz="1800" b="1" dirty="0" err="1">
                <a:solidFill>
                  <a:schemeClr val="accent4"/>
                </a:solidFill>
                <a:latin typeface="Roboto Slab" panose="020B0604020202020204" charset="0"/>
                <a:ea typeface="Roboto Slab" panose="020B0604020202020204" charset="0"/>
                <a:cs typeface="Nixie One"/>
                <a:sym typeface="Nixie One"/>
              </a:rPr>
              <a:t>me</a:t>
            </a:r>
            <a:r>
              <a:rPr lang="en-US" sz="1800" b="1" dirty="0">
                <a:solidFill>
                  <a:schemeClr val="accent4"/>
                </a:solidFill>
                <a:latin typeface="Roboto Slab" panose="020B0604020202020204" charset="0"/>
                <a:ea typeface="Roboto Slab" panose="020B0604020202020204" charset="0"/>
                <a:cs typeface="Nixie One"/>
                <a:sym typeface="Nixie One"/>
              </a:rPr>
              <a:t> (1973)</a:t>
            </a:r>
            <a:r>
              <a:rPr lang="en-US" sz="1800" b="1" dirty="0">
                <a:solidFill>
                  <a:schemeClr val="tx1"/>
                </a:solidFill>
                <a:latin typeface="Roboto Slab" panose="020B0604020202020204" charset="0"/>
                <a:ea typeface="Roboto Slab" panose="020B0604020202020204" charset="0"/>
                <a:cs typeface="Nixie One"/>
                <a:sym typeface="Nixie One"/>
              </a:rPr>
              <a:t>. Basic goals,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principles of environmental law, and activities regarding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certain fields of the environment.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main goal was the efficient operation of the Community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the Common Market – but </a:t>
            </a:r>
            <a:r>
              <a:rPr lang="en-US" sz="1800" b="1" dirty="0">
                <a:solidFill>
                  <a:schemeClr val="accent4"/>
                </a:solidFill>
                <a:latin typeface="Roboto Slab" panose="020B0604020202020204" charset="0"/>
                <a:ea typeface="Roboto Slab" panose="020B0604020202020204" charset="0"/>
                <a:cs typeface="Nixie One"/>
                <a:sym typeface="Nixie One"/>
              </a:rPr>
              <a:t>extensive interpretation of </a:t>
            </a:r>
            <a:r>
              <a:rPr lang="cs-CZ" sz="1800" b="1" dirty="0">
                <a:solidFill>
                  <a:schemeClr val="accent4"/>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economic expansion</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092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43219" y="394447"/>
            <a:ext cx="7913754" cy="3000284"/>
          </a:xfrm>
          <a:prstGeom prst="rect">
            <a:avLst/>
          </a:prstGeom>
          <a:noFill/>
          <a:ln>
            <a:noFill/>
          </a:ln>
        </p:spPr>
        <p:txBody>
          <a:bodyPr lIns="91425" tIns="91425" rIns="91425" bIns="91425" anchor="t" anchorCtr="0">
            <a:noAutofit/>
          </a:bodyPr>
          <a:lstStyle/>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1970</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US Environmental Protection Agency </a:t>
            </a:r>
            <a:r>
              <a:rPr lang="en-US" sz="1300" b="1" dirty="0">
                <a:solidFill>
                  <a:schemeClr val="tx1"/>
                </a:solidFill>
                <a:latin typeface="Roboto Slab" panose="020B0604020202020204" charset="0"/>
                <a:ea typeface="Roboto Slab" panose="020B0604020202020204" charset="0"/>
                <a:cs typeface="Nixie One"/>
                <a:sym typeface="Nixie One"/>
              </a:rPr>
              <a:t>is established.</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international environmental </a:t>
            </a:r>
            <a:r>
              <a:rPr lang="en-US" sz="1300" b="1" dirty="0" err="1">
                <a:solidFill>
                  <a:schemeClr val="tx1"/>
                </a:solidFill>
                <a:latin typeface="Roboto Slab" panose="020B0604020202020204" charset="0"/>
                <a:ea typeface="Roboto Slab" panose="020B0604020202020204" charset="0"/>
                <a:cs typeface="Nixie One"/>
                <a:sym typeface="Nixie One"/>
              </a:rPr>
              <a:t>organisation</a:t>
            </a:r>
            <a:r>
              <a:rPr lang="en-US"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6"/>
                </a:solidFill>
                <a:latin typeface="Roboto Slab" panose="020B0604020202020204" charset="0"/>
                <a:ea typeface="Roboto Slab" panose="020B0604020202020204" charset="0"/>
                <a:cs typeface="Nixie One"/>
                <a:sym typeface="Nixie One"/>
              </a:rPr>
              <a:t>Greenpeace</a:t>
            </a:r>
            <a:r>
              <a:rPr lang="en-US" sz="1300" b="1" dirty="0">
                <a:solidFill>
                  <a:schemeClr val="tx1"/>
                </a:solidFill>
                <a:latin typeface="Roboto Slab" panose="020B0604020202020204" charset="0"/>
                <a:ea typeface="Roboto Slab" panose="020B0604020202020204" charset="0"/>
                <a:cs typeface="Nixie One"/>
                <a:sym typeface="Nixie One"/>
              </a:rPr>
              <a:t> is founded in Vancouver, Canada.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2"/>
                </a:solidFill>
                <a:latin typeface="Roboto Slab" panose="020B0604020202020204" charset="0"/>
                <a:ea typeface="Roboto Slab" panose="020B0604020202020204" charset="0"/>
                <a:cs typeface="Nixie One"/>
                <a:sym typeface="Nixie One"/>
              </a:rPr>
              <a:t>The United Nations Conference on the Human Environment is held in Stockholm</a:t>
            </a:r>
            <a:r>
              <a:rPr lang="en-US" sz="1300" b="1" dirty="0">
                <a:solidFill>
                  <a:schemeClr val="tx1"/>
                </a:solidFill>
                <a:latin typeface="Roboto Slab" panose="020B0604020202020204" charset="0"/>
                <a:ea typeface="Roboto Slab" panose="020B0604020202020204" charset="0"/>
                <a:cs typeface="Nixie One"/>
                <a:sym typeface="Nixie One"/>
              </a:rPr>
              <a:t>. This leads to the creation of government environment agencies and the UN Environment </a:t>
            </a:r>
            <a:r>
              <a:rPr lang="en-US" sz="1300" b="1" dirty="0" err="1">
                <a:solidFill>
                  <a:schemeClr val="tx1"/>
                </a:solidFill>
                <a:latin typeface="Roboto Slab" panose="020B0604020202020204" charset="0"/>
                <a:ea typeface="Roboto Slab" panose="020B0604020202020204" charset="0"/>
                <a:cs typeface="Nixie One"/>
                <a:sym typeface="Nixie One"/>
              </a:rPr>
              <a:t>Programme</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Club of Rome publishes </a:t>
            </a:r>
            <a:r>
              <a:rPr lang="en-US" sz="1300" b="1" dirty="0">
                <a:solidFill>
                  <a:schemeClr val="accent4"/>
                </a:solidFill>
                <a:latin typeface="Roboto Slab" panose="020B0604020202020204" charset="0"/>
                <a:ea typeface="Roboto Slab" panose="020B0604020202020204" charset="0"/>
                <a:cs typeface="Nixie One"/>
                <a:sym typeface="Nixie One"/>
              </a:rPr>
              <a:t>The Limits to Growth</a:t>
            </a:r>
            <a:r>
              <a:rPr lang="en-US" sz="1300" b="1" dirty="0">
                <a:solidFill>
                  <a:schemeClr val="tx1"/>
                </a:solidFill>
                <a:latin typeface="Roboto Slab" panose="020B0604020202020204" charset="0"/>
                <a:ea typeface="Roboto Slab" panose="020B0604020202020204" charset="0"/>
                <a:cs typeface="Nixie One"/>
                <a:sym typeface="Nixie One"/>
              </a:rPr>
              <a:t>. It stresses, for the first time, the importance of the environment, and the essential links with population and energy.</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In January, </a:t>
            </a:r>
            <a:r>
              <a:rPr lang="en-US" sz="1300" b="1" dirty="0">
                <a:solidFill>
                  <a:schemeClr val="accent3"/>
                </a:solidFill>
                <a:latin typeface="Roboto Slab" panose="020B0604020202020204" charset="0"/>
                <a:ea typeface="Roboto Slab" panose="020B0604020202020204" charset="0"/>
                <a:cs typeface="Nixie One"/>
                <a:sym typeface="Nixie One"/>
              </a:rPr>
              <a:t>Denmark, Ireland and the United Kingdom </a:t>
            </a:r>
            <a:r>
              <a:rPr lang="en-US" sz="1300" b="1" dirty="0">
                <a:solidFill>
                  <a:schemeClr val="tx1"/>
                </a:solidFill>
                <a:latin typeface="Roboto Slab" panose="020B0604020202020204" charset="0"/>
                <a:ea typeface="Roboto Slab" panose="020B0604020202020204" charset="0"/>
                <a:cs typeface="Nixie One"/>
                <a:sym typeface="Nixie One"/>
              </a:rPr>
              <a:t>join the European Community, bringing membership up to nine.  </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small </a:t>
            </a:r>
            <a:r>
              <a:rPr lang="en-US" sz="1300" b="1" dirty="0">
                <a:solidFill>
                  <a:schemeClr val="accent2"/>
                </a:solidFill>
                <a:latin typeface="Roboto Slab" panose="020B0604020202020204" charset="0"/>
                <a:ea typeface="Roboto Slab" panose="020B0604020202020204" charset="0"/>
                <a:cs typeface="Nixie One"/>
                <a:sym typeface="Nixie One"/>
              </a:rPr>
              <a:t>Environment and Consumer Protection Service </a:t>
            </a:r>
            <a:r>
              <a:rPr lang="en-US" sz="1300" b="1" dirty="0">
                <a:solidFill>
                  <a:schemeClr val="tx1"/>
                </a:solidFill>
                <a:latin typeface="Roboto Slab" panose="020B0604020202020204" charset="0"/>
                <a:ea typeface="Roboto Slab" panose="020B0604020202020204" charset="0"/>
                <a:cs typeface="Nixie One"/>
                <a:sym typeface="Nixie One"/>
              </a:rPr>
              <a:t>is set up and attached to the European Commission department for industrial policy and a Standing Committee on the Environment is created in the European Parliament.</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6"/>
                </a:solidFill>
                <a:latin typeface="Roboto Slab" panose="020B0604020202020204" charset="0"/>
                <a:ea typeface="Roboto Slab" panose="020B0604020202020204" charset="0"/>
                <a:cs typeface="Nixie One"/>
                <a:sym typeface="Nixie One"/>
              </a:rPr>
              <a:t>Arab–Israeli war </a:t>
            </a:r>
            <a:r>
              <a:rPr lang="en-US" sz="1300" b="1" dirty="0">
                <a:solidFill>
                  <a:schemeClr val="tx1"/>
                </a:solidFill>
                <a:latin typeface="Roboto Slab" panose="020B0604020202020204" charset="0"/>
                <a:ea typeface="Roboto Slab" panose="020B0604020202020204" charset="0"/>
                <a:cs typeface="Nixie One"/>
                <a:sym typeface="Nixie One"/>
              </a:rPr>
              <a:t>of October leads to an oil price shock and economic problems in Europe, sparking action on energy efficiency. Car-free Sundays are </a:t>
            </a:r>
            <a:r>
              <a:rPr lang="en-US" sz="1300" b="1" dirty="0" err="1">
                <a:solidFill>
                  <a:schemeClr val="tx1"/>
                </a:solidFill>
                <a:latin typeface="Roboto Slab" panose="020B0604020202020204" charset="0"/>
                <a:ea typeface="Roboto Slab" panose="020B0604020202020204" charset="0"/>
                <a:cs typeface="Nixie One"/>
                <a:sym typeface="Nixie One"/>
              </a:rPr>
              <a:t>organised</a:t>
            </a:r>
            <a:r>
              <a:rPr lang="en-US" sz="1300" b="1" dirty="0">
                <a:solidFill>
                  <a:schemeClr val="tx1"/>
                </a:solidFill>
                <a:latin typeface="Roboto Slab" panose="020B0604020202020204" charset="0"/>
                <a:ea typeface="Roboto Slab" panose="020B0604020202020204" charset="0"/>
                <a:cs typeface="Nixie One"/>
                <a:sym typeface="Nixie One"/>
              </a:rPr>
              <a:t> throughout Europe.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1974</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Scientists suggest for the first time that chlorofluorocarbons (CFCs) may be causing a </a:t>
            </a:r>
            <a:r>
              <a:rPr lang="en-US" sz="1300" b="1" dirty="0">
                <a:solidFill>
                  <a:schemeClr val="accent3"/>
                </a:solidFill>
                <a:latin typeface="Roboto Slab" panose="020B0604020202020204" charset="0"/>
                <a:ea typeface="Roboto Slab" panose="020B0604020202020204" charset="0"/>
                <a:cs typeface="Nixie One"/>
                <a:sym typeface="Nixie One"/>
              </a:rPr>
              <a:t>thinning of the ozone layer</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Community starts building its </a:t>
            </a:r>
            <a:r>
              <a:rPr lang="en-US" sz="1300" b="1" dirty="0">
                <a:solidFill>
                  <a:schemeClr val="accent6"/>
                </a:solidFill>
                <a:latin typeface="Roboto Slab" panose="020B0604020202020204" charset="0"/>
                <a:ea typeface="Roboto Slab" panose="020B0604020202020204" charset="0"/>
                <a:cs typeface="Nixie One"/>
                <a:sym typeface="Nixie One"/>
              </a:rPr>
              <a:t>body of environmental legislation </a:t>
            </a:r>
            <a:r>
              <a:rPr lang="en-US" sz="1300" b="1" dirty="0">
                <a:solidFill>
                  <a:schemeClr val="tx1"/>
                </a:solidFill>
                <a:latin typeface="Roboto Slab" panose="020B0604020202020204" charset="0"/>
                <a:ea typeface="Roboto Slab" panose="020B0604020202020204" charset="0"/>
                <a:cs typeface="Nixie One"/>
                <a:sym typeface="Nixie One"/>
              </a:rPr>
              <a:t>with the adoption of — among others — the Waste Framework Directive (1975), the Bathing Water Directive (1976) and the Birds Directive (1979).</a:t>
            </a: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8200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98396" y="197224"/>
            <a:ext cx="7913754" cy="3000284"/>
          </a:xfrm>
          <a:prstGeom prst="rect">
            <a:avLst/>
          </a:prstGeom>
          <a:noFill/>
          <a:ln>
            <a:noFill/>
          </a:ln>
        </p:spPr>
        <p:txBody>
          <a:bodyPr lIns="91425" tIns="91425" rIns="91425" bIns="91425" anchor="t" anchorCtr="0">
            <a:noAutofit/>
          </a:bodyPr>
          <a:lstStyle/>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An explosion occurs on 10 July at a </a:t>
            </a:r>
            <a:r>
              <a:rPr lang="en-US" sz="1300" b="1" dirty="0">
                <a:solidFill>
                  <a:schemeClr val="accent3"/>
                </a:solidFill>
                <a:latin typeface="Roboto Slab" panose="020B0604020202020204" charset="0"/>
                <a:ea typeface="Roboto Slab" panose="020B0604020202020204" charset="0"/>
                <a:cs typeface="Nixie One"/>
                <a:sym typeface="Nixie One"/>
              </a:rPr>
              <a:t>chemical plant near Seveso</a:t>
            </a:r>
            <a:r>
              <a:rPr lang="en-US" sz="1300" b="1" dirty="0">
                <a:solidFill>
                  <a:schemeClr val="tx1"/>
                </a:solidFill>
                <a:latin typeface="Roboto Slab" panose="020B0604020202020204" charset="0"/>
                <a:ea typeface="Roboto Slab" panose="020B0604020202020204" charset="0"/>
                <a:cs typeface="Nixie One"/>
                <a:sym typeface="Nixie One"/>
              </a:rPr>
              <a:t>, north of Milan in Italy. A toxic cloud containing dioxin contaminates a densely populated area. In 1982, the Seveso Directive is issued to prevent major accidents with dangerous substances.</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1978</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Oil tanker </a:t>
            </a:r>
            <a:r>
              <a:rPr lang="en-US" sz="1300" b="1" dirty="0">
                <a:solidFill>
                  <a:schemeClr val="accent2"/>
                </a:solidFill>
                <a:latin typeface="Roboto Slab" panose="020B0604020202020204" charset="0"/>
                <a:ea typeface="Roboto Slab" panose="020B0604020202020204" charset="0"/>
                <a:cs typeface="Nixie One"/>
                <a:sym typeface="Nixie One"/>
              </a:rPr>
              <a:t>Amoco Cadiz </a:t>
            </a:r>
            <a:r>
              <a:rPr lang="en-US" sz="1300" b="1" dirty="0">
                <a:solidFill>
                  <a:schemeClr val="tx1"/>
                </a:solidFill>
                <a:latin typeface="Roboto Slab" panose="020B0604020202020204" charset="0"/>
                <a:ea typeface="Roboto Slab" panose="020B0604020202020204" charset="0"/>
                <a:cs typeface="Nixie One"/>
                <a:sym typeface="Nixie One"/>
              </a:rPr>
              <a:t>spills 68 million gallons off the coast of France.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partial meltdown of the </a:t>
            </a:r>
            <a:r>
              <a:rPr lang="en-US" sz="1300" b="1" dirty="0">
                <a:solidFill>
                  <a:schemeClr val="accent6"/>
                </a:solidFill>
                <a:latin typeface="Roboto Slab" panose="020B0604020202020204" charset="0"/>
                <a:ea typeface="Roboto Slab" panose="020B0604020202020204" charset="0"/>
                <a:cs typeface="Nixie One"/>
                <a:sym typeface="Nixie One"/>
              </a:rPr>
              <a:t>Three Mile Island nuclear plant in USA </a:t>
            </a:r>
            <a:r>
              <a:rPr lang="en-US" sz="1300" b="1" dirty="0">
                <a:solidFill>
                  <a:schemeClr val="tx1"/>
                </a:solidFill>
                <a:latin typeface="Roboto Slab" panose="020B0604020202020204" charset="0"/>
                <a:ea typeface="Roboto Slab" panose="020B0604020202020204" charset="0"/>
                <a:cs typeface="Nixie One"/>
                <a:sym typeface="Nixie One"/>
              </a:rPr>
              <a:t>puts the future of nuclear energy in question.</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3"/>
                </a:solidFill>
                <a:latin typeface="Roboto Slab" panose="020B0604020202020204" charset="0"/>
                <a:ea typeface="Roboto Slab" panose="020B0604020202020204" charset="0"/>
                <a:cs typeface="Nixie One"/>
                <a:sym typeface="Nixie One"/>
              </a:rPr>
              <a:t>The first World Climate Conference </a:t>
            </a:r>
            <a:r>
              <a:rPr lang="en-US" sz="1300" b="1" dirty="0">
                <a:solidFill>
                  <a:schemeClr val="tx1"/>
                </a:solidFill>
                <a:latin typeface="Roboto Slab" panose="020B0604020202020204" charset="0"/>
                <a:ea typeface="Roboto Slab" panose="020B0604020202020204" charset="0"/>
                <a:cs typeface="Nixie One"/>
                <a:sym typeface="Nixie One"/>
              </a:rPr>
              <a:t>takes place in February in Geneva, Switzerland. A panel on climate change set up by the National Academy of Sciences in USA advises that ‘A wait-and-see policy may mean waiting until it is too late’ to avoid significant climate changes.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European Commission creates its </a:t>
            </a:r>
            <a:r>
              <a:rPr lang="en-US" sz="1300" b="1" dirty="0">
                <a:solidFill>
                  <a:schemeClr val="accent2"/>
                </a:solidFill>
                <a:latin typeface="Roboto Slab" panose="020B0604020202020204" charset="0"/>
                <a:ea typeface="Roboto Slab" panose="020B0604020202020204" charset="0"/>
                <a:cs typeface="Nixie One"/>
                <a:sym typeface="Nixie One"/>
              </a:rPr>
              <a:t>Environment Directorate-General</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First observation of an </a:t>
            </a:r>
            <a:r>
              <a:rPr lang="en-US" sz="1300" b="1" dirty="0">
                <a:solidFill>
                  <a:schemeClr val="accent6"/>
                </a:solidFill>
                <a:latin typeface="Roboto Slab" panose="020B0604020202020204" charset="0"/>
                <a:ea typeface="Roboto Slab" panose="020B0604020202020204" charset="0"/>
                <a:cs typeface="Nixie One"/>
                <a:sym typeface="Nixie One"/>
              </a:rPr>
              <a:t>ozone hole over Antarctica</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On 25 April, an uncontrolled chain reaction in a reactor in the </a:t>
            </a:r>
            <a:r>
              <a:rPr lang="en-US" sz="1300" b="1" dirty="0">
                <a:solidFill>
                  <a:schemeClr val="accent3"/>
                </a:solidFill>
                <a:latin typeface="Roboto Slab" panose="020B0604020202020204" charset="0"/>
                <a:ea typeface="Roboto Slab" panose="020B0604020202020204" charset="0"/>
                <a:cs typeface="Nixie One"/>
                <a:sym typeface="Nixie One"/>
              </a:rPr>
              <a:t>Chernobyl nuclear power plant</a:t>
            </a:r>
            <a:r>
              <a:rPr lang="en-US" sz="1300" b="1" dirty="0">
                <a:solidFill>
                  <a:schemeClr val="tx1"/>
                </a:solidFill>
                <a:latin typeface="Roboto Slab" panose="020B0604020202020204" charset="0"/>
                <a:ea typeface="Roboto Slab" panose="020B0604020202020204" charset="0"/>
                <a:cs typeface="Nixie One"/>
                <a:sym typeface="Nixie One"/>
              </a:rPr>
              <a:t>, 80 miles north of Kiev, blows off the reactor's lid. More than 31 workers die instantly and around 135 000 people are evacuated from the surrounding area. A plume of radioactive fall-out drifts over western Soviet Union, eastern and western Europe, and eastern North America.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1987</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err="1">
                <a:solidFill>
                  <a:schemeClr val="accent4"/>
                </a:solidFill>
                <a:latin typeface="Roboto Slab" panose="020B0604020202020204" charset="0"/>
                <a:ea typeface="Roboto Slab" panose="020B0604020202020204" charset="0"/>
                <a:cs typeface="Nixie One"/>
                <a:sym typeface="Nixie One"/>
              </a:rPr>
              <a:t>Brundtland</a:t>
            </a:r>
            <a:r>
              <a:rPr lang="en-US" sz="1300" b="1" dirty="0">
                <a:solidFill>
                  <a:schemeClr val="accent4"/>
                </a:solidFill>
                <a:latin typeface="Roboto Slab" panose="020B0604020202020204" charset="0"/>
                <a:ea typeface="Roboto Slab" panose="020B0604020202020204" charset="0"/>
                <a:cs typeface="Nixie One"/>
                <a:sym typeface="Nixie One"/>
              </a:rPr>
              <a:t> Commission’s report</a:t>
            </a:r>
            <a:r>
              <a:rPr lang="en-US" sz="1300" b="1" dirty="0">
                <a:solidFill>
                  <a:schemeClr val="tx1"/>
                </a:solidFill>
                <a:latin typeface="Roboto Slab" panose="020B0604020202020204" charset="0"/>
                <a:ea typeface="Roboto Slab" panose="020B0604020202020204" charset="0"/>
                <a:cs typeface="Nixie One"/>
                <a:sym typeface="Nixie One"/>
              </a:rPr>
              <a:t>, Our Common Future, defines sustainable development as ‘development that meets the needs of the present without compromising the ability of future generations to meet their own needs.’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11625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A11FE906-5324-3CD8-01F0-3E5D1762ED1D}"/>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41783F0F-930A-1D87-536C-35DB3D0197A1}"/>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7773F0BB-D799-38AC-C3A8-896FEBC20161}"/>
              </a:ext>
            </a:extLst>
          </p:cNvPr>
          <p:cNvPicPr>
            <a:picLocks noChangeAspect="1"/>
          </p:cNvPicPr>
          <p:nvPr/>
        </p:nvPicPr>
        <p:blipFill>
          <a:blip r:embed="rId3"/>
          <a:stretch>
            <a:fillRect/>
          </a:stretch>
        </p:blipFill>
        <p:spPr>
          <a:xfrm>
            <a:off x="1142521" y="171115"/>
            <a:ext cx="6858957" cy="4801270"/>
          </a:xfrm>
          <a:prstGeom prst="rect">
            <a:avLst/>
          </a:prstGeom>
        </p:spPr>
      </p:pic>
    </p:spTree>
    <p:extLst>
      <p:ext uri="{BB962C8B-B14F-4D97-AF65-F5344CB8AC3E}">
        <p14:creationId xmlns:p14="http://schemas.microsoft.com/office/powerpoint/2010/main" val="282679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8250032"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accent2"/>
                </a:solidFill>
                <a:latin typeface="Roboto Slab" panose="020B0604020202020204" charset="0"/>
                <a:ea typeface="Roboto Slab" panose="020B0604020202020204" charset="0"/>
                <a:cs typeface="Nixie One"/>
                <a:sym typeface="Nixie One"/>
              </a:rPr>
              <a:t>Case C-302/86 (</a:t>
            </a:r>
            <a:r>
              <a:rPr lang="cs-CZ" sz="1800" b="1" i="1" dirty="0" err="1">
                <a:solidFill>
                  <a:schemeClr val="accent2"/>
                </a:solidFill>
                <a:latin typeface="Roboto Slab" panose="020B0604020202020204" charset="0"/>
                <a:ea typeface="Roboto Slab" panose="020B0604020202020204" charset="0"/>
                <a:cs typeface="Nixie One"/>
                <a:sym typeface="Nixie One"/>
              </a:rPr>
              <a:t>Dannish</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bottles</a:t>
            </a:r>
            <a:r>
              <a:rPr lang="cs-CZ" sz="1800" b="1" dirty="0">
                <a:solidFill>
                  <a:schemeClr val="accent2"/>
                </a:solidFill>
                <a:latin typeface="Roboto Slab" panose="020B0604020202020204" charset="0"/>
                <a:ea typeface="Roboto Slab" panose="020B0604020202020204" charset="0"/>
                <a:cs typeface="Nixie One"/>
                <a:sym typeface="Nixie One"/>
              </a:rPr>
              <a:t>)</a:t>
            </a:r>
            <a:endParaRPr lang="cs-CZ" sz="2000" b="1" dirty="0">
              <a:solidFill>
                <a:schemeClr val="accent2"/>
              </a:solidFill>
              <a:latin typeface="Roboto Slab" panose="020B0604020202020204" charset="0"/>
              <a:ea typeface="Roboto Slab" panose="020B0604020202020204" charset="0"/>
              <a:cs typeface="Nixie One"/>
              <a:sym typeface="Nixie One"/>
            </a:endParaRPr>
          </a:p>
          <a:p>
            <a:pPr lvl="0">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2000" b="1" dirty="0" err="1">
                <a:solidFill>
                  <a:schemeClr val="tx1"/>
                </a:solidFill>
                <a:latin typeface="Roboto Slab" panose="020B0604020202020204" charset="0"/>
                <a:ea typeface="Roboto Slab" panose="020B0604020202020204" charset="0"/>
                <a:cs typeface="Nixie One"/>
                <a:sym typeface="Nixie One"/>
              </a:rPr>
              <a:t>Dannish</a:t>
            </a:r>
            <a:r>
              <a:rPr lang="en-US" sz="2000" b="1" dirty="0">
                <a:solidFill>
                  <a:schemeClr val="tx1"/>
                </a:solidFill>
                <a:latin typeface="Roboto Slab" panose="020B0604020202020204" charset="0"/>
                <a:ea typeface="Roboto Slab" panose="020B0604020202020204" charset="0"/>
                <a:cs typeface="Nixie One"/>
                <a:sym typeface="Nixie One"/>
              </a:rPr>
              <a:t> Order No 397 of 2. 7. 1981:</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All containers for beer and soft drinks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must be returnable </a:t>
            </a:r>
            <a:r>
              <a:rPr lang="cs-CZ" sz="2000" b="1" i="1" dirty="0">
                <a:solidFill>
                  <a:schemeClr val="tx1"/>
                </a:solidFill>
                <a:latin typeface="Roboto Slab" panose="020B0604020202020204" charset="0"/>
                <a:ea typeface="Roboto Slab" panose="020B0604020202020204" charset="0"/>
                <a:cs typeface="Nixie One"/>
                <a:sym typeface="Nixie One"/>
              </a:rPr>
              <a:t>and </a:t>
            </a:r>
            <a:r>
              <a:rPr lang="en-US" sz="2000" b="1" i="1" dirty="0">
                <a:solidFill>
                  <a:schemeClr val="tx1"/>
                </a:solidFill>
                <a:latin typeface="Roboto Slab" panose="020B0604020202020204" charset="0"/>
                <a:ea typeface="Roboto Slab" panose="020B0604020202020204" charset="0"/>
                <a:cs typeface="Nixie One"/>
                <a:sym typeface="Nixie One"/>
              </a:rPr>
              <a:t>approved by a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National Agency</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tx1"/>
                </a:solidFill>
                <a:latin typeface="Roboto Slab" panose="020B0604020202020204" charset="0"/>
                <a:ea typeface="Roboto Slab" panose="020B0604020202020204" charset="0"/>
                <a:cs typeface="Nixie One"/>
                <a:sym typeface="Nixie One"/>
              </a:rPr>
              <a:t>(120/78, Cassis de Dijon): </a:t>
            </a:r>
            <a:r>
              <a:rPr lang="en-US" sz="1600" b="1" i="1" dirty="0">
                <a:solidFill>
                  <a:schemeClr val="accent1"/>
                </a:solidFill>
                <a:latin typeface="Roboto Slab" panose="020B0604020202020204" charset="0"/>
                <a:ea typeface="Roboto Slab" panose="020B0604020202020204" charset="0"/>
                <a:cs typeface="Nixie One"/>
                <a:sym typeface="Nixie One"/>
              </a:rPr>
              <a:t>Obstacles to free </a:t>
            </a:r>
            <a:r>
              <a:rPr lang="cs-CZ" sz="1600" b="1" i="1" dirty="0">
                <a:solidFill>
                  <a:schemeClr val="accent1"/>
                </a:solidFill>
                <a:latin typeface="Roboto Slab" panose="020B0604020202020204" charset="0"/>
                <a:ea typeface="Roboto Slab" panose="020B0604020202020204" charset="0"/>
                <a:cs typeface="Nixie One"/>
                <a:sym typeface="Nixie One"/>
              </a:rPr>
              <a:t>				</a:t>
            </a:r>
            <a:r>
              <a:rPr lang="en-US" sz="1600" b="1" i="1" dirty="0">
                <a:solidFill>
                  <a:schemeClr val="accent1"/>
                </a:solidFill>
                <a:latin typeface="Roboto Slab" panose="020B0604020202020204" charset="0"/>
                <a:ea typeface="Roboto Slab" panose="020B0604020202020204" charset="0"/>
                <a:cs typeface="Nixie One"/>
                <a:sym typeface="Nixie One"/>
              </a:rPr>
              <a:t>movement of goods </a:t>
            </a:r>
            <a:r>
              <a:rPr lang="en-US" sz="1600" b="1" i="1" dirty="0">
                <a:solidFill>
                  <a:schemeClr val="tx1"/>
                </a:solidFill>
                <a:latin typeface="Roboto Slab" panose="020B0604020202020204" charset="0"/>
                <a:ea typeface="Roboto Slab" panose="020B0604020202020204" charset="0"/>
                <a:cs typeface="Nixie One"/>
                <a:sym typeface="Nixie One"/>
              </a:rPr>
              <a:t>must be accepted when:</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1. </a:t>
            </a:r>
            <a:r>
              <a:rPr lang="en-US" sz="1600" b="1" i="1" dirty="0">
                <a:solidFill>
                  <a:schemeClr val="accent1"/>
                </a:solidFill>
                <a:latin typeface="Roboto Slab" panose="020B0604020202020204" charset="0"/>
                <a:ea typeface="Roboto Slab" panose="020B0604020202020204" charset="0"/>
                <a:cs typeface="Nixie One"/>
                <a:sym typeface="Nixie One"/>
              </a:rPr>
              <a:t>There is no EC rule</a:t>
            </a:r>
            <a:r>
              <a:rPr lang="en-US" sz="1600" b="1" i="1" dirty="0">
                <a:solidFill>
                  <a:schemeClr val="tx1"/>
                </a:solidFill>
                <a:latin typeface="Roboto Slab" panose="020B0604020202020204" charset="0"/>
                <a:ea typeface="Roboto Slab" panose="020B0604020202020204" charset="0"/>
                <a:cs typeface="Nixie One"/>
                <a:sym typeface="Nixie One"/>
              </a:rPr>
              <a:t> regulating the marketing of the product in question,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2. The rules apply to both domestic and imported products with </a:t>
            </a:r>
            <a:r>
              <a:rPr lang="en-US" sz="1600" b="1" i="1" dirty="0">
                <a:solidFill>
                  <a:schemeClr val="accent1"/>
                </a:solidFill>
                <a:latin typeface="Roboto Slab" panose="020B0604020202020204" charset="0"/>
                <a:ea typeface="Roboto Slab" panose="020B0604020202020204" charset="0"/>
                <a:cs typeface="Nixie One"/>
                <a:sym typeface="Nixie One"/>
              </a:rPr>
              <a:t>no discrimination</a:t>
            </a:r>
            <a:r>
              <a:rPr lang="en-US" sz="1600" b="1" i="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3. The rules </a:t>
            </a:r>
            <a:r>
              <a:rPr lang="en-US" sz="1600" b="1" i="1" dirty="0">
                <a:solidFill>
                  <a:schemeClr val="accent1"/>
                </a:solidFill>
                <a:latin typeface="Roboto Slab" panose="020B0604020202020204" charset="0"/>
                <a:ea typeface="Roboto Slab" panose="020B0604020202020204" charset="0"/>
                <a:cs typeface="Nixie One"/>
                <a:sym typeface="Nixie One"/>
              </a:rPr>
              <a:t>satisfy mandatory requirements recognized by Community law</a:t>
            </a:r>
            <a:r>
              <a:rPr lang="en-US" sz="1600" b="1" i="1" dirty="0">
                <a:solidFill>
                  <a:schemeClr val="tx1"/>
                </a:solidFill>
                <a:latin typeface="Roboto Slab" panose="020B0604020202020204" charset="0"/>
                <a:ea typeface="Roboto Slab" panose="020B0604020202020204" charset="0"/>
                <a:cs typeface="Nixie One"/>
                <a:sym typeface="Nixie One"/>
              </a:rPr>
              <a:t>,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4. The measures taken are </a:t>
            </a:r>
            <a:r>
              <a:rPr lang="en-US" sz="1600" b="1" i="1" dirty="0">
                <a:solidFill>
                  <a:schemeClr val="accent1"/>
                </a:solidFill>
                <a:latin typeface="Roboto Slab" panose="020B0604020202020204" charset="0"/>
                <a:ea typeface="Roboto Slab" panose="020B0604020202020204" charset="0"/>
                <a:cs typeface="Nixie One"/>
                <a:sym typeface="Nixie One"/>
              </a:rPr>
              <a:t>proportionate and necessary</a:t>
            </a:r>
            <a:r>
              <a:rPr lang="en-US" sz="1600" b="1" i="1" dirty="0">
                <a:solidFill>
                  <a:schemeClr val="tx1"/>
                </a:solidFill>
                <a:latin typeface="Roboto Slab" panose="020B0604020202020204" charset="0"/>
                <a:ea typeface="Roboto Slab" panose="020B0604020202020204" charset="0"/>
                <a:cs typeface="Nixie One"/>
                <a:sym typeface="Nixie One"/>
              </a:rPr>
              <a:t> in view of their aim.</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0" y="0"/>
            <a:ext cx="8346285"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accent2"/>
                </a:solidFill>
                <a:latin typeface="Roboto Slab" panose="020B0604020202020204" charset="0"/>
                <a:ea typeface="Roboto Slab" panose="020B0604020202020204" charset="0"/>
                <a:cs typeface="Nixie One"/>
                <a:sym typeface="Nixie One"/>
              </a:rPr>
              <a:t>Case C-302/86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a:solidFill>
                  <a:schemeClr val="accent2"/>
                </a:solidFill>
                <a:latin typeface="Roboto Slab" panose="020B0604020202020204" charset="0"/>
                <a:ea typeface="Roboto Slab" panose="020B0604020202020204" charset="0"/>
                <a:cs typeface="Nixie One"/>
                <a:sym typeface="Nixie One"/>
              </a:rPr>
              <a:t>)</a:t>
            </a:r>
          </a:p>
          <a:p>
            <a:pPr lvl="0" algn="just">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The protection of the environment is "</a:t>
            </a:r>
            <a:r>
              <a:rPr lang="en-US" sz="1800" b="1" i="1" dirty="0">
                <a:solidFill>
                  <a:schemeClr val="accent6"/>
                </a:solidFill>
                <a:latin typeface="Roboto Slab" panose="020B0604020202020204" charset="0"/>
                <a:ea typeface="Roboto Slab" panose="020B0604020202020204" charset="0"/>
                <a:cs typeface="Nixie One"/>
                <a:sym typeface="Nixie One"/>
              </a:rPr>
              <a:t>one </a:t>
            </a:r>
            <a:r>
              <a:rPr lang="cs-CZ" sz="1800" b="1" i="1" dirty="0">
                <a:solidFill>
                  <a:schemeClr val="accent6"/>
                </a:solidFill>
                <a:latin typeface="Roboto Slab" panose="020B0604020202020204" charset="0"/>
                <a:ea typeface="Roboto Slab" panose="020B0604020202020204" charset="0"/>
                <a:cs typeface="Nixie One"/>
                <a:sym typeface="Nixie One"/>
              </a:rPr>
              <a:t>			</a:t>
            </a:r>
            <a:r>
              <a:rPr lang="en-US" sz="1800" b="1" i="1" dirty="0">
                <a:solidFill>
                  <a:schemeClr val="accent6"/>
                </a:solidFill>
                <a:latin typeface="Roboto Slab" panose="020B0604020202020204" charset="0"/>
                <a:ea typeface="Roboto Slab" panose="020B0604020202020204" charset="0"/>
                <a:cs typeface="Nixie One"/>
                <a:sym typeface="Nixie One"/>
              </a:rPr>
              <a:t>of the Community's essential objectives</a:t>
            </a:r>
            <a:r>
              <a:rPr lang="en-US" sz="1800" b="1" i="1" dirty="0">
                <a:solidFill>
                  <a:schemeClr val="accent1"/>
                </a:solidFill>
                <a:latin typeface="Roboto Slab" panose="020B0604020202020204" charset="0"/>
                <a:ea typeface="Roboto Slab" panose="020B0604020202020204" charset="0"/>
                <a:cs typeface="Nixie One"/>
                <a:sym typeface="Nixie One"/>
              </a:rPr>
              <a:t>" which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may as such justify certain limitations of </a:t>
            </a:r>
            <a:r>
              <a:rPr lang="cs-CZ" sz="1800" b="1" i="1" dirty="0">
                <a:solidFill>
                  <a:schemeClr val="accent1"/>
                </a:solidFill>
                <a:latin typeface="Roboto Slab" panose="020B0604020202020204" charset="0"/>
                <a:ea typeface="Roboto Slab" panose="020B0604020202020204" charset="0"/>
                <a:cs typeface="Nixie One"/>
                <a:sym typeface="Nixie One"/>
              </a:rPr>
              <a:t>	t</a:t>
            </a:r>
            <a:r>
              <a:rPr lang="en-US" sz="1800" b="1" i="1" dirty="0">
                <a:solidFill>
                  <a:schemeClr val="accent1"/>
                </a:solidFill>
                <a:latin typeface="Roboto Slab" panose="020B0604020202020204" charset="0"/>
                <a:ea typeface="Roboto Slab" panose="020B0604020202020204" charset="0"/>
                <a:cs typeface="Nixie One"/>
                <a:sym typeface="Nixie One"/>
              </a:rPr>
              <a:t>he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principle of the free</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movement of goods.</a:t>
            </a:r>
            <a:endParaRPr lang="cs-CZ" sz="1800" b="1" i="1" dirty="0">
              <a:solidFill>
                <a:schemeClr val="accent1"/>
              </a:solidFill>
              <a:latin typeface="Roboto Slab" panose="020B0604020202020204" charset="0"/>
              <a:ea typeface="Roboto Slab" panose="020B0604020202020204" charset="0"/>
              <a:cs typeface="Nixie One"/>
              <a:sym typeface="Nixie One"/>
            </a:endParaRPr>
          </a:p>
          <a:p>
            <a:pPr>
              <a:lnSpc>
                <a:spcPct val="80000"/>
              </a:lnSpc>
            </a:pPr>
            <a:r>
              <a:rPr lang="hu-HU" sz="2000" i="1" dirty="0"/>
              <a:t>			</a:t>
            </a:r>
          </a:p>
          <a:p>
            <a:pPr>
              <a:lnSpc>
                <a:spcPct val="80000"/>
              </a:lnSpc>
            </a:pPr>
            <a:r>
              <a:rPr lang="hu-HU" sz="2000" i="1" dirty="0">
                <a:latin typeface="Roboto Slab" panose="020B0604020202020204" charset="0"/>
                <a:ea typeface="Roboto Slab" panose="020B0604020202020204" charset="0"/>
              </a:rPr>
              <a:t>			</a:t>
            </a:r>
            <a:r>
              <a:rPr lang="hu-HU" sz="1600" b="1" i="1" dirty="0">
                <a:latin typeface="Roboto Slab" panose="020B0604020202020204" charset="0"/>
                <a:ea typeface="Roboto Slab" panose="020B0604020202020204" charset="0"/>
              </a:rPr>
              <a:t>Article 35 :</a:t>
            </a:r>
          </a:p>
          <a:p>
            <a:pPr>
              <a:lnSpc>
                <a:spcPct val="80000"/>
              </a:lnSpc>
            </a:pPr>
            <a:r>
              <a:rPr lang="hu-HU" sz="1600" b="1" dirty="0">
                <a:latin typeface="Roboto Slab" panose="020B0604020202020204" charset="0"/>
                <a:ea typeface="Roboto Slab" panose="020B0604020202020204" charset="0"/>
              </a:rPr>
              <a:t>			Quantitative restrictions</a:t>
            </a:r>
            <a:r>
              <a:rPr lang="hu-HU" sz="1600" dirty="0">
                <a:latin typeface="Roboto Slab" panose="020B0604020202020204" charset="0"/>
                <a:ea typeface="Roboto Slab" panose="020B0604020202020204" charset="0"/>
              </a:rPr>
              <a:t> on exports, and all measures 			having equivalent effect, shall be prohibited between 			Member States.</a:t>
            </a:r>
            <a:endParaRPr lang="hu-HU" sz="1600" i="1" dirty="0">
              <a:latin typeface="Roboto Slab" panose="020B0604020202020204" charset="0"/>
              <a:ea typeface="Roboto Slab" panose="020B0604020202020204" charset="0"/>
            </a:endParaRPr>
          </a:p>
          <a:p>
            <a:pPr>
              <a:lnSpc>
                <a:spcPct val="80000"/>
              </a:lnSpc>
            </a:pPr>
            <a:endParaRPr lang="hu-HU" sz="1600" i="1" dirty="0">
              <a:latin typeface="Roboto Slab" panose="020B0604020202020204" charset="0"/>
              <a:ea typeface="Roboto Slab" panose="020B0604020202020204" charset="0"/>
            </a:endParaRPr>
          </a:p>
          <a:p>
            <a:pPr algn="just">
              <a:lnSpc>
                <a:spcPct val="80000"/>
              </a:lnSpc>
            </a:pPr>
            <a:r>
              <a:rPr lang="hu-HU" sz="1600" b="1" i="1" dirty="0">
                <a:latin typeface="Roboto Slab" panose="020B0604020202020204" charset="0"/>
                <a:ea typeface="Roboto Slab" panose="020B0604020202020204" charset="0"/>
              </a:rPr>
              <a:t>Article 36: </a:t>
            </a:r>
            <a:r>
              <a:rPr lang="hu-HU" sz="1600" dirty="0">
                <a:latin typeface="Roboto Slab" panose="020B0604020202020204" charset="0"/>
                <a:ea typeface="Roboto Slab" panose="020B0604020202020204" charset="0"/>
              </a:rPr>
              <a:t>The provisions of Articles 34 and 35 shall not preclude prohibitions or restrictions on imports, exports or goods in transit justified on grounds of public morality, public policy or public security; the </a:t>
            </a:r>
            <a:r>
              <a:rPr lang="hu-HU" sz="1600" b="1" dirty="0">
                <a:solidFill>
                  <a:srgbClr val="00B050"/>
                </a:solidFill>
                <a:latin typeface="Roboto Slab" panose="020B0604020202020204" charset="0"/>
                <a:ea typeface="Roboto Slab" panose="020B0604020202020204" charset="0"/>
              </a:rPr>
              <a:t>protection of health and life of humans, animals or plants</a:t>
            </a:r>
            <a:r>
              <a:rPr lang="hu-HU" sz="1600" dirty="0">
                <a:latin typeface="Roboto Slab" panose="020B0604020202020204" charset="0"/>
                <a:ea typeface="Roboto Slab" panose="020B0604020202020204" charset="0"/>
              </a:rPr>
              <a:t>; the protection of </a:t>
            </a:r>
            <a:r>
              <a:rPr lang="hu-HU" sz="1600" b="1" dirty="0">
                <a:latin typeface="Roboto Slab" panose="020B0604020202020204" charset="0"/>
                <a:ea typeface="Roboto Slab" panose="020B0604020202020204" charset="0"/>
              </a:rPr>
              <a:t>national treasures</a:t>
            </a:r>
            <a:r>
              <a:rPr lang="hu-HU" sz="1600" dirty="0">
                <a:latin typeface="Roboto Slab" panose="020B0604020202020204" charset="0"/>
                <a:ea typeface="Roboto Slab" panose="020B0604020202020204" charset="0"/>
              </a:rPr>
              <a:t> possessing artistic, historic or archaeological value; or the protection of industrial and commercial property. Such prohibitions or restrictions </a:t>
            </a:r>
            <a:r>
              <a:rPr lang="hu-HU" sz="1600" b="1" dirty="0">
                <a:solidFill>
                  <a:srgbClr val="00B050"/>
                </a:solidFill>
                <a:latin typeface="Roboto Slab" panose="020B0604020202020204" charset="0"/>
                <a:ea typeface="Roboto Slab" panose="020B0604020202020204" charset="0"/>
              </a:rPr>
              <a:t>shall not, however, constitute a means of arbitrary discrimination or a disguised restriction on trade between Member States</a:t>
            </a:r>
            <a:r>
              <a:rPr lang="hu-HU" sz="1600" dirty="0">
                <a:latin typeface="Roboto Slab" panose="020B0604020202020204" charset="0"/>
                <a:ea typeface="Roboto Slab" panose="020B0604020202020204" charset="0"/>
              </a:rPr>
              <a:t>.</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37558"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3</a:t>
            </a:r>
            <a:r>
              <a:rPr lang="en-US" sz="2000" b="1" dirty="0">
                <a:solidFill>
                  <a:schemeClr val="accent3"/>
                </a:solidFill>
                <a:latin typeface="Roboto Slab" panose="020B0604020202020204" charset="0"/>
                <a:ea typeface="Roboto Slab" panose="020B0604020202020204" charset="0"/>
                <a:cs typeface="Nixie One"/>
                <a:sym typeface="Nixie One"/>
              </a:rPr>
              <a:t>: 19</a:t>
            </a:r>
            <a:r>
              <a:rPr lang="cs-CZ" sz="2000" b="1" dirty="0">
                <a:solidFill>
                  <a:schemeClr val="accent3"/>
                </a:solidFill>
                <a:latin typeface="Roboto Slab" panose="020B0604020202020204" charset="0"/>
                <a:ea typeface="Roboto Slab" panose="020B0604020202020204" charset="0"/>
                <a:cs typeface="Nixie One"/>
                <a:sym typeface="Nixie One"/>
              </a:rPr>
              <a:t>87</a:t>
            </a:r>
            <a:r>
              <a:rPr lang="en-US" sz="2000" b="1" dirty="0">
                <a:solidFill>
                  <a:schemeClr val="accent3"/>
                </a:solidFill>
                <a:latin typeface="Roboto Slab" panose="020B0604020202020204" charset="0"/>
                <a:ea typeface="Roboto Slab" panose="020B0604020202020204" charset="0"/>
                <a:cs typeface="Nixie One"/>
                <a:sym typeface="Nixie One"/>
              </a:rPr>
              <a:t> - </a:t>
            </a:r>
            <a:r>
              <a:rPr lang="cs-CZ" sz="2000" b="1" dirty="0">
                <a:solidFill>
                  <a:schemeClr val="accent3"/>
                </a:solidFill>
                <a:latin typeface="Roboto Slab" panose="020B0604020202020204" charset="0"/>
                <a:ea typeface="Roboto Slab" panose="020B0604020202020204" charset="0"/>
                <a:cs typeface="Nixie One"/>
                <a:sym typeface="Nixie One"/>
              </a:rPr>
              <a:t>2008</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1987 Single European Act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Independent </a:t>
            </a:r>
            <a:r>
              <a:rPr lang="en-US" sz="1800" b="1" dirty="0">
                <a:solidFill>
                  <a:schemeClr val="accent1"/>
                </a:solidFill>
                <a:latin typeface="Roboto Slab" panose="020B0604020202020204" charset="0"/>
                <a:ea typeface="Roboto Slab" panose="020B0604020202020204" charset="0"/>
                <a:cs typeface="Nixie One"/>
                <a:sym typeface="Nixie One"/>
              </a:rPr>
              <a:t>title</a:t>
            </a:r>
            <a:r>
              <a:rPr lang="en-US" sz="1800" b="1" dirty="0">
                <a:solidFill>
                  <a:schemeClr val="tx1"/>
                </a:solidFill>
                <a:latin typeface="Roboto Slab" panose="020B0604020202020204" charset="0"/>
                <a:ea typeface="Roboto Slab" panose="020B0604020202020204" charset="0"/>
                <a:cs typeface="Nixie One"/>
                <a:sym typeface="Nixie One"/>
              </a:rPr>
              <a:t> of environment was accepted</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1993 Treaty on the European Union (Maastricht)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Protection of the environment became </a:t>
            </a:r>
            <a:r>
              <a:rPr lang="en-US" sz="1800" b="1" dirty="0">
                <a:solidFill>
                  <a:schemeClr val="accent1"/>
                </a:solidFill>
                <a:latin typeface="Roboto Slab" panose="020B0604020202020204" charset="0"/>
                <a:ea typeface="Roboto Slab" panose="020B0604020202020204" charset="0"/>
                <a:cs typeface="Nixie One"/>
                <a:sym typeface="Nixie One"/>
              </a:rPr>
              <a:t>part of the 	internal </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common policy</a:t>
            </a:r>
            <a:r>
              <a:rPr lang="en-US" sz="1800" b="1" dirty="0">
                <a:solidFill>
                  <a:schemeClr val="tx1"/>
                </a:solidFill>
                <a:latin typeface="Roboto Slab" panose="020B0604020202020204" charset="0"/>
                <a:ea typeface="Roboto Slab" panose="020B0604020202020204" charset="0"/>
                <a:cs typeface="Nixie One"/>
                <a:sym typeface="Nixie One"/>
              </a:rPr>
              <a:t>. The scope of environmental policy was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enlarged and supplemented it with new objectives.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1997 Treaty of Amsterdam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„Environmental protection requirements </a:t>
            </a:r>
            <a:r>
              <a:rPr lang="en-US" sz="1800" b="1" i="1" dirty="0">
                <a:solidFill>
                  <a:schemeClr val="accent1"/>
                </a:solidFill>
                <a:latin typeface="Roboto Slab" panose="020B0604020202020204" charset="0"/>
                <a:ea typeface="Roboto Slab" panose="020B0604020202020204" charset="0"/>
                <a:cs typeface="Nixie One"/>
                <a:sym typeface="Nixie One"/>
              </a:rPr>
              <a:t>must be 	integrated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into the definition and implementation of the Community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policies and activities referred to in Article 3, in particular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with a view to promoting sustainable</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development.”</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883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Lisbon</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further</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2009: Treaty of Lisbon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3 pillars structure disappears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TUE + TFUE (former TEC) + Nice into a single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Strengthened role of the EU Parliament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Broader Union’s competences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Birth of the European External Action Service (EEAS)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EU Charter</a:t>
            </a: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Environment</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Energy</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Climate</a:t>
            </a:r>
            <a:r>
              <a:rPr lang="cs-CZ" sz="1800" b="1" dirty="0">
                <a:solidFill>
                  <a:schemeClr val="accent5"/>
                </a:solidFill>
                <a:latin typeface="Roboto Slab" panose="020B0604020202020204" charset="0"/>
                <a:ea typeface="Roboto Slab" panose="020B0604020202020204" charset="0"/>
                <a:cs typeface="Nixie One"/>
                <a:sym typeface="Nixie One"/>
              </a:rPr>
              <a:t> </a:t>
            </a:r>
            <a:r>
              <a:rPr lang="cs-CZ" sz="1800" b="1" dirty="0" err="1">
                <a:solidFill>
                  <a:schemeClr val="accent5"/>
                </a:solidFill>
                <a:latin typeface="Roboto Slab" panose="020B0604020202020204" charset="0"/>
                <a:ea typeface="Roboto Slab" panose="020B0604020202020204" charset="0"/>
                <a:cs typeface="Nixie One"/>
                <a:sym typeface="Nixie One"/>
              </a:rPr>
              <a:t>Action</a:t>
            </a:r>
            <a:endParaRPr lang="en-US"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6123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989004690"/>
              </p:ext>
            </p:extLst>
          </p:nvPr>
        </p:nvGraphicFramePr>
        <p:xfrm>
          <a:off x="436312" y="71438"/>
          <a:ext cx="8362950" cy="5121113"/>
        </p:xfrm>
        <a:graphic>
          <a:graphicData uri="http://schemas.openxmlformats.org/drawingml/2006/table">
            <a:tbl>
              <a:tblPr/>
              <a:tblGrid>
                <a:gridCol w="177958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dirty="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Single European Act (1986)</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Maastricht Treaty (Treaty of the Union - 1992)</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Amsterdam Treaty (1999)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Lisbon Treaty (2009)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 </a:t>
                      </a:r>
                      <a:endParaRPr kumimoji="0" lang="hu-HU" sz="2800" b="0" i="0" u="none" strike="noStrike" cap="none" normalizeH="0" baseline="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sym typeface="Wingdings" pitchFamily="2" charset="2"/>
                        </a:rPr>
                        <a:t></a:t>
                      </a:r>
                      <a:r>
                        <a:rPr kumimoji="0" lang="hu-HU" sz="1600" b="0" i="0" u="none" strike="noStrike" cap="none" normalizeH="0" baseline="0" dirty="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644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131768" y="469231"/>
            <a:ext cx="7221545" cy="4229661"/>
          </a:xfrm>
          <a:prstGeom prst="rect">
            <a:avLst/>
          </a:prstGeom>
        </p:spPr>
      </p:pic>
    </p:spTree>
    <p:extLst>
      <p:ext uri="{BB962C8B-B14F-4D97-AF65-F5344CB8AC3E}">
        <p14:creationId xmlns:p14="http://schemas.microsoft.com/office/powerpoint/2010/main" val="4264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2805777" y="4114770"/>
            <a:ext cx="6920849" cy="438498"/>
          </a:xfrm>
        </p:spPr>
        <p:txBody>
          <a:bodyPr/>
          <a:lstStyle/>
          <a:p>
            <a:pPr>
              <a:buNone/>
            </a:pPr>
            <a:r>
              <a:rPr lang="cs-CZ" sz="2000" dirty="0" err="1">
                <a:latin typeface="Roboto Slab" panose="020B0604020202020204" charset="0"/>
                <a:ea typeface="Roboto Slab" panose="020B0604020202020204" charset="0"/>
              </a:rPr>
              <a:t>Virginijus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Sinkevičius</a:t>
            </a:r>
            <a:endParaRPr lang="cs-CZ" sz="2000" dirty="0">
              <a:latin typeface="Roboto Slab" panose="020B0604020202020204" charset="0"/>
              <a:ea typeface="Roboto Slab" panose="020B0604020202020204" charset="0"/>
            </a:endParaRPr>
          </a:p>
        </p:txBody>
      </p:sp>
      <p:pic>
        <p:nvPicPr>
          <p:cNvPr id="7170" name="Picture 2">
            <a:extLst>
              <a:ext uri="{FF2B5EF4-FFF2-40B4-BE49-F238E27FC236}">
                <a16:creationId xmlns:a16="http://schemas.microsoft.com/office/drawing/2014/main" id="{2B5D85F1-3659-4C4F-AC43-C0BFDF949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361" y="809481"/>
            <a:ext cx="3424878" cy="316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36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Secondary</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law</a:t>
            </a:r>
            <a:r>
              <a:rPr lang="cs-CZ" sz="2000" b="1" dirty="0">
                <a:solidFill>
                  <a:schemeClr val="accent3"/>
                </a:solidFill>
                <a:latin typeface="Roboto Slab" panose="020B0604020202020204" charset="0"/>
                <a:ea typeface="Roboto Slab" panose="020B0604020202020204" charset="0"/>
                <a:cs typeface="Nixie One"/>
                <a:sym typeface="Nixie One"/>
              </a:rPr>
              <a:t>:</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Around 1000 pieces of legislation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Highest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number</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infringments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petitions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citizen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initiatives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80 %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Addressee – both EU and member states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Not a </a:t>
            </a:r>
            <a:r>
              <a:rPr lang="en-US" sz="1800" b="1" dirty="0" err="1">
                <a:solidFill>
                  <a:schemeClr val="tx1"/>
                </a:solidFill>
                <a:latin typeface="Roboto Slab" panose="020B0604020202020204" charset="0"/>
                <a:ea typeface="Roboto Slab" panose="020B0604020202020204" charset="0"/>
                <a:cs typeface="Nixie One"/>
                <a:sym typeface="Nixie One"/>
              </a:rPr>
              <a:t>comperhensive</a:t>
            </a:r>
            <a:r>
              <a:rPr lang="en-US" sz="1800" b="1" dirty="0">
                <a:solidFill>
                  <a:schemeClr val="tx1"/>
                </a:solidFill>
                <a:latin typeface="Roboto Slab" panose="020B0604020202020204" charset="0"/>
                <a:ea typeface="Roboto Slab" panose="020B0604020202020204" charset="0"/>
                <a:cs typeface="Nixie One"/>
                <a:sym typeface="Nixie One"/>
              </a:rPr>
              <a:t> system – specific EU 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Regulation</a:t>
            </a:r>
            <a:r>
              <a:rPr lang="cs-CZ" sz="1800" b="1" dirty="0">
                <a:solidFill>
                  <a:schemeClr val="tx1"/>
                </a:solidFill>
                <a:latin typeface="Roboto Slab" panose="020B0604020202020204" charset="0"/>
                <a:ea typeface="Roboto Slab" panose="020B0604020202020204" charset="0"/>
                <a:cs typeface="Nixie One"/>
                <a:sym typeface="Nixie One"/>
              </a:rPr>
              <a:t> x </a:t>
            </a:r>
            <a:r>
              <a:rPr lang="cs-CZ" sz="1800" b="1" dirty="0" err="1">
                <a:solidFill>
                  <a:schemeClr val="tx1"/>
                </a:solidFill>
                <a:latin typeface="Roboto Slab" panose="020B0604020202020204" charset="0"/>
                <a:ea typeface="Roboto Slab" panose="020B0604020202020204" charset="0"/>
                <a:cs typeface="Nixie One"/>
                <a:sym typeface="Nixie One"/>
              </a:rPr>
              <a:t>Directive</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EU </a:t>
            </a:r>
            <a:r>
              <a:rPr lang="cs-CZ" sz="1800" b="1" dirty="0" err="1">
                <a:solidFill>
                  <a:schemeClr val="tx1"/>
                </a:solidFill>
                <a:latin typeface="Roboto Slab" panose="020B0604020202020204" charset="0"/>
                <a:ea typeface="Roboto Slab" panose="020B0604020202020204" charset="0"/>
                <a:cs typeface="Nixie One"/>
                <a:sym typeface="Nixie One"/>
              </a:rPr>
              <a:t>administration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0277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25525" y="156410"/>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System</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structure</a:t>
            </a:r>
            <a:r>
              <a:rPr lang="cs-CZ" sz="2000" b="1" dirty="0">
                <a:solidFill>
                  <a:schemeClr val="accent3"/>
                </a:solidFill>
                <a:latin typeface="Roboto Slab" panose="020B0604020202020204" charset="0"/>
                <a:ea typeface="Roboto Slab" panose="020B0604020202020204" charset="0"/>
                <a:cs typeface="Nixie One"/>
                <a:sym typeface="Nixie One"/>
              </a:rPr>
              <a:t>:</a:t>
            </a:r>
          </a:p>
          <a:p>
            <a:pPr lvl="0">
              <a:spcBef>
                <a:spcPts val="600"/>
              </a:spcBef>
            </a:pPr>
            <a:endParaRPr lang="cs-CZ" sz="9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err="1">
                <a:solidFill>
                  <a:schemeClr val="accent1"/>
                </a:solidFill>
                <a:latin typeface="Roboto Slab" panose="020B0604020202020204" charset="0"/>
                <a:ea typeface="Roboto Slab" panose="020B0604020202020204" charset="0"/>
                <a:cs typeface="Nixie One"/>
                <a:sym typeface="Nixie One"/>
              </a:rPr>
              <a:t>Sectoral</a:t>
            </a:r>
            <a:r>
              <a:rPr lang="en-US" sz="1800" b="1" dirty="0">
                <a:solidFill>
                  <a:schemeClr val="accent1"/>
                </a:solidFill>
                <a:latin typeface="Roboto Slab" panose="020B0604020202020204" charset="0"/>
                <a:ea typeface="Roboto Slab" panose="020B0604020202020204" charset="0"/>
                <a:cs typeface="Nixie One"/>
                <a:sym typeface="Nixie One"/>
              </a:rPr>
              <a:t> legislation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Air pollution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Water pollution and quality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Waste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Chemicals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Nature and Biodiversity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Land and soil protection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Marine and Coast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Noise</a:t>
            </a:r>
          </a:p>
          <a:p>
            <a:pPr lvl="0">
              <a:spcBef>
                <a:spcPts val="600"/>
              </a:spcBef>
            </a:pPr>
            <a:endParaRPr lang="cs-CZ" sz="1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Horizontal legislation </a:t>
            </a:r>
            <a:r>
              <a:rPr lang="en-US" sz="1800" b="1" dirty="0">
                <a:solidFill>
                  <a:schemeClr val="tx1"/>
                </a:solidFill>
                <a:latin typeface="Roboto Slab" panose="020B0604020202020204" charset="0"/>
                <a:ea typeface="Roboto Slab" panose="020B0604020202020204" charset="0"/>
                <a:cs typeface="Nixie One"/>
                <a:sym typeface="Nixie One"/>
              </a:rPr>
              <a:t>- general environmental management issues rather than legislation regarding specific sectors, products or types of emissions.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impact assessment,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Public access to environmental information, participation in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proceedings, access to justice,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liability,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Integrated pollution prevention and control,</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Reports on the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22987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c.europa.eu/environment/legal/law/images/graph-infringements-end-of-each-year-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09" y="443031"/>
            <a:ext cx="6998261" cy="4285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c.europa.eu/environment/legal/law/images/graph-infringements-by-sector-in-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09" y="443031"/>
            <a:ext cx="6949461" cy="43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71072" y="1671379"/>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Environmental policy of EU, its history and development, aims and instruments. The role of environmental action plans.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EU environmental law - sources of law, system of environmental regulation and relation to other EU policies, environmental law</a:t>
            </a:r>
          </a:p>
          <a:p>
            <a:pPr>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a:t>
            </a:r>
            <a:r>
              <a:rPr lang="cs-CZ" sz="1800" b="1" dirty="0" err="1">
                <a:solidFill>
                  <a:schemeClr val="tx1"/>
                </a:solidFill>
                <a:latin typeface="Roboto Slab" panose="020B0604020202020204" charset="0"/>
                <a:ea typeface="Roboto Slab" panose="020B0604020202020204" charset="0"/>
                <a:cs typeface="Nixie One"/>
                <a:sym typeface="Nixie One"/>
              </a:rPr>
              <a:t>Harmonisation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requirements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role of the national courts and the CJEU. Case law and guidance: Where to get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more information?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4. Access to environmental information, participation of public in environmental decision-</a:t>
            </a:r>
            <a:r>
              <a:rPr lang="en-US" sz="1800" b="1" dirty="0" err="1">
                <a:solidFill>
                  <a:schemeClr val="tx1"/>
                </a:solidFill>
                <a:latin typeface="Roboto Slab" panose="020B0604020202020204" charset="0"/>
                <a:ea typeface="Roboto Slab" panose="020B0604020202020204" charset="0"/>
                <a:cs typeface="Nixie One"/>
                <a:sym typeface="Nixie One"/>
              </a:rPr>
              <a:t>maki</a:t>
            </a:r>
            <a:r>
              <a:rPr lang="cs-CZ" sz="1800" b="1" dirty="0">
                <a:solidFill>
                  <a:schemeClr val="tx1"/>
                </a:solidFill>
                <a:latin typeface="Roboto Slab" panose="020B0604020202020204" charset="0"/>
                <a:ea typeface="Roboto Slab" panose="020B0604020202020204" charset="0"/>
                <a:cs typeface="Nixie One"/>
                <a:sym typeface="Nixie One"/>
              </a:rPr>
              <a:t>n</a:t>
            </a:r>
            <a:r>
              <a:rPr lang="en-US" sz="1800" b="1" dirty="0">
                <a:solidFill>
                  <a:schemeClr val="tx1"/>
                </a:solidFill>
                <a:latin typeface="Roboto Slab" panose="020B0604020202020204" charset="0"/>
                <a:ea typeface="Roboto Slab" panose="020B0604020202020204" charset="0"/>
                <a:cs typeface="Nixie One"/>
                <a:sym typeface="Nixie One"/>
              </a:rPr>
              <a:t>g and access to justice - the 3 pillars of Aarhus Convention.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5. Environmental impact assessment.</a:t>
            </a:r>
          </a:p>
        </p:txBody>
      </p:sp>
    </p:spTree>
    <p:extLst>
      <p:ext uri="{BB962C8B-B14F-4D97-AF65-F5344CB8AC3E}">
        <p14:creationId xmlns:p14="http://schemas.microsoft.com/office/powerpoint/2010/main" val="40954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europa.eu/environment/legal/law/images/graph-infringements-ms-in-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98" y="261192"/>
            <a:ext cx="6984781" cy="46245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c.europa.eu/environment/legal/law/images/graph-article260-cases-end-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01" y="261192"/>
            <a:ext cx="7306573" cy="46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Environmental</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Action</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Programmes</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declarations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EAPs define the framework of the EU environmental policy. They set up the challenges and priorities for a given period and create a frame for EU measures on the 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First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1977)</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need for a comprehensive assessment of the impacts of other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ideas behind sustainable development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Second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(1977</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1981)</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riority</a:t>
            </a:r>
            <a:r>
              <a:rPr lang="en-US" sz="1800" b="1" dirty="0">
                <a:solidFill>
                  <a:schemeClr val="tx1"/>
                </a:solidFill>
                <a:latin typeface="Roboto Slab" panose="020B0604020202020204" charset="0"/>
                <a:ea typeface="Roboto Slab" panose="020B0604020202020204" charset="0"/>
                <a:cs typeface="Nixie One"/>
                <a:sym typeface="Nixie One"/>
              </a:rPr>
              <a:t> of the protection of water, air and noise</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a:t>
            </a:r>
            <a:r>
              <a:rPr lang="en-US" sz="1800" b="1" dirty="0" err="1">
                <a:solidFill>
                  <a:schemeClr val="tx1"/>
                </a:solidFill>
                <a:latin typeface="Roboto Slab" panose="020B0604020202020204" charset="0"/>
                <a:ea typeface="Roboto Slab" panose="020B0604020202020204" charset="0"/>
                <a:cs typeface="Nixie One"/>
                <a:sym typeface="Nixie One"/>
              </a:rPr>
              <a:t>ational</a:t>
            </a:r>
            <a:r>
              <a:rPr lang="en-US" sz="1800" b="1" dirty="0">
                <a:solidFill>
                  <a:schemeClr val="tx1"/>
                </a:solidFill>
                <a:latin typeface="Roboto Slab" panose="020B0604020202020204" charset="0"/>
                <a:ea typeface="Roboto Slab" panose="020B0604020202020204" charset="0"/>
                <a:cs typeface="Nixie One"/>
                <a:sym typeface="Nixie One"/>
              </a:rPr>
              <a:t> use of land, environment and natural resources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a:solidFill>
                  <a:schemeClr val="tx1"/>
                </a:solidFill>
                <a:latin typeface="Roboto Slab" panose="020B0604020202020204" charset="0"/>
                <a:ea typeface="Roboto Slab" panose="020B0604020202020204" charset="0"/>
                <a:cs typeface="Nixie One"/>
                <a:sym typeface="Nixie One"/>
              </a:rPr>
              <a:t>Limited </a:t>
            </a:r>
            <a:r>
              <a:rPr lang="cs-CZ" sz="1800" dirty="0" err="1">
                <a:solidFill>
                  <a:schemeClr val="tx1"/>
                </a:solidFill>
                <a:latin typeface="Roboto Slab" panose="020B0604020202020204" charset="0"/>
                <a:ea typeface="Roboto Slab" panose="020B0604020202020204" charset="0"/>
                <a:cs typeface="Nixie One"/>
                <a:sym typeface="Nixie One"/>
              </a:rPr>
              <a:t>success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critical</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evaluation</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economic</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recession</a:t>
            </a:r>
            <a:r>
              <a:rPr lang="cs-CZ" sz="1800" dirty="0">
                <a:solidFill>
                  <a:schemeClr val="tx1"/>
                </a:solidFill>
                <a:latin typeface="Roboto Slab" panose="020B0604020202020204" charset="0"/>
                <a:ea typeface="Roboto Slab" panose="020B0604020202020204" charset="0"/>
                <a:cs typeface="Nixie One"/>
                <a:sym typeface="Nixie One"/>
              </a:rPr>
              <a:t> (75 - 78, 81 - 83)</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err="1">
                <a:solidFill>
                  <a:schemeClr val="tx1"/>
                </a:solidFill>
                <a:latin typeface="Roboto Slab" panose="020B0604020202020204" charset="0"/>
                <a:ea typeface="Roboto Slab" panose="020B0604020202020204" charset="0"/>
                <a:cs typeface="Nixie One"/>
                <a:sym typeface="Nixie One"/>
              </a:rPr>
              <a:t>Principles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introduced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number of framework directives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adopted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water and waste</a:t>
            </a:r>
            <a:r>
              <a:rPr lang="cs-CZ" sz="1800" dirty="0">
                <a:solidFill>
                  <a:schemeClr val="tx1"/>
                </a:solidFill>
                <a:latin typeface="Roboto Slab" panose="020B0604020202020204" charset="0"/>
                <a:ea typeface="Roboto Slab" panose="020B0604020202020204" charset="0"/>
                <a:cs typeface="Nixie One"/>
                <a:sym typeface="Nixie One"/>
              </a:rPr>
              <a:t>)</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03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Third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(1982</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1986)</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Change in emphasis from pollution control to pollution prevention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Land use planning (a tradition of strategic environmental planning from the Netherlands)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 of environment into other EC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Emissions control policy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Germany</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Fourth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(1987 - 1992)</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Emphasizes the analysis of benefits and cost, the </a:t>
            </a:r>
            <a:r>
              <a:rPr lang="en-US" sz="1800" b="1" i="1" dirty="0">
                <a:solidFill>
                  <a:schemeClr val="tx1"/>
                </a:solidFill>
                <a:latin typeface="Roboto Slab" panose="020B0604020202020204" charset="0"/>
                <a:ea typeface="Roboto Slab" panose="020B0604020202020204" charset="0"/>
                <a:cs typeface="Nixie One"/>
                <a:sym typeface="Nixie One"/>
              </a:rPr>
              <a:t>polluter pays principle</a:t>
            </a:r>
            <a:r>
              <a:rPr lang="en-US" sz="1800" b="1" dirty="0">
                <a:solidFill>
                  <a:schemeClr val="tx1"/>
                </a:solidFill>
                <a:latin typeface="Roboto Slab" panose="020B0604020202020204" charset="0"/>
                <a:ea typeface="Roboto Slab" panose="020B0604020202020204" charset="0"/>
                <a:cs typeface="Nixie One"/>
                <a:sym typeface="Nixie One"/>
              </a:rPr>
              <a:t>, responsibility in the environmental field</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Fifth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(1993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2000)</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err="1">
                <a:solidFill>
                  <a:schemeClr val="tx1"/>
                </a:solidFill>
                <a:latin typeface="Roboto Slab" panose="020B0604020202020204" charset="0"/>
                <a:ea typeface="Roboto Slab" panose="020B0604020202020204" charset="0"/>
                <a:cs typeface="Nixie One"/>
                <a:sym typeface="Nixie One"/>
              </a:rPr>
              <a:t>sectoral</a:t>
            </a:r>
            <a:r>
              <a:rPr lang="en-US" sz="1800" b="1" dirty="0">
                <a:solidFill>
                  <a:schemeClr val="tx1"/>
                </a:solidFill>
                <a:latin typeface="Roboto Slab" panose="020B0604020202020204" charset="0"/>
                <a:ea typeface="Roboto Slab" panose="020B0604020202020204" charset="0"/>
                <a:cs typeface="Nixie One"/>
                <a:sym typeface="Nixie One"/>
              </a:rPr>
              <a:t> approach </a:t>
            </a:r>
          </a:p>
          <a:p>
            <a:pPr marL="28575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Pubic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participation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a:t>
            </a:r>
            <a:r>
              <a:rPr lang="en-US" sz="1800" b="1" dirty="0" err="1">
                <a:solidFill>
                  <a:schemeClr val="tx1"/>
                </a:solidFill>
                <a:latin typeface="Roboto Slab" panose="020B0604020202020204" charset="0"/>
                <a:ea typeface="Roboto Slab" panose="020B0604020202020204" charset="0"/>
                <a:cs typeface="Nixie One"/>
                <a:sym typeface="Nixie One"/>
              </a:rPr>
              <a:t>edium</a:t>
            </a:r>
            <a:r>
              <a:rPr lang="en-US" sz="1800" b="1" dirty="0">
                <a:solidFill>
                  <a:schemeClr val="tx1"/>
                </a:solidFill>
                <a:latin typeface="Roboto Slab" panose="020B0604020202020204" charset="0"/>
                <a:ea typeface="Roboto Slab" panose="020B0604020202020204" charset="0"/>
                <a:cs typeface="Nixie One"/>
                <a:sym typeface="Nixie One"/>
              </a:rPr>
              <a:t> and long-term objectives</a:t>
            </a: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03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ixth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01</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10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limate</a:t>
            </a:r>
            <a:r>
              <a:rPr lang="en-US" sz="1800" b="1" dirty="0">
                <a:solidFill>
                  <a:schemeClr val="tx1"/>
                </a:solidFill>
                <a:latin typeface="Roboto Slab" panose="020B0604020202020204" charset="0"/>
                <a:ea typeface="Roboto Slab" panose="020B0604020202020204" charset="0"/>
                <a:cs typeface="Nixie One"/>
                <a:sym typeface="Nixie One"/>
              </a:rPr>
              <a:t> change as an outstanding challenge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rotecting</a:t>
            </a:r>
            <a:r>
              <a:rPr lang="en-US" sz="1800" b="1" dirty="0">
                <a:solidFill>
                  <a:schemeClr val="tx1"/>
                </a:solidFill>
                <a:latin typeface="Roboto Slab" panose="020B0604020202020204" charset="0"/>
                <a:ea typeface="Roboto Slab" panose="020B0604020202020204" charset="0"/>
                <a:cs typeface="Nixie One"/>
                <a:sym typeface="Nixie One"/>
              </a:rPr>
              <a:t>, conserving, restoring and developing the functioning of natural systems, natural habitats, wild flora and fauna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ontributing</a:t>
            </a:r>
            <a:r>
              <a:rPr lang="en-US" sz="1800" b="1" dirty="0">
                <a:solidFill>
                  <a:schemeClr val="tx1"/>
                </a:solidFill>
                <a:latin typeface="Roboto Slab" panose="020B0604020202020204" charset="0"/>
                <a:ea typeface="Roboto Slab" panose="020B0604020202020204" charset="0"/>
                <a:cs typeface="Nixie One"/>
                <a:sym typeface="Nixie One"/>
              </a:rPr>
              <a:t> to a high level of quality of life and social well being for citizens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B</a:t>
            </a:r>
            <a:r>
              <a:rPr lang="en-US" sz="1800" b="1" dirty="0" err="1">
                <a:solidFill>
                  <a:schemeClr val="tx1"/>
                </a:solidFill>
                <a:latin typeface="Roboto Slab" panose="020B0604020202020204" charset="0"/>
                <a:ea typeface="Roboto Slab" panose="020B0604020202020204" charset="0"/>
                <a:cs typeface="Nixie One"/>
                <a:sym typeface="Nixie One"/>
              </a:rPr>
              <a:t>etter</a:t>
            </a:r>
            <a:r>
              <a:rPr lang="en-US" sz="1800" b="1" dirty="0">
                <a:solidFill>
                  <a:schemeClr val="tx1"/>
                </a:solidFill>
                <a:latin typeface="Roboto Slab" panose="020B0604020202020204" charset="0"/>
                <a:ea typeface="Roboto Slab" panose="020B0604020202020204" charset="0"/>
                <a:cs typeface="Nixie One"/>
                <a:sym typeface="Nixie One"/>
              </a:rPr>
              <a:t> resource efficiency and resource and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More </a:t>
            </a:r>
            <a:r>
              <a:rPr lang="cs-CZ" sz="1800" b="1" dirty="0" err="1">
                <a:solidFill>
                  <a:schemeClr val="tx1"/>
                </a:solidFill>
                <a:latin typeface="Roboto Slab" panose="020B0604020202020204" charset="0"/>
                <a:ea typeface="Roboto Slab" panose="020B0604020202020204" charset="0"/>
                <a:cs typeface="Nixie One"/>
                <a:sym typeface="Nixie One"/>
              </a:rPr>
              <a:t>stringent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Critical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review</a:t>
            </a:r>
            <a:r>
              <a:rPr lang="cs-CZ" sz="1800" b="1" dirty="0">
                <a:solidFill>
                  <a:schemeClr val="tx1"/>
                </a:solidFill>
                <a:latin typeface="Roboto Slab" panose="020B0604020202020204" charset="0"/>
                <a:ea typeface="Roboto Slab" panose="020B0604020202020204" charset="0"/>
                <a:cs typeface="Nixie One"/>
                <a:sym typeface="Nixie One"/>
              </a:rPr>
              <a:t> in 2007 </a:t>
            </a: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Financial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crysis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And </a:t>
            </a:r>
            <a:r>
              <a:rPr lang="cs-CZ" sz="1800" b="1" dirty="0" err="1">
                <a:solidFill>
                  <a:schemeClr val="tx1"/>
                </a:solidFill>
                <a:latin typeface="Roboto Slab" panose="020B0604020202020204" charset="0"/>
                <a:ea typeface="Roboto Slab" panose="020B0604020202020204" charset="0"/>
                <a:cs typeface="Nixie One"/>
                <a:sym typeface="Nixie One"/>
              </a:rPr>
              <a:t>then</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52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"Living well, within the limits of our planet„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 </a:t>
            </a:r>
            <a:r>
              <a:rPr lang="cs-CZ" sz="1800" b="1" dirty="0" err="1">
                <a:solidFill>
                  <a:schemeClr val="tx1"/>
                </a:solidFill>
                <a:latin typeface="Roboto Slab" panose="020B0604020202020204" charset="0"/>
                <a:ea typeface="Roboto Slab" panose="020B0604020202020204" charset="0"/>
                <a:cs typeface="Nixie One"/>
                <a:sym typeface="Nixie One"/>
              </a:rPr>
              <a:t>specific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levels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pollution</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Towards a resource-efficient, low-carbon economy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2020 timeframe, 2050 vision, 9 priority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Thematic priority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Protecting nature and strengthening</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ecological resilience</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Boosting sustainable, resource-efficient,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1">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low-carbon growth, and</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Effectively addressing environment-related</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threats to health.</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946" y="1932265"/>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 calcmode="lin" valueType="num">
                                      <p:cBhvr additive="base">
                                        <p:cTn id="6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additive="base">
                                        <p:cTn id="7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Too</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vague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Example</a:t>
            </a:r>
            <a:r>
              <a:rPr lang="cs-CZ" sz="1800" b="1" dirty="0">
                <a:solidFill>
                  <a:schemeClr val="accent1"/>
                </a:solidFill>
                <a:latin typeface="Roboto Slab" panose="020B0604020202020204" charset="0"/>
                <a:ea typeface="Roboto Slab" panose="020B0604020202020204" charset="0"/>
                <a:cs typeface="Nixie One"/>
                <a:sym typeface="Nixie One"/>
              </a:rPr>
              <a:t> – air </a:t>
            </a:r>
            <a:r>
              <a:rPr lang="cs-CZ" sz="1800" b="1" dirty="0" err="1">
                <a:solidFill>
                  <a:schemeClr val="accent1"/>
                </a:solidFill>
                <a:latin typeface="Roboto Slab" panose="020B0604020202020204" charset="0"/>
                <a:ea typeface="Roboto Slab" panose="020B0604020202020204" charset="0"/>
                <a:cs typeface="Nixie One"/>
                <a:sym typeface="Nixie One"/>
              </a:rPr>
              <a:t>quality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tx1"/>
                </a:solidFill>
                <a:latin typeface="Roboto Slab" panose="020B0604020202020204" charset="0"/>
                <a:ea typeface="Roboto Slab" panose="020B0604020202020204" charset="0"/>
                <a:cs typeface="Nixie One"/>
                <a:sym typeface="Nixie One"/>
              </a:rPr>
              <a:t>T</a:t>
            </a:r>
            <a:r>
              <a:rPr lang="en-US" b="1" dirty="0">
                <a:solidFill>
                  <a:schemeClr val="tx1"/>
                </a:solidFill>
                <a:latin typeface="Roboto Slab" panose="020B0604020202020204" charset="0"/>
                <a:ea typeface="Roboto Slab" panose="020B0604020202020204" charset="0"/>
                <a:cs typeface="Nixie One"/>
                <a:sym typeface="Nixie One"/>
              </a:rPr>
              <a:t>he 5th EAP</a:t>
            </a:r>
            <a:r>
              <a:rPr lang="cs-CZ" b="1" dirty="0">
                <a:solidFill>
                  <a:schemeClr val="tx1"/>
                </a:solidFill>
                <a:latin typeface="Roboto Slab" panose="020B0604020202020204" charset="0"/>
                <a:ea typeface="Roboto Slab" panose="020B0604020202020204" charset="0"/>
                <a:cs typeface="Nixie One"/>
                <a:sym typeface="Nixie One"/>
              </a:rPr>
              <a:t>:</a:t>
            </a:r>
            <a:r>
              <a:rPr lang="en-US" b="1" dirty="0">
                <a:solidFill>
                  <a:schemeClr val="tx1"/>
                </a:solidFill>
                <a:latin typeface="Roboto Slab" panose="020B0604020202020204" charset="0"/>
                <a:ea typeface="Roboto Slab" panose="020B0604020202020204" charset="0"/>
                <a:cs typeface="Nixie One"/>
                <a:sym typeface="Nixie One"/>
              </a:rPr>
              <a:t> “WHO values [on air quality] become mandatory et EU level” by the year 2000.</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6th EAP declared that WHO standards, guidelines and </a:t>
            </a:r>
            <a:r>
              <a:rPr lang="en-US" b="1" dirty="0" err="1">
                <a:solidFill>
                  <a:schemeClr val="tx1"/>
                </a:solidFill>
                <a:latin typeface="Roboto Slab" panose="020B0604020202020204" charset="0"/>
                <a:ea typeface="Roboto Slab" panose="020B0604020202020204" charset="0"/>
                <a:cs typeface="Nixie One"/>
                <a:sym typeface="Nixie One"/>
              </a:rPr>
              <a:t>programmes</a:t>
            </a:r>
            <a:r>
              <a:rPr lang="en-US" b="1" dirty="0">
                <a:solidFill>
                  <a:schemeClr val="tx1"/>
                </a:solidFill>
                <a:latin typeface="Roboto Slab" panose="020B0604020202020204" charset="0"/>
                <a:ea typeface="Roboto Slab" panose="020B0604020202020204" charset="0"/>
                <a:cs typeface="Nixie One"/>
                <a:sym typeface="Nixie One"/>
              </a:rPr>
              <a:t> “will be taken into consideration”</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7th EAP declared that by 2020, “outdoor air pollution is significantly improved”, without mentioning that the binding limit values had to be respected by 2010 already (by 2015 for PM2.5).</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Question of </a:t>
            </a:r>
            <a:r>
              <a:rPr lang="en-US" b="1" dirty="0">
                <a:solidFill>
                  <a:schemeClr val="accent2"/>
                </a:solidFill>
                <a:latin typeface="Roboto Slab" panose="020B0604020202020204" charset="0"/>
                <a:ea typeface="Roboto Slab" panose="020B0604020202020204" charset="0"/>
                <a:cs typeface="Nixie One"/>
                <a:sym typeface="Nixie One"/>
              </a:rPr>
              <a:t>nuclear safety </a:t>
            </a:r>
            <a:r>
              <a:rPr lang="en-US" b="1" dirty="0">
                <a:solidFill>
                  <a:schemeClr val="tx1"/>
                </a:solidFill>
                <a:latin typeface="Roboto Slab" panose="020B0604020202020204" charset="0"/>
                <a:ea typeface="Roboto Slab" panose="020B0604020202020204" charset="0"/>
                <a:cs typeface="Nixie One"/>
                <a:sym typeface="Nixie One"/>
              </a:rPr>
              <a:t>and radiation protection, discussed in the 5th EAP, were altogether omitted in the 6th and 7th EAP, in the same way as specific measures aiming at </a:t>
            </a:r>
            <a:r>
              <a:rPr lang="en-US" b="1" dirty="0">
                <a:solidFill>
                  <a:schemeClr val="accent5"/>
                </a:solidFill>
                <a:latin typeface="Roboto Slab" panose="020B0604020202020204" charset="0"/>
                <a:ea typeface="Roboto Slab" panose="020B0604020202020204" charset="0"/>
                <a:cs typeface="Nixie One"/>
                <a:sym typeface="Nixie One"/>
              </a:rPr>
              <a:t>industrial, agricultural, transport, energy and touristic activities</a:t>
            </a:r>
            <a:r>
              <a:rPr lang="en-US" b="1" dirty="0">
                <a:solidFill>
                  <a:schemeClr val="tx1"/>
                </a:solidFill>
                <a:latin typeface="Roboto Slab" panose="020B0604020202020204" charset="0"/>
                <a:ea typeface="Roboto Slab" panose="020B0604020202020204" charset="0"/>
                <a:cs typeface="Nixie One"/>
                <a:sym typeface="Nixie One"/>
              </a:rPr>
              <a:t> which had been discussed in some detail in the 5th EAP. The 7th EAP vaguely referred to integration and coherence in general.</a:t>
            </a:r>
            <a:endParaRPr lang="cs-CZ"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541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04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1075601" y="166642"/>
            <a:ext cx="6553200" cy="4762500"/>
          </a:xfrm>
          <a:prstGeom prst="rect">
            <a:avLst/>
          </a:prstGeom>
        </p:spPr>
      </p:pic>
      <p:pic>
        <p:nvPicPr>
          <p:cNvPr id="4" name="Obrázek 3"/>
          <p:cNvPicPr>
            <a:picLocks noChangeAspect="1"/>
          </p:cNvPicPr>
          <p:nvPr/>
        </p:nvPicPr>
        <p:blipFill>
          <a:blip r:embed="rId3"/>
          <a:stretch>
            <a:fillRect/>
          </a:stretch>
        </p:blipFill>
        <p:spPr>
          <a:xfrm>
            <a:off x="1761868" y="59463"/>
            <a:ext cx="5180665" cy="4976858"/>
          </a:xfrm>
          <a:prstGeom prst="rect">
            <a:avLst/>
          </a:prstGeom>
        </p:spPr>
      </p:pic>
      <p:pic>
        <p:nvPicPr>
          <p:cNvPr id="5" name="Obrázek 4"/>
          <p:cNvPicPr>
            <a:picLocks noChangeAspect="1"/>
          </p:cNvPicPr>
          <p:nvPr/>
        </p:nvPicPr>
        <p:blipFill>
          <a:blip r:embed="rId4"/>
          <a:stretch>
            <a:fillRect/>
          </a:stretch>
        </p:blipFill>
        <p:spPr>
          <a:xfrm>
            <a:off x="2318168" y="-23858"/>
            <a:ext cx="4313250" cy="5143500"/>
          </a:xfrm>
          <a:prstGeom prst="rect">
            <a:avLst/>
          </a:prstGeom>
        </p:spPr>
      </p:pic>
    </p:spTree>
    <p:extLst>
      <p:ext uri="{BB962C8B-B14F-4D97-AF65-F5344CB8AC3E}">
        <p14:creationId xmlns:p14="http://schemas.microsoft.com/office/powerpoint/2010/main" val="2353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New Deals: The Role of Business">
            <a:extLst>
              <a:ext uri="{FF2B5EF4-FFF2-40B4-BE49-F238E27FC236}">
                <a16:creationId xmlns:a16="http://schemas.microsoft.com/office/drawing/2014/main" id="{252CED0A-10F4-499E-7E8B-DB3D47A9B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46" y="177557"/>
            <a:ext cx="8032369" cy="478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85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44178" y="1635520"/>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6.</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climate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change</a:t>
            </a:r>
            <a:r>
              <a:rPr lang="cs-CZ" sz="1800" b="1" dirty="0">
                <a:solidFill>
                  <a:schemeClr val="tx1"/>
                </a:solidFill>
                <a:latin typeface="Roboto Slab" panose="020B0604020202020204" charset="0"/>
                <a:ea typeface="Roboto Slab" panose="020B0604020202020204" charset="0"/>
                <a:cs typeface="Nixie One"/>
                <a:sym typeface="Nixie One"/>
              </a:rPr>
              <a:t> in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en-US" sz="1800" b="1" dirty="0">
                <a:solidFill>
                  <a:schemeClr val="tx1"/>
                </a:solidFill>
                <a:latin typeface="Roboto Slab" panose="020B0604020202020204" charset="0"/>
                <a:ea typeface="Roboto Slab" panose="020B0604020202020204" charset="0"/>
                <a:cs typeface="Nixie One"/>
                <a:sym typeface="Nixie One"/>
              </a:rPr>
              <a:t>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7. </a:t>
            </a:r>
            <a:r>
              <a:rPr lang="en-US" sz="1800" b="1" dirty="0">
                <a:solidFill>
                  <a:schemeClr val="tx1"/>
                </a:solidFill>
                <a:latin typeface="Roboto Slab" panose="020B0604020202020204" charset="0"/>
                <a:ea typeface="Roboto Slab" panose="020B0604020202020204" charset="0"/>
                <a:cs typeface="Nixie One"/>
                <a:sym typeface="Nixie One"/>
              </a:rPr>
              <a:t>Air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8. Nature protection. Natura 2000.</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9. Biodiversity protection. / Regulation of trade in endangered species of animals and plants.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10. Inland waters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11.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12.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 and </a:t>
            </a:r>
            <a:r>
              <a:rPr lang="cs-CZ" sz="1800" b="1" dirty="0" err="1">
                <a:solidFill>
                  <a:schemeClr val="tx1"/>
                </a:solidFill>
                <a:latin typeface="Roboto Slab" panose="020B0604020202020204" charset="0"/>
                <a:ea typeface="Roboto Slab" panose="020B0604020202020204" charset="0"/>
                <a:cs typeface="Nixie One"/>
                <a:sym typeface="Nixie One"/>
              </a:rPr>
              <a:t>human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rights</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9005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 calcmode="lin" valueType="num">
                                      <p:cBhvr additive="base">
                                        <p:cTn id="37"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
                                            <p:txEl>
                                              <p:pRg st="6" end="6"/>
                                            </p:txEl>
                                          </p:spTgt>
                                        </p:tgtEl>
                                        <p:attrNameLst>
                                          <p:attrName>style.visibility</p:attrName>
                                        </p:attrNameLst>
                                      </p:cBhvr>
                                      <p:to>
                                        <p:strVal val="visible"/>
                                      </p:to>
                                    </p:set>
                                    <p:anim calcmode="lin" valueType="num">
                                      <p:cBhvr additive="base">
                                        <p:cTn id="43"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Power EU - what's behind it? - Erste Asset Management">
            <a:extLst>
              <a:ext uri="{FF2B5EF4-FFF2-40B4-BE49-F238E27FC236}">
                <a16:creationId xmlns:a16="http://schemas.microsoft.com/office/drawing/2014/main" id="{D085EF3B-140C-61A4-64E5-824F276ED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32" y="961056"/>
            <a:ext cx="7328815" cy="335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05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2D8B2B3-7517-CC36-3281-9AA3982CD8AC}"/>
              </a:ext>
            </a:extLst>
          </p:cNvPr>
          <p:cNvPicPr>
            <a:picLocks noChangeAspect="1"/>
          </p:cNvPicPr>
          <p:nvPr/>
        </p:nvPicPr>
        <p:blipFill>
          <a:blip r:embed="rId2"/>
          <a:stretch>
            <a:fillRect/>
          </a:stretch>
        </p:blipFill>
        <p:spPr>
          <a:xfrm>
            <a:off x="369948" y="487045"/>
            <a:ext cx="9144000" cy="4169409"/>
          </a:xfrm>
          <a:prstGeom prst="rect">
            <a:avLst/>
          </a:prstGeom>
        </p:spPr>
      </p:pic>
    </p:spTree>
    <p:extLst>
      <p:ext uri="{BB962C8B-B14F-4D97-AF65-F5344CB8AC3E}">
        <p14:creationId xmlns:p14="http://schemas.microsoft.com/office/powerpoint/2010/main" val="2951919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2C7999D-BF61-4BA0-CE05-5A560B0D778C}"/>
              </a:ext>
            </a:extLst>
          </p:cNvPr>
          <p:cNvPicPr>
            <a:picLocks noChangeAspect="1"/>
          </p:cNvPicPr>
          <p:nvPr/>
        </p:nvPicPr>
        <p:blipFill>
          <a:blip r:embed="rId2"/>
          <a:stretch>
            <a:fillRect/>
          </a:stretch>
        </p:blipFill>
        <p:spPr>
          <a:xfrm>
            <a:off x="918652" y="109194"/>
            <a:ext cx="7306695" cy="4925112"/>
          </a:xfrm>
          <a:prstGeom prst="rect">
            <a:avLst/>
          </a:prstGeom>
        </p:spPr>
      </p:pic>
    </p:spTree>
    <p:extLst>
      <p:ext uri="{BB962C8B-B14F-4D97-AF65-F5344CB8AC3E}">
        <p14:creationId xmlns:p14="http://schemas.microsoft.com/office/powerpoint/2010/main" val="4106744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EB3A019-4A78-4A08-705B-4D806C45820E}"/>
              </a:ext>
            </a:extLst>
          </p:cNvPr>
          <p:cNvPicPr>
            <a:picLocks noChangeAspect="1"/>
          </p:cNvPicPr>
          <p:nvPr/>
        </p:nvPicPr>
        <p:blipFill>
          <a:blip r:embed="rId2"/>
          <a:stretch>
            <a:fillRect/>
          </a:stretch>
        </p:blipFill>
        <p:spPr>
          <a:xfrm>
            <a:off x="1033782" y="209220"/>
            <a:ext cx="7411484" cy="4725059"/>
          </a:xfrm>
          <a:prstGeom prst="rect">
            <a:avLst/>
          </a:prstGeom>
        </p:spPr>
      </p:pic>
    </p:spTree>
    <p:extLst>
      <p:ext uri="{BB962C8B-B14F-4D97-AF65-F5344CB8AC3E}">
        <p14:creationId xmlns:p14="http://schemas.microsoft.com/office/powerpoint/2010/main" val="1399779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B787F37-70C0-FB5C-2EB0-6BE242A288EF}"/>
              </a:ext>
            </a:extLst>
          </p:cNvPr>
          <p:cNvPicPr>
            <a:picLocks noChangeAspect="1"/>
          </p:cNvPicPr>
          <p:nvPr/>
        </p:nvPicPr>
        <p:blipFill>
          <a:blip r:embed="rId2"/>
          <a:stretch>
            <a:fillRect/>
          </a:stretch>
        </p:blipFill>
        <p:spPr>
          <a:xfrm>
            <a:off x="1132995" y="133009"/>
            <a:ext cx="6878010" cy="4877481"/>
          </a:xfrm>
          <a:prstGeom prst="rect">
            <a:avLst/>
          </a:prstGeom>
        </p:spPr>
      </p:pic>
    </p:spTree>
    <p:extLst>
      <p:ext uri="{BB962C8B-B14F-4D97-AF65-F5344CB8AC3E}">
        <p14:creationId xmlns:p14="http://schemas.microsoft.com/office/powerpoint/2010/main" val="107417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t>
            </a:r>
            <a:r>
              <a:rPr lang="en-US" sz="1800" b="1" dirty="0" err="1">
                <a:solidFill>
                  <a:schemeClr val="accent1"/>
                </a:solidFill>
                <a:latin typeface="Roboto Slab" panose="020B0604020202020204" charset="0"/>
                <a:ea typeface="Roboto Slab" panose="020B0604020202020204" charset="0"/>
                <a:cs typeface="Nixie One"/>
                <a:sym typeface="Nixie One"/>
              </a:rPr>
              <a:t>imits</a:t>
            </a:r>
            <a:r>
              <a:rPr lang="en-US" sz="1800" b="1" dirty="0">
                <a:solidFill>
                  <a:schemeClr val="accent1"/>
                </a:solidFill>
                <a:latin typeface="Roboto Slab" panose="020B0604020202020204" charset="0"/>
                <a:ea typeface="Roboto Slab" panose="020B0604020202020204" charset="0"/>
                <a:cs typeface="Nixie One"/>
                <a:sym typeface="Nixie One"/>
              </a:rPr>
              <a:t> of law as a tool for </a:t>
            </a:r>
            <a:r>
              <a:rPr lang="en-US" sz="1800" b="1" dirty="0" err="1">
                <a:solidFill>
                  <a:schemeClr val="accent1"/>
                </a:solidFill>
                <a:latin typeface="Roboto Slab" panose="020B0604020202020204" charset="0"/>
                <a:ea typeface="Roboto Slab" panose="020B0604020202020204" charset="0"/>
                <a:cs typeface="Nixie One"/>
                <a:sym typeface="Nixie One"/>
              </a:rPr>
              <a:t>harmoni</a:t>
            </a:r>
            <a:r>
              <a:rPr lang="cs-CZ" sz="1800" b="1" dirty="0">
                <a:solidFill>
                  <a:schemeClr val="accent1"/>
                </a:solidFill>
                <a:latin typeface="Roboto Slab" panose="020B0604020202020204" charset="0"/>
                <a:ea typeface="Roboto Slab" panose="020B0604020202020204" charset="0"/>
                <a:cs typeface="Nixie One"/>
                <a:sym typeface="Nixie One"/>
              </a:rPr>
              <a:t>s</a:t>
            </a:r>
            <a:r>
              <a:rPr lang="en-US" sz="1800" b="1" dirty="0" err="1">
                <a:solidFill>
                  <a:schemeClr val="accent1"/>
                </a:solidFill>
                <a:latin typeface="Roboto Slab" panose="020B0604020202020204" charset="0"/>
                <a:ea typeface="Roboto Slab" panose="020B0604020202020204" charset="0"/>
                <a:cs typeface="Nixie One"/>
                <a:sym typeface="Nixie One"/>
              </a:rPr>
              <a:t>ing</a:t>
            </a:r>
            <a:r>
              <a:rPr lang="en-US" sz="1800" b="1" dirty="0">
                <a:solidFill>
                  <a:schemeClr val="accent1"/>
                </a:solidFill>
                <a:latin typeface="Roboto Slab" panose="020B0604020202020204" charset="0"/>
                <a:ea typeface="Roboto Slab" panose="020B0604020202020204" charset="0"/>
                <a:cs typeface="Nixie One"/>
                <a:sym typeface="Nixie One"/>
              </a:rPr>
              <a:t> environmental policy in the EU</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Formal law is limited in its capacity to harmonize environmental policy, e.g. of the different Member States in the EU</a:t>
            </a:r>
            <a:br>
              <a:rPr lang="en-US" sz="1800" b="1" dirty="0">
                <a:solidFill>
                  <a:schemeClr val="tx1"/>
                </a:solidFill>
                <a:latin typeface="Roboto Slab" panose="020B0604020202020204" charset="0"/>
                <a:ea typeface="Roboto Slab" panose="020B0604020202020204" charset="0"/>
                <a:cs typeface="Nixie One"/>
                <a:sym typeface="Nixie One"/>
              </a:rPr>
            </a:b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olitical</a:t>
            </a:r>
            <a:r>
              <a:rPr lang="en-US" sz="1800" b="1" dirty="0">
                <a:solidFill>
                  <a:schemeClr val="tx1"/>
                </a:solidFill>
                <a:latin typeface="Roboto Slab" panose="020B0604020202020204" charset="0"/>
                <a:ea typeface="Roboto Slab" panose="020B0604020202020204" charset="0"/>
                <a:cs typeface="Nixie One"/>
                <a:sym typeface="Nixie One"/>
              </a:rPr>
              <a:t> reasons: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difficulties of negotiating compromises that still have the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capacity to harmonize, different cultures of public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administration, different philosophies of environmental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protection </a:t>
            </a:r>
            <a:br>
              <a:rPr lang="en-US" sz="1800" b="1" dirty="0">
                <a:solidFill>
                  <a:schemeClr val="tx1"/>
                </a:solidFill>
                <a:latin typeface="Roboto Slab" panose="020B0604020202020204" charset="0"/>
                <a:ea typeface="Roboto Slab" panose="020B0604020202020204" charset="0"/>
                <a:cs typeface="Nixie One"/>
                <a:sym typeface="Nixie One"/>
              </a:rPr>
            </a:b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L</a:t>
            </a:r>
            <a:r>
              <a:rPr lang="en-US" sz="1800" b="1" dirty="0" err="1">
                <a:solidFill>
                  <a:schemeClr val="tx1"/>
                </a:solidFill>
                <a:latin typeface="Roboto Slab" panose="020B0604020202020204" charset="0"/>
                <a:ea typeface="Roboto Slab" panose="020B0604020202020204" charset="0"/>
                <a:cs typeface="Nixie One"/>
                <a:sym typeface="Nixie One"/>
              </a:rPr>
              <a:t>egal</a:t>
            </a:r>
            <a:r>
              <a:rPr lang="en-US" sz="1800" b="1" dirty="0">
                <a:solidFill>
                  <a:schemeClr val="tx1"/>
                </a:solidFill>
                <a:latin typeface="Roboto Slab" panose="020B0604020202020204" charset="0"/>
                <a:ea typeface="Roboto Slab" panose="020B0604020202020204" charset="0"/>
                <a:cs typeface="Nixie One"/>
                <a:sym typeface="Nixie One"/>
              </a:rPr>
              <a:t> reasons: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different legal systems (common law, civil law), different</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legal cultures (discretion vs. binding rules)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err="1">
                <a:solidFill>
                  <a:schemeClr val="tx1"/>
                </a:solidFill>
                <a:latin typeface="Roboto Slab" panose="020B0604020202020204" charset="0"/>
                <a:ea typeface="Roboto Slab" panose="020B0604020202020204" charset="0"/>
                <a:cs typeface="Nixie One"/>
                <a:sym typeface="Nixie One"/>
              </a:rPr>
              <a:t>ociological</a:t>
            </a:r>
            <a:r>
              <a:rPr lang="en-US" sz="1800" b="1" dirty="0">
                <a:solidFill>
                  <a:schemeClr val="tx1"/>
                </a:solidFill>
                <a:latin typeface="Roboto Slab" panose="020B0604020202020204" charset="0"/>
                <a:ea typeface="Roboto Slab" panose="020B0604020202020204" charset="0"/>
                <a:cs typeface="Nixie One"/>
                <a:sym typeface="Nixie One"/>
              </a:rPr>
              <a:t> reasons: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 contrast ‘law in the books’ with ‘law in action’ </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96631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463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en-US" sz="1800" b="1" dirty="0">
                <a:solidFill>
                  <a:schemeClr val="lt1"/>
                </a:solidFill>
                <a:latin typeface="Roboto Slab"/>
                <a:ea typeface="Roboto Slab"/>
                <a:cs typeface="Roboto Slab"/>
                <a:sym typeface="Roboto Slab"/>
              </a:rPr>
              <a:t>THANK YOU FOR YOUR ATTENTION!</a:t>
            </a:r>
          </a:p>
          <a:p>
            <a:pPr>
              <a:spcBef>
                <a:spcPts val="0"/>
              </a:spcBef>
              <a:buClr>
                <a:schemeClr val="dk1"/>
              </a:buClr>
              <a:buSzPct val="45833"/>
              <a:buFont typeface="Arial"/>
              <a:buNone/>
            </a:pPr>
            <a:endParaRPr lang="en-US" sz="2400" dirty="0">
              <a:solidFill>
                <a:srgbClr val="FFFFFF"/>
              </a:solidFill>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pic>
        <p:nvPicPr>
          <p:cNvPr id="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30" y="4553547"/>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8787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sarykova univerzita - Home | Facebook">
            <a:extLst>
              <a:ext uri="{FF2B5EF4-FFF2-40B4-BE49-F238E27FC236}">
                <a16:creationId xmlns:a16="http://schemas.microsoft.com/office/drawing/2014/main" id="{64A492E0-16F7-4E1E-871E-390529E3B60B}"/>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3944" y="4525230"/>
            <a:ext cx="585056" cy="58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Requirements</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Credit requirements: 1. </a:t>
            </a: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resentation</a:t>
            </a:r>
            <a:r>
              <a:rPr lang="en-US" sz="1800" b="1" dirty="0">
                <a:solidFill>
                  <a:schemeClr val="tx1"/>
                </a:solidFill>
                <a:latin typeface="Roboto Slab" panose="020B0604020202020204" charset="0"/>
                <a:ea typeface="Roboto Slab" panose="020B0604020202020204" charset="0"/>
                <a:cs typeface="Nixie One"/>
                <a:sym typeface="Nixie One"/>
              </a:rPr>
              <a:t>, 2. written test, 3. participation in lessons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The examination in the form of a written test </a:t>
            </a:r>
            <a:r>
              <a:rPr lang="cs-CZ" sz="1800" b="1" dirty="0">
                <a:solidFill>
                  <a:schemeClr val="tx1"/>
                </a:solidFill>
                <a:latin typeface="Roboto Slab" panose="020B0604020202020204" charset="0"/>
                <a:ea typeface="Roboto Slab" panose="020B0604020202020204" charset="0"/>
                <a:cs typeface="Nixie One"/>
                <a:sym typeface="Nixie One"/>
              </a:rPr>
              <a:t>(open </a:t>
            </a:r>
            <a:r>
              <a:rPr lang="cs-CZ" sz="1800" b="1" dirty="0" err="1">
                <a:solidFill>
                  <a:schemeClr val="tx1"/>
                </a:solidFill>
                <a:latin typeface="Roboto Slab" panose="020B0604020202020204" charset="0"/>
                <a:ea typeface="Roboto Slab" panose="020B0604020202020204" charset="0"/>
                <a:cs typeface="Nixie One"/>
                <a:sym typeface="Nixie One"/>
              </a:rPr>
              <a:t>book</a:t>
            </a:r>
            <a:r>
              <a:rPr lang="cs-CZ" sz="1800" b="1" dirty="0">
                <a:solidFill>
                  <a:schemeClr val="tx1"/>
                </a:solidFill>
                <a:latin typeface="Roboto Slab" panose="020B0604020202020204" charset="0"/>
                <a:ea typeface="Roboto Slab" panose="020B0604020202020204" charset="0"/>
                <a:cs typeface="Nixie One"/>
                <a:sym typeface="Nixie One"/>
              </a:rPr>
              <a:t>, 8 open </a:t>
            </a:r>
            <a:r>
              <a:rPr lang="cs-CZ" sz="1800" b="1" dirty="0" err="1">
                <a:solidFill>
                  <a:schemeClr val="tx1"/>
                </a:solidFill>
                <a:latin typeface="Roboto Slab" panose="020B0604020202020204" charset="0"/>
                <a:ea typeface="Roboto Slab" panose="020B0604020202020204" charset="0"/>
                <a:cs typeface="Nixie One"/>
                <a:sym typeface="Nixie One"/>
              </a:rPr>
              <a:t>questions</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Reading assignments and cases necessary for discussions will be specified during the course.</a:t>
            </a:r>
          </a:p>
        </p:txBody>
      </p:sp>
    </p:spTree>
    <p:extLst>
      <p:ext uri="{BB962C8B-B14F-4D97-AF65-F5344CB8AC3E}">
        <p14:creationId xmlns:p14="http://schemas.microsoft.com/office/powerpoint/2010/main" val="2238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
                                            <p:txEl>
                                              <p:pRg st="2" end="2"/>
                                            </p:txEl>
                                          </p:spTgt>
                                        </p:tgtEl>
                                        <p:attrNameLst>
                                          <p:attrName>style.visibility</p:attrName>
                                        </p:attrNameLst>
                                      </p:cBhvr>
                                      <p:to>
                                        <p:strVal val="visible"/>
                                      </p:to>
                                    </p:set>
                                    <p:animEffect transition="in" filter="fade">
                                      <p:cBhvr>
                                        <p:cTn id="12" dur="500"/>
                                        <p:tgtEl>
                                          <p:spTgt spid="1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
                                            <p:txEl>
                                              <p:pRg st="4" end="4"/>
                                            </p:txEl>
                                          </p:spTgt>
                                        </p:tgtEl>
                                        <p:attrNameLst>
                                          <p:attrName>style.visibility</p:attrName>
                                        </p:attrNameLst>
                                      </p:cBhvr>
                                      <p:to>
                                        <p:strVal val="visible"/>
                                      </p:to>
                                    </p:set>
                                    <p:animEffect transition="in" filter="fade">
                                      <p:cBhvr>
                                        <p:cTn id="17" dur="500"/>
                                        <p:tgtEl>
                                          <p:spTgt spid="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Structure</a:t>
            </a:r>
            <a:r>
              <a:rPr lang="cs-CZ" sz="2000" dirty="0"/>
              <a:t> and </a:t>
            </a:r>
            <a:r>
              <a:rPr lang="cs-CZ" sz="2000" dirty="0" err="1"/>
              <a:t>Contents</a:t>
            </a:r>
            <a:endParaRPr lang="en" sz="2000" dirty="0"/>
          </a:p>
        </p:txBody>
      </p:sp>
      <p:sp>
        <p:nvSpPr>
          <p:cNvPr id="119" name="Shape 119"/>
          <p:cNvSpPr txBox="1"/>
          <p:nvPr/>
        </p:nvSpPr>
        <p:spPr>
          <a:xfrm>
            <a:off x="953520" y="2143216"/>
            <a:ext cx="7540800"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protect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difference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between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cs-CZ" sz="1800" b="1" dirty="0">
                <a:solidFill>
                  <a:schemeClr val="tx1"/>
                </a:solidFill>
                <a:latin typeface="Roboto Slab" panose="020B0604020202020204" charset="0"/>
                <a:ea typeface="Roboto Slab" panose="020B0604020202020204" charset="0"/>
                <a:cs typeface="Nixie One"/>
                <a:sym typeface="Nixie One"/>
              </a:rPr>
              <a:t> and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are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characteristics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How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engage</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37226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832260" y="378325"/>
            <a:ext cx="6465010" cy="281311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cs-CZ" sz="2800" b="1" dirty="0" err="1">
                <a:solidFill>
                  <a:schemeClr val="tx1"/>
                </a:solidFill>
                <a:latin typeface="Roboto Slab" panose="020B0604020202020204" charset="0"/>
                <a:ea typeface="Roboto Slab" panose="020B0604020202020204" charset="0"/>
              </a:rPr>
              <a:t>What</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is</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environmental</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policy</a:t>
            </a:r>
            <a:r>
              <a:rPr lang="cs-CZ" sz="2800" b="1" dirty="0">
                <a:solidFill>
                  <a:schemeClr val="tx1"/>
                </a:solidFill>
                <a:latin typeface="Roboto Slab" panose="020B0604020202020204" charset="0"/>
                <a:ea typeface="Roboto Slab" panose="020B0604020202020204" charset="0"/>
              </a:rPr>
              <a:t>?</a:t>
            </a:r>
            <a:endParaRPr lang="en" sz="2800" b="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1363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916198336"/>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TotalTime>
  <Words>3398</Words>
  <Application>Microsoft Office PowerPoint</Application>
  <PresentationFormat>Předvádění na obrazovce (16:9)</PresentationFormat>
  <Paragraphs>385</Paragraphs>
  <Slides>56</Slides>
  <Notes>12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56</vt:i4>
      </vt:variant>
    </vt:vector>
  </HeadingPairs>
  <TitlesOfParts>
    <vt:vector size="62" baseType="lpstr">
      <vt:lpstr>Roboto Slab</vt:lpstr>
      <vt:lpstr>Nixie One</vt:lpstr>
      <vt:lpstr>Arial</vt:lpstr>
      <vt:lpstr>Cambria</vt:lpstr>
      <vt:lpstr>Wingdings</vt:lpstr>
      <vt:lpstr>Warwick template</vt:lpstr>
      <vt:lpstr>BASICS OF THE EU ENVIRONMENTAL LAW</vt:lpstr>
      <vt:lpstr>Prezentace aplikace PowerPoint</vt:lpstr>
      <vt:lpstr>Prezentace aplikace PowerPoint</vt:lpstr>
      <vt:lpstr>Course introduction</vt:lpstr>
      <vt:lpstr>Course introduction</vt:lpstr>
      <vt:lpstr>Requirements</vt:lpstr>
      <vt:lpstr>Structure and Contents</vt:lpstr>
      <vt:lpstr>Prezentace aplikace PowerPoint</vt:lpstr>
      <vt:lpstr>Why does the EU protect the environment?</vt:lpstr>
      <vt:lpstr>Marcus Tullius Cicero, De Officiis: Famine at Rhodes</vt:lpstr>
      <vt:lpstr>Golden toad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144</cp:revision>
  <dcterms:modified xsi:type="dcterms:W3CDTF">2024-02-27T14:57:21Z</dcterms:modified>
</cp:coreProperties>
</file>