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67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56" r:id="rId10"/>
    <p:sldId id="257" r:id="rId11"/>
    <p:sldId id="258" r:id="rId12"/>
    <p:sldId id="259" r:id="rId13"/>
    <p:sldId id="260" r:id="rId14"/>
    <p:sldId id="261" r:id="rId15"/>
    <p:sldId id="262" r:id="rId16"/>
    <p:sldId id="263" r:id="rId17"/>
    <p:sldId id="264" r:id="rId18"/>
    <p:sldId id="265" r:id="rId19"/>
    <p:sldId id="266" r:id="rId20"/>
    <p:sldId id="279" r:id="rId21"/>
    <p:sldId id="280" r:id="rId22"/>
    <p:sldId id="281" r:id="rId23"/>
    <p:sldId id="282" r:id="rId24"/>
    <p:sldId id="283" r:id="rId25"/>
    <p:sldId id="285" r:id="rId26"/>
    <p:sldId id="284" r:id="rId27"/>
    <p:sldId id="286" r:id="rId28"/>
    <p:sldId id="276" r:id="rId29"/>
    <p:sldId id="277" r:id="rId30"/>
    <p:sldId id="278" r:id="rId31"/>
    <p:sldId id="287" r:id="rId3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7500" autoAdjust="0"/>
    <p:restoredTop sz="94737" autoAdjust="0"/>
  </p:normalViewPr>
  <p:slideViewPr>
    <p:cSldViewPr>
      <p:cViewPr varScale="1">
        <p:scale>
          <a:sx n="82" d="100"/>
          <a:sy n="82" d="100"/>
        </p:scale>
        <p:origin x="893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2551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F75A997-D330-4C9C-9D0D-BFB74CD4E38B}" type="datetimeFigureOut">
              <a:rPr lang="cs-CZ" smtClean="0"/>
              <a:t>11.04.2024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AFE7059-92A6-42B3-B686-AFA2AE01102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5A997-D330-4C9C-9D0D-BFB74CD4E38B}" type="datetimeFigureOut">
              <a:rPr lang="cs-CZ" smtClean="0"/>
              <a:t>11.04.2024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E7059-92A6-42B3-B686-AFA2AE01102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5A997-D330-4C9C-9D0D-BFB74CD4E38B}" type="datetimeFigureOut">
              <a:rPr lang="cs-CZ" smtClean="0"/>
              <a:t>11.04.2024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E7059-92A6-42B3-B686-AFA2AE01102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5A997-D330-4C9C-9D0D-BFB74CD4E38B}" type="datetimeFigureOut">
              <a:rPr lang="cs-CZ" smtClean="0"/>
              <a:t>11.04.2024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E7059-92A6-42B3-B686-AFA2AE011022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5A997-D330-4C9C-9D0D-BFB74CD4E38B}" type="datetimeFigureOut">
              <a:rPr lang="cs-CZ" smtClean="0"/>
              <a:t>11.04.2024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E7059-92A6-42B3-B686-AFA2AE011022}" type="slidenum">
              <a:rPr lang="cs-CZ" smtClean="0"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5A997-D330-4C9C-9D0D-BFB74CD4E38B}" type="datetimeFigureOut">
              <a:rPr lang="cs-CZ" smtClean="0"/>
              <a:t>11.04.2024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E7059-92A6-42B3-B686-AFA2AE01102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5A997-D330-4C9C-9D0D-BFB74CD4E38B}" type="datetimeFigureOut">
              <a:rPr lang="cs-CZ" smtClean="0"/>
              <a:t>11.04.2024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E7059-92A6-42B3-B686-AFA2AE01102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5A997-D330-4C9C-9D0D-BFB74CD4E38B}" type="datetimeFigureOut">
              <a:rPr lang="cs-CZ" smtClean="0"/>
              <a:t>11.04.2024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E7059-92A6-42B3-B686-AFA2AE011022}" type="slidenum">
              <a:rPr lang="cs-CZ" smtClean="0"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5A997-D330-4C9C-9D0D-BFB74CD4E38B}" type="datetimeFigureOut">
              <a:rPr lang="cs-CZ" smtClean="0"/>
              <a:t>11.04.2024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E7059-92A6-42B3-B686-AFA2AE01102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0F75A997-D330-4C9C-9D0D-BFB74CD4E38B}" type="datetimeFigureOut">
              <a:rPr lang="cs-CZ" smtClean="0"/>
              <a:t>11.04.2024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E7059-92A6-42B3-B686-AFA2AE01102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F75A997-D330-4C9C-9D0D-BFB74CD4E38B}" type="datetimeFigureOut">
              <a:rPr lang="cs-CZ" smtClean="0"/>
              <a:t>11.04.2024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AFE7059-92A6-42B3-B686-AFA2AE011022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F75A997-D330-4C9C-9D0D-BFB74CD4E38B}" type="datetimeFigureOut">
              <a:rPr lang="cs-CZ" smtClean="0"/>
              <a:t>11.04.2024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AFE7059-92A6-42B3-B686-AFA2AE011022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arierabezhranic.sk/karierny-svet/zamestnanie/vyjednavanie/6-hlavnych-zasad/" TargetMode="External"/><Relationship Id="rId2" Type="http://schemas.openxmlformats.org/officeDocument/2006/relationships/hyperlink" Target="http://www.podnikavazena.cz/web/i/File/Vyjednavani_argumentace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11560" y="3933056"/>
            <a:ext cx="8229600" cy="165618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cs-CZ" sz="3200" dirty="0">
              <a:solidFill>
                <a:srgbClr val="0070C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2088232"/>
          </a:xfrm>
        </p:spPr>
        <p:txBody>
          <a:bodyPr>
            <a:normAutofit/>
          </a:bodyPr>
          <a:lstStyle/>
          <a:p>
            <a:pPr algn="ctr"/>
            <a:r>
              <a:rPr lang="cs-CZ" sz="7200" dirty="0">
                <a:solidFill>
                  <a:srgbClr val="0070C0"/>
                </a:solidFill>
              </a:rPr>
              <a:t>Vyjednávání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Kolaps</a:t>
            </a:r>
          </a:p>
          <a:p>
            <a:endParaRPr lang="cs-CZ" dirty="0"/>
          </a:p>
          <a:p>
            <a:r>
              <a:rPr lang="cs-CZ" dirty="0"/>
              <a:t>Nedohoda</a:t>
            </a:r>
          </a:p>
          <a:p>
            <a:endParaRPr lang="cs-CZ" dirty="0"/>
          </a:p>
          <a:p>
            <a:r>
              <a:rPr lang="cs-CZ" dirty="0"/>
              <a:t>Přerušení</a:t>
            </a:r>
          </a:p>
          <a:p>
            <a:endParaRPr lang="cs-CZ" dirty="0"/>
          </a:p>
          <a:p>
            <a:r>
              <a:rPr lang="cs-CZ" dirty="0"/>
              <a:t>Dohoda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rgbClr val="0070C0"/>
                </a:solidFill>
              </a:rPr>
              <a:t>Způsoby ukončení vyjednávání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cs-CZ" dirty="0"/>
              <a:t>3 podmínky</a:t>
            </a:r>
          </a:p>
          <a:p>
            <a:pPr>
              <a:buNone/>
            </a:pPr>
            <a:r>
              <a:rPr lang="cs-CZ" dirty="0"/>
              <a:t>			- vážnost</a:t>
            </a:r>
          </a:p>
          <a:p>
            <a:pPr>
              <a:buNone/>
            </a:pPr>
            <a:r>
              <a:rPr lang="cs-CZ" dirty="0"/>
              <a:t>			- pochopení</a:t>
            </a:r>
          </a:p>
          <a:p>
            <a:pPr>
              <a:buNone/>
            </a:pPr>
            <a:r>
              <a:rPr lang="cs-CZ" dirty="0"/>
              <a:t>			- prostor</a:t>
            </a:r>
          </a:p>
          <a:p>
            <a:pPr>
              <a:buNone/>
            </a:pPr>
            <a:endParaRPr lang="cs-CZ" dirty="0"/>
          </a:p>
          <a:p>
            <a:pPr>
              <a:buFont typeface="Wingdings" pitchFamily="2" charset="2"/>
              <a:buChar char="§"/>
            </a:pPr>
            <a:r>
              <a:rPr lang="cs-CZ" dirty="0"/>
              <a:t>Nejsou-li splněny, stabilní dohoda nevzniká</a:t>
            </a:r>
          </a:p>
          <a:p>
            <a:pPr>
              <a:buFont typeface="Wingdings" pitchFamily="2" charset="2"/>
              <a:buChar char="§"/>
            </a:pPr>
            <a:r>
              <a:rPr lang="cs-CZ" dirty="0"/>
              <a:t>Jsou-li splněny, stabilní dohoda vzniknout nemusí, ale může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>
                <a:solidFill>
                  <a:srgbClr val="0070C0"/>
                </a:solidFill>
              </a:rPr>
              <a:t>Dohoda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dirty="0" err="1"/>
              <a:t>Best</a:t>
            </a:r>
            <a:r>
              <a:rPr lang="cs-CZ" dirty="0"/>
              <a:t> </a:t>
            </a:r>
            <a:r>
              <a:rPr lang="cs-CZ" dirty="0" err="1"/>
              <a:t>alternative</a:t>
            </a:r>
            <a:r>
              <a:rPr lang="cs-CZ" dirty="0"/>
              <a:t> to a </a:t>
            </a:r>
            <a:r>
              <a:rPr lang="cs-CZ" dirty="0" err="1"/>
              <a:t>negotiated</a:t>
            </a:r>
            <a:r>
              <a:rPr lang="cs-CZ" dirty="0"/>
              <a:t> </a:t>
            </a:r>
            <a:r>
              <a:rPr lang="cs-CZ" dirty="0" err="1"/>
              <a:t>agreemen</a:t>
            </a:r>
            <a:endParaRPr lang="cs-CZ" dirty="0"/>
          </a:p>
          <a:p>
            <a:pPr>
              <a:buNone/>
            </a:pPr>
            <a:r>
              <a:rPr lang="cs-CZ" dirty="0"/>
              <a:t>	-jde o záložní variantu, kterou máme k dispozici pro případ nedohody</a:t>
            </a:r>
          </a:p>
          <a:p>
            <a:pPr>
              <a:buNone/>
            </a:pPr>
            <a:endParaRPr lang="cs-CZ" dirty="0"/>
          </a:p>
          <a:p>
            <a:pPr>
              <a:buFont typeface="Wingdings" pitchFamily="2" charset="2"/>
              <a:buChar char="§"/>
            </a:pPr>
            <a:r>
              <a:rPr lang="cs-CZ" dirty="0"/>
              <a:t>Znalost vlastní </a:t>
            </a:r>
            <a:r>
              <a:rPr lang="cs-CZ" dirty="0" err="1"/>
              <a:t>batny</a:t>
            </a:r>
            <a:r>
              <a:rPr lang="cs-CZ" dirty="0"/>
              <a:t> chrání před sjednáním nevýhodné dohody, znalost </a:t>
            </a:r>
            <a:r>
              <a:rPr lang="cs-CZ" dirty="0" err="1"/>
              <a:t>batny</a:t>
            </a:r>
            <a:r>
              <a:rPr lang="cs-CZ" dirty="0"/>
              <a:t> vyjednávacího partnera umožňuje klást přijatelné požadavky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>
                <a:solidFill>
                  <a:srgbClr val="0070C0"/>
                </a:solidFill>
              </a:rPr>
              <a:t>Batna</a:t>
            </a:r>
            <a:endParaRPr lang="cs-CZ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1484784"/>
            <a:ext cx="8363272" cy="4522507"/>
          </a:xfrm>
        </p:spPr>
        <p:txBody>
          <a:bodyPr/>
          <a:lstStyle/>
          <a:p>
            <a:r>
              <a:rPr lang="cs-CZ" dirty="0"/>
              <a:t>Měřítko úspěchu vyjednávání</a:t>
            </a:r>
          </a:p>
          <a:p>
            <a:endParaRPr lang="cs-CZ" dirty="0"/>
          </a:p>
          <a:p>
            <a:r>
              <a:rPr lang="cs-CZ" dirty="0"/>
              <a:t>Obecným cílem vyjednávání není sjednat libovolnou dohodu</a:t>
            </a:r>
          </a:p>
          <a:p>
            <a:endParaRPr lang="cs-CZ" dirty="0"/>
          </a:p>
          <a:p>
            <a:r>
              <a:rPr lang="cs-CZ" dirty="0"/>
              <a:t>Obecným cílem vyjednávání spočívá ve sjednání dohody lepší než </a:t>
            </a:r>
            <a:r>
              <a:rPr lang="cs-CZ" dirty="0" err="1"/>
              <a:t>batna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1066130"/>
          </a:xfrm>
        </p:spPr>
        <p:txBody>
          <a:bodyPr>
            <a:normAutofit/>
          </a:bodyPr>
          <a:lstStyle/>
          <a:p>
            <a:pPr algn="ctr"/>
            <a:r>
              <a:rPr lang="cs-CZ" dirty="0" err="1">
                <a:solidFill>
                  <a:srgbClr val="0070C0"/>
                </a:solidFill>
              </a:rPr>
              <a:t>Batna</a:t>
            </a:r>
            <a:endParaRPr lang="cs-CZ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Spolu s otázkou, co lidé chtějí získat, je spojena i otázka, co lidé reálně získat mohou</a:t>
            </a:r>
          </a:p>
          <a:p>
            <a:endParaRPr lang="cs-CZ" dirty="0"/>
          </a:p>
          <a:p>
            <a:r>
              <a:rPr lang="cs-CZ" dirty="0"/>
              <a:t>Při řešení konfliktů potkáváme dva různé typy subjektů </a:t>
            </a:r>
          </a:p>
          <a:p>
            <a:pPr lvl="4"/>
            <a:r>
              <a:rPr lang="cs-CZ" sz="2700" dirty="0"/>
              <a:t>nositele vlivu</a:t>
            </a:r>
          </a:p>
          <a:p>
            <a:pPr lvl="4"/>
            <a:r>
              <a:rPr lang="cs-CZ" sz="2700" dirty="0"/>
              <a:t>nositele zájmu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0070C0"/>
                </a:solidFill>
              </a:rPr>
              <a:t>Zájmy a moc v konfliktech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Vliv vyplývající z věcné podstaty konfliktu</a:t>
            </a:r>
          </a:p>
          <a:p>
            <a:endParaRPr lang="cs-CZ" dirty="0"/>
          </a:p>
          <a:p>
            <a:r>
              <a:rPr lang="cs-CZ" dirty="0"/>
              <a:t>Formálně vzniklý vliv</a:t>
            </a:r>
          </a:p>
          <a:p>
            <a:endParaRPr lang="cs-CZ" dirty="0"/>
          </a:p>
          <a:p>
            <a:r>
              <a:rPr lang="cs-CZ" dirty="0"/>
              <a:t>Neformálně vzniklý vliv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0070C0"/>
                </a:solidFill>
              </a:rPr>
              <a:t>Původ vlivu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Společné (konvergentní) zájmy</a:t>
            </a:r>
          </a:p>
          <a:p>
            <a:endParaRPr lang="cs-CZ" dirty="0"/>
          </a:p>
          <a:p>
            <a:r>
              <a:rPr lang="cs-CZ" dirty="0"/>
              <a:t>Souběžné (paralelní) zájmy</a:t>
            </a:r>
          </a:p>
          <a:p>
            <a:endParaRPr lang="cs-CZ" dirty="0"/>
          </a:p>
          <a:p>
            <a:r>
              <a:rPr lang="cs-CZ" dirty="0"/>
              <a:t>Protichůdné (divergentní) zájmy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Analýza zájmů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Analýza</a:t>
            </a:r>
          </a:p>
          <a:p>
            <a:endParaRPr lang="cs-CZ" dirty="0"/>
          </a:p>
          <a:p>
            <a:pPr lvl="3"/>
            <a:r>
              <a:rPr lang="cs-CZ" dirty="0"/>
              <a:t>Lidé – lidské zdroje a mezilidské vztahy </a:t>
            </a:r>
          </a:p>
          <a:p>
            <a:pPr lvl="3"/>
            <a:endParaRPr lang="cs-CZ" dirty="0"/>
          </a:p>
          <a:p>
            <a:pPr lvl="3"/>
            <a:r>
              <a:rPr lang="cs-CZ" dirty="0"/>
              <a:t>Zájmy – absolutní x relativní</a:t>
            </a:r>
          </a:p>
          <a:p>
            <a:pPr lvl="3"/>
            <a:endParaRPr lang="cs-CZ" dirty="0"/>
          </a:p>
          <a:p>
            <a:pPr lvl="3"/>
            <a:r>
              <a:rPr lang="cs-CZ" dirty="0"/>
              <a:t>Vliv – formální x neformální x z věcné podstaty konfliktu</a:t>
            </a:r>
          </a:p>
          <a:p>
            <a:pPr lvl="3">
              <a:buNone/>
            </a:pPr>
            <a:r>
              <a:rPr lang="cs-CZ" dirty="0"/>
              <a:t>        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0070C0"/>
                </a:solidFill>
              </a:rPr>
              <a:t>Příprava na vyjednávání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908720"/>
            <a:ext cx="8291264" cy="5098571"/>
          </a:xfrm>
        </p:spPr>
        <p:txBody>
          <a:bodyPr/>
          <a:lstStyle/>
          <a:p>
            <a:r>
              <a:rPr lang="cs-CZ" dirty="0"/>
              <a:t>Postup</a:t>
            </a:r>
          </a:p>
          <a:p>
            <a:pPr>
              <a:buNone/>
            </a:pPr>
            <a:endParaRPr lang="cs-CZ" dirty="0"/>
          </a:p>
          <a:p>
            <a:pPr lvl="1"/>
            <a:r>
              <a:rPr lang="cs-CZ" dirty="0"/>
              <a:t>Strategie</a:t>
            </a:r>
          </a:p>
          <a:p>
            <a:pPr lvl="3"/>
            <a:r>
              <a:rPr lang="cs-CZ" dirty="0"/>
              <a:t>V co má vyjednávání dlouhodobě vyústit (strategický cíl)</a:t>
            </a:r>
          </a:p>
          <a:p>
            <a:pPr lvl="3"/>
            <a:r>
              <a:rPr lang="cs-CZ" dirty="0"/>
              <a:t>Jaké vztahy s ostatními vyjednávacími stranami jsou žádoucí (strategicky vhodný styl vyjednávání)</a:t>
            </a:r>
          </a:p>
          <a:p>
            <a:pPr lvl="3">
              <a:buNone/>
            </a:pPr>
            <a:endParaRPr lang="cs-CZ" dirty="0"/>
          </a:p>
          <a:p>
            <a:pPr lvl="1"/>
            <a:r>
              <a:rPr lang="cs-CZ" dirty="0"/>
              <a:t>Taktika</a:t>
            </a:r>
          </a:p>
          <a:p>
            <a:pPr lvl="3"/>
            <a:r>
              <a:rPr lang="cs-CZ" dirty="0"/>
              <a:t>K naplnění strategických cílů slouží taktické prostředky</a:t>
            </a:r>
          </a:p>
          <a:p>
            <a:pPr lvl="3"/>
            <a:r>
              <a:rPr lang="cs-CZ" dirty="0"/>
              <a:t>Taktika zahrnuje různé okruhy témat – jaké vyjednávací triky využít, co předstírat, co říci na rovinu…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3002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836712"/>
            <a:ext cx="8363272" cy="5688632"/>
          </a:xfrm>
        </p:spPr>
        <p:txBody>
          <a:bodyPr>
            <a:normAutofit/>
          </a:bodyPr>
          <a:lstStyle/>
          <a:p>
            <a:r>
              <a:rPr lang="cs-CZ" dirty="0"/>
              <a:t>Organizace </a:t>
            </a:r>
          </a:p>
          <a:p>
            <a:endParaRPr lang="cs-CZ" dirty="0"/>
          </a:p>
          <a:p>
            <a:pPr lvl="3"/>
            <a:r>
              <a:rPr lang="cs-CZ" sz="2400" dirty="0"/>
              <a:t>Prostor a čas</a:t>
            </a:r>
          </a:p>
          <a:p>
            <a:pPr lvl="3"/>
            <a:r>
              <a:rPr lang="cs-CZ" dirty="0"/>
              <a:t>Roli hraje i poloha vyjednavačů – když vyjednavači sedí nebo stojí naproti sobě, podporuje to kompetitivní styl vyjednávání, naopak pozice bok po boku ho spíše tlumí</a:t>
            </a:r>
          </a:p>
          <a:p>
            <a:pPr lvl="3"/>
            <a:r>
              <a:rPr lang="cs-CZ" dirty="0"/>
              <a:t>Nepodceňovat ani časové aspekty – den v týdnu, hodina, využívání přestávek…</a:t>
            </a:r>
          </a:p>
          <a:p>
            <a:pPr lvl="3"/>
            <a:endParaRPr lang="cs-CZ" dirty="0"/>
          </a:p>
          <a:p>
            <a:pPr lvl="3"/>
            <a:r>
              <a:rPr lang="cs-CZ" sz="2400" dirty="0"/>
              <a:t>Lidé a technika</a:t>
            </a:r>
          </a:p>
          <a:p>
            <a:pPr lvl="3"/>
            <a:r>
              <a:rPr lang="cs-CZ" dirty="0"/>
              <a:t>Nutno zvážit, jestli technika nebude vyjednávání komplikovat – znesnadnění výměny informací</a:t>
            </a:r>
          </a:p>
          <a:p>
            <a:pPr lvl="3"/>
            <a:r>
              <a:rPr lang="cs-CZ" dirty="0"/>
              <a:t>Nutno naplánovat i účast lidí, především stanovit, kolik lidí se vyjednávání zúčastní – důležitý i stejný počet lidí na každé straně vyjednávání, jinak kompetitivní střety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202034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/>
              <a:t>Proces, při kterém se dvě nebo více stran dosáhnout dohody v určité věci tak, aby byly obě strany spokojeny. (Nejde však o pouhé dělání kompromisů)</a:t>
            </a:r>
          </a:p>
          <a:p>
            <a:pPr lvl="0"/>
            <a:r>
              <a:rPr lang="x-none"/>
              <a:t>"Umění vyhrávat, aniž by někdo prohrál."</a:t>
            </a:r>
          </a:p>
          <a:p>
            <a:pPr lvl="0"/>
            <a:r>
              <a:rPr lang="x-none"/>
              <a:t>Při vyjednávání je nutné najít rovnováhu mezi jeho lidskou a taktickou rovinou</a:t>
            </a:r>
          </a:p>
          <a:p>
            <a:pPr lvl="0"/>
            <a:r>
              <a:rPr lang="x-none"/>
              <a:t>Umožňuje stranám ovlivnit výsledek i proces řešení sporu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0070C0"/>
                </a:solidFill>
              </a:rPr>
              <a:t>Pojem vyjednávání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/>
          </p:cNvSpPr>
          <p:nvPr>
            <p:ph type="ctr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defRPr/>
            </a:pPr>
            <a:r>
              <a:rPr lang="cs-CZ" sz="4800" dirty="0">
                <a:solidFill>
                  <a:srgbClr val="0070C0"/>
                </a:solidFill>
                <a:effectLst/>
                <a:latin typeface="Arial" charset="0"/>
              </a:rPr>
              <a:t>Lidské aspekty vyjednávání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29454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/>
          </p:cNvSpPr>
          <p:nvPr>
            <p:ph type="title"/>
          </p:nvPr>
        </p:nvSpPr>
        <p:spPr bwMode="auto">
          <a:xfrm>
            <a:off x="531812" y="412750"/>
            <a:ext cx="8229601" cy="1143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cs-CZ" sz="3700" dirty="0">
                <a:solidFill>
                  <a:srgbClr val="0070C0"/>
                </a:solidFill>
                <a:effectLst/>
                <a:latin typeface="Arial" charset="0"/>
              </a:rPr>
              <a:t>Co všechno může rozhodovat o lidském chování?</a:t>
            </a:r>
          </a:p>
        </p:txBody>
      </p:sp>
      <p:pic>
        <p:nvPicPr>
          <p:cNvPr id="34818" name="Picture 4" descr="pyramida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692275" y="2133600"/>
            <a:ext cx="4922838" cy="2755900"/>
          </a:xfrm>
        </p:spPr>
      </p:pic>
    </p:spTree>
    <p:extLst>
      <p:ext uri="{BB962C8B-B14F-4D97-AF65-F5344CB8AC3E}">
        <p14:creationId xmlns:p14="http://schemas.microsoft.com/office/powerpoint/2010/main" val="17145265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cs-CZ" dirty="0">
                <a:solidFill>
                  <a:srgbClr val="0070C0"/>
                </a:solidFill>
                <a:effectLst/>
              </a:rPr>
              <a:t>Zděděné aspekty</a:t>
            </a:r>
          </a:p>
        </p:txBody>
      </p:sp>
      <p:sp>
        <p:nvSpPr>
          <p:cNvPr id="3584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Arial" charset="0"/>
              </a:rPr>
              <a:t>Získané bez vlastního přičinění</a:t>
            </a:r>
          </a:p>
          <a:p>
            <a:pPr eaLnBrk="1" hangingPunct="1"/>
            <a:r>
              <a:rPr lang="cs-CZ">
                <a:latin typeface="Arial" charset="0"/>
              </a:rPr>
              <a:t>Rozdílné a sdílené</a:t>
            </a:r>
          </a:p>
          <a:p>
            <a:pPr eaLnBrk="1" hangingPunct="1"/>
            <a:r>
              <a:rPr lang="cs-CZ">
                <a:latin typeface="Arial" charset="0"/>
              </a:rPr>
              <a:t>Velký vliv ve vyjednávání</a:t>
            </a:r>
          </a:p>
          <a:p>
            <a:pPr eaLnBrk="1" hangingPunct="1"/>
            <a:r>
              <a:rPr lang="cs-CZ">
                <a:latin typeface="Arial" charset="0"/>
              </a:rPr>
              <a:t>Instinkty a archetypy </a:t>
            </a:r>
          </a:p>
          <a:p>
            <a:pPr eaLnBrk="1" hangingPunct="1"/>
            <a:r>
              <a:rPr lang="cs-CZ">
                <a:latin typeface="Arial" charset="0"/>
              </a:rPr>
              <a:t>Archetypální chování: lovec x kořist, cizí x vlastní, žena x muž, dítě x rodič</a:t>
            </a:r>
          </a:p>
        </p:txBody>
      </p:sp>
    </p:spTree>
    <p:extLst>
      <p:ext uri="{BB962C8B-B14F-4D97-AF65-F5344CB8AC3E}">
        <p14:creationId xmlns:p14="http://schemas.microsoft.com/office/powerpoint/2010/main" val="24802318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/>
          </p:cNvSpPr>
          <p:nvPr>
            <p:ph type="title"/>
          </p:nvPr>
        </p:nvSpPr>
        <p:spPr bwMode="auto">
          <a:xfrm>
            <a:off x="908050" y="266700"/>
            <a:ext cx="8229600" cy="1143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cs-CZ" dirty="0">
                <a:solidFill>
                  <a:srgbClr val="0070C0"/>
                </a:solidFill>
                <a:effectLst/>
              </a:rPr>
              <a:t>Motivační preference</a:t>
            </a:r>
          </a:p>
        </p:txBody>
      </p:sp>
      <p:sp>
        <p:nvSpPr>
          <p:cNvPr id="36866" name="Rectangle 3"/>
          <p:cNvSpPr>
            <a:spLocks noGrp="1"/>
          </p:cNvSpPr>
          <p:nvPr>
            <p:ph type="body" idx="1"/>
          </p:nvPr>
        </p:nvSpPr>
        <p:spPr>
          <a:xfrm>
            <a:off x="468313" y="1484313"/>
            <a:ext cx="8229600" cy="4525962"/>
          </a:xfrm>
        </p:spPr>
        <p:txBody>
          <a:bodyPr/>
          <a:lstStyle/>
          <a:p>
            <a:pPr eaLnBrk="1" hangingPunct="1"/>
            <a:r>
              <a:rPr lang="cs-CZ"/>
              <a:t>Objevovatelé</a:t>
            </a:r>
          </a:p>
          <a:p>
            <a:pPr eaLnBrk="1" hangingPunct="1"/>
            <a:r>
              <a:rPr lang="cs-CZ"/>
              <a:t>Usměrňovatelé</a:t>
            </a:r>
          </a:p>
          <a:p>
            <a:pPr eaLnBrk="1" hangingPunct="1"/>
            <a:r>
              <a:rPr lang="cs-CZ"/>
              <a:t>Slaďovatelé</a:t>
            </a:r>
          </a:p>
          <a:p>
            <a:pPr eaLnBrk="1" hangingPunct="1"/>
            <a:r>
              <a:rPr lang="cs-CZ"/>
              <a:t>Zpřesňovatelé </a:t>
            </a:r>
          </a:p>
        </p:txBody>
      </p:sp>
      <p:graphicFrame>
        <p:nvGraphicFramePr>
          <p:cNvPr id="36899" name="Group 35"/>
          <p:cNvGraphicFramePr>
            <a:graphicFrameLocks noGrp="1"/>
          </p:cNvGraphicFramePr>
          <p:nvPr/>
        </p:nvGraphicFramePr>
        <p:xfrm>
          <a:off x="3924300" y="2636838"/>
          <a:ext cx="3887788" cy="2101850"/>
        </p:xfrm>
        <a:graphic>
          <a:graphicData uri="http://schemas.openxmlformats.org/drawingml/2006/table">
            <a:tbl>
              <a:tblPr/>
              <a:tblGrid>
                <a:gridCol w="1944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57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Usměrňovatel</a:t>
                      </a: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 pitchFamily="34" charset="0"/>
                          <a:cs typeface="Times New Roman" pitchFamily="18" charset="0"/>
                        </a:rPr>
                        <a:t>é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Objevovatel</a:t>
                      </a: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 pitchFamily="34" charset="0"/>
                          <a:cs typeface="Times New Roman" pitchFamily="18" charset="0"/>
                        </a:rPr>
                        <a:t>é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4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Slaďovatel</a:t>
                      </a: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 pitchFamily="34" charset="0"/>
                          <a:cs typeface="Times New Roman" pitchFamily="18" charset="0"/>
                        </a:rPr>
                        <a:t>é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Zpřesňovatel</a:t>
                      </a: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 pitchFamily="34" charset="0"/>
                          <a:cs typeface="Times New Roman" pitchFamily="18" charset="0"/>
                        </a:rPr>
                        <a:t>é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6900" name="Text Box 36"/>
          <p:cNvSpPr txBox="1">
            <a:spLocks noChangeArrowheads="1"/>
          </p:cNvSpPr>
          <p:nvPr/>
        </p:nvSpPr>
        <p:spPr bwMode="auto">
          <a:xfrm>
            <a:off x="5435600" y="2276475"/>
            <a:ext cx="23241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400"/>
              <a:t>Dynamika</a:t>
            </a:r>
          </a:p>
        </p:txBody>
      </p:sp>
      <p:sp>
        <p:nvSpPr>
          <p:cNvPr id="36901" name="Text Box 37"/>
          <p:cNvSpPr txBox="1">
            <a:spLocks noChangeArrowheads="1"/>
          </p:cNvSpPr>
          <p:nvPr/>
        </p:nvSpPr>
        <p:spPr bwMode="auto">
          <a:xfrm>
            <a:off x="5435600" y="4797425"/>
            <a:ext cx="8159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/>
              <a:t>Stabilita</a:t>
            </a:r>
          </a:p>
        </p:txBody>
      </p:sp>
      <p:sp>
        <p:nvSpPr>
          <p:cNvPr id="36902" name="Text Box 38"/>
          <p:cNvSpPr txBox="1">
            <a:spLocks noChangeArrowheads="1"/>
          </p:cNvSpPr>
          <p:nvPr/>
        </p:nvSpPr>
        <p:spPr bwMode="auto">
          <a:xfrm>
            <a:off x="2987675" y="3500438"/>
            <a:ext cx="9048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/>
              <a:t>Efektivita</a:t>
            </a:r>
          </a:p>
          <a:p>
            <a:endParaRPr lang="cs-CZ" sz="1400"/>
          </a:p>
        </p:txBody>
      </p:sp>
      <p:sp>
        <p:nvSpPr>
          <p:cNvPr id="36903" name="Text Box 39"/>
          <p:cNvSpPr txBox="1">
            <a:spLocks noChangeArrowheads="1"/>
          </p:cNvSpPr>
          <p:nvPr/>
        </p:nvSpPr>
        <p:spPr bwMode="auto">
          <a:xfrm>
            <a:off x="7864475" y="3498850"/>
            <a:ext cx="10128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/>
              <a:t>Užitečnost</a:t>
            </a:r>
          </a:p>
        </p:txBody>
      </p:sp>
    </p:spTree>
    <p:extLst>
      <p:ext uri="{BB962C8B-B14F-4D97-AF65-F5344CB8AC3E}">
        <p14:creationId xmlns:p14="http://schemas.microsoft.com/office/powerpoint/2010/main" val="4323460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3"/>
          <p:cNvSpPr>
            <a:spLocks noGrp="1"/>
          </p:cNvSpPr>
          <p:nvPr>
            <p:ph type="body" idx="1"/>
          </p:nvPr>
        </p:nvSpPr>
        <p:spPr>
          <a:xfrm>
            <a:off x="395288" y="476250"/>
            <a:ext cx="8291512" cy="5113338"/>
          </a:xfrm>
        </p:spPr>
        <p:txBody>
          <a:bodyPr/>
          <a:lstStyle/>
          <a:p>
            <a:pPr lvl="1"/>
            <a:r>
              <a:rPr lang="cs-CZ" u="sng"/>
              <a:t>usměrňovatel – usměrňovatel</a:t>
            </a:r>
            <a:r>
              <a:rPr lang="cs-CZ"/>
              <a:t>: permanentní konflikty</a:t>
            </a:r>
            <a:endParaRPr lang="cs-CZ" u="sng"/>
          </a:p>
          <a:p>
            <a:pPr lvl="1"/>
            <a:r>
              <a:rPr lang="cs-CZ" u="sng"/>
              <a:t>objevovatel – objevovatel:</a:t>
            </a:r>
            <a:r>
              <a:rPr lang="cs-CZ"/>
              <a:t> oba mají potřebu nezávislosti</a:t>
            </a:r>
            <a:endParaRPr lang="cs-CZ" u="sng"/>
          </a:p>
          <a:p>
            <a:pPr lvl="1"/>
            <a:r>
              <a:rPr lang="cs-CZ" u="sng"/>
              <a:t>usměrňovatel – objevovatel:</a:t>
            </a:r>
            <a:r>
              <a:rPr lang="cs-CZ"/>
              <a:t> tyto konflikty vyžadují nesymetrické řešení, obě strany je potřeba připravit na řešení</a:t>
            </a:r>
            <a:endParaRPr lang="cs-CZ" u="sng"/>
          </a:p>
          <a:p>
            <a:pPr lvl="1"/>
            <a:r>
              <a:rPr lang="cs-CZ" u="sng"/>
              <a:t>usměrňovatel – zpřesňovatel:</a:t>
            </a:r>
            <a:r>
              <a:rPr lang="cs-CZ"/>
              <a:t> problém nastává, když má zpřesňovatel řídit usměrňovatele </a:t>
            </a:r>
            <a:endParaRPr lang="cs-CZ" u="sng"/>
          </a:p>
          <a:p>
            <a:pPr lvl="1"/>
            <a:r>
              <a:rPr lang="cs-CZ" u="sng"/>
              <a:t>Z – Z, S – S:</a:t>
            </a:r>
            <a:r>
              <a:rPr lang="cs-CZ"/>
              <a:t> symetrické vztahy nebývají výbušné</a:t>
            </a:r>
            <a:endParaRPr lang="cs-CZ" u="sng"/>
          </a:p>
          <a:p>
            <a:pPr lvl="1"/>
            <a:r>
              <a:rPr lang="cs-CZ" u="sng"/>
              <a:t>slaďovatel – objevovatel:</a:t>
            </a:r>
            <a:r>
              <a:rPr lang="cs-CZ"/>
              <a:t>  konflikty vznikají z nepochopení</a:t>
            </a:r>
            <a:endParaRPr lang="cs-CZ" u="sng"/>
          </a:p>
          <a:p>
            <a:pPr lvl="1"/>
            <a:r>
              <a:rPr lang="cs-CZ"/>
              <a:t>ostatní vztahy bývají pokojné</a:t>
            </a:r>
          </a:p>
        </p:txBody>
      </p:sp>
    </p:spTree>
    <p:extLst>
      <p:ext uri="{BB962C8B-B14F-4D97-AF65-F5344CB8AC3E}">
        <p14:creationId xmlns:p14="http://schemas.microsoft.com/office/powerpoint/2010/main" val="27019066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/>
          </p:cNvSpPr>
          <p:nvPr>
            <p:ph type="title"/>
          </p:nvPr>
        </p:nvSpPr>
        <p:spPr bwMode="auto">
          <a:xfrm>
            <a:off x="488950" y="266700"/>
            <a:ext cx="8229600" cy="1143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cs-CZ" dirty="0">
                <a:solidFill>
                  <a:srgbClr val="0070C0"/>
                </a:solidFill>
                <a:effectLst/>
              </a:rPr>
              <a:t>Naučené aspekty</a:t>
            </a:r>
          </a:p>
        </p:txBody>
      </p:sp>
      <p:sp>
        <p:nvSpPr>
          <p:cNvPr id="37890" name="Rectangle 3"/>
          <p:cNvSpPr>
            <a:spLocks noGrp="1"/>
          </p:cNvSpPr>
          <p:nvPr>
            <p:ph type="body" idx="1"/>
          </p:nvPr>
        </p:nvSpPr>
        <p:spPr>
          <a:xfrm>
            <a:off x="468313" y="1484313"/>
            <a:ext cx="8229600" cy="4525962"/>
          </a:xfrm>
        </p:spPr>
        <p:txBody>
          <a:bodyPr/>
          <a:lstStyle/>
          <a:p>
            <a:pPr eaLnBrk="1" hangingPunct="1"/>
            <a:r>
              <a:rPr lang="cs-CZ"/>
              <a:t>Získáváme během života</a:t>
            </a:r>
          </a:p>
          <a:p>
            <a:pPr eaLnBrk="1" hangingPunct="1"/>
            <a:endParaRPr lang="cs-CZ"/>
          </a:p>
          <a:p>
            <a:pPr eaLnBrk="1" hangingPunct="1"/>
            <a:r>
              <a:rPr lang="cs-CZ"/>
              <a:t>Vědomé a nevědomé</a:t>
            </a:r>
          </a:p>
          <a:p>
            <a:pPr eaLnBrk="1" hangingPunct="1">
              <a:buFont typeface="Wingdings 3" pitchFamily="18" charset="2"/>
              <a:buNone/>
            </a:pPr>
            <a:endParaRPr lang="cs-CZ"/>
          </a:p>
          <a:p>
            <a:pPr eaLnBrk="1" hangingPunct="1"/>
            <a:r>
              <a:rPr lang="cs-CZ"/>
              <a:t>Vztahové vzorce chování</a:t>
            </a:r>
          </a:p>
          <a:p>
            <a:pPr eaLnBrk="1" hangingPunct="1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2827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cs-CZ" dirty="0">
                <a:solidFill>
                  <a:srgbClr val="0070C0"/>
                </a:solidFill>
                <a:effectLst/>
              </a:rPr>
              <a:t>Vyjednávací týmy</a:t>
            </a:r>
          </a:p>
        </p:txBody>
      </p:sp>
      <p:sp>
        <p:nvSpPr>
          <p:cNvPr id="38914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/>
              <a:t>Stratég</a:t>
            </a:r>
          </a:p>
          <a:p>
            <a:pPr eaLnBrk="1" hangingPunct="1"/>
            <a:r>
              <a:rPr lang="cs-CZ"/>
              <a:t>Pozorovatel</a:t>
            </a:r>
          </a:p>
          <a:p>
            <a:pPr eaLnBrk="1" hangingPunct="1"/>
            <a:r>
              <a:rPr lang="cs-CZ"/>
              <a:t>Mluvčí</a:t>
            </a:r>
          </a:p>
          <a:p>
            <a:pPr eaLnBrk="1" hangingPunct="1"/>
            <a:r>
              <a:rPr lang="cs-CZ"/>
              <a:t>Univerzální vyjednávač</a:t>
            </a:r>
          </a:p>
          <a:p>
            <a:pPr eaLnBrk="1" hangingPunct="1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13669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solidFill>
                  <a:srgbClr val="0070C0"/>
                </a:solidFill>
              </a:rPr>
              <a:t>Zásady řešení konfliktů </a:t>
            </a:r>
            <a:br>
              <a:rPr lang="cs-CZ" dirty="0">
                <a:solidFill>
                  <a:srgbClr val="0070C0"/>
                </a:solidFill>
              </a:rPr>
            </a:br>
            <a:r>
              <a:rPr lang="cs-CZ" dirty="0">
                <a:solidFill>
                  <a:srgbClr val="0070C0"/>
                </a:solidFill>
              </a:rPr>
              <a:t>a vyjednávání</a:t>
            </a:r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64018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Práce se stabilitou</a:t>
            </a:r>
          </a:p>
          <a:p>
            <a:pPr lvl="1"/>
            <a:r>
              <a:rPr lang="cs-CZ" dirty="0"/>
              <a:t>„Chraňte stabilitu!“</a:t>
            </a:r>
          </a:p>
          <a:p>
            <a:pPr lvl="1"/>
            <a:endParaRPr lang="cs-CZ" dirty="0"/>
          </a:p>
          <a:p>
            <a:r>
              <a:rPr lang="cs-CZ" dirty="0"/>
              <a:t>Práce s emocemi</a:t>
            </a:r>
          </a:p>
          <a:p>
            <a:pPr lvl="1"/>
            <a:r>
              <a:rPr lang="cs-CZ" dirty="0"/>
              <a:t>„Má-li konflikt povahu sporu, snažte se z něho udělat problém.“</a:t>
            </a:r>
          </a:p>
          <a:p>
            <a:pPr lvl="1"/>
            <a:endParaRPr lang="cs-CZ" dirty="0"/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cs-CZ" sz="2700" dirty="0"/>
              <a:t>Práce s postoji</a:t>
            </a:r>
          </a:p>
          <a:p>
            <a:pPr lvl="1">
              <a:buSzPct val="68000"/>
            </a:pPr>
            <a:r>
              <a:rPr lang="cs-CZ" dirty="0"/>
              <a:t>„Vyjednávejte o zájmech, ne o postojích.“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0070C0"/>
                </a:solidFill>
              </a:rPr>
              <a:t>Zásady vyjednávání I</a:t>
            </a:r>
          </a:p>
        </p:txBody>
      </p:sp>
    </p:spTree>
    <p:extLst>
      <p:ext uri="{BB962C8B-B14F-4D97-AF65-F5344CB8AC3E}">
        <p14:creationId xmlns:p14="http://schemas.microsoft.com/office/powerpoint/2010/main" val="328606138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Vyjednávat je nutné.</a:t>
            </a:r>
          </a:p>
          <a:p>
            <a:r>
              <a:rPr lang="cs-CZ" dirty="0"/>
              <a:t>Správné argumenty</a:t>
            </a:r>
          </a:p>
          <a:p>
            <a:r>
              <a:rPr lang="cs-CZ" dirty="0"/>
              <a:t>Otipujte si protistranu.</a:t>
            </a:r>
          </a:p>
          <a:p>
            <a:r>
              <a:rPr lang="cs-CZ" dirty="0"/>
              <a:t>Stanovte si minimální hranici.</a:t>
            </a:r>
          </a:p>
          <a:p>
            <a:r>
              <a:rPr lang="cs-CZ" dirty="0"/>
              <a:t>Emocionální sítě</a:t>
            </a:r>
          </a:p>
          <a:p>
            <a:r>
              <a:rPr lang="cs-CZ" dirty="0"/>
              <a:t>Načasování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0070C0"/>
                </a:solidFill>
              </a:rPr>
              <a:t>Zásady vyjednávání II</a:t>
            </a:r>
          </a:p>
        </p:txBody>
      </p:sp>
    </p:spTree>
    <p:extLst>
      <p:ext uri="{BB962C8B-B14F-4D97-AF65-F5344CB8AC3E}">
        <p14:creationId xmlns:p14="http://schemas.microsoft.com/office/powerpoint/2010/main" val="2239964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/>
              <a:t>Nejde pouze o vnucení svých zájmů</a:t>
            </a:r>
            <a:endParaRPr lang="cs-CZ" dirty="0"/>
          </a:p>
          <a:p>
            <a:pPr lvl="0"/>
            <a:endParaRPr lang="x-none"/>
          </a:p>
          <a:p>
            <a:pPr lvl="0"/>
            <a:r>
              <a:rPr lang="x-none"/>
              <a:t>Snaha nalézt realitu, ve kterém je daná transakce možná.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0070C0"/>
                </a:solidFill>
              </a:rPr>
              <a:t>Proč vyjednávat?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Sebevědomí</a:t>
            </a:r>
          </a:p>
          <a:p>
            <a:r>
              <a:rPr lang="cs-CZ" dirty="0"/>
              <a:t>Schopnost vyjádřit svůj názor</a:t>
            </a:r>
          </a:p>
          <a:p>
            <a:r>
              <a:rPr lang="cs-CZ" dirty="0"/>
              <a:t>Být sám/sama sebou</a:t>
            </a:r>
          </a:p>
          <a:p>
            <a:r>
              <a:rPr lang="cs-CZ" dirty="0"/>
              <a:t>Být rozhodný/rozhodná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70C0"/>
                </a:solidFill>
              </a:rPr>
              <a:t>Zásady vyjednávání III</a:t>
            </a:r>
          </a:p>
        </p:txBody>
      </p:sp>
    </p:spTree>
    <p:extLst>
      <p:ext uri="{BB962C8B-B14F-4D97-AF65-F5344CB8AC3E}">
        <p14:creationId xmlns:p14="http://schemas.microsoft.com/office/powerpoint/2010/main" val="77093269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600" dirty="0"/>
              <a:t>CLEGG, Brian. </a:t>
            </a:r>
            <a:r>
              <a:rPr lang="cs-CZ" sz="1600" i="1" dirty="0"/>
              <a:t>Vyjednávání</a:t>
            </a:r>
            <a:r>
              <a:rPr lang="cs-CZ" sz="1600" dirty="0"/>
              <a:t>. Vyd. 1. Brno: CP </a:t>
            </a:r>
            <a:r>
              <a:rPr lang="cs-CZ" sz="1600" dirty="0" err="1"/>
              <a:t>Books</a:t>
            </a:r>
            <a:r>
              <a:rPr lang="cs-CZ" sz="1600" dirty="0"/>
              <a:t>, 2005, </a:t>
            </a:r>
            <a:r>
              <a:rPr lang="cs-CZ" sz="1600" dirty="0" err="1"/>
              <a:t>iv</a:t>
            </a:r>
            <a:r>
              <a:rPr lang="cs-CZ" sz="1600" dirty="0"/>
              <a:t>, 123 s. </a:t>
            </a:r>
            <a:r>
              <a:rPr lang="cs-CZ" sz="1600"/>
              <a:t>ISBN 80-251-0582-2.</a:t>
            </a:r>
          </a:p>
          <a:p>
            <a:endParaRPr lang="cs-CZ" sz="1600"/>
          </a:p>
          <a:p>
            <a:r>
              <a:rPr lang="cs-CZ" sz="1600" dirty="0"/>
              <a:t>PLAMÍNEK, Jiří. </a:t>
            </a:r>
            <a:r>
              <a:rPr lang="cs-CZ" sz="1600" i="1" dirty="0"/>
              <a:t>Konflikty a vyjednávání: umění vyhrávat, aniž by někdo prohrál</a:t>
            </a:r>
            <a:r>
              <a:rPr lang="cs-CZ" sz="1600" dirty="0"/>
              <a:t>. 3., </a:t>
            </a:r>
            <a:r>
              <a:rPr lang="cs-CZ" sz="1600" dirty="0" err="1"/>
              <a:t>upr</a:t>
            </a:r>
            <a:r>
              <a:rPr lang="cs-CZ" sz="1600" dirty="0"/>
              <a:t>. a dopl. vyd. Praha: </a:t>
            </a:r>
            <a:r>
              <a:rPr lang="cs-CZ" sz="1600" dirty="0" err="1"/>
              <a:t>Grada</a:t>
            </a:r>
            <a:r>
              <a:rPr lang="cs-CZ" sz="1600" dirty="0"/>
              <a:t>, 2012, 134 s. ISBN 978-80-247-4485-8.</a:t>
            </a:r>
          </a:p>
          <a:p>
            <a:endParaRPr lang="cs-CZ" sz="1600" dirty="0"/>
          </a:p>
          <a:p>
            <a:r>
              <a:rPr lang="cs-CZ" sz="1600" dirty="0"/>
              <a:t>Projekt „Podnikavá žena – Vyjednávání a argumentace“, dostupné online na: </a:t>
            </a:r>
            <a:r>
              <a:rPr lang="cs-CZ" sz="1600" dirty="0">
                <a:hlinkClick r:id="rId2"/>
              </a:rPr>
              <a:t>http://www.podnikavazena.cz/web/i/File/Vyjednavani_argumentace.pdf</a:t>
            </a:r>
            <a:endParaRPr lang="cs-CZ" sz="1600" dirty="0"/>
          </a:p>
          <a:p>
            <a:endParaRPr lang="cs-CZ" sz="1600" dirty="0"/>
          </a:p>
          <a:p>
            <a:r>
              <a:rPr lang="cs-CZ" sz="1600" dirty="0"/>
              <a:t>Článek „6 </a:t>
            </a:r>
            <a:r>
              <a:rPr lang="cs-CZ" sz="1600" dirty="0" err="1"/>
              <a:t>hlavných</a:t>
            </a:r>
            <a:r>
              <a:rPr lang="cs-CZ" sz="1600" dirty="0"/>
              <a:t> zásad </a:t>
            </a:r>
            <a:r>
              <a:rPr lang="cs-CZ" sz="1600" dirty="0" err="1"/>
              <a:t>pri</a:t>
            </a:r>
            <a:r>
              <a:rPr lang="cs-CZ" sz="1600" dirty="0"/>
              <a:t> vyjednávaní“ na web. Stránkách kariéra bez hraníc, dostupné online na: </a:t>
            </a:r>
            <a:r>
              <a:rPr lang="cs-CZ" sz="1600" dirty="0">
                <a:hlinkClick r:id="rId3"/>
              </a:rPr>
              <a:t>http://www.karierabezhranic.sk/karierny-svet/zamestnanie/vyjednavanie/6-hlavnych-zasad/</a:t>
            </a:r>
            <a:endParaRPr lang="cs-CZ" sz="1600" dirty="0"/>
          </a:p>
          <a:p>
            <a:endParaRPr lang="cs-CZ" sz="1600" dirty="0"/>
          </a:p>
          <a:p>
            <a:endParaRPr lang="cs-CZ" sz="1600" dirty="0"/>
          </a:p>
          <a:p>
            <a:endParaRPr lang="cs-CZ" sz="1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Zdroje:</a:t>
            </a:r>
          </a:p>
        </p:txBody>
      </p:sp>
    </p:spTree>
    <p:extLst>
      <p:ext uri="{BB962C8B-B14F-4D97-AF65-F5344CB8AC3E}">
        <p14:creationId xmlns:p14="http://schemas.microsoft.com/office/powerpoint/2010/main" val="3315858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x-none"/>
              <a:t>Jaký má být výsledek?</a:t>
            </a:r>
          </a:p>
          <a:p>
            <a:pPr lvl="0"/>
            <a:r>
              <a:rPr lang="x-none"/>
              <a:t>1.  Vítěz - poražený</a:t>
            </a:r>
          </a:p>
          <a:p>
            <a:pPr lvl="1"/>
            <a:r>
              <a:rPr lang="x-none"/>
              <a:t>atraktivní, ale může být i škodlivé</a:t>
            </a:r>
          </a:p>
          <a:p>
            <a:pPr lvl="1"/>
            <a:r>
              <a:rPr lang="x-none"/>
              <a:t>často nedosažitelné</a:t>
            </a:r>
          </a:p>
          <a:p>
            <a:pPr lvl="0"/>
            <a:r>
              <a:rPr lang="x-none"/>
              <a:t>2. Vítěz - vítěz</a:t>
            </a:r>
          </a:p>
          <a:p>
            <a:pPr lvl="1"/>
            <a:r>
              <a:rPr lang="x-none"/>
              <a:t>Obě strany odcházejí spokojeny, což však neznamená, že obě získaly stejně</a:t>
            </a:r>
          </a:p>
          <a:p>
            <a:pPr lvl="0"/>
            <a:r>
              <a:rPr lang="x-none"/>
              <a:t>3."Poziční vyjednávání"</a:t>
            </a:r>
          </a:p>
          <a:p>
            <a:pPr lvl="1"/>
            <a:r>
              <a:rPr lang="x-none"/>
              <a:t>Strany vědí, že jejich požadavky jsou nereálné a musí dojít k přiblížení pozic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0070C0"/>
                </a:solidFill>
              </a:rPr>
              <a:t>Přístupy k vyjednávání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x-none"/>
              <a:t>1. Čas</a:t>
            </a:r>
          </a:p>
          <a:p>
            <a:pPr lvl="0">
              <a:buNone/>
            </a:pPr>
            <a:r>
              <a:rPr lang="x-none"/>
              <a:t>2. Informace</a:t>
            </a:r>
          </a:p>
          <a:p>
            <a:pPr lvl="0">
              <a:buNone/>
            </a:pPr>
            <a:r>
              <a:rPr lang="x-none"/>
              <a:t>3. Moc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0070C0"/>
                </a:solidFill>
              </a:rPr>
              <a:t>Faktory ovlivňující vyjednávání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x-none"/>
              <a:t>Jednorázové jednání</a:t>
            </a:r>
          </a:p>
          <a:p>
            <a:pPr lvl="0"/>
            <a:r>
              <a:rPr lang="x-none"/>
              <a:t>Jde nám o hodnotu, máme tendenci se snažit získat co nejvíc</a:t>
            </a:r>
          </a:p>
          <a:p>
            <a:pPr lvl="0"/>
            <a:r>
              <a:rPr lang="x-none"/>
              <a:t>Dlouhodobé jednání</a:t>
            </a:r>
          </a:p>
          <a:p>
            <a:pPr lvl="0"/>
            <a:r>
              <a:rPr lang="x-none"/>
              <a:t>Hodnotou je samotná dlouhodobá spolupráce</a:t>
            </a:r>
          </a:p>
          <a:p>
            <a:pPr lvl="0"/>
            <a:endParaRPr lang="x-none"/>
          </a:p>
          <a:p>
            <a:pPr lvl="0"/>
            <a:r>
              <a:rPr lang="x-none"/>
              <a:t>Typu vztahu je nutno přizpůsobit cíle i taktiku jejich dosažení.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0070C0"/>
                </a:solidFill>
              </a:rPr>
              <a:t>Typ vztahu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x-none"/>
              <a:t>Styl vyjednávání je nutno zvolit podle toho, co považujeme za kritérium úspěchu</a:t>
            </a:r>
          </a:p>
          <a:p>
            <a:pPr lvl="0"/>
            <a:r>
              <a:rPr lang="x-none"/>
              <a:t>Společná výhra</a:t>
            </a:r>
          </a:p>
          <a:p>
            <a:pPr lvl="0"/>
            <a:r>
              <a:rPr lang="x-none"/>
              <a:t>Vlastní vítězství</a:t>
            </a:r>
          </a:p>
          <a:p>
            <a:pPr lvl="0"/>
            <a:r>
              <a:rPr lang="x-none"/>
              <a:t>Objektivní spravedlnost</a:t>
            </a:r>
          </a:p>
          <a:p>
            <a:pPr lvl="0"/>
            <a:r>
              <a:rPr lang="x-none"/>
              <a:t>Výhra protistrany</a:t>
            </a:r>
          </a:p>
          <a:p>
            <a:pPr lvl="0"/>
            <a:r>
              <a:rPr lang="x-none"/>
              <a:t>Společná prohra</a:t>
            </a:r>
          </a:p>
          <a:p>
            <a:pPr lvl="0"/>
            <a:r>
              <a:rPr lang="x-none"/>
              <a:t>Permanentní nedohoda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0070C0"/>
                </a:solidFill>
              </a:rPr>
              <a:t>Kritéria úspěchu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/>
              <a:t>Kompetitivní</a:t>
            </a:r>
          </a:p>
          <a:p>
            <a:pPr lvl="0"/>
            <a:r>
              <a:rPr lang="x-none"/>
              <a:t>Kooperativní</a:t>
            </a:r>
          </a:p>
          <a:p>
            <a:pPr lvl="0"/>
            <a:r>
              <a:rPr lang="x-none"/>
              <a:t>Principiální</a:t>
            </a:r>
          </a:p>
          <a:p>
            <a:pPr lvl="0"/>
            <a:r>
              <a:rPr lang="x-none"/>
              <a:t>Virtuální</a:t>
            </a:r>
          </a:p>
          <a:p>
            <a:pPr lvl="0"/>
            <a:r>
              <a:rPr lang="x-none"/>
              <a:t>Destruktivní</a:t>
            </a:r>
          </a:p>
          <a:p>
            <a:pPr lvl="0"/>
            <a:r>
              <a:rPr lang="x-none"/>
              <a:t>Obětavé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0070C0"/>
                </a:solidFill>
              </a:rPr>
              <a:t>Přehled stylů vyjednávání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solidFill>
                  <a:srgbClr val="0070C0"/>
                </a:solidFill>
              </a:rPr>
              <a:t>Taktické aspekty vyjednávání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1639</TotalTime>
  <Words>922</Words>
  <Application>Microsoft Office PowerPoint</Application>
  <PresentationFormat>Předvádění na obrazovce (4:3)</PresentationFormat>
  <Paragraphs>192</Paragraphs>
  <Slides>31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40" baseType="lpstr">
      <vt:lpstr>Arial</vt:lpstr>
      <vt:lpstr>Calibri</vt:lpstr>
      <vt:lpstr>Lucida Sans Unicode</vt:lpstr>
      <vt:lpstr>Times New Roman</vt:lpstr>
      <vt:lpstr>Verdana</vt:lpstr>
      <vt:lpstr>Wingdings</vt:lpstr>
      <vt:lpstr>Wingdings 2</vt:lpstr>
      <vt:lpstr>Wingdings 3</vt:lpstr>
      <vt:lpstr>Shluk</vt:lpstr>
      <vt:lpstr>Vyjednávání</vt:lpstr>
      <vt:lpstr>Pojem vyjednávání</vt:lpstr>
      <vt:lpstr>Proč vyjednávat?</vt:lpstr>
      <vt:lpstr>Přístupy k vyjednávání</vt:lpstr>
      <vt:lpstr>Faktory ovlivňující vyjednávání</vt:lpstr>
      <vt:lpstr>Typ vztahu</vt:lpstr>
      <vt:lpstr>Kritéria úspěchu</vt:lpstr>
      <vt:lpstr>Přehled stylů vyjednávání</vt:lpstr>
      <vt:lpstr>Taktické aspekty vyjednávání</vt:lpstr>
      <vt:lpstr>Způsoby ukončení vyjednávání</vt:lpstr>
      <vt:lpstr>Dohoda</vt:lpstr>
      <vt:lpstr>Batna</vt:lpstr>
      <vt:lpstr>Batna</vt:lpstr>
      <vt:lpstr>Zájmy a moc v konfliktech</vt:lpstr>
      <vt:lpstr>Původ vlivu</vt:lpstr>
      <vt:lpstr>Analýza zájmů</vt:lpstr>
      <vt:lpstr>Příprava na vyjednávání</vt:lpstr>
      <vt:lpstr>Prezentace aplikace PowerPoint</vt:lpstr>
      <vt:lpstr>Prezentace aplikace PowerPoint</vt:lpstr>
      <vt:lpstr>Lidské aspekty vyjednávání</vt:lpstr>
      <vt:lpstr>Co všechno může rozhodovat o lidském chování?</vt:lpstr>
      <vt:lpstr>Zděděné aspekty</vt:lpstr>
      <vt:lpstr>Motivační preference</vt:lpstr>
      <vt:lpstr>Prezentace aplikace PowerPoint</vt:lpstr>
      <vt:lpstr>Naučené aspekty</vt:lpstr>
      <vt:lpstr>Vyjednávací týmy</vt:lpstr>
      <vt:lpstr>Zásady řešení konfliktů  a vyjednávání</vt:lpstr>
      <vt:lpstr>Zásady vyjednávání I</vt:lpstr>
      <vt:lpstr>Zásady vyjednávání II</vt:lpstr>
      <vt:lpstr>Zásady vyjednávání III</vt:lpstr>
      <vt:lpstr>Zdroje: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Taktické aspekty vyjednávání</dc:title>
  <dc:creator>Zinuška</dc:creator>
  <cp:lastModifiedBy>Martina Urbanová</cp:lastModifiedBy>
  <cp:revision>65</cp:revision>
  <dcterms:created xsi:type="dcterms:W3CDTF">2014-04-05T15:10:44Z</dcterms:created>
  <dcterms:modified xsi:type="dcterms:W3CDTF">2024-04-11T17:50:14Z</dcterms:modified>
</cp:coreProperties>
</file>