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9" r:id="rId3"/>
    <p:sldId id="260" r:id="rId4"/>
    <p:sldId id="284" r:id="rId5"/>
    <p:sldId id="261" r:id="rId6"/>
    <p:sldId id="282" r:id="rId7"/>
    <p:sldId id="262" r:id="rId8"/>
    <p:sldId id="263" r:id="rId9"/>
    <p:sldId id="264" r:id="rId10"/>
    <p:sldId id="265" r:id="rId11"/>
    <p:sldId id="271" r:id="rId12"/>
    <p:sldId id="266" r:id="rId13"/>
    <p:sldId id="267" r:id="rId14"/>
    <p:sldId id="270" r:id="rId15"/>
    <p:sldId id="268" r:id="rId16"/>
    <p:sldId id="273" r:id="rId17"/>
    <p:sldId id="269" r:id="rId18"/>
    <p:sldId id="272" r:id="rId19"/>
    <p:sldId id="274" r:id="rId20"/>
    <p:sldId id="275" r:id="rId21"/>
    <p:sldId id="276" r:id="rId22"/>
    <p:sldId id="277" r:id="rId23"/>
    <p:sldId id="283" r:id="rId24"/>
    <p:sldId id="278" r:id="rId25"/>
    <p:sldId id="279" r:id="rId26"/>
    <p:sldId id="280" r:id="rId27"/>
    <p:sldId id="281" r:id="rId28"/>
    <p:sldId id="287" r:id="rId29"/>
    <p:sldId id="288" r:id="rId30"/>
    <p:sldId id="289" r:id="rId31"/>
    <p:sldId id="299" r:id="rId32"/>
    <p:sldId id="301" r:id="rId33"/>
    <p:sldId id="302" r:id="rId34"/>
    <p:sldId id="303" r:id="rId35"/>
    <p:sldId id="304" r:id="rId36"/>
    <p:sldId id="316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298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60" d="100"/>
          <a:sy n="160" d="100"/>
        </p:scale>
        <p:origin x="336" y="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a vyhledávací postupy</a:t>
            </a:r>
            <a:br>
              <a:rPr lang="cs-CZ" dirty="0"/>
            </a:br>
            <a:r>
              <a:rPr lang="cs-CZ" dirty="0"/>
              <a:t>Dokazování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</a:t>
            </a:r>
            <a:r>
              <a:rPr lang="pt-BR" dirty="0"/>
              <a:t>BZ402Zk Daně a správa daní</a:t>
            </a:r>
            <a:r>
              <a:rPr lang="cs-CZ" dirty="0"/>
              <a:t>     	    	únor 2022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postup správce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4083050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Daňový subjekt ve lhůtě navrhne pokračování v dokazování -&gt; správce daně přezkoumá a</a:t>
            </a:r>
          </a:p>
          <a:p>
            <a:r>
              <a:rPr lang="cs-CZ" dirty="0"/>
              <a:t>1. neshledá-li důvody pro pokračování v dokazování -&gt; stanoví daň,</a:t>
            </a:r>
          </a:p>
          <a:p>
            <a:r>
              <a:rPr lang="cs-CZ" dirty="0"/>
              <a:t>2. shledá-li důvody pro pokračování v dokazování -&gt; pokračuje POP, nebo správce daně zahájí DK</a:t>
            </a:r>
          </a:p>
          <a:p>
            <a:pPr lvl="1"/>
            <a:r>
              <a:rPr lang="cs-CZ" dirty="0"/>
              <a:t>Pokud pokračuje POP, je doplněno dokazování a znovu daňový subjekt seznámen s výsledkem POP (viz výše)</a:t>
            </a:r>
          </a:p>
          <a:p>
            <a:pPr lvl="1"/>
            <a:r>
              <a:rPr lang="cs-CZ" dirty="0"/>
              <a:t>Pokud je zahájena DK, tak předmět a rozsah není omezen účelem odstranění pochybností</a:t>
            </a:r>
          </a:p>
          <a:p>
            <a:pPr lvl="1"/>
            <a:r>
              <a:rPr lang="cs-CZ" dirty="0"/>
              <a:t>Do </a:t>
            </a:r>
            <a:r>
              <a:rPr lang="cs-CZ" dirty="0">
                <a:solidFill>
                  <a:srgbClr val="FF0000"/>
                </a:solidFill>
              </a:rPr>
              <a:t>31. 12. 2020 </a:t>
            </a:r>
            <a:r>
              <a:rPr lang="cs-CZ" dirty="0"/>
              <a:t>nemá správce daně pravomoc pokračovat v POP, ale vždy v případě nutnosti dalšího dokazování musí zahájit DK</a:t>
            </a:r>
          </a:p>
          <a:p>
            <a:endParaRPr lang="cs-CZ" dirty="0"/>
          </a:p>
          <a:p>
            <a:r>
              <a:rPr lang="cs-CZ" dirty="0"/>
              <a:t>Správce daně může </a:t>
            </a:r>
            <a:r>
              <a:rPr lang="cs-CZ" b="1" dirty="0"/>
              <a:t>kdykoliv</a:t>
            </a:r>
            <a:r>
              <a:rPr lang="cs-CZ" dirty="0"/>
              <a:t> přejít z POP do DK: „Správce daně může zahájit za účelem odstranění pochybností daňovou kontrolu, jejíž předmět a rozsah nejsou tímto účelem omezeny. Zahájením této daňové kontroly je postup k odstranění pochybností ukončen.“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346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5264891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Daňová kontrola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76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0D576-841E-40CE-9821-F6FA7682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kontrola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BCB4D-5599-4067-B807-D5453456E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Komplexnější postup k ověřování skutečností rozhodných pro stanovení daně</a:t>
            </a:r>
          </a:p>
          <a:p>
            <a:r>
              <a:rPr lang="cs-CZ" dirty="0"/>
              <a:t>Předmětem jsou daňové povinnosti, tvrzení daňového subjektu nebo jiné okolnosti rozhodné pro správné zjištění a stanovení daně vztahující se k jednomu daňovému řízení</a:t>
            </a:r>
          </a:p>
          <a:p>
            <a:pPr lvl="1"/>
            <a:r>
              <a:rPr lang="cs-CZ" dirty="0"/>
              <a:t>DK vždy ke konkrétní dani a konkrétnímu zdaňovacímu období</a:t>
            </a:r>
          </a:p>
          <a:p>
            <a:r>
              <a:rPr lang="cs-CZ" dirty="0"/>
              <a:t>Lze zahájit DK i u nevyměřené daně (tj. správce daně ani nezahájí POP)</a:t>
            </a:r>
          </a:p>
          <a:p>
            <a:r>
              <a:rPr lang="cs-CZ" dirty="0"/>
              <a:t>Pochybnosti nemusí existovat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2C47A5-C2D1-42A8-A7B9-0DFF0A26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11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0D576-841E-40CE-9821-F6FA7682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BCB4D-5599-4067-B807-D5453456E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DK vždy ke konkrétní dani a konkrétnímu zdaňovacímu období</a:t>
            </a:r>
          </a:p>
          <a:p>
            <a:r>
              <a:rPr lang="cs-CZ" dirty="0"/>
              <a:t>Kontrola ve vymezeném rozsahu</a:t>
            </a:r>
          </a:p>
          <a:p>
            <a:pPr lvl="1"/>
            <a:r>
              <a:rPr lang="cs-CZ" dirty="0"/>
              <a:t>Rozsah lze v průběhu DK rozšířit i zúžit</a:t>
            </a:r>
          </a:p>
          <a:p>
            <a:pPr lvl="1"/>
            <a:r>
              <a:rPr lang="cs-CZ" dirty="0"/>
              <a:t>Vztah k opakování DK</a:t>
            </a:r>
          </a:p>
          <a:p>
            <a:r>
              <a:rPr lang="cs-CZ" dirty="0"/>
              <a:t>Může probíhat společně pro více daní a/nebo více zdaňovacích období</a:t>
            </a:r>
          </a:p>
          <a:p>
            <a:endParaRPr lang="cs-CZ" dirty="0"/>
          </a:p>
          <a:p>
            <a:r>
              <a:rPr lang="cs-CZ" dirty="0"/>
              <a:t>Daňová kontrola se provádí u daňového subjektu nebo na místě, kde je to vzhledem k účelu kontroly nejvhodnější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2C47A5-C2D1-42A8-A7B9-0DFF0A26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29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346C1-168D-4A72-A616-DE1E92385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625EFC-5016-4AF6-91BB-A40E017C4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Pouze pokud </a:t>
            </a:r>
            <a:r>
              <a:rPr lang="cs-CZ" sz="2400" b="1" dirty="0"/>
              <a:t>správce daně </a:t>
            </a:r>
            <a:r>
              <a:rPr lang="cs-CZ" sz="2400" dirty="0"/>
              <a:t>zjistí nové skutečnosti nebo důkazy, které nemohly být bez zavinění správce daně uplatněny v původní daňové kontrole a které zakládají pochybnosti o správnosti, průkaznosti nebo úplnosti dosud stanovené daně nebo tvrzení daňového subjektu; takto lze daňovou kontrolu opakovat </a:t>
            </a:r>
            <a:r>
              <a:rPr lang="cs-CZ" sz="2400" b="1" dirty="0"/>
              <a:t>pouze v rozsahu, který odpovídá nově zjištěným skutečnostem nebo důkazům</a:t>
            </a:r>
            <a:r>
              <a:rPr lang="cs-CZ" sz="2400" dirty="0"/>
              <a:t>, </a:t>
            </a:r>
          </a:p>
          <a:p>
            <a:r>
              <a:rPr lang="cs-CZ" sz="2400" dirty="0"/>
              <a:t>nebo </a:t>
            </a:r>
            <a:r>
              <a:rPr lang="cs-CZ" sz="2400" b="1" dirty="0"/>
              <a:t>daňový subjekt </a:t>
            </a:r>
            <a:r>
              <a:rPr lang="cs-CZ" sz="2400" dirty="0"/>
              <a:t>učiní úkon, kterým mění svá dosavadní tvrzení; takto lze daňovou kontrolu opakovat </a:t>
            </a:r>
            <a:r>
              <a:rPr lang="cs-CZ" sz="2400" b="1" dirty="0"/>
              <a:t>pouze v rozsahu, který odpovídá změně dosavadního tvrzení daňového subjektu</a:t>
            </a:r>
            <a:r>
              <a:rPr lang="cs-CZ" sz="2400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8BC85F-3C31-4A74-830A-A2DCF7097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71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6E2F1D-A296-448B-8A8B-0D94A5D1A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35E5C8-AB9A-45A2-83FC-6F57E4063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Do </a:t>
            </a:r>
            <a:r>
              <a:rPr lang="cs-CZ" sz="2400" dirty="0">
                <a:solidFill>
                  <a:srgbClr val="FF0000"/>
                </a:solidFill>
              </a:rPr>
              <a:t>31. 12. 2020</a:t>
            </a:r>
            <a:r>
              <a:rPr lang="cs-CZ" sz="2400" dirty="0"/>
              <a:t>: zahájena prvním úkonem správce daně vůči daňovému subjektu, při kterém je vymezen předmět a rozsah daňové kontroly a při kterém správce daně začne zjišťovat daňové povinnosti nebo prověřovat tvrzení daňového subjektu nebo jiné okolnosti rozhodné pro správné zjištění a stanovení daně</a:t>
            </a:r>
          </a:p>
          <a:p>
            <a:pPr lvl="1"/>
            <a:r>
              <a:rPr lang="cs-CZ" dirty="0"/>
              <a:t>Protokol o zahájení DK</a:t>
            </a:r>
          </a:p>
          <a:p>
            <a:pPr lvl="1"/>
            <a:r>
              <a:rPr lang="cs-CZ" dirty="0"/>
              <a:t>Problém v případě nekomunikujících subjektů</a:t>
            </a:r>
          </a:p>
          <a:p>
            <a:r>
              <a:rPr lang="cs-CZ" sz="2400" dirty="0"/>
              <a:t>Od 1. 1. 2021: zahájena doručením oznámení o zahájení daňové kontroly, ve kterém je vymezen předmět a rozsah daňové kontroly</a:t>
            </a:r>
          </a:p>
          <a:p>
            <a:pPr lvl="1"/>
            <a:r>
              <a:rPr lang="cs-CZ" dirty="0"/>
              <a:t>Formalizovaný postup bez nutné součinnosti daňového subjektu</a:t>
            </a:r>
          </a:p>
          <a:p>
            <a:pPr lvl="1"/>
            <a:r>
              <a:rPr lang="cs-CZ" dirty="0"/>
              <a:t>Správce daně začne současně nebo bez zbytečného odkladu zjišťovat daňové povinnosti nebo prověřovat tvrzení daňového subjektu nebo jiné okolnosti rozhodné pro správné zjištění a stanovení daně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29A239-06A7-40E2-A1FF-9E0AE0AAE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30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zahájení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Nemožnost podat dodatečné daňové přiznání (§ 145a DŘ)</a:t>
            </a:r>
          </a:p>
          <a:p>
            <a:r>
              <a:rPr lang="cs-CZ" dirty="0"/>
              <a:t>Existuje-li důvodný předpoklad doměření daně -&gt; výzva k podání dodatečného přiznání (§ 145 odst. 2 DŘ)</a:t>
            </a:r>
          </a:p>
          <a:p>
            <a:pPr lvl="1"/>
            <a:r>
              <a:rPr lang="cs-CZ" dirty="0"/>
              <a:t>Pokud dojde k zahájení DK, tak to nemá vliv na DK, ale nevzniká povinnost úhrady penále z doměřené daně </a:t>
            </a:r>
          </a:p>
          <a:p>
            <a:r>
              <a:rPr lang="cs-CZ" dirty="0"/>
              <a:t>Přerušuje se a začíná běh nové lhůty pro stanovení daně (§ 148 DŘ)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012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47A27-E3A5-44E1-B63F-3DD590F83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daňového subjektu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0E7210-9434-4C7B-8333-EBDEE7670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Umožnit správci daně provedení daňové kontroly</a:t>
            </a:r>
          </a:p>
          <a:p>
            <a:r>
              <a:rPr lang="cs-CZ" dirty="0"/>
              <a:t>Zajistit vhodné místo a podmínky k provádění daňové kontroly,</a:t>
            </a:r>
          </a:p>
          <a:p>
            <a:r>
              <a:rPr lang="cs-CZ" dirty="0"/>
              <a:t>Poskytnout nezbytné informace o vlastní organizační struktuře, o pracovní náplni jednotlivých útvarů, o oprávněních jednotlivých zaměstnanců nebo jiných osob zajišťujících jeho činnost a o uložení účetních záznamů a jiných informací; to neplatí pro nepodnikající fyzické osoby,</a:t>
            </a:r>
          </a:p>
          <a:p>
            <a:r>
              <a:rPr lang="cs-CZ" dirty="0"/>
              <a:t>Předložit důkazní prostředky prokazující jeho tvrzení,</a:t>
            </a:r>
          </a:p>
          <a:p>
            <a:r>
              <a:rPr lang="cs-CZ" dirty="0"/>
              <a:t>Umožnit jednání s kterýmkoliv svým zaměstnancem nebo jinou osobou, která vykonává jeho činnosti,</a:t>
            </a:r>
          </a:p>
          <a:p>
            <a:r>
              <a:rPr lang="cs-CZ" dirty="0"/>
              <a:t>Nezatajovat důkazní prostředky, které má k dispozici, nebo o nichž je mu známo, kde se nacházejí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28D100-DD49-4826-B8AC-2710BBDE0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74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31692-9CFA-45F0-A047-09EF2CBE8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daňového subjektu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6AFDB-CDFB-41A9-B605-F601AA269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být přítomen jednání se svými zaměstnanci nebo dalšími osobami, které vykonávají jeho činnosti,</a:t>
            </a:r>
          </a:p>
          <a:p>
            <a:r>
              <a:rPr lang="cs-CZ" dirty="0"/>
              <a:t>předkládat důkazní prostředky nebo navrhovat provedení důkazních prostředků, které on sám nemá k dispozici,</a:t>
            </a:r>
          </a:p>
          <a:p>
            <a:r>
              <a:rPr lang="cs-CZ" b="1" dirty="0"/>
              <a:t>vyvracet pochybnosti vyjádřené správcem daně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BE7068-2660-4109-A37D-F9BA78C9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5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vyzývá daňový subjekt k prokázání jeho tvrzení a dalších skutečností</a:t>
            </a:r>
          </a:p>
          <a:p>
            <a:r>
              <a:rPr lang="cs-CZ" dirty="0"/>
              <a:t>Probíhá dokazování</a:t>
            </a:r>
          </a:p>
          <a:p>
            <a:r>
              <a:rPr lang="cs-CZ" dirty="0"/>
              <a:t>Daňový subjekt nese důkazní břemeno (x podvody na DPH)</a:t>
            </a:r>
          </a:p>
          <a:p>
            <a:r>
              <a:rPr lang="cs-CZ" dirty="0"/>
              <a:t>Je volbou daňového subjektu, jako strategii zvolí</a:t>
            </a:r>
          </a:p>
          <a:p>
            <a:r>
              <a:rPr lang="cs-CZ" dirty="0"/>
              <a:t>DK provádí kterýkoliv věcně příslušný správce daně v rámci celé ČR (viz zákon o Finanční správě ČR)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D812D7-7463-4F52-9411-7C0DE6B1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Postupy při správě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9286A4-8EDB-435F-A400-8C438AC7F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daně je </a:t>
            </a:r>
            <a:r>
              <a:rPr lang="cs-CZ" b="1" dirty="0"/>
              <a:t>postup</a:t>
            </a:r>
            <a:r>
              <a:rPr lang="cs-CZ" dirty="0"/>
              <a:t>, jehož cílem je správné zjištění a stanovení daní a zabezpečení jejich úhrady.</a:t>
            </a:r>
          </a:p>
          <a:p>
            <a:r>
              <a:rPr lang="cs-CZ" dirty="0"/>
              <a:t>Jde o účelový správní proces (postup) směřující k zjištění a stanovení daní a zabezpečení jejich úhrady</a:t>
            </a:r>
          </a:p>
          <a:p>
            <a:r>
              <a:rPr lang="cs-CZ" dirty="0"/>
              <a:t>Postupy nejsou vždy součástí řízení, ale mohou probíhat v rámci řízení</a:t>
            </a:r>
          </a:p>
          <a:p>
            <a:r>
              <a:rPr lang="cs-CZ" dirty="0"/>
              <a:t>Správce daně ověřuje plnění povinností daňových subjektů prostřednictvím realizace těchto druhů postupů:</a:t>
            </a:r>
          </a:p>
          <a:p>
            <a:pPr lvl="1"/>
            <a:r>
              <a:rPr lang="cs-CZ" dirty="0"/>
              <a:t>Vyhledávací postupy</a:t>
            </a:r>
          </a:p>
          <a:p>
            <a:pPr lvl="1"/>
            <a:r>
              <a:rPr lang="cs-CZ" dirty="0"/>
              <a:t>Kontrolní postupy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F630D7-7B5D-4EBD-8A6F-567B82D55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56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Seznámení s výsledkem kontrolního zjištění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VKZ je ucelený dokument o dosavadním průběhu DK včetně hodnocení dosud zjištěných důkazů</a:t>
            </a:r>
          </a:p>
          <a:p>
            <a:pPr lvl="1"/>
            <a:r>
              <a:rPr lang="cs-CZ" dirty="0"/>
              <a:t>Nutnost přeřadit písemnosti do veřejné části spisu</a:t>
            </a:r>
          </a:p>
          <a:p>
            <a:r>
              <a:rPr lang="cs-CZ" sz="2400" dirty="0"/>
              <a:t>Pokud má dojít ke stanovení daně, je s VKZ seznámen daňový subjekt a je stanovena lhůta pro případné vyjádření</a:t>
            </a:r>
          </a:p>
          <a:p>
            <a:pPr lvl="1"/>
            <a:r>
              <a:rPr lang="cs-CZ" dirty="0"/>
              <a:t>Do 31. 12. 2020 je lhůta stanovována pouze na základě žádosti daňového subjektu</a:t>
            </a:r>
          </a:p>
          <a:p>
            <a:r>
              <a:rPr lang="cs-CZ" sz="2400" dirty="0"/>
              <a:t>Daňový subjekt může uplatnit připomínky vůči dosavadnímu VKZ a uplatnit návrh na doplnění VKZ (včetně případného dokazování)</a:t>
            </a:r>
          </a:p>
          <a:p>
            <a:r>
              <a:rPr lang="cs-CZ" sz="2400" dirty="0"/>
              <a:t>Pokud návazně dojde k podstatné změně VKZ, je daňový subjekt znovu seznámen s doplněným VKZ a znovu je mu umožněno se vyjádřit ve lhůtě…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31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Doručením oznámení o ukončení daňové kontroly, k němuž je přiložena zpráva o daňové kontrole podepsaná úřední osobou</a:t>
            </a:r>
          </a:p>
          <a:p>
            <a:r>
              <a:rPr lang="cs-CZ" dirty="0"/>
              <a:t>Do 31. 12. 2020 okamžikem podpisu Zprávy o DK</a:t>
            </a:r>
          </a:p>
          <a:p>
            <a:pPr lvl="1"/>
            <a:r>
              <a:rPr lang="cs-CZ" dirty="0"/>
              <a:t>Osobní jednání</a:t>
            </a:r>
          </a:p>
          <a:p>
            <a:pPr lvl="1"/>
            <a:r>
              <a:rPr lang="cs-CZ" dirty="0"/>
              <a:t>S odkazem na zásady bylo možné žádat zaslání</a:t>
            </a:r>
          </a:p>
          <a:p>
            <a:pPr lvl="1"/>
            <a:r>
              <a:rPr lang="cs-CZ" dirty="0"/>
              <a:t>Problém s odmítnutím podpisu</a:t>
            </a:r>
          </a:p>
          <a:p>
            <a:r>
              <a:rPr lang="cs-CZ" dirty="0"/>
              <a:t>Rozhodnutí o stanovení daně může být doručeno současně s oznámením o ukončení DK</a:t>
            </a:r>
          </a:p>
          <a:p>
            <a:pPr lvl="1"/>
            <a:r>
              <a:rPr lang="cs-CZ" dirty="0"/>
              <a:t>Pozor na rozsah zmocnění!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16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daňové kontrole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Zpráva o DK obsahuje</a:t>
            </a:r>
          </a:p>
          <a:p>
            <a:r>
              <a:rPr lang="cs-CZ" dirty="0"/>
              <a:t>a) odkaz na oznámení o zahájení daňové kontroly, popřípadě oznámení o změně rozsahu daňové kontroly, a</a:t>
            </a:r>
          </a:p>
          <a:p>
            <a:r>
              <a:rPr lang="cs-CZ" dirty="0"/>
              <a:t>b) konečný výsledek kontrolního zjištění, včetně</a:t>
            </a:r>
          </a:p>
          <a:p>
            <a:pPr lvl="1"/>
            <a:r>
              <a:rPr lang="cs-CZ" dirty="0"/>
              <a:t>1. hodnocení zjištěných důkazů,</a:t>
            </a:r>
          </a:p>
          <a:p>
            <a:pPr lvl="1"/>
            <a:r>
              <a:rPr lang="cs-CZ" dirty="0"/>
              <a:t>2. stanoviska správce daně k vyjádření daňového subjektu k výsledku dosavadního kontrolního zjištění</a:t>
            </a:r>
          </a:p>
          <a:p>
            <a:pPr lvl="1"/>
            <a:endParaRPr lang="cs-CZ" dirty="0"/>
          </a:p>
          <a:p>
            <a:r>
              <a:rPr lang="cs-CZ" dirty="0"/>
              <a:t>Zpráva o DK je odůvodnění rozhodnutí o stanovení daně</a:t>
            </a:r>
          </a:p>
          <a:p>
            <a:pPr lvl="1"/>
            <a:r>
              <a:rPr lang="cs-CZ" dirty="0"/>
              <a:t>Odvolání se věcně vymezuje právě proti Zprávě o DK, byť formálně směřuje (napadá) rozhodnutí o stanovení daně (PV/DPV)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939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3099823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Vyhledávací postupy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64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Vyhledávací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08528"/>
            <a:ext cx="11029615" cy="425244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Správce daně vyhledává důkazní prostředky a daňové subjekty a zjišťuje plnění jejich povinností při správě daní před zahájením řízení i v jeho průběhu.</a:t>
            </a:r>
          </a:p>
          <a:p>
            <a:r>
              <a:rPr lang="cs-CZ" dirty="0"/>
              <a:t>Vyhledávací činnost provádí správce daně </a:t>
            </a:r>
            <a:r>
              <a:rPr lang="cs-CZ" b="1" dirty="0"/>
              <a:t>i bez součinnosti s daňovým subjektem</a:t>
            </a:r>
            <a:r>
              <a:rPr lang="cs-CZ" dirty="0"/>
              <a:t>.</a:t>
            </a:r>
          </a:p>
          <a:p>
            <a:r>
              <a:rPr lang="cs-CZ" dirty="0"/>
              <a:t>V rámci vyhledávací činnosti správce daně</a:t>
            </a:r>
          </a:p>
          <a:p>
            <a:pPr lvl="1"/>
            <a:r>
              <a:rPr lang="cs-CZ" dirty="0"/>
              <a:t>a) ověřuje úplnost evidence či registrace daňových subjektů,</a:t>
            </a:r>
          </a:p>
          <a:p>
            <a:pPr lvl="1"/>
            <a:r>
              <a:rPr lang="cs-CZ" dirty="0"/>
              <a:t>b) zjišťuje údaje týkající se příjmů, majetkových poměrů a dalších skutečností rozhodných pro správné zjištění, stanovení a placení daně,</a:t>
            </a:r>
          </a:p>
          <a:p>
            <a:pPr lvl="1"/>
            <a:r>
              <a:rPr lang="cs-CZ" dirty="0"/>
              <a:t>c) shromažďuje a zpracovává informace a využívá informační systémy v rozsahu podle § 9 odst. 3,</a:t>
            </a:r>
          </a:p>
          <a:p>
            <a:pPr lvl="1"/>
            <a:r>
              <a:rPr lang="cs-CZ" dirty="0"/>
              <a:t>d) opatřuje nezbytná vysvětlení,</a:t>
            </a:r>
          </a:p>
          <a:p>
            <a:pPr lvl="1"/>
            <a:r>
              <a:rPr lang="cs-CZ" dirty="0"/>
              <a:t>e) provádí místní šetření.</a:t>
            </a:r>
          </a:p>
          <a:p>
            <a:r>
              <a:rPr lang="cs-CZ" dirty="0"/>
              <a:t>Správce daně, který není místně příslušný, může provádět místní šetření i bez dožádání.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07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720"/>
            <a:ext cx="10753200" cy="4139998"/>
          </a:xfrm>
        </p:spPr>
        <p:txBody>
          <a:bodyPr/>
          <a:lstStyle/>
          <a:p>
            <a:r>
              <a:rPr lang="cs-CZ" dirty="0"/>
              <a:t>Správce daně v rámci vyhledávací činnosti opatřuje nezbytná vysvětlení k prověření skutečností rozhodných pro naplnění cíle správy daní, pokud tyto skutečnosti nelze prověřit jiným úředním postupem.</a:t>
            </a:r>
          </a:p>
          <a:p>
            <a:r>
              <a:rPr lang="cs-CZ" b="1" dirty="0"/>
              <a:t>Každý</a:t>
            </a:r>
            <a:r>
              <a:rPr lang="cs-CZ" dirty="0"/>
              <a:t> je povinen podat správci daně vysvětlení, byť lze vysvětlení odepřít.</a:t>
            </a:r>
          </a:p>
          <a:p>
            <a:r>
              <a:rPr lang="cs-CZ" dirty="0"/>
              <a:t>Podané vysvětlení </a:t>
            </a:r>
            <a:r>
              <a:rPr lang="cs-CZ" b="1" dirty="0"/>
              <a:t>nelze</a:t>
            </a:r>
            <a:r>
              <a:rPr lang="cs-CZ" dirty="0"/>
              <a:t> použít jako důkazní prostředek.</a:t>
            </a:r>
          </a:p>
          <a:p>
            <a:r>
              <a:rPr lang="cs-CZ" dirty="0"/>
              <a:t>O podaném vysvětlení sepíše správce daně podle povahy vysvětlení </a:t>
            </a:r>
            <a:r>
              <a:rPr lang="cs-CZ" b="1" dirty="0"/>
              <a:t>protokol</a:t>
            </a:r>
            <a:r>
              <a:rPr lang="cs-CZ" dirty="0"/>
              <a:t> nebo </a:t>
            </a:r>
            <a:r>
              <a:rPr lang="cs-CZ" b="1" dirty="0"/>
              <a:t>úřední záznam</a:t>
            </a:r>
            <a:r>
              <a:rPr lang="cs-CZ" dirty="0"/>
              <a:t>.</a:t>
            </a:r>
          </a:p>
          <a:p>
            <a:r>
              <a:rPr lang="cs-CZ" dirty="0"/>
              <a:t>Pokud má být vysvětlení použito jako důkaz, je nutné danou osobu </a:t>
            </a:r>
            <a:r>
              <a:rPr lang="cs-CZ" b="1" dirty="0"/>
              <a:t>předvolat jako svědka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878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Slouží zejména k vyhledávání důkazních prostředků a provádění ohledání u daňových subjektů a dalších osob zúčastněných na správě daní, jakož i na místě, kde je to vzhledem k účelu místního šetření nejvhodnější.</a:t>
            </a:r>
          </a:p>
          <a:p>
            <a:r>
              <a:rPr lang="cs-CZ" dirty="0"/>
              <a:t>Lze přizvat osobu, jejíž přítomnost je podle povahy věci potřebná.</a:t>
            </a:r>
          </a:p>
          <a:p>
            <a:r>
              <a:rPr lang="cs-CZ" dirty="0"/>
              <a:t>O průběhu místního šetření sepíše správce daně podle povahy šetření protokol nebo úřední záznam.</a:t>
            </a:r>
          </a:p>
          <a:p>
            <a:r>
              <a:rPr lang="cs-CZ" dirty="0"/>
              <a:t>Správce daně může pořizovat obrazový nebo zvukový záznam o skutečnostech dokumentujících průběh úkonu, o čemž předem uvědomí osoby, které se tohoto úkonu účastní.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0118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správce daně v rámci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/>
          </a:p>
          <a:p>
            <a:r>
              <a:rPr lang="cs-CZ" sz="2400" dirty="0"/>
              <a:t>Právo přístupu na pozemky, do každé budovy, místnosti, místa, včetně dopravních prostředků, přepravních obalů, k účetním záznamům nebo jiným informacím, a to i na technických nosičích dat</a:t>
            </a:r>
          </a:p>
          <a:p>
            <a:r>
              <a:rPr lang="cs-CZ" sz="2400" dirty="0"/>
              <a:t>Provedení nebo vyžádání si výpisů nebo kopií účetních záznamů, a to i na technických nosičích dat</a:t>
            </a:r>
          </a:p>
          <a:p>
            <a:r>
              <a:rPr lang="cs-CZ" sz="2400" dirty="0"/>
              <a:t>Právo na informace o používaných programech výpočetní techniky.</a:t>
            </a:r>
          </a:p>
          <a:p>
            <a:r>
              <a:rPr lang="cs-CZ" sz="2400" dirty="0"/>
              <a:t>Právo využívat programové vybavení.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4170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F6A20-58FD-4D45-A5D4-1AA9A2875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v rámci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87072E-A879-4A1C-9E0F-EBA781C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poskytnout přiměřené prostředky a potřebnou součinnost k účinnému provedení místního šetření</a:t>
            </a:r>
          </a:p>
          <a:p>
            <a:r>
              <a:rPr lang="cs-CZ" dirty="0"/>
              <a:t>Povinnost zapůjčit správci daně jím vyžádané doklady a další věci nezbytné pro správu daní i mimo své prostory, jinak správce daně tyto věci zajistí</a:t>
            </a:r>
          </a:p>
          <a:p>
            <a:r>
              <a:rPr lang="cs-CZ" dirty="0"/>
              <a:t>Povinnost umožnit odběr (či poskytnout) vzorky věcí pro expertizu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033F14-572E-4340-8D8E-CED5D0DD1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282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E4F38-DC15-4519-89D3-B2F88827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věcí v rámci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C79F7-3869-4894-8E6C-6D003EA17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Zajistit lze věci, pokud mohou sloužit jako důkazní prostředek a  je-li důvodná obava, že by později nebylo možné příslušný důkazní prostředek provést vůbec nebo jen s velkými obtížemi.</a:t>
            </a:r>
          </a:p>
          <a:p>
            <a:r>
              <a:rPr lang="cs-CZ" sz="2400" dirty="0"/>
              <a:t>Správce daně může</a:t>
            </a:r>
          </a:p>
          <a:p>
            <a:pPr lvl="1"/>
            <a:r>
              <a:rPr lang="cs-CZ" dirty="0"/>
              <a:t>a) věc převzít a přemístit na vhodné místo,</a:t>
            </a:r>
          </a:p>
          <a:p>
            <a:pPr lvl="1"/>
            <a:r>
              <a:rPr lang="cs-CZ" dirty="0"/>
              <a:t>b) vyznačit na věci zajištění a věc ponechat na místě bez zamezení přístupu k věci, nebo</a:t>
            </a:r>
          </a:p>
          <a:p>
            <a:pPr lvl="1"/>
            <a:r>
              <a:rPr lang="cs-CZ" dirty="0"/>
              <a:t>c) vyznačit na věci zajištění a po převzetí všech prostředků, které umožňují přístup k této věci, zajistit prostory, kde se tyto věci nalézají, úřední uzávěrou.</a:t>
            </a:r>
          </a:p>
          <a:p>
            <a:r>
              <a:rPr lang="cs-CZ" sz="2400" dirty="0"/>
              <a:t>Rozhodnutí o zajištění věci je předáno dotčené osobě v rámci protokolu i bez její žádosti.</a:t>
            </a:r>
          </a:p>
          <a:p>
            <a:r>
              <a:rPr lang="cs-CZ" sz="2400" dirty="0"/>
              <a:t>Po pominutí důvodu zajištění se věci bezodkladně vrací (viz § 83 a § 84 DŘ)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BE56E5-269D-4F80-8C2E-78BAB613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20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3BDBD-41F3-4BC7-8EA2-4F05AEF43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Vyhledávací postupy x kontrolní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8BBEE5-263C-4C69-9AB1-DF807D1F4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5218029" cy="3634486"/>
          </a:xfrm>
        </p:spPr>
        <p:txBody>
          <a:bodyPr/>
          <a:lstStyle/>
          <a:p>
            <a:r>
              <a:rPr lang="cs-CZ" dirty="0"/>
              <a:t>Vyhledávací činnost</a:t>
            </a:r>
          </a:p>
          <a:p>
            <a:endParaRPr lang="cs-CZ" dirty="0"/>
          </a:p>
          <a:p>
            <a:r>
              <a:rPr lang="cs-CZ" dirty="0"/>
              <a:t>Vysvětlení</a:t>
            </a:r>
          </a:p>
          <a:p>
            <a:endParaRPr lang="cs-CZ" dirty="0"/>
          </a:p>
          <a:p>
            <a:r>
              <a:rPr lang="cs-CZ" dirty="0"/>
              <a:t>Místní šetření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E78228-0B07-4D8F-939B-562FA898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14581571-929D-4830-BB1C-C99EB95BAFA9}"/>
              </a:ext>
            </a:extLst>
          </p:cNvPr>
          <p:cNvSpPr txBox="1">
            <a:spLocks/>
          </p:cNvSpPr>
          <p:nvPr/>
        </p:nvSpPr>
        <p:spPr>
          <a:xfrm>
            <a:off x="6261006" y="2340857"/>
            <a:ext cx="5218029" cy="36344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Daňová kontrola</a:t>
            </a:r>
          </a:p>
          <a:p>
            <a:endParaRPr lang="cs-CZ" kern="0" dirty="0"/>
          </a:p>
          <a:p>
            <a:r>
              <a:rPr lang="cs-CZ" kern="0" dirty="0"/>
              <a:t>Postup k odstranění pochybností</a:t>
            </a:r>
          </a:p>
        </p:txBody>
      </p:sp>
    </p:spTree>
    <p:extLst>
      <p:ext uri="{BB962C8B-B14F-4D97-AF65-F5344CB8AC3E}">
        <p14:creationId xmlns:p14="http://schemas.microsoft.com/office/powerpoint/2010/main" val="5538209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03B69-7635-4ACB-A1BD-F3DD65305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8DD268-6B25-416F-9B79-28D31F196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Skutečnosti zjištěné v rámci místních šetření, případně i jiných vyhledávacích postupů, jsou obvykle následně uplatněny jako podklad pro kontrolní postupy</a:t>
            </a:r>
          </a:p>
          <a:p>
            <a:pPr lvl="1"/>
            <a:r>
              <a:rPr lang="cs-CZ" dirty="0"/>
              <a:t>Správce daně si „nabije“ a následně často postaví daňový subjekt v rámci zahájení DK před situaci, která je neřešitelná, nevysvětlitelná, ložená a de facto nezměnitelná</a:t>
            </a:r>
          </a:p>
          <a:p>
            <a:pPr lvl="1"/>
            <a:r>
              <a:rPr lang="cs-CZ" dirty="0"/>
              <a:t>Dopad na povinnost vyzvat k podání </a:t>
            </a:r>
            <a:r>
              <a:rPr lang="cs-CZ" dirty="0" err="1"/>
              <a:t>DoDAP</a:t>
            </a:r>
            <a:r>
              <a:rPr lang="cs-CZ" dirty="0"/>
              <a:t> před zahájením DK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3DEDCC-4437-41C8-B9C7-8293DA0DE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421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9D5B3D-6261-4E3B-9A56-2A1913EDD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400662"/>
          </a:xfrm>
        </p:spPr>
        <p:txBody>
          <a:bodyPr/>
          <a:lstStyle/>
          <a:p>
            <a:br>
              <a:rPr lang="cs-CZ"/>
            </a:br>
            <a:br>
              <a:rPr lang="cs-CZ"/>
            </a:br>
            <a:br>
              <a:rPr lang="cs-CZ"/>
            </a:br>
            <a:br>
              <a:rPr lang="cs-CZ"/>
            </a:br>
            <a:br>
              <a:rPr lang="cs-CZ"/>
            </a:br>
            <a:r>
              <a:rPr lang="cs-CZ"/>
              <a:t>Dokazování</a:t>
            </a:r>
            <a:r>
              <a:rPr lang="cs-CZ" dirty="0"/>
              <a:t>, důkazní prostředky</a:t>
            </a:r>
          </a:p>
        </p:txBody>
      </p:sp>
    </p:spTree>
    <p:extLst>
      <p:ext uri="{BB962C8B-B14F-4D97-AF65-F5344CB8AC3E}">
        <p14:creationId xmlns:p14="http://schemas.microsoft.com/office/powerpoint/2010/main" val="14653755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FDED9-5F64-49C2-9169-32ECCE11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Dokazování x důkazní prostředek x důkaz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5DDA8-2381-4C93-ABDD-8C031A0B9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Dokazování: procesní postup, v rámci kterého jsou předkládány důkazy a důkazní prostředky, navrhováno provedení důkazů a důkazních prostředků.</a:t>
            </a:r>
          </a:p>
          <a:p>
            <a:r>
              <a:rPr lang="cs-CZ" dirty="0"/>
              <a:t>Důkaz: věc nebo postup, který může přispět k objasnění projednávané věci a rozhodných skutečností.</a:t>
            </a:r>
          </a:p>
          <a:p>
            <a:r>
              <a:rPr lang="cs-CZ" dirty="0"/>
              <a:t>Důkazní prostředek: jakýkoliv podklad, jimž lze zjistit skutečný stav věci a ověřit skutečnosti rozhodné pro naplnění cíle správy daní; jde o prostředek získání důkazu.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A87C9D-B63B-4381-9BF5-C7A90CF56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823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C4100-823F-451A-9F43-B14931EAF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daňových sporů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89F649-5654-455A-A13A-D4C4F322D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Kolotočové podvody na DPH</a:t>
            </a:r>
          </a:p>
          <a:p>
            <a:r>
              <a:rPr lang="cs-CZ" dirty="0"/>
              <a:t>Řetězové podvody na DPH</a:t>
            </a:r>
          </a:p>
          <a:p>
            <a:r>
              <a:rPr lang="cs-CZ" dirty="0"/>
              <a:t>Průkaznost nároku na odpočet DPH z přijatých plnění</a:t>
            </a:r>
          </a:p>
          <a:p>
            <a:r>
              <a:rPr lang="cs-CZ" dirty="0"/>
              <a:t>Daňově účinné náklady (včetně cestovních náhrad, mezd…)</a:t>
            </a:r>
          </a:p>
          <a:p>
            <a:r>
              <a:rPr lang="cs-CZ" dirty="0"/>
              <a:t>Odpočet na výzkum a vývoj dle ZDP</a:t>
            </a:r>
          </a:p>
          <a:p>
            <a:r>
              <a:rPr lang="cs-CZ" dirty="0"/>
              <a:t>Reklamy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30D325-62DD-4C4C-84C3-52FF548DE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208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3E1DE-03AD-4052-913B-6B47F7EB9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břemeno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2544-8461-419A-826E-6D063FC14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7887"/>
            <a:ext cx="10753200" cy="4139998"/>
          </a:xfrm>
        </p:spPr>
        <p:txBody>
          <a:bodyPr/>
          <a:lstStyle/>
          <a:p>
            <a:r>
              <a:rPr lang="cs-CZ" dirty="0"/>
              <a:t>Primární důkazní břemeno má daňový subjekt</a:t>
            </a:r>
          </a:p>
          <a:p>
            <a:pPr lvl="1"/>
            <a:r>
              <a:rPr lang="cs-CZ" dirty="0"/>
              <a:t>Prokazuje všechny skutečnosti, které je </a:t>
            </a:r>
            <a:r>
              <a:rPr lang="cs-CZ" b="1" dirty="0"/>
              <a:t>povinen</a:t>
            </a:r>
            <a:r>
              <a:rPr lang="cs-CZ" dirty="0"/>
              <a:t> uvádět v řádném daňovém tvrzení, dodatečném daňovém tvrzení a dalších podáních (nejen tvrzené skutečnosti!)</a:t>
            </a:r>
          </a:p>
          <a:p>
            <a:pPr lvl="1"/>
            <a:r>
              <a:rPr lang="cs-CZ" dirty="0"/>
              <a:t>Primární důkazní břemeno unese daňový subjekt předložením účetnictví (u DPFO/DPPO), nebo prvotních daňových dokladů vystavených plátcem daně (u DPH)</a:t>
            </a:r>
          </a:p>
          <a:p>
            <a:r>
              <a:rPr lang="cs-CZ" dirty="0"/>
              <a:t>Správce daně prokazuje nesoulad skutečností tvrzených daňovým subjektem a důkazů předložených v rámci prvotní fáze dokazování (účetnictví, daňové doklady) -&gt; pokud správce daně prokáže důvodné pochybnosti, unese svoje důkazní břemeno a přesune jej zpět na daňový subjekt.</a:t>
            </a:r>
          </a:p>
          <a:p>
            <a:r>
              <a:rPr lang="cs-CZ" dirty="0"/>
              <a:t>Následně musí daňový subjekt odstranit pochybnosti a prokázat svoje tvrzení ve světle dosud zjištěných skutečností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CF5E32-1C1B-49A0-B188-CC2C9A12A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467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Dokazování provádí správce daně</a:t>
            </a:r>
          </a:p>
          <a:p>
            <a:r>
              <a:rPr lang="cs-CZ" dirty="0"/>
              <a:t>Je na správci daně, aby rozhodl, které důkazy či důkazní prostředky provede, které nikoliv (a proč – nutnost odůvodnění)</a:t>
            </a:r>
          </a:p>
          <a:p>
            <a:r>
              <a:rPr lang="cs-CZ" dirty="0"/>
              <a:t>Správce daně nemusí provést všechny navržené důkazy, ale se všemi se musí vypořádat</a:t>
            </a:r>
          </a:p>
          <a:p>
            <a:r>
              <a:rPr lang="cs-CZ" dirty="0"/>
              <a:t>Správce daně dbá, aby skutečnosti rozhodné pro správné zjištění a stanovení daně byly zjištěny co nejúplněji, a není v tom vázán jen návrhy daňových subjekt</a:t>
            </a:r>
          </a:p>
          <a:p>
            <a:pPr lvl="1"/>
            <a:r>
              <a:rPr lang="cs-CZ" dirty="0"/>
              <a:t>Správce daně nevyšetřuje a nedokazuje ze své vlastní iniciativy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282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06297-5781-4A52-8FF0-3C2911DC3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daně prokazuje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6ECAC3-1165-48BB-BE98-12E0BE790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000"/>
              </a:lnSpc>
              <a:spcBef>
                <a:spcPts val="1800"/>
              </a:spcBef>
            </a:pPr>
            <a:r>
              <a:rPr lang="cs-CZ" sz="1800" dirty="0"/>
              <a:t>a) oznámení vlastních písemností,</a:t>
            </a:r>
          </a:p>
          <a:p>
            <a:pPr>
              <a:lnSpc>
                <a:spcPts val="2000"/>
              </a:lnSpc>
              <a:spcBef>
                <a:spcPts val="1800"/>
              </a:spcBef>
            </a:pPr>
            <a:r>
              <a:rPr lang="cs-CZ" sz="1800" dirty="0"/>
              <a:t>b) skutečnosti rozhodné pro užití právní domněnky nebo právní fikce,</a:t>
            </a:r>
          </a:p>
          <a:p>
            <a:pPr>
              <a:lnSpc>
                <a:spcPts val="2000"/>
              </a:lnSpc>
              <a:spcBef>
                <a:spcPts val="1800"/>
              </a:spcBef>
            </a:pPr>
            <a:r>
              <a:rPr lang="cs-CZ" sz="1800" dirty="0"/>
              <a:t>c) skutečnosti vyvracející věrohodnost, průkaznost, správnost či úplnost povinných evidencí, účetních záznamů, jakož i jiných záznamů, listin a dalších důkazních prostředků uplatněných daňovým subjektem,</a:t>
            </a:r>
          </a:p>
          <a:p>
            <a:pPr>
              <a:lnSpc>
                <a:spcPts val="2000"/>
              </a:lnSpc>
              <a:spcBef>
                <a:spcPts val="1800"/>
              </a:spcBef>
            </a:pPr>
            <a:r>
              <a:rPr lang="cs-CZ" sz="1800" dirty="0"/>
              <a:t>d) skutečnosti rozhodné pro posouzení skutečného obsahu právního jednání nebo jiné skutečnosti,</a:t>
            </a:r>
          </a:p>
          <a:p>
            <a:pPr>
              <a:lnSpc>
                <a:spcPts val="2000"/>
              </a:lnSpc>
              <a:spcBef>
                <a:spcPts val="1800"/>
              </a:spcBef>
            </a:pPr>
            <a:r>
              <a:rPr lang="cs-CZ" sz="1800" dirty="0"/>
              <a:t>e) skutečnosti rozhodné pro uplatnění následku za porušení povinnosti při správě daní,</a:t>
            </a:r>
          </a:p>
          <a:p>
            <a:pPr>
              <a:lnSpc>
                <a:spcPts val="2000"/>
              </a:lnSpc>
              <a:spcBef>
                <a:spcPts val="1800"/>
              </a:spcBef>
            </a:pPr>
            <a:r>
              <a:rPr lang="cs-CZ" sz="1800" dirty="0"/>
              <a:t>f) skutečnosti rozhodné pro posouzení účelu právního jednání a jiných skutečností rozhodných pro správu daní, jejichž převažujícím účelem je získání daňové výhody v rozporu se smyslem a účelem daňového právního předpisu</a:t>
            </a:r>
          </a:p>
          <a:p>
            <a:pPr>
              <a:lnSpc>
                <a:spcPts val="2000"/>
              </a:lnSpc>
              <a:spcBef>
                <a:spcPts val="1800"/>
              </a:spcBef>
            </a:pPr>
            <a:r>
              <a:rPr lang="cs-CZ" sz="1800" dirty="0"/>
              <a:t>Zneužití práva – viz zásada zákazu zneužití práva dle § 8 odst. 4 DŘ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404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Kooperace na dokazování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8245"/>
            <a:ext cx="10753200" cy="4139998"/>
          </a:xfrm>
        </p:spPr>
        <p:txBody>
          <a:bodyPr/>
          <a:lstStyle/>
          <a:p>
            <a:r>
              <a:rPr lang="cs-CZ" sz="2400" dirty="0"/>
              <a:t>Pokud to vyžaduje průběh řízení, může správce daně </a:t>
            </a:r>
            <a:r>
              <a:rPr lang="cs-CZ" sz="2400" b="1" dirty="0"/>
              <a:t>vyzvat daňový subjekt </a:t>
            </a:r>
            <a:r>
              <a:rPr lang="cs-CZ" sz="2400" dirty="0"/>
              <a:t>k prokázání skutečností potřebných pro správné stanovení daně, a to za předpokladu, že potřebné informace nelze získat z vlastní úřední evidence.</a:t>
            </a:r>
          </a:p>
          <a:p>
            <a:pPr lvl="1"/>
            <a:r>
              <a:rPr lang="cs-CZ" sz="1800" dirty="0"/>
              <a:t>Výzva k prokázání skutečností, Výzva k předložení listin…</a:t>
            </a:r>
          </a:p>
          <a:p>
            <a:r>
              <a:rPr lang="cs-CZ" sz="2400" dirty="0"/>
              <a:t>Správce daně může vyzvat jiné osoby k poskytnutí důkazů</a:t>
            </a:r>
          </a:p>
          <a:p>
            <a:pPr lvl="1"/>
            <a:r>
              <a:rPr lang="cs-CZ" sz="1800" dirty="0"/>
              <a:t>Výzva dle § 57 DŘ…</a:t>
            </a:r>
          </a:p>
          <a:p>
            <a:r>
              <a:rPr lang="cs-CZ" sz="2400" dirty="0"/>
              <a:t>Daňový subjekt může navrhovat provedení důkazu za účasti třetí osoby (typicky svědci), v takovém případě je povinností sdělit údaje o této třetí osobě a informaci o tom, které skutečnosti hodlá účastí této třetí osoby prokázat nebo vysvětlit, popřípadě jiný důvod účasti</a:t>
            </a:r>
          </a:p>
          <a:p>
            <a:pPr lvl="1"/>
            <a:r>
              <a:rPr lang="cs-CZ" sz="1800" dirty="0"/>
              <a:t>Problém v praxi – jak zjistit údaje?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281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CFE13-A4AB-457E-A992-BC111850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518C43-E89A-46DC-A6E9-105BE34A3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Jako důkaz mohou sloužit </a:t>
            </a:r>
            <a:r>
              <a:rPr lang="cs-CZ" b="1" dirty="0"/>
              <a:t>všechny</a:t>
            </a:r>
            <a:r>
              <a:rPr lang="cs-CZ" dirty="0"/>
              <a:t> prostředky, kterými lze zjistit stav věci, zejména výslech svědků, znalecký posudek, zprávy a vyjádření orgánů, fyzických a právnických osob, notářské nebo exekutorské zápisy a jiné listiny, ohledání a výslech účastníků. </a:t>
            </a:r>
          </a:p>
          <a:p>
            <a:r>
              <a:rPr lang="cs-CZ" dirty="0"/>
              <a:t>Veřejné listiny potvrzují pravdivost toho, co je v nich osvědčeno nebo potvrzeno, není-li dokázán opak.</a:t>
            </a:r>
          </a:p>
          <a:p>
            <a:r>
              <a:rPr lang="cs-CZ" dirty="0"/>
              <a:t>Důkazními prostředky jsou také </a:t>
            </a:r>
          </a:p>
          <a:p>
            <a:pPr lvl="1"/>
            <a:r>
              <a:rPr lang="cs-CZ" dirty="0"/>
              <a:t>veškeré podklady předané správci daně jinými orgány veřejné moci, které byly získány pro jimi vedená řízení, </a:t>
            </a:r>
          </a:p>
          <a:p>
            <a:pPr lvl="1"/>
            <a:r>
              <a:rPr lang="cs-CZ" dirty="0"/>
              <a:t>podklady převzaté z jiných daňových řízení nebo získané při správě daní jiných daňových subjektů</a:t>
            </a:r>
          </a:p>
          <a:p>
            <a:pPr lvl="1"/>
            <a:r>
              <a:rPr lang="cs-CZ" dirty="0"/>
              <a:t>-&gt; Problém s anonymizací, ponecháním ve vyhledávací části spisu, otázka (ne)úplnosti převzatých skutečností a nemožnosti ověření…</a:t>
            </a:r>
          </a:p>
          <a:p>
            <a:r>
              <a:rPr lang="cs-CZ" dirty="0"/>
              <a:t>Pokud jsou v rámci dokazování užity protokoly o svědeckých výpovědích z jiných daňových řízeních – na návrh daňového subjektu bude provedena svědecká výpověď v daném řízení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C4C09E-83F3-43A8-BA3B-2E3E38EDB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7850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Listina vydaná orgánem veřejné moci v mezích jeho pravomoci, jakož i listina, která je zákonem prohlášena za veřejnou, potvrzuje, že jde o prohlášení orgánu veřejné moci, který listinu vydal, a není-li dokázán opak, potvrzuje i pravdivost toho, co je v ní osvědčeno nebo potvrzeno.</a:t>
            </a:r>
          </a:p>
          <a:p>
            <a:r>
              <a:rPr lang="cs-CZ" dirty="0"/>
              <a:t>Správce daně může vyžadovat ověření pravosti úředního razítka a podpisu na listině vydané orgánem cizího státu, pokud je toho v řízení třeba, zejména má-li pochybnosti o pravosti předložených listin.</a:t>
            </a:r>
          </a:p>
          <a:p>
            <a:r>
              <a:rPr lang="cs-CZ" dirty="0"/>
              <a:t>Za listinu se pro účely tohoto ustanovení považuje rovněž datová zpráva.</a:t>
            </a:r>
          </a:p>
          <a:p>
            <a:r>
              <a:rPr lang="cs-CZ" dirty="0"/>
              <a:t>Nejčastější důkazní prostředek, ale:</a:t>
            </a:r>
          </a:p>
          <a:p>
            <a:pPr lvl="1"/>
            <a:r>
              <a:rPr lang="cs-CZ" dirty="0"/>
              <a:t>Listina je formálním důkazem, který sám o sobě obvykle není dostatečným a je nutné prokázání skutkového stavu</a:t>
            </a:r>
          </a:p>
          <a:p>
            <a:pPr lvl="1"/>
            <a:r>
              <a:rPr lang="cs-CZ" dirty="0"/>
              <a:t>Problém s </a:t>
            </a:r>
            <a:r>
              <a:rPr lang="cs-CZ" dirty="0" err="1"/>
              <a:t>antidatací</a:t>
            </a:r>
            <a:r>
              <a:rPr lang="cs-CZ" dirty="0"/>
              <a:t>, nesoulad předkládaných listin (soulad je také nevěrohodný…), atd.</a:t>
            </a:r>
          </a:p>
          <a:p>
            <a:pPr lvl="1"/>
            <a:r>
              <a:rPr lang="cs-CZ" dirty="0"/>
              <a:t>Problematika mlčenlivosti a obchodního tajemství (dosud nepatentované věci, vynálezy, obchodní podmínky, ceny…)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14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EF042-0E0B-458D-9F86-CF9FD680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Vyhledávací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33ACF-A16F-4D38-9292-A172CE7DC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stojí mimo řízení</a:t>
            </a:r>
          </a:p>
          <a:p>
            <a:r>
              <a:rPr lang="cs-CZ" dirty="0"/>
              <a:t>Slouží k ověřování plnění povinností, zajištění důkazů</a:t>
            </a:r>
          </a:p>
          <a:p>
            <a:r>
              <a:rPr lang="cs-CZ" dirty="0"/>
              <a:t>Někdy jsou součástí jiných (kontrolních) postupů při správě daní</a:t>
            </a:r>
          </a:p>
          <a:p>
            <a:pPr lvl="1"/>
            <a:r>
              <a:rPr lang="cs-CZ" dirty="0"/>
              <a:t>Typicky místní šetření v rámci dokazování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BE7B34-69F2-4AD4-943A-F5B2A503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283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Znalecký posudek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Správce daně </a:t>
            </a:r>
            <a:r>
              <a:rPr lang="cs-CZ" b="1" dirty="0"/>
              <a:t>může</a:t>
            </a:r>
            <a:r>
              <a:rPr lang="cs-CZ" dirty="0"/>
              <a:t> ustanovit znalce k prokázání skutečností rozhodných pro správné zjištění a stanovení daně,</a:t>
            </a:r>
          </a:p>
          <a:p>
            <a:pPr lvl="1"/>
            <a:r>
              <a:rPr lang="cs-CZ" dirty="0"/>
              <a:t>a) závisí-li rozhodnutí na posouzení otázek, k nimž je třeba </a:t>
            </a:r>
            <a:r>
              <a:rPr lang="cs-CZ" b="1" dirty="0"/>
              <a:t>odborných znalostí</a:t>
            </a:r>
            <a:r>
              <a:rPr lang="cs-CZ" dirty="0"/>
              <a:t>, které správce daně nemá, nebo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b) nepředloží-li daňový subjekt znalecký posudek, pokud mu tuto povinnost ukládá zákon, a to ani na výzvu správce daně.</a:t>
            </a:r>
          </a:p>
          <a:p>
            <a:r>
              <a:rPr lang="cs-CZ" b="1" dirty="0"/>
              <a:t>Rozhodnutí o ustanovení znalce </a:t>
            </a:r>
            <a:r>
              <a:rPr lang="cs-CZ" dirty="0"/>
              <a:t>se doručuje znalci; včas podané odvolání proti tomuto rozhodnutí </a:t>
            </a:r>
            <a:r>
              <a:rPr lang="cs-CZ" b="1" dirty="0"/>
              <a:t>má</a:t>
            </a:r>
            <a:r>
              <a:rPr lang="cs-CZ" dirty="0"/>
              <a:t> odkladný účinek. Rozhodnutí o ustanovení znalce se doručuje též daňovému subjektu, který proti němu </a:t>
            </a:r>
            <a:r>
              <a:rPr lang="cs-CZ" b="1" dirty="0"/>
              <a:t>nemůže</a:t>
            </a:r>
            <a:r>
              <a:rPr lang="cs-CZ" dirty="0"/>
              <a:t> uplatnit opravné prostředky.</a:t>
            </a:r>
          </a:p>
          <a:p>
            <a:r>
              <a:rPr lang="cs-CZ" dirty="0"/>
              <a:t>Povinnost spolupracovat se znalcem uložena daňovému subjektu, případně dalším osobám.</a:t>
            </a:r>
          </a:p>
          <a:p>
            <a:r>
              <a:rPr lang="cs-CZ" dirty="0"/>
              <a:t>Je-li ve věci daňového subjektu prováděn </a:t>
            </a:r>
            <a:r>
              <a:rPr lang="cs-CZ" b="1" dirty="0"/>
              <a:t>výslech znalce</a:t>
            </a:r>
            <a:r>
              <a:rPr lang="cs-CZ" dirty="0"/>
              <a:t>, má daňový subjekt právo být tomuto výslechu přítomen a klást znalci otázky týkající se podávaného znaleckého posudku. O tom, že bude prováděn výslech znalce, správce daně daňový subjekt včas vyrozumí.</a:t>
            </a:r>
          </a:p>
          <a:p>
            <a:r>
              <a:rPr lang="cs-CZ" dirty="0"/>
              <a:t>Problém: nákladnost.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768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6858"/>
            <a:ext cx="10753200" cy="4139998"/>
          </a:xfrm>
        </p:spPr>
        <p:txBody>
          <a:bodyPr/>
          <a:lstStyle/>
          <a:p>
            <a:r>
              <a:rPr lang="cs-CZ" sz="2000" b="1" dirty="0"/>
              <a:t>Každá osoba </a:t>
            </a:r>
            <a:r>
              <a:rPr lang="cs-CZ" sz="2000" dirty="0"/>
              <a:t>je povinna vypovídat jako svědek o důležitých okolnostech při správě daní týkajících se jiných osob, pokud jsou jí známy; musí vypovídat pravdivě a nic nezamlčovat.</a:t>
            </a:r>
          </a:p>
          <a:p>
            <a:r>
              <a:rPr lang="cs-CZ" sz="2000" dirty="0"/>
              <a:t>Jako svědek </a:t>
            </a:r>
            <a:r>
              <a:rPr lang="cs-CZ" sz="2000" b="1" dirty="0"/>
              <a:t>nesmí být vyslechnut </a:t>
            </a:r>
            <a:r>
              <a:rPr lang="cs-CZ" sz="2000" dirty="0"/>
              <a:t>ten, kdo by porušil povinnosti spojené s utajováním informací nebo zákonem uloženou povinnost mlčenlivosti (advokát, daňový poradce), pokud nebyl zproštěn mlčenlivosti.</a:t>
            </a:r>
          </a:p>
          <a:p>
            <a:r>
              <a:rPr lang="cs-CZ" sz="2000" dirty="0"/>
              <a:t>Právo odepřít výpověď; na to musí být svědek výslovně upozorněn.</a:t>
            </a:r>
          </a:p>
          <a:p>
            <a:r>
              <a:rPr lang="cs-CZ" sz="2000" dirty="0"/>
              <a:t>Svědek musí vypovídat pravdivě a nic nezamlčovat, musí být poučen o následcích nepravdivé výpovědi.</a:t>
            </a:r>
          </a:p>
          <a:p>
            <a:pPr lvl="1"/>
            <a:r>
              <a:rPr lang="cs-CZ" dirty="0"/>
              <a:t>ALE správce daně vede výslech, pokládá otázky a volí tedy strategii výslechu</a:t>
            </a:r>
          </a:p>
          <a:p>
            <a:pPr lvl="1"/>
            <a:r>
              <a:rPr lang="cs-CZ" dirty="0"/>
              <a:t>Svědek nemusí vypovědět vše beze zbytku, pokud vypovídá pravdu a nezamlčuje nic ve vztahu k položené otázce</a:t>
            </a:r>
          </a:p>
          <a:p>
            <a:pPr lvl="1"/>
            <a:r>
              <a:rPr lang="cs-CZ" dirty="0"/>
              <a:t>Problém: dovozování a výkladu svědecké výpovědi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876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Daňový subjekt má právo být přítomen výslechu svědka a klást mu otázky v rámci dokazovaní svých práv a povinností. </a:t>
            </a:r>
          </a:p>
          <a:p>
            <a:endParaRPr lang="cs-CZ" dirty="0"/>
          </a:p>
          <a:p>
            <a:r>
              <a:rPr lang="cs-CZ" dirty="0"/>
              <a:t>O provádění svědecké výpovědi správce daně daňový subjekt včas vyrozumí, nehrozí-li nebezpečí z prodlení.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6836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Předvolání a předvedení svědka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2373"/>
            <a:ext cx="10753200" cy="4139998"/>
          </a:xfrm>
        </p:spPr>
        <p:txBody>
          <a:bodyPr/>
          <a:lstStyle/>
          <a:p>
            <a:r>
              <a:rPr lang="cs-CZ" sz="2000" dirty="0"/>
              <a:t>Správce daně </a:t>
            </a:r>
            <a:r>
              <a:rPr lang="cs-CZ" sz="2000" b="1" dirty="0"/>
              <a:t>předvolá</a:t>
            </a:r>
            <a:r>
              <a:rPr lang="cs-CZ" sz="2000" dirty="0"/>
              <a:t> osobu zúčastněnou na správě daní, jejíž osobní účast v řízení nebo jiném postupu při správě daní je nutná, a v předvolání uvede kdy, kam, v jaké věci a z jakého důvodu se má dostavit a současně upozorní na právní důsledky nedostavení se, včetně možnosti jejího předvedení. Předvolání se doručuje do vlastních rukou.</a:t>
            </a:r>
          </a:p>
          <a:p>
            <a:r>
              <a:rPr lang="cs-CZ" sz="2000" dirty="0"/>
              <a:t>V případě, že se předvolaná osoba bez dostatečného důvodu nedostaví ani po </a:t>
            </a:r>
            <a:r>
              <a:rPr lang="cs-CZ" sz="2000" b="1" dirty="0"/>
              <a:t>opakovaném</a:t>
            </a:r>
            <a:r>
              <a:rPr lang="cs-CZ" sz="2000" dirty="0"/>
              <a:t> předvolání, může správce daně vydat </a:t>
            </a:r>
            <a:r>
              <a:rPr lang="cs-CZ" sz="2000" b="1" dirty="0"/>
              <a:t>rozhodnutí o předvedení </a:t>
            </a:r>
            <a:r>
              <a:rPr lang="cs-CZ" sz="2000" dirty="0"/>
              <a:t>a požádat o její předvedení příslušný bezpečnostní sbor, který má pravomoc k předvedení podle jiného právního předpisu.</a:t>
            </a:r>
          </a:p>
          <a:p>
            <a:r>
              <a:rPr lang="cs-CZ" sz="2000" dirty="0"/>
              <a:t>Rozhodnutí o předvedení je doručováno předváděné osobě prostřednictvím osoby, která předvedení na základě tohoto rozhodnutí vykonává; proti tomuto rozhodnutí nelze uplatnit opravné prostředky.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3043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Neunesení důkazního břemene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daňový subjekt neunesl důkazní břemeno, je na posouzení správce daně, zda lze stanovit daň dokazováním nebo nikoliv:</a:t>
            </a:r>
          </a:p>
          <a:p>
            <a:r>
              <a:rPr lang="cs-CZ" dirty="0"/>
              <a:t>-&gt; LZE – pak bude daň stanovena dokazováním, přičemž budou zohledněny neprokázané skutečnosti</a:t>
            </a:r>
          </a:p>
          <a:p>
            <a:pPr lvl="1"/>
            <a:r>
              <a:rPr lang="cs-CZ" dirty="0"/>
              <a:t>Neuznání odpočtu, neuznání daňově účinných nákladů…</a:t>
            </a:r>
          </a:p>
          <a:p>
            <a:pPr lvl="1"/>
            <a:r>
              <a:rPr lang="cs-CZ" dirty="0"/>
              <a:t>Otázka míry neprokázaných skutečností k celkovému základu daně a daňové povinnosti</a:t>
            </a:r>
          </a:p>
          <a:p>
            <a:pPr lvl="1"/>
            <a:endParaRPr lang="cs-CZ" dirty="0"/>
          </a:p>
          <a:p>
            <a:r>
              <a:rPr lang="cs-CZ" dirty="0"/>
              <a:t>-&gt; NELZE – správce daně přistoupí ke stanovení daně podle pomůcek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150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daně podle pomůcek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Stanoví-li správce daně daň podle pomůcek, přihlédne také ke zjištěným okolnostem, z nichž vyplývají výhody pro daňový subjekt, i když jím nebyly uplatněny.</a:t>
            </a:r>
          </a:p>
          <a:p>
            <a:r>
              <a:rPr lang="cs-CZ" dirty="0"/>
              <a:t>Pomůckami jsou zejména</a:t>
            </a:r>
          </a:p>
          <a:p>
            <a:pPr lvl="1"/>
            <a:r>
              <a:rPr lang="cs-CZ" dirty="0"/>
              <a:t>důkazní prostředky, které nebyly správcem daně zpochybněny,</a:t>
            </a:r>
          </a:p>
          <a:p>
            <a:pPr lvl="1"/>
            <a:r>
              <a:rPr lang="cs-CZ" dirty="0"/>
              <a:t>podaná vysvětlení,</a:t>
            </a:r>
          </a:p>
          <a:p>
            <a:pPr lvl="1"/>
            <a:r>
              <a:rPr lang="cs-CZ" dirty="0"/>
              <a:t>porovnání srovnatelných daňových subjektů a jejich daňových povinností,</a:t>
            </a:r>
          </a:p>
          <a:p>
            <a:pPr lvl="1"/>
            <a:r>
              <a:rPr lang="cs-CZ" dirty="0"/>
              <a:t>vlastní poznatky správce daně získané při správě daní.</a:t>
            </a:r>
          </a:p>
          <a:p>
            <a:r>
              <a:rPr lang="cs-CZ" dirty="0"/>
              <a:t>§ 114 odst. 4 DŘ: Směřuje-li </a:t>
            </a:r>
            <a:r>
              <a:rPr lang="cs-CZ" b="1" dirty="0"/>
              <a:t>odvolání</a:t>
            </a:r>
            <a:r>
              <a:rPr lang="cs-CZ" dirty="0"/>
              <a:t> proti rozhodnutí o stanovení daně podle pomůcek, zkoumá odvolací orgán </a:t>
            </a:r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b="1" dirty="0"/>
              <a:t>dodržení zákonných podmínek použití tohoto způsobu stanovení daně, jakož i přiměřenosti použitých pomůcek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90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B8B78-57D0-43FA-992A-50D2C877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BC2DD8-DA59-4908-B513-B48D5CB28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součástí řízení nalézacího </a:t>
            </a:r>
          </a:p>
          <a:p>
            <a:pPr lvl="1"/>
            <a:r>
              <a:rPr lang="cs-CZ" dirty="0"/>
              <a:t>Vyměřovací nebo </a:t>
            </a:r>
            <a:r>
              <a:rPr lang="cs-CZ" dirty="0" err="1"/>
              <a:t>doměřovací</a:t>
            </a:r>
            <a:r>
              <a:rPr lang="cs-CZ" dirty="0"/>
              <a:t> řízení podle toho, kdy je postup zahájen</a:t>
            </a:r>
          </a:p>
          <a:p>
            <a:endParaRPr lang="cs-CZ" dirty="0"/>
          </a:p>
          <a:p>
            <a:r>
              <a:rPr lang="cs-CZ" dirty="0"/>
              <a:t>Mohou být v rámci těchto postupů realizovány i vyhledávací postupy (ale nemusí)</a:t>
            </a:r>
          </a:p>
          <a:p>
            <a:endParaRPr lang="cs-CZ" dirty="0"/>
          </a:p>
          <a:p>
            <a:r>
              <a:rPr lang="cs-CZ" dirty="0"/>
              <a:t>Volba kontrolního postupu je na správci daně</a:t>
            </a:r>
          </a:p>
          <a:p>
            <a:pPr lvl="1"/>
            <a:r>
              <a:rPr lang="cs-CZ" dirty="0"/>
              <a:t>Zohlednění rozsahu kontrolovaných skutečností</a:t>
            </a:r>
          </a:p>
          <a:p>
            <a:pPr lvl="1"/>
            <a:r>
              <a:rPr lang="cs-CZ" dirty="0"/>
              <a:t>Rozsah dokazování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9A1195-912A-4858-9007-FCCBBCCC4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00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4977676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Postup k odstranění pochybností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5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k odstranění pochybností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Pochybnosti o správnosti, průkaznosti nebo úplnosti </a:t>
            </a:r>
            <a:r>
              <a:rPr lang="cs-CZ" b="1" dirty="0"/>
              <a:t>podaného daňového tvrzení </a:t>
            </a:r>
            <a:r>
              <a:rPr lang="cs-CZ" dirty="0"/>
              <a:t>nebo </a:t>
            </a:r>
            <a:r>
              <a:rPr lang="cs-CZ" b="1" dirty="0"/>
              <a:t>jiné písemnosti </a:t>
            </a:r>
            <a:r>
              <a:rPr lang="cs-CZ" dirty="0"/>
              <a:t>předložené daňovým subjektem nebo </a:t>
            </a:r>
            <a:r>
              <a:rPr lang="cs-CZ" b="1" dirty="0"/>
              <a:t>o pravdivosti údajů v nich uvedených</a:t>
            </a:r>
          </a:p>
          <a:p>
            <a:r>
              <a:rPr lang="cs-CZ" b="1" dirty="0"/>
              <a:t>Konkrétní</a:t>
            </a:r>
            <a:r>
              <a:rPr lang="cs-CZ" dirty="0"/>
              <a:t> pochybností (nestačí konstatování skutečnosti), správce daně je musí sdělit</a:t>
            </a:r>
          </a:p>
          <a:p>
            <a:r>
              <a:rPr lang="cs-CZ" dirty="0"/>
              <a:t>Výzva k odstranění pochybností – tímto úkonem je zahájen postup k odstranění pochybností </a:t>
            </a:r>
          </a:p>
          <a:p>
            <a:pPr lvl="1"/>
            <a:r>
              <a:rPr lang="cs-CZ" dirty="0"/>
              <a:t>do </a:t>
            </a:r>
            <a:r>
              <a:rPr lang="cs-CZ" dirty="0">
                <a:solidFill>
                  <a:srgbClr val="FF0000"/>
                </a:solidFill>
              </a:rPr>
              <a:t>31. 12. 2020 </a:t>
            </a:r>
            <a:r>
              <a:rPr lang="cs-CZ" dirty="0"/>
              <a:t>lhůta 30 dnů v případě odpočtu</a:t>
            </a:r>
          </a:p>
          <a:p>
            <a:r>
              <a:rPr lang="cs-CZ" dirty="0"/>
              <a:t>Ve výzvě musí být pochybnosti sděleny způsobem, který umožní subjektu se vyjádřit, pochybnosti odstranit, doplnit údaje a důkazy toto podložit</a:t>
            </a:r>
          </a:p>
          <a:p>
            <a:r>
              <a:rPr lang="cs-CZ" dirty="0"/>
              <a:t>Součástí je lhůta ne kratší 15 dnů a poučení o následcích</a:t>
            </a:r>
          </a:p>
          <a:p>
            <a:pPr lvl="1"/>
            <a:r>
              <a:rPr lang="cs-CZ" dirty="0"/>
              <a:t>Následkem může být stanovení daně podle pomůcek</a:t>
            </a:r>
          </a:p>
          <a:p>
            <a:pPr lvl="1"/>
            <a:r>
              <a:rPr lang="cs-CZ" dirty="0"/>
              <a:t>Lhůtu lze standardně prodlužovat dle § 36 DŘ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7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Postupu k odstranění pochybností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průběhu POP sepíše správce daně protokol nebo úřední záznam</a:t>
            </a:r>
          </a:p>
          <a:p>
            <a:pPr lvl="1"/>
            <a:r>
              <a:rPr lang="cs-CZ" dirty="0"/>
              <a:t>Uvede vyjádření a/nebo důkazní prostředky</a:t>
            </a:r>
          </a:p>
          <a:p>
            <a:pPr lvl="1"/>
            <a:r>
              <a:rPr lang="cs-CZ" dirty="0"/>
              <a:t>Které pochybnosti byly odstraněny</a:t>
            </a:r>
          </a:p>
          <a:p>
            <a:pPr lvl="1"/>
            <a:r>
              <a:rPr lang="cs-CZ" dirty="0"/>
              <a:t>Které pochybnosti nebyly odstraněny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07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dalšího Postupu v rámci POP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byly odstraněny všechny pochybnosti -&gt; správce daně stanoví daň</a:t>
            </a:r>
          </a:p>
          <a:p>
            <a:r>
              <a:rPr lang="cs-CZ" dirty="0"/>
              <a:t>Pokud nebyly odstraněny všechny pochybnosti -&gt; správce daně seznámí daňový subjekt s výsledkem POP</a:t>
            </a:r>
          </a:p>
          <a:p>
            <a:pPr lvl="1"/>
            <a:r>
              <a:rPr lang="cs-CZ" dirty="0"/>
              <a:t>Daňový subjekt má právo ve lhůtě 15 dnů ode dne seznámení s výsledkem POP podat </a:t>
            </a:r>
            <a:r>
              <a:rPr lang="cs-CZ" b="1" dirty="0"/>
              <a:t>návrh na pokračování v dokazovaní spolu s návrhem na provedení dalších důkazních prostředků</a:t>
            </a:r>
          </a:p>
          <a:p>
            <a:pPr lvl="1"/>
            <a:r>
              <a:rPr lang="cs-CZ" dirty="0"/>
              <a:t>Nezbytnou součástí je návrh na provedení dalších prostředků – pokud nenavrhne, nebo z povahy věci nelze navrhovat (např. rozdílný právní názor), tak nebude POP pokračovat</a:t>
            </a:r>
          </a:p>
          <a:p>
            <a:pPr lvl="1"/>
            <a:r>
              <a:rPr lang="cs-CZ" dirty="0"/>
              <a:t>Lhůta je to neprodloužitelná!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16.02.2022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848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402</TotalTime>
  <Words>3580</Words>
  <Application>Microsoft Office PowerPoint</Application>
  <PresentationFormat>Širokoúhlá obrazovka</PresentationFormat>
  <Paragraphs>317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0" baseType="lpstr">
      <vt:lpstr>Arial</vt:lpstr>
      <vt:lpstr>Tahoma</vt:lpstr>
      <vt:lpstr>Wingdings</vt:lpstr>
      <vt:lpstr>Prezentace_MU_CZ</vt:lpstr>
      <vt:lpstr>Kontrolní a vyhledávací postupy Dokazování</vt:lpstr>
      <vt:lpstr>Postupy při správě daní</vt:lpstr>
      <vt:lpstr>Vyhledávací postupy x kontrolní postupy</vt:lpstr>
      <vt:lpstr>Vyhledávací postupy</vt:lpstr>
      <vt:lpstr>Kontrolní postupy</vt:lpstr>
      <vt:lpstr>     Postup k odstranění pochybností</vt:lpstr>
      <vt:lpstr>Postup k odstranění pochybností</vt:lpstr>
      <vt:lpstr>Průběh Postupu k odstranění pochybností</vt:lpstr>
      <vt:lpstr>Možnosti dalšího Postupu v rámci POP</vt:lpstr>
      <vt:lpstr>Další postup správce daně</vt:lpstr>
      <vt:lpstr>    Daňová kontrola</vt:lpstr>
      <vt:lpstr>Daňová kontrola</vt:lpstr>
      <vt:lpstr>Vymezení Daňové kontroly</vt:lpstr>
      <vt:lpstr>Opakování daňové kontroly</vt:lpstr>
      <vt:lpstr>Zahájení daňové kontroly</vt:lpstr>
      <vt:lpstr>Důsledky zahájení daňové kontroly</vt:lpstr>
      <vt:lpstr>Povinnosti daňového subjektu</vt:lpstr>
      <vt:lpstr>Práva daňového subjektu</vt:lpstr>
      <vt:lpstr>Průběh daňové kontroly</vt:lpstr>
      <vt:lpstr>Seznámení s výsledkem kontrolního zjištění</vt:lpstr>
      <vt:lpstr>Ukončení daňové kontroly</vt:lpstr>
      <vt:lpstr>Zpráva o daňové kontrole</vt:lpstr>
      <vt:lpstr>     Vyhledávací postupy</vt:lpstr>
      <vt:lpstr>Vyhledávací činnost</vt:lpstr>
      <vt:lpstr>Vysvětlení</vt:lpstr>
      <vt:lpstr>Místní šetření</vt:lpstr>
      <vt:lpstr>Práva správce daně v rámci místního šetření</vt:lpstr>
      <vt:lpstr>Povinnosti v rámci místního šetření</vt:lpstr>
      <vt:lpstr>Zajištění věcí v rámci místního šetření</vt:lpstr>
      <vt:lpstr>Dopady místního šetření</vt:lpstr>
      <vt:lpstr>     Dokazování, důkazní prostředky</vt:lpstr>
      <vt:lpstr>Dokazování x důkazní prostředek x důkaz</vt:lpstr>
      <vt:lpstr>Typy daňových sporů</vt:lpstr>
      <vt:lpstr>Důkazní břemeno</vt:lpstr>
      <vt:lpstr>Dokazování</vt:lpstr>
      <vt:lpstr>Správce daně prokazuje</vt:lpstr>
      <vt:lpstr>Kooperace na dokazování</vt:lpstr>
      <vt:lpstr>Důkazní prostředky</vt:lpstr>
      <vt:lpstr>Listiny</vt:lpstr>
      <vt:lpstr>Znalecký posudek</vt:lpstr>
      <vt:lpstr>Svědci</vt:lpstr>
      <vt:lpstr>Svědci</vt:lpstr>
      <vt:lpstr>Předvolání a předvedení svědka</vt:lpstr>
      <vt:lpstr>Neunesení důkazního břemene</vt:lpstr>
      <vt:lpstr>Stanovení daně podle pomůcek</vt:lpstr>
      <vt:lpstr>     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42</cp:revision>
  <cp:lastPrinted>1601-01-01T00:00:00Z</cp:lastPrinted>
  <dcterms:created xsi:type="dcterms:W3CDTF">2020-12-10T09:33:34Z</dcterms:created>
  <dcterms:modified xsi:type="dcterms:W3CDTF">2022-02-16T17:17:38Z</dcterms:modified>
</cp:coreProperties>
</file>