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83" r:id="rId3"/>
    <p:sldId id="277" r:id="rId4"/>
    <p:sldId id="302" r:id="rId5"/>
    <p:sldId id="303" r:id="rId6"/>
    <p:sldId id="278" r:id="rId7"/>
    <p:sldId id="279" r:id="rId8"/>
    <p:sldId id="280" r:id="rId9"/>
    <p:sldId id="282" r:id="rId10"/>
    <p:sldId id="281" r:id="rId11"/>
    <p:sldId id="276" r:id="rId12"/>
    <p:sldId id="299" r:id="rId13"/>
    <p:sldId id="292" r:id="rId14"/>
    <p:sldId id="285" r:id="rId15"/>
    <p:sldId id="295" r:id="rId16"/>
    <p:sldId id="297" r:id="rId17"/>
    <p:sldId id="287" r:id="rId18"/>
    <p:sldId id="289" r:id="rId19"/>
    <p:sldId id="275" r:id="rId20"/>
    <p:sldId id="307" r:id="rId21"/>
    <p:sldId id="306" r:id="rId22"/>
    <p:sldId id="305" r:id="rId23"/>
    <p:sldId id="308" r:id="rId24"/>
    <p:sldId id="286" r:id="rId25"/>
    <p:sldId id="300" r:id="rId26"/>
    <p:sldId id="293" r:id="rId27"/>
    <p:sldId id="301" r:id="rId28"/>
    <p:sldId id="268" r:id="rId29"/>
    <p:sldId id="259" r:id="rId30"/>
    <p:sldId id="294" r:id="rId31"/>
    <p:sldId id="291" r:id="rId32"/>
    <p:sldId id="271" r:id="rId33"/>
    <p:sldId id="267" r:id="rId34"/>
    <p:sldId id="284" r:id="rId35"/>
    <p:sldId id="274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CA0A5C-7979-46BB-B7AB-0236C22C4E1E}" type="datetimeFigureOut">
              <a:rPr lang="cs-CZ" smtClean="0"/>
              <a:t>28.09.2021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C14C79-5A83-4B0A-9D38-12BF7421C73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0606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C14C79-5A83-4B0A-9D38-12BF7421C732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765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5" name="Picture 21" descr="pruh+znak_PF_13_gray5+fialovy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noProof="0"/>
              <a:t>Klepnutím lze upravit styl </a:t>
            </a:r>
            <a:br>
              <a:rPr lang="cs-CZ" noProof="0"/>
            </a:br>
            <a:r>
              <a:rPr lang="cs-CZ" noProof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noProof="0"/>
              <a:t>Klepnutím lze upravit styl předlohy podnadpisů.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475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994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5918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7430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029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65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29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0474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851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026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10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endParaRPr 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55F34EB3-2FFC-4267-AD13-D04E93F536A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103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24" descr="PF_PPT_nahled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wealthadvisor.com/article/karl-lagerfelds-cat-locked-inheritance-battle" TargetMode="External"/><Relationship Id="rId2" Type="http://schemas.openxmlformats.org/officeDocument/2006/relationships/hyperlink" Target="https://www.forbes.com/sites/megangorman/2019/02/20/why-one-of-karl-lagerfelds-legacies-might-be-estate-planning-for-your-pet/?sh=45f6041e433a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dition.cnn.com/2017/03/22/asia/india-river-human/index.html" TargetMode="External"/><Relationship Id="rId2" Type="http://schemas.openxmlformats.org/officeDocument/2006/relationships/hyperlink" Target="https://edition.cnn.com/2020/12/11/asia/whanganui-river-new-zealand-intl-hnk-dst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euters.com/article/us-bangladesh-landrights-rivers-idUSKCN1TZ1ZR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03648" y="2708920"/>
            <a:ext cx="6190332" cy="6120656"/>
          </a:xfrm>
        </p:spPr>
        <p:txBody>
          <a:bodyPr/>
          <a:lstStyle/>
          <a:p>
            <a:pPr algn="ctr"/>
            <a:r>
              <a:rPr lang="cs-CZ" sz="3200" b="1" dirty="0" err="1"/>
              <a:t>Legal</a:t>
            </a:r>
            <a:r>
              <a:rPr lang="cs-CZ" sz="3200" b="1" dirty="0"/>
              <a:t> personality,</a:t>
            </a:r>
            <a:br>
              <a:rPr lang="cs-CZ" sz="3200" b="1" dirty="0"/>
            </a:br>
            <a:r>
              <a:rPr lang="cs-CZ" sz="3200" b="1" dirty="0" err="1"/>
              <a:t>Legal</a:t>
            </a:r>
            <a:r>
              <a:rPr lang="cs-CZ" sz="3200" b="1" dirty="0"/>
              <a:t> </a:t>
            </a:r>
            <a:r>
              <a:rPr lang="cs-CZ" sz="3200" b="1" dirty="0" err="1"/>
              <a:t>persons</a:t>
            </a:r>
            <a:r>
              <a:rPr lang="cs-CZ" sz="3200" b="1" dirty="0"/>
              <a:t>, </a:t>
            </a:r>
            <a:r>
              <a:rPr lang="cs-CZ" sz="3200" b="1" dirty="0" err="1"/>
              <a:t>Trusts</a:t>
            </a:r>
            <a:r>
              <a:rPr lang="cs-CZ" sz="3200" b="1" dirty="0"/>
              <a:t> and trust-</a:t>
            </a:r>
            <a:r>
              <a:rPr lang="cs-CZ" sz="3200" b="1" dirty="0" err="1"/>
              <a:t>like</a:t>
            </a:r>
            <a:r>
              <a:rPr lang="cs-CZ" sz="3200" b="1" dirty="0"/>
              <a:t> </a:t>
            </a:r>
            <a:r>
              <a:rPr lang="cs-CZ" sz="3200" b="1" dirty="0" err="1"/>
              <a:t>instruments</a:t>
            </a:r>
            <a:br>
              <a:rPr lang="cs-CZ" sz="3200" b="1" dirty="0"/>
            </a:br>
            <a:br>
              <a:rPr lang="cs-CZ" sz="3600" dirty="0"/>
            </a:br>
            <a:br>
              <a:rPr lang="cs-CZ" sz="3600" dirty="0"/>
            </a:br>
            <a:endParaRPr lang="cs-CZ" sz="2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643174" y="5214950"/>
            <a:ext cx="5969000" cy="647700"/>
          </a:xfrm>
        </p:spPr>
        <p:txBody>
          <a:bodyPr/>
          <a:lstStyle/>
          <a:p>
            <a:r>
              <a:rPr lang="cs-CZ" sz="1800" dirty="0"/>
              <a:t>Kateřina </a:t>
            </a:r>
            <a:r>
              <a:rPr lang="cs-CZ" sz="1800" dirty="0" err="1"/>
              <a:t>Ronovská</a:t>
            </a:r>
            <a:endParaRPr lang="cs-CZ" sz="1800" dirty="0"/>
          </a:p>
          <a:p>
            <a:r>
              <a:rPr lang="cs-CZ" sz="1800" dirty="0" err="1"/>
              <a:t>Faculty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Law</a:t>
            </a:r>
            <a:r>
              <a:rPr lang="cs-CZ" sz="1800" dirty="0"/>
              <a:t>, Masaryk University, Brno</a:t>
            </a:r>
          </a:p>
          <a:p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Czech</a:t>
            </a:r>
            <a:r>
              <a:rPr lang="cs-CZ" sz="1800" dirty="0"/>
              <a:t> </a:t>
            </a:r>
            <a:r>
              <a:rPr lang="cs-CZ" sz="1800" dirty="0" err="1"/>
              <a:t>Republic</a:t>
            </a:r>
            <a:endParaRPr lang="cs-CZ" sz="1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D64FBA-461A-4DCD-A046-5B6C46E6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Examples</a:t>
            </a:r>
            <a:r>
              <a:rPr lang="cs-CZ" dirty="0"/>
              <a:t> 2: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Netherlands</a:t>
            </a:r>
            <a:r>
              <a:rPr lang="cs-CZ" dirty="0"/>
              <a:t> (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reality)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AABDEE3-9D3A-4DE3-B15B-443A31263D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348880"/>
            <a:ext cx="7772400" cy="3782045"/>
          </a:xfrm>
        </p:spPr>
        <p:txBody>
          <a:bodyPr/>
          <a:lstStyle/>
          <a:p>
            <a:r>
              <a:rPr lang="en-US" dirty="0" err="1"/>
              <a:t>Meijers</a:t>
            </a:r>
            <a:r>
              <a:rPr lang="en-US" dirty="0"/>
              <a:t>:</a:t>
            </a:r>
            <a:r>
              <a:rPr lang="cs-CZ" dirty="0"/>
              <a:t> </a:t>
            </a:r>
            <a:r>
              <a:rPr lang="en-US" dirty="0"/>
              <a:t>Legal persons serve the </a:t>
            </a:r>
            <a:r>
              <a:rPr lang="en-US" dirty="0" err="1"/>
              <a:t>intersts</a:t>
            </a:r>
            <a:r>
              <a:rPr lang="en-US" dirty="0"/>
              <a:t> of natural persons, but their interests are not identical.</a:t>
            </a:r>
            <a:r>
              <a:rPr lang="cs-CZ" dirty="0"/>
              <a:t> </a:t>
            </a:r>
            <a:r>
              <a:rPr lang="en-US" dirty="0"/>
              <a:t>Legal person </a:t>
            </a:r>
            <a:r>
              <a:rPr lang="en-US" u="sng" dirty="0"/>
              <a:t>have an </a:t>
            </a:r>
            <a:r>
              <a:rPr lang="en-US" u="sng" dirty="0" err="1"/>
              <a:t>autonmous</a:t>
            </a:r>
            <a:r>
              <a:rPr lang="en-US" u="sng" dirty="0"/>
              <a:t> interest and therefor are recognized by law equally like	natural persons </a:t>
            </a:r>
            <a:r>
              <a:rPr lang="en-US" dirty="0"/>
              <a:t>(no fiction)</a:t>
            </a:r>
          </a:p>
          <a:p>
            <a:r>
              <a:rPr lang="en-US" dirty="0"/>
              <a:t>Scholten:	Legal persons social phenomena that </a:t>
            </a:r>
            <a:r>
              <a:rPr lang="en-US" u="sng" dirty="0"/>
              <a:t>present themselves in real life </a:t>
            </a:r>
            <a:r>
              <a:rPr lang="en-US" dirty="0"/>
              <a:t>(no fiction) and are</a:t>
            </a:r>
            <a:r>
              <a:rPr lang="cs-CZ" dirty="0"/>
              <a:t> </a:t>
            </a:r>
            <a:r>
              <a:rPr lang="en-US" dirty="0"/>
              <a:t>recognized as legal entities because otherwise they would not be adequately embedded in law</a:t>
            </a:r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557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0727C0-F83F-468A-A0B6-9E7B69F74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3: Czech Republic (</a:t>
            </a:r>
            <a:r>
              <a:rPr lang="cs-CZ" dirty="0" err="1"/>
              <a:t>based</a:t>
            </a:r>
            <a:r>
              <a:rPr lang="cs-CZ" dirty="0"/>
              <a:t> on fiction </a:t>
            </a:r>
            <a:r>
              <a:rPr lang="cs-CZ" dirty="0" err="1"/>
              <a:t>theory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3F729F-CDC2-4C10-A810-0CB440FC5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r>
              <a:rPr lang="en-US" dirty="0"/>
              <a:t> A legal person is </a:t>
            </a:r>
            <a:r>
              <a:rPr lang="en-US" u="sng" dirty="0"/>
              <a:t>an </a:t>
            </a:r>
            <a:r>
              <a:rPr lang="en-US" u="sng" dirty="0" err="1"/>
              <a:t>organised</a:t>
            </a:r>
            <a:r>
              <a:rPr lang="en-US" u="sng" dirty="0"/>
              <a:t> </a:t>
            </a:r>
            <a:r>
              <a:rPr lang="cs-CZ" u="sng" dirty="0"/>
              <a:t>entity</a:t>
            </a:r>
            <a:r>
              <a:rPr lang="en-US" u="sng" dirty="0"/>
              <a:t> whose legal personality</a:t>
            </a:r>
            <a:r>
              <a:rPr lang="en-US" dirty="0"/>
              <a:t> is </a:t>
            </a:r>
            <a:r>
              <a:rPr lang="en-US" u="sng" dirty="0"/>
              <a:t>provided or </a:t>
            </a:r>
            <a:r>
              <a:rPr lang="en-US" u="sng" dirty="0" err="1"/>
              <a:t>recognised</a:t>
            </a:r>
            <a:r>
              <a:rPr lang="en-US" u="sng" dirty="0"/>
              <a:t> </a:t>
            </a:r>
            <a:r>
              <a:rPr lang="en-US" dirty="0"/>
              <a:t>by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en-US" dirty="0"/>
              <a:t>.</a:t>
            </a:r>
            <a:endParaRPr lang="cs-CZ" dirty="0"/>
          </a:p>
          <a:p>
            <a:r>
              <a:rPr lang="en-US" dirty="0"/>
              <a:t>A legal person</a:t>
            </a:r>
            <a:r>
              <a:rPr lang="cs-CZ" dirty="0"/>
              <a:t> </a:t>
            </a:r>
            <a:r>
              <a:rPr lang="en-US" dirty="0"/>
              <a:t>may, without regard to its objects of activities, </a:t>
            </a:r>
            <a:r>
              <a:rPr lang="en-US" u="sng" dirty="0"/>
              <a:t>have rights and duties consistent with its legal nature</a:t>
            </a:r>
            <a:r>
              <a:rPr lang="en-US" dirty="0"/>
              <a:t>.</a:t>
            </a:r>
            <a:endParaRPr lang="cs-CZ" dirty="0"/>
          </a:p>
          <a:p>
            <a:r>
              <a:rPr lang="cs-CZ" u="sng" dirty="0"/>
              <a:t>Numerus clausus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  <a:p>
            <a:r>
              <a:rPr lang="en-US" sz="1800" u="sng" dirty="0"/>
              <a:t>Only persons may have and exercise their rights</a:t>
            </a:r>
            <a:r>
              <a:rPr lang="en-US" sz="1800" dirty="0"/>
              <a:t>. Duties may only be imposed upon and their performance enforced against persons. </a:t>
            </a:r>
          </a:p>
          <a:p>
            <a:r>
              <a:rPr lang="en-US" sz="1800" dirty="0"/>
              <a:t>If anyone creates a right or imposes a duty </a:t>
            </a:r>
            <a:r>
              <a:rPr lang="en-US" sz="1800" u="sng" dirty="0"/>
              <a:t>upon something other than a person</a:t>
            </a:r>
            <a:r>
              <a:rPr lang="en-US" sz="1800" dirty="0"/>
              <a:t>, such a right or duty </a:t>
            </a:r>
            <a:r>
              <a:rPr lang="en-US" sz="1800" u="sng" dirty="0"/>
              <a:t>shall be attributed to the person </a:t>
            </a:r>
            <a:r>
              <a:rPr lang="en-US" sz="1800" dirty="0"/>
              <a:t>to whom it belongs according to the legal nature of the case.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4661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B281E3-61E2-4D6E-8110-E14D3ED7D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person? </a:t>
            </a:r>
            <a:r>
              <a:rPr lang="cs-CZ" sz="2400" dirty="0"/>
              <a:t>diversity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perspectives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A446D4-422D-4CDB-BEA6-F4911C42E6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628776"/>
            <a:ext cx="7772400" cy="4502150"/>
          </a:xfrm>
        </p:spPr>
        <p:txBody>
          <a:bodyPr/>
          <a:lstStyle/>
          <a:p>
            <a:r>
              <a:rPr lang="en-US" u="sng" dirty="0"/>
              <a:t>An organized unit</a:t>
            </a:r>
            <a:r>
              <a:rPr lang="en-US" dirty="0"/>
              <a:t> (purpose) that </a:t>
            </a:r>
            <a:r>
              <a:rPr lang="en-US" u="sng" dirty="0"/>
              <a:t>is endowed by force of law with legal personality</a:t>
            </a:r>
            <a:r>
              <a:rPr lang="en-US" dirty="0"/>
              <a:t> (a creature of law)</a:t>
            </a:r>
            <a:r>
              <a:rPr lang="cs-CZ" dirty="0"/>
              <a:t>?</a:t>
            </a:r>
          </a:p>
          <a:p>
            <a:r>
              <a:rPr lang="en-US" dirty="0"/>
              <a:t>A person in the legal sense - </a:t>
            </a:r>
            <a:r>
              <a:rPr lang="en-US" u="sng" dirty="0"/>
              <a:t>a self-contained </a:t>
            </a:r>
            <a:r>
              <a:rPr lang="cs-CZ" u="sng" dirty="0"/>
              <a:t>person/</a:t>
            </a:r>
            <a:r>
              <a:rPr lang="en-US" u="sng" dirty="0"/>
              <a:t>subject of law </a:t>
            </a:r>
            <a:r>
              <a:rPr lang="en-US" dirty="0"/>
              <a:t>(</a:t>
            </a:r>
            <a:r>
              <a:rPr lang="cs-CZ" dirty="0" err="1"/>
              <a:t>sepaprate</a:t>
            </a:r>
            <a:r>
              <a:rPr lang="cs-CZ" dirty="0"/>
              <a:t> </a:t>
            </a:r>
            <a:r>
              <a:rPr lang="en-US" dirty="0"/>
              <a:t>property autonomy and responsibility)</a:t>
            </a:r>
            <a:r>
              <a:rPr lang="cs-CZ" dirty="0"/>
              <a:t>?</a:t>
            </a:r>
            <a:r>
              <a:rPr lang="en-US" dirty="0"/>
              <a:t> </a:t>
            </a:r>
            <a:endParaRPr lang="cs-CZ" dirty="0"/>
          </a:p>
          <a:p>
            <a:r>
              <a:rPr lang="cs-CZ" dirty="0"/>
              <a:t>Entity </a:t>
            </a:r>
            <a:r>
              <a:rPr lang="cs-CZ" dirty="0" err="1"/>
              <a:t>which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having a </a:t>
            </a:r>
            <a:r>
              <a:rPr lang="en-US" u="sng" dirty="0"/>
              <a:t>deeper social essence</a:t>
            </a:r>
            <a:r>
              <a:rPr lang="en-US" dirty="0"/>
              <a:t>?</a:t>
            </a:r>
            <a:endParaRPr lang="cs-CZ" dirty="0"/>
          </a:p>
          <a:p>
            <a:r>
              <a:rPr lang="en-US" dirty="0"/>
              <a:t>Type of </a:t>
            </a:r>
            <a:r>
              <a:rPr lang="en-US" u="sng" dirty="0"/>
              <a:t>ownership structure</a:t>
            </a:r>
            <a:r>
              <a:rPr lang="cs-CZ" dirty="0"/>
              <a:t>? (a </a:t>
            </a:r>
            <a:r>
              <a:rPr lang="en-US" dirty="0"/>
              <a:t>form of property management</a:t>
            </a:r>
            <a:r>
              <a:rPr lang="cs-CZ" dirty="0"/>
              <a:t>)</a:t>
            </a:r>
          </a:p>
          <a:p>
            <a:r>
              <a:rPr lang="en-US" dirty="0"/>
              <a:t> </a:t>
            </a:r>
            <a:r>
              <a:rPr lang="en-US" u="sng" dirty="0"/>
              <a:t>Nexus of </a:t>
            </a:r>
            <a:r>
              <a:rPr lang="cs-CZ" u="sng" dirty="0" err="1"/>
              <a:t>obligations</a:t>
            </a:r>
            <a:r>
              <a:rPr lang="cs-CZ" dirty="0"/>
              <a:t>?</a:t>
            </a:r>
            <a:r>
              <a:rPr lang="en-US" dirty="0"/>
              <a:t> (constitutes it/is a consequence of it) </a:t>
            </a:r>
            <a:endParaRPr lang="cs-CZ" dirty="0"/>
          </a:p>
          <a:p>
            <a:r>
              <a:rPr lang="cs-CZ" dirty="0"/>
              <a:t>I</a:t>
            </a:r>
            <a:r>
              <a:rPr lang="en-US" dirty="0" err="1"/>
              <a:t>nstrument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financing</a:t>
            </a:r>
            <a:r>
              <a:rPr lang="cs-CZ" dirty="0"/>
              <a:t>?</a:t>
            </a:r>
          </a:p>
          <a:p>
            <a:r>
              <a:rPr lang="en-US" u="sng" dirty="0"/>
              <a:t>Mix of contract and property law </a:t>
            </a:r>
            <a:r>
              <a:rPr lang="en-US" dirty="0"/>
              <a:t>and agency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340504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D9444B-8504-4F58-8935-288D2CF9F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person: </a:t>
            </a:r>
            <a:r>
              <a:rPr lang="cs-CZ" dirty="0" err="1"/>
              <a:t>main</a:t>
            </a:r>
            <a:r>
              <a:rPr lang="cs-CZ" dirty="0"/>
              <a:t> </a:t>
            </a:r>
            <a:r>
              <a:rPr lang="cs-CZ" dirty="0" err="1"/>
              <a:t>features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F4DF71-4601-48A9-B969-F8DB3A8734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General: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Influence of State and Law on the </a:t>
            </a:r>
            <a:r>
              <a:rPr lang="cs-CZ" dirty="0"/>
              <a:t>f</a:t>
            </a:r>
            <a:r>
              <a:rPr lang="en-US" dirty="0" err="1"/>
              <a:t>ormation</a:t>
            </a:r>
            <a:r>
              <a:rPr lang="cs-CZ" dirty="0"/>
              <a:t>/</a:t>
            </a:r>
            <a:r>
              <a:rPr lang="cs-CZ" dirty="0" err="1"/>
              <a:t>creation</a:t>
            </a:r>
            <a:r>
              <a:rPr lang="en-US" dirty="0"/>
              <a:t> of a Legal Person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Legal personality ( i.e. legal subjectivity)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u="sng" dirty="0"/>
              <a:t>Purpose</a:t>
            </a:r>
            <a:r>
              <a:rPr lang="en-US" dirty="0"/>
              <a:t> of the legal person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/>
              <a:t>Organisational</a:t>
            </a:r>
            <a:r>
              <a:rPr lang="en-US" dirty="0"/>
              <a:t> structure (at least minimum)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u="sng" dirty="0"/>
              <a:t>Property autonomy and separate property liability</a:t>
            </a:r>
          </a:p>
          <a:p>
            <a:pPr marL="0" indent="0">
              <a:buNone/>
            </a:pPr>
            <a:r>
              <a:rPr lang="en-US" dirty="0"/>
              <a:t>Identification: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Name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Registered office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Nationality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16954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CD1C9D-AA77-4700-8BD6-8A8096119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Categorization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criteria</a:t>
            </a:r>
            <a:r>
              <a:rPr lang="cs-CZ" dirty="0"/>
              <a:t>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A90FF9C-8769-47E8-8218-7F858826F6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		</a:t>
            </a:r>
          </a:p>
          <a:p>
            <a:pPr marL="0" indent="0">
              <a:buNone/>
            </a:pPr>
            <a:r>
              <a:rPr lang="cs-CZ" dirty="0"/>
              <a:t>So</a:t>
            </a:r>
            <a:r>
              <a:rPr lang="cs-CZ" u="sng" dirty="0"/>
              <a:t>urce </a:t>
            </a:r>
            <a:r>
              <a:rPr lang="cs-CZ" u="sng" dirty="0" err="1"/>
              <a:t>of</a:t>
            </a:r>
            <a:r>
              <a:rPr lang="cs-CZ" u="sng" dirty="0"/>
              <a:t> </a:t>
            </a:r>
            <a:r>
              <a:rPr lang="cs-CZ" u="sng" dirty="0" err="1"/>
              <a:t>regulation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public </a:t>
            </a:r>
            <a:r>
              <a:rPr lang="cs-CZ" dirty="0" err="1"/>
              <a:t>law</a:t>
            </a:r>
            <a:r>
              <a:rPr lang="cs-CZ" dirty="0"/>
              <a:t> (</a:t>
            </a:r>
            <a:r>
              <a:rPr lang="cs-CZ" dirty="0" err="1"/>
              <a:t>municipalities,chambers</a:t>
            </a:r>
            <a:r>
              <a:rPr lang="cs-CZ" dirty="0"/>
              <a:t>, public </a:t>
            </a:r>
            <a:r>
              <a:rPr lang="cs-CZ" dirty="0" err="1"/>
              <a:t>institutions</a:t>
            </a:r>
            <a:r>
              <a:rPr lang="cs-CZ" dirty="0"/>
              <a:t>/</a:t>
            </a:r>
            <a:r>
              <a:rPr lang="cs-CZ" dirty="0" err="1"/>
              <a:t>funds</a:t>
            </a:r>
            <a:r>
              <a:rPr lang="cs-CZ" dirty="0"/>
              <a:t>) </a:t>
            </a:r>
            <a:r>
              <a:rPr lang="cs-CZ" dirty="0" err="1"/>
              <a:t>vs.private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 (</a:t>
            </a:r>
            <a:r>
              <a:rPr lang="cs-CZ" dirty="0" err="1"/>
              <a:t>associations</a:t>
            </a:r>
            <a:r>
              <a:rPr lang="cs-CZ" dirty="0"/>
              <a:t>, </a:t>
            </a:r>
            <a:r>
              <a:rPr lang="cs-CZ" dirty="0" err="1"/>
              <a:t>foundations</a:t>
            </a:r>
            <a:r>
              <a:rPr lang="cs-CZ" dirty="0"/>
              <a:t>, business </a:t>
            </a:r>
            <a:r>
              <a:rPr lang="cs-CZ" dirty="0" err="1"/>
              <a:t>corporations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unions</a:t>
            </a:r>
            <a:r>
              <a:rPr lang="cs-CZ" dirty="0"/>
              <a:t>?, </a:t>
            </a:r>
            <a:r>
              <a:rPr lang="cs-CZ" dirty="0" err="1"/>
              <a:t>Political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? </a:t>
            </a:r>
          </a:p>
          <a:p>
            <a:pPr marL="0" indent="0">
              <a:buNone/>
            </a:pPr>
            <a:r>
              <a:rPr lang="cs-CZ" u="sng" dirty="0" err="1"/>
              <a:t>Personal</a:t>
            </a:r>
            <a:r>
              <a:rPr lang="cs-CZ" u="sng" dirty="0"/>
              <a:t>/</a:t>
            </a:r>
            <a:r>
              <a:rPr lang="cs-CZ" u="sng" dirty="0" err="1"/>
              <a:t>propertial</a:t>
            </a:r>
            <a:r>
              <a:rPr lang="cs-CZ" u="sng" dirty="0"/>
              <a:t> base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err="1"/>
              <a:t>Coroporation</a:t>
            </a:r>
            <a:r>
              <a:rPr lang="cs-CZ" dirty="0"/>
              <a:t> vs. </a:t>
            </a:r>
            <a:r>
              <a:rPr lang="cs-CZ" dirty="0" err="1"/>
              <a:t>Foudations</a:t>
            </a:r>
            <a:endParaRPr lang="cs-CZ" dirty="0"/>
          </a:p>
          <a:p>
            <a:pPr marL="0" indent="0">
              <a:buNone/>
            </a:pPr>
            <a:r>
              <a:rPr lang="cs-CZ" u="sng" dirty="0" err="1"/>
              <a:t>Purpose</a:t>
            </a:r>
            <a:r>
              <a:rPr lang="cs-CZ" u="sng" dirty="0"/>
              <a:t> </a:t>
            </a:r>
            <a:r>
              <a:rPr lang="cs-CZ" u="sng" dirty="0" err="1"/>
              <a:t>of</a:t>
            </a:r>
            <a:r>
              <a:rPr lang="cs-CZ" u="sng" dirty="0"/>
              <a:t> existence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Business vs. non-business (</a:t>
            </a:r>
            <a:r>
              <a:rPr lang="cs-CZ" dirty="0" err="1"/>
              <a:t>private</a:t>
            </a:r>
            <a:r>
              <a:rPr lang="cs-CZ" dirty="0"/>
              <a:t> benefit vs. public benefit)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0138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66F9F4-41E3-4348-88A9-05A5C3730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Corporations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4514E4-2007-4AFC-B2C7-BCCD69E02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oldest, most important, most widely used type of legal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entities</a:t>
            </a:r>
            <a:r>
              <a:rPr lang="cs-CZ" dirty="0"/>
              <a:t>)</a:t>
            </a:r>
            <a:endParaRPr lang="en-US" dirty="0"/>
          </a:p>
          <a:p>
            <a:r>
              <a:rPr lang="en-US" dirty="0"/>
              <a:t>a combination of several persons for a specific purpose/objective</a:t>
            </a:r>
          </a:p>
          <a:p>
            <a:r>
              <a:rPr lang="en-US" dirty="0"/>
              <a:t>membership principle</a:t>
            </a:r>
          </a:p>
          <a:p>
            <a:r>
              <a:rPr lang="en-US" dirty="0"/>
              <a:t>separation of property spheres</a:t>
            </a:r>
          </a:p>
          <a:p>
            <a:r>
              <a:rPr lang="en-US" dirty="0"/>
              <a:t>ability to decide to exist or not to exist (dissolution)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X</a:t>
            </a:r>
          </a:p>
          <a:p>
            <a:pPr marL="0" indent="0">
              <a:buNone/>
            </a:pPr>
            <a:r>
              <a:rPr lang="cs-CZ" dirty="0"/>
              <a:t> „</a:t>
            </a:r>
            <a:r>
              <a:rPr lang="cs-CZ" dirty="0" err="1"/>
              <a:t>Partnership</a:t>
            </a:r>
            <a:r>
              <a:rPr lang="cs-CZ" dirty="0"/>
              <a:t>“ (</a:t>
            </a:r>
            <a:r>
              <a:rPr lang="cs-CZ" dirty="0" err="1"/>
              <a:t>societies</a:t>
            </a:r>
            <a:r>
              <a:rPr lang="cs-CZ" dirty="0"/>
              <a:t>) – not </a:t>
            </a:r>
            <a:r>
              <a:rPr lang="cs-CZ" dirty="0" err="1"/>
              <a:t>always</a:t>
            </a:r>
            <a:r>
              <a:rPr lang="cs-CZ" dirty="0"/>
              <a:t> </a:t>
            </a:r>
            <a:r>
              <a:rPr lang="cs-CZ" dirty="0" err="1"/>
              <a:t>recognized</a:t>
            </a:r>
            <a:r>
              <a:rPr lang="cs-CZ" dirty="0"/>
              <a:t> as a </a:t>
            </a:r>
            <a:r>
              <a:rPr lang="cs-CZ" dirty="0" err="1"/>
              <a:t>legal</a:t>
            </a:r>
            <a:r>
              <a:rPr lang="cs-CZ" dirty="0"/>
              <a:t> person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23825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4C1F8A-F726-4212-8CBC-9141738D2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Foundations</a:t>
            </a:r>
            <a:r>
              <a:rPr lang="cs-CZ" dirty="0"/>
              <a:t>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A15C94-C67D-483D-9AF1-8138DBFEF9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personalised</a:t>
            </a:r>
            <a:r>
              <a:rPr lang="en-US" dirty="0"/>
              <a:t> special-purpose assets</a:t>
            </a:r>
            <a:endParaRPr lang="cs-CZ" dirty="0"/>
          </a:p>
          <a:p>
            <a:r>
              <a:rPr lang="cs-CZ" dirty="0" err="1"/>
              <a:t>Depend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founder</a:t>
            </a:r>
            <a:r>
              <a:rPr lang="cs-CZ" dirty="0"/>
              <a:t>,</a:t>
            </a:r>
            <a:endParaRPr lang="en-US" dirty="0"/>
          </a:p>
          <a:p>
            <a:r>
              <a:rPr lang="en-US" dirty="0"/>
              <a:t>3 characteristic features: purpose, property, organization</a:t>
            </a: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purpose</a:t>
            </a:r>
            <a:r>
              <a:rPr lang="cs-CZ" dirty="0"/>
              <a:t>“ a </a:t>
            </a:r>
            <a:r>
              <a:rPr lang="cs-CZ" dirty="0" err="1"/>
              <a:t>an</a:t>
            </a:r>
            <a:r>
              <a:rPr lang="cs-CZ" dirty="0"/>
              <a:t> epicentrum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 </a:t>
            </a:r>
            <a:r>
              <a:rPr lang="cs-CZ" dirty="0" err="1"/>
              <a:t>world</a:t>
            </a:r>
            <a:endParaRPr lang="en-US" dirty="0"/>
          </a:p>
          <a:p>
            <a:r>
              <a:rPr lang="cs-CZ" dirty="0" err="1"/>
              <a:t>membership</a:t>
            </a:r>
            <a:r>
              <a:rPr lang="en-US" dirty="0"/>
              <a:t> conceptually excluded </a:t>
            </a:r>
          </a:p>
          <a:p>
            <a:r>
              <a:rPr lang="en-US" dirty="0"/>
              <a:t>not be able to </a:t>
            </a:r>
            <a:r>
              <a:rPr lang="cs-CZ" dirty="0" err="1"/>
              <a:t>dissoleve</a:t>
            </a:r>
            <a:r>
              <a:rPr lang="en-US" dirty="0"/>
              <a:t> itself by its own discretionary decision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board</a:t>
            </a:r>
            <a:endParaRPr lang="cs-CZ" dirty="0"/>
          </a:p>
          <a:p>
            <a:endParaRPr lang="cs-CZ" dirty="0"/>
          </a:p>
          <a:p>
            <a:r>
              <a:rPr lang="en-US" dirty="0"/>
              <a:t>Other „institutions“ (private/public) – mix of features</a:t>
            </a:r>
            <a:endParaRPr lang="cs-CZ" dirty="0"/>
          </a:p>
          <a:p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4187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57809-B486-4FD2-8290-71EEF1DA0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 – </a:t>
            </a:r>
            <a:r>
              <a:rPr lang="cs-CZ" dirty="0" err="1"/>
              <a:t>system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Netherlands</a:t>
            </a:r>
            <a:r>
              <a:rPr lang="cs-CZ" dirty="0"/>
              <a:t> (NBW)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D9393-3166-47B2-9532-3C0685F6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500313"/>
            <a:ext cx="7772400" cy="4357687"/>
          </a:xfrm>
        </p:spPr>
        <p:txBody>
          <a:bodyPr/>
          <a:lstStyle/>
          <a:p>
            <a:pPr lvl="1"/>
            <a:endParaRPr lang="cs-CZ" dirty="0"/>
          </a:p>
          <a:p>
            <a:pPr lvl="1"/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: public and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  <a:p>
            <a:pPr lvl="2"/>
            <a:endParaRPr lang="cs-CZ" dirty="0"/>
          </a:p>
          <a:p>
            <a:pPr lvl="2"/>
            <a:r>
              <a:rPr lang="cs-CZ" dirty="0" err="1"/>
              <a:t>Corporation</a:t>
            </a:r>
            <a:r>
              <a:rPr lang="cs-CZ" dirty="0"/>
              <a:t> (</a:t>
            </a:r>
            <a:r>
              <a:rPr lang="cs-CZ" dirty="0" err="1"/>
              <a:t>associations</a:t>
            </a:r>
            <a:r>
              <a:rPr lang="cs-CZ" dirty="0"/>
              <a:t>, business </a:t>
            </a:r>
            <a:r>
              <a:rPr lang="cs-CZ" dirty="0" err="1"/>
              <a:t>corporations</a:t>
            </a:r>
            <a:r>
              <a:rPr lang="cs-CZ" dirty="0"/>
              <a:t>, </a:t>
            </a:r>
            <a:r>
              <a:rPr lang="cs-CZ" dirty="0" err="1"/>
              <a:t>cooperatives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Foundation</a:t>
            </a:r>
            <a:endParaRPr lang="cs-CZ" dirty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54938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57809-B486-4FD2-8290-71EEF1DA0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 – </a:t>
            </a:r>
            <a:r>
              <a:rPr lang="cs-CZ" dirty="0" err="1"/>
              <a:t>system</a:t>
            </a:r>
            <a:r>
              <a:rPr lang="cs-CZ" dirty="0"/>
              <a:t> in </a:t>
            </a:r>
            <a:r>
              <a:rPr lang="cs-CZ" dirty="0" err="1"/>
              <a:t>Switzerland</a:t>
            </a:r>
            <a:r>
              <a:rPr lang="cs-CZ" dirty="0"/>
              <a:t> (ZGB + </a:t>
            </a:r>
            <a:r>
              <a:rPr lang="cs-CZ" dirty="0" err="1"/>
              <a:t>separate</a:t>
            </a:r>
            <a:r>
              <a:rPr lang="cs-CZ" dirty="0"/>
              <a:t> </a:t>
            </a:r>
            <a:r>
              <a:rPr lang="cs-CZ" dirty="0" err="1"/>
              <a:t>laws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D9393-3166-47B2-9532-3C0685F6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500313"/>
            <a:ext cx="7772400" cy="4357687"/>
          </a:xfrm>
        </p:spPr>
        <p:txBody>
          <a:bodyPr/>
          <a:lstStyle/>
          <a:p>
            <a:pPr lvl="1"/>
            <a:r>
              <a:rPr lang="en-US" dirty="0"/>
              <a:t>Legal persons (private and public law)</a:t>
            </a:r>
          </a:p>
          <a:p>
            <a:pPr lvl="1"/>
            <a:r>
              <a:rPr lang="en-US" dirty="0"/>
              <a:t>Public law – central, cantonal law</a:t>
            </a:r>
          </a:p>
          <a:p>
            <a:pPr lvl="1"/>
            <a:r>
              <a:rPr lang="en-US" dirty="0" err="1"/>
              <a:t>Coroporations</a:t>
            </a:r>
            <a:r>
              <a:rPr lang="en-US" dirty="0"/>
              <a:t> (municipalities, chambers</a:t>
            </a:r>
          </a:p>
          <a:p>
            <a:pPr lvl="1"/>
            <a:r>
              <a:rPr lang="en-US" dirty="0"/>
              <a:t>Foundations and Institutions (</a:t>
            </a:r>
            <a:r>
              <a:rPr lang="en-US" dirty="0" err="1"/>
              <a:t>Anstalten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Private law:</a:t>
            </a:r>
          </a:p>
          <a:p>
            <a:pPr lvl="1"/>
            <a:r>
              <a:rPr lang="en-US" dirty="0"/>
              <a:t>Corporation (associations, trade unions ZGB), business corporations and cooperatives (OR)</a:t>
            </a:r>
          </a:p>
          <a:p>
            <a:pPr lvl="1"/>
            <a:r>
              <a:rPr lang="en-US" dirty="0"/>
              <a:t>Foundation (family foundations, church foundations, pensions-foundations)</a:t>
            </a:r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71009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857809-B486-4FD2-8290-71EEF1DA0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) – </a:t>
            </a:r>
            <a:r>
              <a:rPr lang="cs-CZ" dirty="0" err="1"/>
              <a:t>system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Czech Republic</a:t>
            </a:r>
            <a:br>
              <a:rPr lang="cs-CZ" dirty="0"/>
            </a:br>
            <a:r>
              <a:rPr lang="cs-CZ" dirty="0"/>
              <a:t>(CC + Business </a:t>
            </a:r>
            <a:r>
              <a:rPr lang="cs-CZ" dirty="0" err="1"/>
              <a:t>corporation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8D9393-3166-47B2-9532-3C0685F687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576" y="2780928"/>
            <a:ext cx="7772400" cy="4077072"/>
          </a:xfrm>
        </p:spPr>
        <p:txBody>
          <a:bodyPr/>
          <a:lstStyle/>
          <a:p>
            <a:pPr lvl="1"/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  <a:p>
            <a:pPr lvl="2"/>
            <a:r>
              <a:rPr lang="cs-CZ" dirty="0" err="1"/>
              <a:t>Corporation</a:t>
            </a:r>
            <a:r>
              <a:rPr lang="cs-CZ" dirty="0"/>
              <a:t> (</a:t>
            </a:r>
            <a:r>
              <a:rPr lang="cs-CZ" dirty="0" err="1"/>
              <a:t>associations</a:t>
            </a:r>
            <a:r>
              <a:rPr lang="cs-CZ" dirty="0"/>
              <a:t>, business </a:t>
            </a:r>
            <a:r>
              <a:rPr lang="cs-CZ" dirty="0" err="1"/>
              <a:t>corporations</a:t>
            </a:r>
            <a:r>
              <a:rPr lang="cs-CZ" dirty="0"/>
              <a:t>, </a:t>
            </a:r>
            <a:r>
              <a:rPr lang="cs-CZ" dirty="0" err="1"/>
              <a:t>cooperatives</a:t>
            </a:r>
            <a:r>
              <a:rPr lang="cs-CZ" dirty="0"/>
              <a:t>, </a:t>
            </a:r>
            <a:r>
              <a:rPr lang="cs-CZ" dirty="0" err="1"/>
              <a:t>trade</a:t>
            </a:r>
            <a:r>
              <a:rPr lang="cs-CZ" dirty="0"/>
              <a:t> </a:t>
            </a:r>
            <a:r>
              <a:rPr lang="cs-CZ" dirty="0" err="1"/>
              <a:t>unions</a:t>
            </a:r>
            <a:r>
              <a:rPr lang="cs-CZ" dirty="0"/>
              <a:t>…)</a:t>
            </a:r>
          </a:p>
          <a:p>
            <a:pPr lvl="2"/>
            <a:r>
              <a:rPr lang="cs-CZ" dirty="0" err="1"/>
              <a:t>Fondation</a:t>
            </a:r>
            <a:r>
              <a:rPr lang="cs-CZ" dirty="0"/>
              <a:t> (</a:t>
            </a:r>
            <a:r>
              <a:rPr lang="cs-CZ" dirty="0" err="1"/>
              <a:t>foundation</a:t>
            </a:r>
            <a:r>
              <a:rPr lang="cs-CZ" dirty="0"/>
              <a:t>, </a:t>
            </a:r>
            <a:r>
              <a:rPr lang="cs-CZ" dirty="0" err="1"/>
              <a:t>foundation</a:t>
            </a:r>
            <a:r>
              <a:rPr lang="cs-CZ" dirty="0"/>
              <a:t> </a:t>
            </a:r>
            <a:r>
              <a:rPr lang="cs-CZ" dirty="0" err="1"/>
              <a:t>fund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Institution</a:t>
            </a:r>
            <a:endParaRPr lang="cs-CZ" dirty="0"/>
          </a:p>
          <a:p>
            <a:pPr marL="914400" lvl="2" indent="0">
              <a:buNone/>
            </a:pPr>
            <a:endParaRPr lang="cs-CZ" dirty="0"/>
          </a:p>
          <a:p>
            <a:pPr marL="914400" lvl="2" indent="0">
              <a:buNone/>
            </a:pPr>
            <a:r>
              <a:rPr lang="cs-CZ" dirty="0"/>
              <a:t>http://obcanskyzakonik.justice.cz/index.php/home/zakony-a-stanoviska/preklady/english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7058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8278A-20EC-42DD-B9B6-2D16CBB27A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Sturcture</a:t>
            </a:r>
            <a:r>
              <a:rPr lang="cs-CZ" b="1" dirty="0"/>
              <a:t>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</a:t>
            </a:r>
            <a:r>
              <a:rPr lang="cs-CZ" b="1" dirty="0" err="1"/>
              <a:t>lecture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0E02CCC-94CD-4747-9C5F-A31A866CBC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Introduction</a:t>
            </a:r>
            <a:r>
              <a:rPr lang="cs-CZ" dirty="0"/>
              <a:t> (</a:t>
            </a:r>
            <a:r>
              <a:rPr lang="cs-CZ" dirty="0" err="1"/>
              <a:t>why</a:t>
            </a:r>
            <a:r>
              <a:rPr lang="cs-CZ" dirty="0"/>
              <a:t>?, </a:t>
            </a:r>
            <a:r>
              <a:rPr lang="cs-CZ" dirty="0" err="1"/>
              <a:t>how</a:t>
            </a:r>
            <a:r>
              <a:rPr lang="cs-CZ" dirty="0"/>
              <a:t>? </a:t>
            </a:r>
            <a:r>
              <a:rPr lang="cs-CZ" dirty="0" err="1"/>
              <a:t>etc</a:t>
            </a:r>
            <a:r>
              <a:rPr lang="cs-CZ" dirty="0"/>
              <a:t>.)</a:t>
            </a:r>
          </a:p>
          <a:p>
            <a:pPr marL="0" indent="0">
              <a:buNone/>
            </a:pPr>
            <a:r>
              <a:rPr lang="cs-CZ" dirty="0"/>
              <a:t>Person in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personality</a:t>
            </a:r>
          </a:p>
          <a:p>
            <a:pPr marL="0" indent="0">
              <a:buNone/>
            </a:pPr>
            <a:r>
              <a:rPr lang="cs-CZ" dirty="0" err="1"/>
              <a:t>Legal</a:t>
            </a:r>
            <a:r>
              <a:rPr lang="cs-CZ" dirty="0"/>
              <a:t> Person </a:t>
            </a:r>
          </a:p>
          <a:p>
            <a:pPr marL="0" indent="0">
              <a:buNone/>
            </a:pPr>
            <a:r>
              <a:rPr lang="cs-CZ" dirty="0" err="1"/>
              <a:t>Categorization</a:t>
            </a:r>
            <a:r>
              <a:rPr lang="cs-CZ" dirty="0"/>
              <a:t> and </a:t>
            </a:r>
            <a:r>
              <a:rPr lang="cs-CZ" dirty="0" err="1"/>
              <a:t>Characteristics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generally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Trust</a:t>
            </a:r>
          </a:p>
          <a:p>
            <a:pPr marL="0" indent="0">
              <a:buNone/>
            </a:pPr>
            <a:r>
              <a:rPr lang="cs-CZ" dirty="0"/>
              <a:t>Trust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forms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Discussions</a:t>
            </a:r>
            <a:r>
              <a:rPr lang="cs-CZ" dirty="0"/>
              <a:t> in 21 st </a:t>
            </a:r>
            <a:r>
              <a:rPr lang="cs-CZ" dirty="0" err="1"/>
              <a:t>century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34223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15485B-198A-4755-9BF7-CBD120164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European</a:t>
            </a:r>
            <a:r>
              <a:rPr lang="cs-CZ" dirty="0"/>
              <a:t> Company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778201-8015-4AD3-80B6-B005D04B1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Part</a:t>
            </a:r>
            <a:r>
              <a:rPr lang="en-US" dirty="0"/>
              <a:t> of the EU law</a:t>
            </a:r>
          </a:p>
          <a:p>
            <a:r>
              <a:rPr lang="en-US" dirty="0"/>
              <a:t>Concerns the </a:t>
            </a:r>
            <a:r>
              <a:rPr lang="en-US" u="sng" dirty="0"/>
              <a:t>formation, operation and insolvency of corporations </a:t>
            </a:r>
            <a:r>
              <a:rPr lang="en-US" dirty="0"/>
              <a:t>in the EU</a:t>
            </a:r>
          </a:p>
          <a:p>
            <a:r>
              <a:rPr lang="en-US" dirty="0"/>
              <a:t>Member states continue to operate separate companies acts that </a:t>
            </a:r>
            <a:r>
              <a:rPr lang="en-US" u="sng" dirty="0"/>
              <a:t>need to comply with EU Directives and Regulations</a:t>
            </a:r>
          </a:p>
          <a:p>
            <a:r>
              <a:rPr lang="en-US" dirty="0"/>
              <a:t>The EU Directives </a:t>
            </a:r>
            <a:r>
              <a:rPr lang="en-US" u="sng" dirty="0"/>
              <a:t>govern in particular </a:t>
            </a:r>
            <a:r>
              <a:rPr lang="cs-CZ" u="sng" dirty="0" err="1"/>
              <a:t>questions</a:t>
            </a:r>
            <a:r>
              <a:rPr lang="cs-CZ" dirty="0"/>
              <a:t>, </a:t>
            </a:r>
            <a:r>
              <a:rPr lang="cs-CZ" dirty="0" err="1"/>
              <a:t>f.e</a:t>
            </a:r>
            <a:r>
              <a:rPr lang="cs-CZ" dirty="0"/>
              <a:t>.</a:t>
            </a:r>
            <a:r>
              <a:rPr lang="en-US" dirty="0"/>
              <a:t> invalidity of establishment, founding of joint-stock companies and the change of its capital, </a:t>
            </a:r>
            <a:r>
              <a:rPr lang="cs-CZ" dirty="0" err="1"/>
              <a:t>cross-border</a:t>
            </a:r>
            <a:r>
              <a:rPr lang="cs-CZ" dirty="0"/>
              <a:t> </a:t>
            </a:r>
            <a:r>
              <a:rPr lang="en-US" dirty="0"/>
              <a:t>merges and divisions as well as the taxation of profits, etc.</a:t>
            </a:r>
            <a:endParaRPr lang="cs-CZ" dirty="0"/>
          </a:p>
          <a:p>
            <a:r>
              <a:rPr lang="cs-CZ" u="sng" dirty="0"/>
              <a:t>EU </a:t>
            </a:r>
            <a:r>
              <a:rPr lang="cs-CZ" u="sng" dirty="0" err="1"/>
              <a:t>Regulations</a:t>
            </a:r>
            <a:r>
              <a:rPr lang="cs-CZ" u="sng" dirty="0"/>
              <a:t> </a:t>
            </a:r>
            <a:r>
              <a:rPr lang="cs-CZ" dirty="0" err="1"/>
              <a:t>f.e</a:t>
            </a:r>
            <a:r>
              <a:rPr lang="cs-CZ" dirty="0"/>
              <a:t>. </a:t>
            </a:r>
            <a:r>
              <a:rPr lang="cs-CZ" i="1" dirty="0"/>
              <a:t>„</a:t>
            </a:r>
            <a:r>
              <a:rPr lang="cs-CZ" i="1" dirty="0" err="1"/>
              <a:t>European</a:t>
            </a:r>
            <a:r>
              <a:rPr lang="cs-CZ" i="1" dirty="0"/>
              <a:t>“ </a:t>
            </a:r>
            <a:r>
              <a:rPr lang="cs-CZ" i="1" dirty="0" err="1"/>
              <a:t>legal</a:t>
            </a:r>
            <a:r>
              <a:rPr lang="cs-CZ" i="1" dirty="0"/>
              <a:t> </a:t>
            </a:r>
            <a:r>
              <a:rPr lang="cs-CZ" i="1" dirty="0" err="1"/>
              <a:t>persons</a:t>
            </a:r>
            <a:endParaRPr lang="en-US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67306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BB3792-D17E-4D26-914C-DF247B44B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„</a:t>
            </a:r>
            <a:r>
              <a:rPr lang="cs-CZ" dirty="0" err="1"/>
              <a:t>European</a:t>
            </a:r>
            <a:r>
              <a:rPr lang="cs-CZ" dirty="0"/>
              <a:t>“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0DB0133D-FE88-4857-9516-E437B08DE2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27584" y="1556792"/>
            <a:ext cx="7253989" cy="3744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1377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8AC96-0F3D-422F-8EFE-75EDCD5DE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Freedoms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in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1C924E1-B4B2-4CFF-B6BA-5BD388975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Core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EU </a:t>
            </a:r>
            <a:r>
              <a:rPr lang="cs-CZ" dirty="0" err="1"/>
              <a:t>Law</a:t>
            </a:r>
            <a:endParaRPr lang="cs-CZ" dirty="0"/>
          </a:p>
          <a:p>
            <a:pPr marL="0" indent="0">
              <a:buNone/>
            </a:pPr>
            <a:r>
              <a:rPr lang="en-US" dirty="0"/>
              <a:t>Guarantee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en-US" dirty="0"/>
              <a:t> mobility of businesses and professionals within the EU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establishment</a:t>
            </a:r>
          </a:p>
          <a:p>
            <a:r>
              <a:rPr lang="cs-CZ" dirty="0"/>
              <a:t>Free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sevices</a:t>
            </a:r>
            <a:endParaRPr lang="cs-CZ" dirty="0"/>
          </a:p>
          <a:p>
            <a:r>
              <a:rPr lang="cs-CZ" dirty="0"/>
              <a:t>Free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  <a:p>
            <a:endParaRPr lang="cs-CZ" dirty="0"/>
          </a:p>
          <a:p>
            <a:r>
              <a:rPr lang="cs-CZ" dirty="0"/>
              <a:t>Non </a:t>
            </a:r>
            <a:r>
              <a:rPr lang="cs-CZ" dirty="0" err="1"/>
              <a:t>discrimination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250175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634030-8880-4644-B752-DB610E49C8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establishment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BC84E37-C57E-40A7-B2FB-DC26F9610B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The EU law guarantees freedom of establishment to legal entities </a:t>
            </a:r>
            <a:endParaRPr lang="cs-CZ" dirty="0"/>
          </a:p>
          <a:p>
            <a:pPr lvl="0"/>
            <a:r>
              <a:rPr lang="en-GB" dirty="0"/>
              <a:t>making a profit by economic activity </a:t>
            </a:r>
            <a:endParaRPr lang="cs-CZ" dirty="0"/>
          </a:p>
          <a:p>
            <a:pPr lvl="0"/>
            <a:r>
              <a:rPr lang="cs-CZ" dirty="0" err="1"/>
              <a:t>Guarateed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en-GB" dirty="0"/>
              <a:t> its seat or the centre of operations in any Member State</a:t>
            </a:r>
            <a:endParaRPr lang="cs-CZ" dirty="0"/>
          </a:p>
          <a:p>
            <a:pPr lvl="0"/>
            <a:r>
              <a:rPr lang="cs-CZ" dirty="0"/>
              <a:t>C</a:t>
            </a:r>
            <a:r>
              <a:rPr lang="en-GB" dirty="0" err="1"/>
              <a:t>ooperatives</a:t>
            </a:r>
            <a:r>
              <a:rPr lang="en-GB" dirty="0"/>
              <a:t> included</a:t>
            </a:r>
            <a:endParaRPr lang="cs-CZ" dirty="0"/>
          </a:p>
          <a:p>
            <a:pPr lvl="0"/>
            <a:r>
              <a:rPr lang="en-GB" dirty="0"/>
              <a:t>BUT </a:t>
            </a:r>
            <a:r>
              <a:rPr lang="cs-CZ" dirty="0" err="1"/>
              <a:t>excluded</a:t>
            </a:r>
            <a:r>
              <a:rPr lang="cs-CZ" dirty="0"/>
              <a:t> </a:t>
            </a:r>
            <a:r>
              <a:rPr lang="cs-CZ" dirty="0" err="1"/>
              <a:t>NGOs</a:t>
            </a:r>
            <a:r>
              <a:rPr lang="cs-CZ" dirty="0"/>
              <a:t>!</a:t>
            </a:r>
          </a:p>
          <a:p>
            <a:pPr lvl="0"/>
            <a:endParaRPr lang="cs-CZ" dirty="0"/>
          </a:p>
          <a:p>
            <a:pPr lvl="0"/>
            <a:r>
              <a:rPr lang="cs-CZ" dirty="0" err="1"/>
              <a:t>Question</a:t>
            </a:r>
            <a:r>
              <a:rPr lang="cs-CZ" dirty="0"/>
              <a:t>: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NGO </a:t>
            </a:r>
            <a:r>
              <a:rPr lang="cs-CZ" dirty="0" err="1"/>
              <a:t>conducts</a:t>
            </a:r>
            <a:r>
              <a:rPr lang="cs-CZ" dirty="0"/>
              <a:t> </a:t>
            </a:r>
            <a:r>
              <a:rPr lang="cs-CZ" dirty="0" err="1"/>
              <a:t>economic</a:t>
            </a:r>
            <a:r>
              <a:rPr lang="cs-CZ" dirty="0"/>
              <a:t> </a:t>
            </a:r>
            <a:r>
              <a:rPr lang="cs-CZ" dirty="0" err="1"/>
              <a:t>activities</a:t>
            </a:r>
            <a:r>
              <a:rPr lang="cs-CZ" dirty="0"/>
              <a:t>? (</a:t>
            </a:r>
            <a:r>
              <a:rPr lang="cs-CZ" dirty="0" err="1"/>
              <a:t>next</a:t>
            </a:r>
            <a:r>
              <a:rPr lang="cs-CZ" dirty="0"/>
              <a:t> </a:t>
            </a:r>
            <a:r>
              <a:rPr lang="cs-CZ" dirty="0" err="1"/>
              <a:t>lecture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77611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B7EE58-EABC-4938-8FE3-18F96928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980728"/>
            <a:ext cx="7772400" cy="503237"/>
          </a:xfrm>
        </p:spPr>
        <p:txBody>
          <a:bodyPr/>
          <a:lstStyle/>
          <a:p>
            <a:br>
              <a:rPr lang="cs-CZ" dirty="0"/>
            </a:br>
            <a:r>
              <a:rPr lang="cs-CZ" dirty="0" err="1"/>
              <a:t>Other</a:t>
            </a:r>
            <a:r>
              <a:rPr lang="cs-CZ" dirty="0"/>
              <a:t> „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structures</a:t>
            </a:r>
            <a:r>
              <a:rPr lang="cs-CZ" dirty="0"/>
              <a:t>“? „</a:t>
            </a:r>
            <a:r>
              <a:rPr lang="cs-CZ" dirty="0" err="1"/>
              <a:t>entities</a:t>
            </a:r>
            <a:r>
              <a:rPr lang="cs-CZ" dirty="0"/>
              <a:t>“?</a:t>
            </a:r>
            <a:br>
              <a:rPr lang="cs-CZ" dirty="0"/>
            </a:br>
            <a:r>
              <a:rPr lang="cs-CZ" dirty="0" err="1"/>
              <a:t>Trusts</a:t>
            </a:r>
            <a:r>
              <a:rPr lang="cs-CZ" dirty="0"/>
              <a:t> and trust(</a:t>
            </a:r>
            <a:r>
              <a:rPr lang="cs-CZ" dirty="0" err="1"/>
              <a:t>like</a:t>
            </a:r>
            <a:r>
              <a:rPr lang="cs-CZ" dirty="0"/>
              <a:t>) </a:t>
            </a:r>
            <a:r>
              <a:rPr lang="cs-CZ" dirty="0" err="1"/>
              <a:t>vehicles</a:t>
            </a:r>
            <a:r>
              <a:rPr lang="cs-CZ" dirty="0"/>
              <a:t>: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I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47EF67-B35C-42DB-A314-2D486BF056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844824"/>
            <a:ext cx="7772400" cy="435768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  <a:defRPr/>
            </a:pPr>
            <a:endParaRPr lang="cs-CZ" sz="2800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cs-CZ" sz="2800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„C</a:t>
            </a:r>
            <a:r>
              <a:rPr lang="nl-NL" sz="2800" dirty="0" err="1">
                <a:solidFill>
                  <a:srgbClr val="000000"/>
                </a:solidFill>
                <a:ea typeface="ＭＳ Ｐゴシック" charset="0"/>
              </a:rPr>
              <a:t>lassical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“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 common </a:t>
            </a:r>
            <a:r>
              <a:rPr lang="nl-NL" sz="2800" dirty="0" err="1">
                <a:solidFill>
                  <a:srgbClr val="000000"/>
                </a:solidFill>
                <a:ea typeface="ＭＳ Ｐゴシック" charset="0"/>
              </a:rPr>
              <a:t>law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800" u="sng" dirty="0">
                <a:solidFill>
                  <a:srgbClr val="000000"/>
                </a:solidFill>
                <a:ea typeface="ＭＳ Ｐゴシック" charset="0"/>
              </a:rPr>
              <a:t>trust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divided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owhership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; 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trus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tee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holds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u="sng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u="sng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(a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formal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ownership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)</a:t>
            </a:r>
            <a:r>
              <a:rPr lang="nl-NL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to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trust assets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; 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change of trustees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requires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transfer of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400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;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beneficiary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holds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equitable</a:t>
            </a:r>
            <a:r>
              <a:rPr lang="cs-CZ" sz="24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u="sng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(</a:t>
            </a:r>
            <a:r>
              <a:rPr lang="cs-CZ" sz="2400" dirty="0" err="1">
                <a:solidFill>
                  <a:srgbClr val="000000"/>
                </a:solidFill>
                <a:ea typeface="ＭＳ Ｐゴシック" charset="0"/>
              </a:rPr>
              <a:t>an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ea typeface="ＭＳ Ｐゴシック" charset="0"/>
              </a:rPr>
              <a:t>economical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400" dirty="0" err="1">
                <a:solidFill>
                  <a:srgbClr val="000000"/>
                </a:solidFill>
                <a:ea typeface="ＭＳ Ｐゴシック" charset="0"/>
              </a:rPr>
              <a:t>ownership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marL="0" indent="0" algn="just">
              <a:buNone/>
              <a:defRPr/>
            </a:pPr>
            <a:endParaRPr lang="cs-CZ" sz="2400" dirty="0">
              <a:solidFill>
                <a:srgbClr val="000000"/>
              </a:solidFill>
              <a:ea typeface="ＭＳ Ｐゴシック" charset="0"/>
            </a:endParaRPr>
          </a:p>
          <a:p>
            <a:pPr marL="0" indent="0" algn="just">
              <a:buNone/>
              <a:defRPr/>
            </a:pP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3 </a:t>
            </a:r>
            <a:r>
              <a:rPr lang="cs-CZ" sz="2400" dirty="0" err="1">
                <a:solidFill>
                  <a:srgbClr val="000000"/>
                </a:solidFill>
                <a:ea typeface="ＭＳ Ｐゴシック" charset="0"/>
              </a:rPr>
              <a:t>actors</a:t>
            </a:r>
            <a:r>
              <a:rPr lang="cs-CZ" sz="2400" dirty="0">
                <a:solidFill>
                  <a:srgbClr val="000000"/>
                </a:solidFill>
                <a:ea typeface="ＭＳ Ｐゴシック" charset="0"/>
              </a:rPr>
              <a:t>: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Settlor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founder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 –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trustee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-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beneficiary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737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79A5EE-5C86-4E4C-9ACF-2652B8179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Trusts</a:t>
            </a:r>
            <a:r>
              <a:rPr lang="cs-CZ" dirty="0"/>
              <a:t> and trust(</a:t>
            </a:r>
            <a:r>
              <a:rPr lang="cs-CZ" dirty="0" err="1"/>
              <a:t>like</a:t>
            </a:r>
            <a:r>
              <a:rPr lang="cs-CZ" dirty="0"/>
              <a:t>) </a:t>
            </a:r>
            <a:r>
              <a:rPr lang="cs-CZ" dirty="0" err="1"/>
              <a:t>vehicles</a:t>
            </a:r>
            <a:r>
              <a:rPr lang="cs-CZ" dirty="0"/>
              <a:t>: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concepts</a:t>
            </a:r>
            <a:r>
              <a:rPr lang="cs-CZ" dirty="0"/>
              <a:t> II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3B87CAC-3752-432C-8588-77FEA3098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Lichtenstein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Truhänderschaft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(trust-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like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):</a:t>
            </a:r>
            <a:endParaRPr lang="nl-NL" sz="2800" u="sng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Czech Trust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fund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(trust-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like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)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: </a:t>
            </a:r>
            <a:r>
              <a:rPr lang="nl-NL" sz="2800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ownership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of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trust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fund</a:t>
            </a:r>
            <a:r>
              <a:rPr lang="nl-NL" sz="2800" dirty="0">
                <a:solidFill>
                  <a:srgbClr val="000000"/>
                </a:solidFill>
                <a:ea typeface="ＭＳ Ｐゴシック" charset="0"/>
              </a:rPr>
              <a:t> assets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is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not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liked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to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anybody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; 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change of trustees does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not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require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transfer of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to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trust assets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;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Quebec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Hungary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South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Africa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French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Fiducia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cs-CZ" sz="2800" dirty="0" err="1">
                <a:solidFill>
                  <a:srgbClr val="000000"/>
                </a:solidFill>
                <a:ea typeface="ＭＳ Ｐゴシック" charset="0"/>
              </a:rPr>
              <a:t>Luxembourg</a:t>
            </a:r>
            <a:r>
              <a:rPr lang="cs-CZ" sz="2800" dirty="0">
                <a:solidFill>
                  <a:srgbClr val="000000"/>
                </a:solidFill>
                <a:ea typeface="ＭＳ Ｐゴシック" charset="0"/>
              </a:rPr>
              <a:t> San Marino…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In Italy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solution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„trust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interni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“ (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also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in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Switzerland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algn="just">
              <a:buFont typeface="Wingdings" panose="05000000000000000000" pitchFamily="2" charset="2"/>
              <a:buChar char="§"/>
              <a:defRPr/>
            </a:pP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Austrian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Privatstiftung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marL="0" indent="0" algn="just">
              <a:buNone/>
              <a:defRPr/>
            </a:pPr>
            <a:endParaRPr lang="nl-NL" dirty="0">
              <a:solidFill>
                <a:srgbClr val="000000"/>
              </a:solidFill>
              <a:ea typeface="ＭＳ Ｐゴシック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67116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C9B085-CD4B-4194-B3A3-05D36BB28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Similar</a:t>
            </a:r>
            <a:r>
              <a:rPr lang="en-US" dirty="0"/>
              <a:t> features of a foundation</a:t>
            </a:r>
            <a:r>
              <a:rPr lang="cs-CZ" dirty="0"/>
              <a:t> and </a:t>
            </a:r>
            <a:r>
              <a:rPr lang="cs-CZ" dirty="0" err="1"/>
              <a:t>trusts</a:t>
            </a:r>
            <a:br>
              <a:rPr lang="cs-CZ" dirty="0"/>
            </a:br>
            <a:r>
              <a:rPr lang="cs-CZ" dirty="0"/>
              <a:t>(</a:t>
            </a:r>
            <a:r>
              <a:rPr lang="cs-CZ" dirty="0" err="1"/>
              <a:t>functional</a:t>
            </a:r>
            <a:r>
              <a:rPr lang="cs-CZ" dirty="0"/>
              <a:t> </a:t>
            </a:r>
            <a:r>
              <a:rPr lang="cs-CZ" dirty="0" err="1"/>
              <a:t>approach</a:t>
            </a:r>
            <a:r>
              <a:rPr lang="cs-CZ" dirty="0"/>
              <a:t>):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084A2E-121C-4C0E-A273-F52112862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132856"/>
            <a:ext cx="7772400" cy="4536504"/>
          </a:xfrm>
        </p:spPr>
        <p:txBody>
          <a:bodyPr/>
          <a:lstStyle/>
          <a:p>
            <a:r>
              <a:rPr lang="cs-CZ" dirty="0"/>
              <a:t>3 </a:t>
            </a:r>
            <a:r>
              <a:rPr lang="cs-CZ" dirty="0" err="1"/>
              <a:t>elements</a:t>
            </a:r>
            <a:r>
              <a:rPr lang="cs-CZ" dirty="0"/>
              <a:t>: </a:t>
            </a:r>
            <a:r>
              <a:rPr lang="en-US" u="sng" dirty="0"/>
              <a:t>assets, purpose, organization</a:t>
            </a:r>
            <a:endParaRPr lang="cs-CZ" u="sng" dirty="0"/>
          </a:p>
          <a:p>
            <a:r>
              <a:rPr lang="en-US" dirty="0"/>
              <a:t>Purpose - serv</a:t>
            </a:r>
            <a:r>
              <a:rPr lang="cs-CZ" dirty="0"/>
              <a:t>e</a:t>
            </a:r>
            <a:r>
              <a:rPr lang="en-US" dirty="0"/>
              <a:t> to a purpose, not to a specific person</a:t>
            </a:r>
            <a:r>
              <a:rPr lang="cs-CZ" dirty="0"/>
              <a:t>, </a:t>
            </a:r>
          </a:p>
          <a:p>
            <a:r>
              <a:rPr lang="cs-CZ" dirty="0"/>
              <a:t>F</a:t>
            </a:r>
            <a:r>
              <a:rPr lang="en-US" dirty="0" err="1"/>
              <a:t>oundation</a:t>
            </a:r>
            <a:r>
              <a:rPr lang="cs-CZ" dirty="0"/>
              <a:t>/trust</a:t>
            </a:r>
            <a:r>
              <a:rPr lang="en-US" dirty="0"/>
              <a:t> as a "vehicle</a:t>
            </a:r>
            <a:r>
              <a:rPr lang="cs-CZ" dirty="0"/>
              <a:t>s</a:t>
            </a:r>
            <a:r>
              <a:rPr lang="en-US" dirty="0"/>
              <a:t>" for purpose, a tool for resolving conflicts of interest</a:t>
            </a:r>
            <a:endParaRPr lang="cs-CZ" dirty="0"/>
          </a:p>
          <a:p>
            <a:r>
              <a:rPr lang="en-US" dirty="0"/>
              <a:t>Conflicts of interest are "omnipresent" in foundations</a:t>
            </a:r>
            <a:r>
              <a:rPr lang="cs-CZ" dirty="0"/>
              <a:t>/</a:t>
            </a:r>
            <a:r>
              <a:rPr lang="cs-CZ" dirty="0" err="1"/>
              <a:t>trusts</a:t>
            </a:r>
            <a:r>
              <a:rPr lang="en-US" dirty="0"/>
              <a:t> (on many levels), foundations as conflicts of interest "per se</a:t>
            </a:r>
            <a:r>
              <a:rPr lang="cs-CZ" dirty="0"/>
              <a:t>“</a:t>
            </a:r>
          </a:p>
          <a:p>
            <a:r>
              <a:rPr lang="cs-CZ" dirty="0" err="1"/>
              <a:t>Rules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go</a:t>
            </a:r>
            <a:r>
              <a:rPr lang="en-US" dirty="0" err="1"/>
              <a:t>vernance</a:t>
            </a:r>
            <a:r>
              <a:rPr lang="en-US" dirty="0"/>
              <a:t> of the foundation (foundation governance)</a:t>
            </a:r>
            <a:r>
              <a:rPr lang="cs-CZ" dirty="0"/>
              <a:t>/</a:t>
            </a:r>
            <a:r>
              <a:rPr lang="cs-CZ" dirty="0" err="1"/>
              <a:t>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trustee</a:t>
            </a:r>
            <a:r>
              <a:rPr lang="en-US" dirty="0"/>
              <a:t>.</a:t>
            </a:r>
            <a:endParaRPr lang="cs-CZ" dirty="0"/>
          </a:p>
          <a:p>
            <a:r>
              <a:rPr lang="en-US" dirty="0"/>
              <a:t>The specific position of founder and beneficiary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200125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4456C-FCC0-47F5-8BDA-698A125A74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Trusts</a:t>
            </a:r>
            <a:r>
              <a:rPr lang="cs-CZ" dirty="0"/>
              <a:t>, trust-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vehicles</a:t>
            </a:r>
            <a:r>
              <a:rPr lang="cs-CZ" dirty="0"/>
              <a:t>, </a:t>
            </a:r>
            <a:r>
              <a:rPr lang="cs-CZ" dirty="0" err="1"/>
              <a:t>foundations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591737-E719-49B6-A8D5-CB0330054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u="sng" dirty="0">
              <a:solidFill>
                <a:srgbClr val="000000"/>
              </a:solidFill>
              <a:ea typeface="ＭＳ Ｐゴシック" charset="0"/>
            </a:endParaRPr>
          </a:p>
          <a:p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What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is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sz="2800" u="sng" dirty="0" err="1">
                <a:solidFill>
                  <a:srgbClr val="000000"/>
                </a:solidFill>
                <a:ea typeface="ＭＳ Ｐゴシック" charset="0"/>
              </a:rPr>
              <a:t>different</a:t>
            </a:r>
            <a:r>
              <a:rPr lang="cs-CZ" sz="2800" u="sng" dirty="0">
                <a:solidFill>
                  <a:srgbClr val="000000"/>
                </a:solidFill>
                <a:ea typeface="ＭＳ Ｐゴシック" charset="0"/>
              </a:rPr>
              <a:t>?</a:t>
            </a:r>
          </a:p>
          <a:p>
            <a:pPr marL="0" indent="0">
              <a:buNone/>
            </a:pPr>
            <a:endParaRPr lang="cs-CZ" sz="2800" u="sng" dirty="0">
              <a:solidFill>
                <a:srgbClr val="000000"/>
              </a:solidFill>
              <a:ea typeface="ＭＳ Ｐゴシック" charset="0"/>
            </a:endParaRPr>
          </a:p>
          <a:p>
            <a:pPr marL="0" indent="0">
              <a:buNone/>
            </a:pP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Foudnations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- L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title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is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owned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by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person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x</a:t>
            </a:r>
          </a:p>
          <a:p>
            <a:pPr marL="0" indent="0">
              <a:buNone/>
            </a:pP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Trust/trust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like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vehicles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are not a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persons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Foundation</a:t>
            </a:r>
            <a:r>
              <a:rPr lang="cs-CZ" sz="2000" dirty="0"/>
              <a:t> </a:t>
            </a:r>
            <a:r>
              <a:rPr lang="cs-CZ" sz="2000" dirty="0" err="1"/>
              <a:t>may</a:t>
            </a:r>
            <a:r>
              <a:rPr lang="cs-CZ" sz="2000" dirty="0"/>
              <a:t> </a:t>
            </a:r>
            <a:r>
              <a:rPr lang="cs-CZ" sz="2000" dirty="0" err="1"/>
              <a:t>have</a:t>
            </a:r>
            <a:r>
              <a:rPr lang="cs-CZ" sz="2000" dirty="0"/>
              <a:t> „</a:t>
            </a:r>
            <a:r>
              <a:rPr lang="cs-CZ" sz="2000" dirty="0" err="1"/>
              <a:t>own</a:t>
            </a:r>
            <a:r>
              <a:rPr lang="cs-CZ" sz="2000" dirty="0"/>
              <a:t>“ </a:t>
            </a:r>
            <a:r>
              <a:rPr lang="cs-CZ" sz="2000" dirty="0" err="1"/>
              <a:t>interest</a:t>
            </a:r>
            <a:r>
              <a:rPr lang="cs-CZ" sz="2000" dirty="0"/>
              <a:t>; </a:t>
            </a:r>
            <a:r>
              <a:rPr lang="cs-CZ" sz="2000" dirty="0" err="1"/>
              <a:t>it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another</a:t>
            </a:r>
            <a:r>
              <a:rPr lang="cs-CZ" sz="2000" dirty="0"/>
              <a:t> „</a:t>
            </a:r>
            <a:r>
              <a:rPr lang="cs-CZ" sz="2000" dirty="0" err="1"/>
              <a:t>player</a:t>
            </a:r>
            <a:r>
              <a:rPr lang="cs-CZ" sz="2000" dirty="0"/>
              <a:t>“ in </a:t>
            </a:r>
            <a:r>
              <a:rPr lang="cs-CZ" sz="2000" dirty="0" err="1"/>
              <a:t>the</a:t>
            </a:r>
            <a:r>
              <a:rPr lang="cs-CZ" sz="2000" dirty="0"/>
              <a:t> game (</a:t>
            </a:r>
            <a:r>
              <a:rPr lang="cs-CZ" sz="2000" dirty="0" err="1"/>
              <a:t>important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balance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conflict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interests</a:t>
            </a:r>
            <a:r>
              <a:rPr lang="cs-CZ" sz="2000" dirty="0"/>
              <a:t>)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079405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Trust </a:t>
            </a:r>
            <a:r>
              <a:rPr lang="cs-CZ" dirty="0" err="1"/>
              <a:t>fund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GB" dirty="0"/>
              <a:t>Relationship</a:t>
            </a:r>
            <a:r>
              <a:rPr lang="cs-CZ" dirty="0"/>
              <a:t> (</a:t>
            </a:r>
            <a:r>
              <a:rPr lang="cs-CZ" dirty="0" err="1"/>
              <a:t>obligation</a:t>
            </a:r>
            <a:r>
              <a:rPr lang="cs-CZ" dirty="0"/>
              <a:t>)? Set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obligations</a:t>
            </a:r>
            <a:r>
              <a:rPr lang="cs-CZ" dirty="0"/>
              <a:t>?</a:t>
            </a:r>
          </a:p>
          <a:p>
            <a:r>
              <a:rPr lang="en-GB" dirty="0"/>
              <a:t>Property</a:t>
            </a:r>
            <a:r>
              <a:rPr lang="cs-CZ" dirty="0"/>
              <a:t>?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„holding“ </a:t>
            </a:r>
            <a:r>
              <a:rPr lang="cs-CZ" dirty="0" err="1"/>
              <a:t>property</a:t>
            </a:r>
            <a:r>
              <a:rPr lang="cs-CZ" dirty="0"/>
              <a:t>?</a:t>
            </a:r>
          </a:p>
          <a:p>
            <a:r>
              <a:rPr lang="cs-CZ" dirty="0"/>
              <a:t>Person? </a:t>
            </a:r>
            <a:r>
              <a:rPr lang="cs-CZ" dirty="0" err="1"/>
              <a:t>Legal</a:t>
            </a:r>
            <a:r>
              <a:rPr lang="cs-CZ" dirty="0"/>
              <a:t> entity?</a:t>
            </a:r>
          </a:p>
          <a:p>
            <a:r>
              <a:rPr lang="en-GB" dirty="0"/>
              <a:t>or Something else?</a:t>
            </a:r>
            <a:endParaRPr lang="cs-CZ" dirty="0"/>
          </a:p>
          <a:p>
            <a:pPr marL="274320" marR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„….</a:t>
            </a:r>
            <a:r>
              <a:rPr kumimoji="0"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one cannot define the essence of an institution as a series of relationships among </a:t>
            </a:r>
            <a:r>
              <a:rPr kumimoji="0" lang="en-GB" sz="2000" u="sng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three people </a:t>
            </a:r>
            <a:r>
              <a:rPr kumimoji="0" lang="en-GB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when none of those people is essential to its existence</a:t>
            </a:r>
            <a:r>
              <a:rPr kumimoji="0" lang="en-CA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”</a:t>
            </a:r>
            <a:r>
              <a:rPr kumimoji="0" lang="cs-CZ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  <a:r>
              <a:rPr kumimoji="0" lang="cs-CZ" sz="27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	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</a:t>
            </a:r>
            <a:r>
              <a:rPr kumimoji="0"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Pierre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kumimoji="0" lang="cs-CZ" sz="1800" kern="12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Lepaulle</a:t>
            </a:r>
            <a:r>
              <a:rPr kumimoji="0" lang="cs-CZ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1932)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 err="1"/>
              <a:t>For</a:t>
            </a:r>
            <a:r>
              <a:rPr lang="cs-CZ" sz="1800" dirty="0"/>
              <a:t> „civil </a:t>
            </a:r>
            <a:r>
              <a:rPr lang="cs-CZ" sz="1800" dirty="0" err="1"/>
              <a:t>law</a:t>
            </a:r>
            <a:r>
              <a:rPr lang="cs-CZ" sz="1800" dirty="0"/>
              <a:t> </a:t>
            </a:r>
            <a:r>
              <a:rPr lang="cs-CZ" sz="1800" dirty="0" err="1"/>
              <a:t>scholars</a:t>
            </a:r>
            <a:r>
              <a:rPr lang="cs-CZ" sz="1800" dirty="0"/>
              <a:t> </a:t>
            </a:r>
            <a:r>
              <a:rPr lang="cs-CZ" sz="1800" dirty="0" err="1"/>
              <a:t>difficult</a:t>
            </a:r>
            <a:r>
              <a:rPr lang="cs-CZ" sz="1800" dirty="0"/>
              <a:t> to </a:t>
            </a:r>
            <a:r>
              <a:rPr lang="cs-CZ" sz="1800" dirty="0" err="1"/>
              <a:t>understand</a:t>
            </a:r>
            <a:r>
              <a:rPr lang="cs-CZ" sz="1800" dirty="0"/>
              <a:t>:</a:t>
            </a:r>
          </a:p>
          <a:p>
            <a:pPr>
              <a:buNone/>
            </a:pPr>
            <a:r>
              <a:rPr lang="cs-CZ" sz="1800" dirty="0"/>
              <a:t>„I </a:t>
            </a:r>
            <a:r>
              <a:rPr lang="cs-CZ" sz="1800" dirty="0" err="1"/>
              <a:t>can´t</a:t>
            </a:r>
            <a:r>
              <a:rPr lang="cs-CZ" sz="1800" dirty="0"/>
              <a:t> </a:t>
            </a:r>
            <a:r>
              <a:rPr lang="cs-CZ" sz="1800" dirty="0" err="1"/>
              <a:t>understand</a:t>
            </a:r>
            <a:r>
              <a:rPr lang="cs-CZ" sz="1800" dirty="0"/>
              <a:t> </a:t>
            </a:r>
            <a:r>
              <a:rPr lang="cs-CZ" sz="1800" dirty="0" err="1"/>
              <a:t>your</a:t>
            </a:r>
            <a:r>
              <a:rPr lang="cs-CZ" sz="1800" dirty="0"/>
              <a:t> trust!“</a:t>
            </a:r>
          </a:p>
          <a:p>
            <a:pPr>
              <a:buNone/>
            </a:pPr>
            <a:r>
              <a:rPr lang="cs-CZ" sz="1800" dirty="0"/>
              <a:t>				 (Otto von </a:t>
            </a:r>
            <a:r>
              <a:rPr lang="cs-CZ" sz="1800" dirty="0" err="1"/>
              <a:t>Gierke</a:t>
            </a:r>
            <a:r>
              <a:rPr lang="cs-CZ" sz="1800" dirty="0"/>
              <a:t> in F:W. </a:t>
            </a:r>
            <a:r>
              <a:rPr lang="cs-CZ" sz="1800" dirty="0" err="1"/>
              <a:t>Maitland</a:t>
            </a:r>
            <a:r>
              <a:rPr lang="cs-CZ" sz="1800" dirty="0"/>
              <a:t>, </a:t>
            </a:r>
            <a:r>
              <a:rPr lang="cs-CZ" sz="1800" dirty="0" err="1"/>
              <a:t>Equity</a:t>
            </a:r>
            <a:r>
              <a:rPr lang="cs-CZ" sz="1800" dirty="0"/>
              <a:t>)</a:t>
            </a:r>
          </a:p>
          <a:p>
            <a:pPr>
              <a:buNone/>
            </a:pPr>
            <a:r>
              <a:rPr lang="cs-CZ" sz="1800" dirty="0"/>
              <a:t>Trust </a:t>
            </a:r>
            <a:r>
              <a:rPr lang="cs-CZ" sz="1800" dirty="0" err="1"/>
              <a:t>can</a:t>
            </a:r>
            <a:r>
              <a:rPr lang="cs-CZ" sz="1800" dirty="0"/>
              <a:t> </a:t>
            </a:r>
            <a:r>
              <a:rPr lang="cs-CZ" sz="1800" dirty="0" err="1"/>
              <a:t>only</a:t>
            </a:r>
            <a:r>
              <a:rPr lang="cs-CZ" sz="1800" dirty="0"/>
              <a:t> </a:t>
            </a:r>
            <a:r>
              <a:rPr lang="cs-CZ" sz="1800" dirty="0" err="1"/>
              <a:t>be</a:t>
            </a:r>
            <a:r>
              <a:rPr lang="cs-CZ" sz="1800" dirty="0"/>
              <a:t> </a:t>
            </a:r>
            <a:r>
              <a:rPr lang="cs-CZ" sz="1800" dirty="0" err="1"/>
              <a:t>described</a:t>
            </a:r>
            <a:r>
              <a:rPr lang="cs-CZ" sz="1800" dirty="0"/>
              <a:t>, but </a:t>
            </a:r>
            <a:r>
              <a:rPr lang="cs-CZ" sz="1800" dirty="0" err="1"/>
              <a:t>never</a:t>
            </a:r>
            <a:r>
              <a:rPr lang="cs-CZ" sz="1800" dirty="0"/>
              <a:t> </a:t>
            </a:r>
            <a:r>
              <a:rPr lang="cs-CZ" sz="1800" dirty="0" err="1"/>
              <a:t>really</a:t>
            </a:r>
            <a:r>
              <a:rPr lang="cs-CZ" sz="1800" dirty="0"/>
              <a:t> „</a:t>
            </a:r>
            <a:r>
              <a:rPr lang="cs-CZ" sz="1800" dirty="0" err="1"/>
              <a:t>caught</a:t>
            </a:r>
            <a:r>
              <a:rPr lang="cs-CZ" sz="1800" dirty="0"/>
              <a:t>“ </a:t>
            </a:r>
            <a:r>
              <a:rPr lang="cs-CZ" sz="1800" dirty="0" err="1"/>
              <a:t>within</a:t>
            </a:r>
            <a:r>
              <a:rPr lang="cs-CZ" sz="1800" dirty="0"/>
              <a:t> a </a:t>
            </a:r>
            <a:r>
              <a:rPr lang="cs-CZ" sz="1800" dirty="0" err="1"/>
              <a:t>sound</a:t>
            </a:r>
            <a:r>
              <a:rPr lang="cs-CZ" sz="1800" dirty="0"/>
              <a:t> </a:t>
            </a:r>
            <a:r>
              <a:rPr lang="cs-CZ" sz="1800" dirty="0" err="1"/>
              <a:t>legal</a:t>
            </a:r>
            <a:r>
              <a:rPr lang="cs-CZ" sz="1800" dirty="0"/>
              <a:t> </a:t>
            </a:r>
            <a:r>
              <a:rPr lang="cs-CZ" sz="1800" dirty="0" err="1"/>
              <a:t>definition</a:t>
            </a:r>
            <a:r>
              <a:rPr lang="cs-CZ" sz="18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9232560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Czech Trust </a:t>
            </a:r>
            <a:r>
              <a:rPr lang="cs-CZ" dirty="0" err="1"/>
              <a:t>like</a:t>
            </a:r>
            <a:r>
              <a:rPr lang="cs-CZ" dirty="0"/>
              <a:t> </a:t>
            </a:r>
            <a:r>
              <a:rPr lang="cs-CZ" dirty="0" err="1"/>
              <a:t>vehicle</a:t>
            </a:r>
            <a:r>
              <a:rPr lang="cs-CZ" dirty="0"/>
              <a:t> „</a:t>
            </a:r>
            <a:r>
              <a:rPr lang="cs-CZ" dirty="0" err="1"/>
              <a:t>Svěřenský</a:t>
            </a:r>
            <a:r>
              <a:rPr lang="cs-CZ" dirty="0"/>
              <a:t> fond“ (Trust </a:t>
            </a:r>
            <a:r>
              <a:rPr lang="cs-CZ" dirty="0" err="1"/>
              <a:t>fund</a:t>
            </a:r>
            <a:r>
              <a:rPr lang="cs-CZ" dirty="0"/>
              <a:t>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132440" cy="3997647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Trust-</a:t>
            </a:r>
            <a:r>
              <a:rPr lang="cs-CZ" dirty="0" err="1"/>
              <a:t>like</a:t>
            </a:r>
            <a:r>
              <a:rPr lang="cs-CZ" dirty="0"/>
              <a:t> instrument (</a:t>
            </a:r>
            <a:r>
              <a:rPr lang="cs-CZ" dirty="0" err="1"/>
              <a:t>asset</a:t>
            </a:r>
            <a:r>
              <a:rPr lang="cs-CZ" dirty="0"/>
              <a:t> management)</a:t>
            </a:r>
          </a:p>
          <a:p>
            <a:endParaRPr lang="cs-CZ" dirty="0"/>
          </a:p>
          <a:p>
            <a:r>
              <a:rPr lang="cs-CZ" dirty="0" err="1"/>
              <a:t>inspiration</a:t>
            </a:r>
            <a:r>
              <a:rPr lang="cs-CZ" dirty="0"/>
              <a:t> in Trust/</a:t>
            </a:r>
            <a:r>
              <a:rPr lang="cs-CZ" dirty="0" err="1"/>
              <a:t>fiducie</a:t>
            </a:r>
            <a:r>
              <a:rPr lang="cs-CZ" dirty="0"/>
              <a:t> (</a:t>
            </a:r>
            <a:r>
              <a:rPr lang="cs-CZ" dirty="0" err="1"/>
              <a:t>Quebec</a:t>
            </a:r>
            <a:r>
              <a:rPr lang="cs-CZ" dirty="0"/>
              <a:t>)§ 1260 CCQ</a:t>
            </a:r>
          </a:p>
          <a:p>
            <a:pPr>
              <a:buFontTx/>
              <a:buChar char="-"/>
            </a:pPr>
            <a:endParaRPr lang="cs-CZ" dirty="0"/>
          </a:p>
          <a:p>
            <a:r>
              <a:rPr lang="cs-CZ" dirty="0" err="1"/>
              <a:t>strange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Czech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enviroment</a:t>
            </a:r>
            <a:r>
              <a:rPr lang="cs-CZ" dirty="0"/>
              <a:t> – </a:t>
            </a:r>
            <a:r>
              <a:rPr lang="cs-CZ" dirty="0" err="1"/>
              <a:t>problems</a:t>
            </a:r>
            <a:endParaRPr lang="cs-CZ" dirty="0"/>
          </a:p>
          <a:p>
            <a:pPr>
              <a:buNone/>
            </a:pPr>
            <a:endParaRPr lang="cs-CZ" dirty="0"/>
          </a:p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ownership</a:t>
            </a:r>
            <a:r>
              <a:rPr lang="cs-CZ" dirty="0"/>
              <a:t>/</a:t>
            </a:r>
            <a:r>
              <a:rPr lang="cs-CZ" dirty="0" err="1"/>
              <a:t>patrimony</a:t>
            </a:r>
            <a:r>
              <a:rPr lang="cs-CZ" dirty="0"/>
              <a:t> (</a:t>
            </a:r>
            <a:r>
              <a:rPr lang="cs-CZ" dirty="0" err="1"/>
              <a:t>separated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owner</a:t>
            </a:r>
            <a:r>
              <a:rPr lang="cs-CZ" dirty="0"/>
              <a:t>)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Fear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unknown</a:t>
            </a:r>
            <a:r>
              <a:rPr lang="cs-CZ" dirty="0"/>
              <a:t>“ – </a:t>
            </a:r>
            <a:r>
              <a:rPr lang="cs-CZ" dirty="0" err="1"/>
              <a:t>getting</a:t>
            </a:r>
            <a:r>
              <a:rPr lang="cs-CZ" dirty="0"/>
              <a:t> </a:t>
            </a:r>
            <a:r>
              <a:rPr lang="cs-CZ" dirty="0" err="1"/>
              <a:t>better</a:t>
            </a:r>
            <a:r>
              <a:rPr lang="cs-CZ" dirty="0"/>
              <a:t>/more </a:t>
            </a:r>
            <a:r>
              <a:rPr lang="cs-CZ" dirty="0" err="1"/>
              <a:t>regulation</a:t>
            </a:r>
            <a:endParaRPr lang="cs-CZ" dirty="0"/>
          </a:p>
          <a:p>
            <a:pPr>
              <a:buNone/>
            </a:pPr>
            <a:r>
              <a:rPr lang="cs-CZ" dirty="0"/>
              <a:t> </a:t>
            </a:r>
          </a:p>
          <a:p>
            <a:r>
              <a:rPr lang="cs-CZ" dirty="0" err="1"/>
              <a:t>question</a:t>
            </a:r>
            <a:r>
              <a:rPr lang="cs-CZ" dirty="0"/>
              <a:t>, </a:t>
            </a:r>
            <a:r>
              <a:rPr lang="cs-CZ" dirty="0" err="1"/>
              <a:t>if</a:t>
            </a:r>
            <a:r>
              <a:rPr lang="cs-CZ" dirty="0"/>
              <a:t> not </a:t>
            </a:r>
            <a:r>
              <a:rPr lang="cs-CZ" dirty="0" err="1"/>
              <a:t>better</a:t>
            </a:r>
            <a:r>
              <a:rPr lang="cs-CZ" dirty="0"/>
              <a:t> </a:t>
            </a:r>
            <a:r>
              <a:rPr lang="cs-CZ" dirty="0" err="1"/>
              <a:t>solution</a:t>
            </a:r>
            <a:r>
              <a:rPr lang="cs-CZ" dirty="0"/>
              <a:t> </a:t>
            </a:r>
            <a:r>
              <a:rPr lang="cs-CZ" dirty="0" err="1"/>
              <a:t>f.e</a:t>
            </a:r>
            <a:r>
              <a:rPr lang="cs-CZ" dirty="0"/>
              <a:t>. – </a:t>
            </a:r>
            <a:r>
              <a:rPr lang="cs-CZ" dirty="0" err="1"/>
              <a:t>Austrian</a:t>
            </a:r>
            <a:r>
              <a:rPr lang="cs-CZ" dirty="0"/>
              <a:t> </a:t>
            </a:r>
            <a:r>
              <a:rPr lang="cs-CZ" dirty="0" err="1"/>
              <a:t>Private</a:t>
            </a:r>
            <a:r>
              <a:rPr lang="cs-CZ" dirty="0"/>
              <a:t> </a:t>
            </a:r>
            <a:r>
              <a:rPr lang="cs-CZ" dirty="0" err="1"/>
              <a:t>Foundation</a:t>
            </a:r>
            <a:r>
              <a:rPr lang="cs-CZ" dirty="0"/>
              <a:t> (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) </a:t>
            </a:r>
          </a:p>
          <a:p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D30867-C70C-46FF-9181-B07E3B861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647700"/>
          </a:xfrm>
        </p:spPr>
        <p:txBody>
          <a:bodyPr/>
          <a:lstStyle/>
          <a:p>
            <a:r>
              <a:rPr lang="cs-CZ" dirty="0"/>
              <a:t>Terminology: „Person in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“, „a </a:t>
            </a:r>
            <a:r>
              <a:rPr lang="cs-CZ" dirty="0" err="1"/>
              <a:t>legal</a:t>
            </a:r>
            <a:r>
              <a:rPr lang="cs-CZ" dirty="0"/>
              <a:t> person“, „a </a:t>
            </a:r>
            <a:r>
              <a:rPr lang="cs-CZ" dirty="0" err="1"/>
              <a:t>legal</a:t>
            </a:r>
            <a:r>
              <a:rPr lang="cs-CZ" dirty="0"/>
              <a:t> entity“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6D9F4E-98AF-42B5-80EC-91ECDF65D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492896"/>
            <a:ext cx="7772400" cy="4176464"/>
          </a:xfrm>
        </p:spPr>
        <p:txBody>
          <a:bodyPr/>
          <a:lstStyle/>
          <a:p>
            <a:r>
              <a:rPr lang="en-US" dirty="0"/>
              <a:t>In order to be eligible to </a:t>
            </a:r>
            <a:r>
              <a:rPr lang="en-US" u="sng" dirty="0"/>
              <a:t>hold</a:t>
            </a:r>
            <a:r>
              <a:rPr lang="cs-CZ" u="sng" dirty="0"/>
              <a:t>/</a:t>
            </a:r>
            <a:r>
              <a:rPr lang="cs-CZ" u="sng" dirty="0" err="1"/>
              <a:t>exercise</a:t>
            </a:r>
            <a:r>
              <a:rPr lang="en-US" u="sng" dirty="0"/>
              <a:t> subjective rights</a:t>
            </a:r>
            <a:r>
              <a:rPr lang="cs-CZ" u="sng" dirty="0"/>
              <a:t> (and </a:t>
            </a:r>
            <a:r>
              <a:rPr lang="cs-CZ" u="sng" dirty="0" err="1"/>
              <a:t>duties</a:t>
            </a:r>
            <a:r>
              <a:rPr lang="cs-CZ" u="sng" dirty="0"/>
              <a:t>)</a:t>
            </a:r>
            <a:r>
              <a:rPr lang="en-US" dirty="0"/>
              <a:t>, one 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en-US" dirty="0"/>
              <a:t> qualify as a</a:t>
            </a:r>
            <a:r>
              <a:rPr lang="cs-CZ" dirty="0"/>
              <a:t> „person“ in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“</a:t>
            </a:r>
            <a:endParaRPr lang="en-US" dirty="0"/>
          </a:p>
          <a:p>
            <a:r>
              <a:rPr lang="cs-CZ" dirty="0"/>
              <a:t>Person in „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“</a:t>
            </a:r>
            <a:r>
              <a:rPr lang="en-US" dirty="0"/>
              <a:t>: a natural person or </a:t>
            </a:r>
            <a:r>
              <a:rPr lang="cs-CZ" dirty="0"/>
              <a:t>a </a:t>
            </a:r>
            <a:r>
              <a:rPr lang="en-US" dirty="0"/>
              <a:t>legal person (</a:t>
            </a:r>
            <a:r>
              <a:rPr lang="cs-CZ" dirty="0" err="1"/>
              <a:t>germ</a:t>
            </a:r>
            <a:r>
              <a:rPr lang="cs-CZ" dirty="0"/>
              <a:t>. </a:t>
            </a:r>
            <a:r>
              <a:rPr lang="en-US" dirty="0" err="1"/>
              <a:t>Rechtstäger</a:t>
            </a:r>
            <a:r>
              <a:rPr lang="en-US" dirty="0"/>
              <a:t>)</a:t>
            </a:r>
            <a:r>
              <a:rPr lang="cs-CZ" dirty="0"/>
              <a:t>,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else</a:t>
            </a:r>
            <a:r>
              <a:rPr lang="cs-CZ" dirty="0"/>
              <a:t>?</a:t>
            </a:r>
            <a:r>
              <a:rPr lang="en-US" dirty="0"/>
              <a:t> </a:t>
            </a:r>
            <a:endParaRPr lang="cs-CZ" dirty="0"/>
          </a:p>
          <a:p>
            <a:r>
              <a:rPr lang="cs-CZ" u="sng" dirty="0" err="1"/>
              <a:t>What</a:t>
            </a:r>
            <a:r>
              <a:rPr lang="cs-CZ" u="sng" dirty="0"/>
              <a:t> </a:t>
            </a:r>
            <a:r>
              <a:rPr lang="cs-CZ" u="sng" dirty="0" err="1"/>
              <a:t>is</a:t>
            </a:r>
            <a:r>
              <a:rPr lang="cs-CZ" u="sng" dirty="0"/>
              <a:t> and </a:t>
            </a:r>
            <a:r>
              <a:rPr lang="cs-CZ" u="sng" dirty="0" err="1"/>
              <a:t>what</a:t>
            </a:r>
            <a:r>
              <a:rPr lang="cs-CZ" u="sng" dirty="0"/>
              <a:t> </a:t>
            </a:r>
            <a:r>
              <a:rPr lang="cs-CZ" u="sng" dirty="0" err="1"/>
              <a:t>is</a:t>
            </a:r>
            <a:r>
              <a:rPr lang="cs-CZ" u="sng" dirty="0"/>
              <a:t> not person in „</a:t>
            </a:r>
            <a:r>
              <a:rPr lang="cs-CZ" u="sng" dirty="0" err="1"/>
              <a:t>legal</a:t>
            </a:r>
            <a:r>
              <a:rPr lang="cs-CZ" u="sng" dirty="0"/>
              <a:t> </a:t>
            </a:r>
            <a:r>
              <a:rPr lang="cs-CZ" u="sng" dirty="0" err="1"/>
              <a:t>sense</a:t>
            </a:r>
            <a:r>
              <a:rPr lang="cs-CZ" u="sng" dirty="0"/>
              <a:t>“?</a:t>
            </a:r>
          </a:p>
          <a:p>
            <a:pPr marL="0" indent="0">
              <a:buNone/>
            </a:pPr>
            <a:r>
              <a:rPr lang="cs-CZ" dirty="0" err="1"/>
              <a:t>Legal</a:t>
            </a:r>
            <a:r>
              <a:rPr lang="cs-CZ" dirty="0"/>
              <a:t> person (fiction </a:t>
            </a:r>
            <a:r>
              <a:rPr lang="cs-CZ" dirty="0" err="1"/>
              <a:t>or</a:t>
            </a:r>
            <a:r>
              <a:rPr lang="cs-CZ" dirty="0"/>
              <a:t> reality?, nexus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obligations</a:t>
            </a:r>
            <a:r>
              <a:rPr lang="cs-CZ" dirty="0"/>
              <a:t>?)</a:t>
            </a:r>
          </a:p>
          <a:p>
            <a:pPr marL="0" indent="0">
              <a:buNone/>
            </a:pPr>
            <a:r>
              <a:rPr lang="cs-CZ" dirty="0" err="1"/>
              <a:t>Legal</a:t>
            </a:r>
            <a:r>
              <a:rPr lang="cs-CZ" dirty="0"/>
              <a:t> entity (</a:t>
            </a:r>
            <a:r>
              <a:rPr lang="cs-CZ" dirty="0" err="1"/>
              <a:t>with</a:t>
            </a:r>
            <a:r>
              <a:rPr lang="cs-CZ" dirty="0"/>
              <a:t>/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personality?)  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94515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D04E16-2E40-4530-8394-B0FD03388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Trust </a:t>
            </a:r>
            <a:r>
              <a:rPr lang="cs-CZ" dirty="0" err="1"/>
              <a:t>fund</a:t>
            </a:r>
            <a:r>
              <a:rPr lang="cs-CZ" dirty="0"/>
              <a:t>: </a:t>
            </a:r>
            <a:r>
              <a:rPr lang="cs-CZ" dirty="0" err="1"/>
              <a:t>characteristic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B48578-CC56-4F98-B6FA-69000AB59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Autonomous assets (Quebec concept)</a:t>
            </a:r>
          </a:p>
          <a:p>
            <a:r>
              <a:rPr lang="en-US" dirty="0"/>
              <a:t>NOT A TRUST</a:t>
            </a:r>
            <a:r>
              <a:rPr lang="cs-CZ" dirty="0"/>
              <a:t>!</a:t>
            </a:r>
            <a:r>
              <a:rPr lang="en-US" dirty="0"/>
              <a:t> (although certain aspects of the common law trust are reflected)</a:t>
            </a:r>
          </a:p>
          <a:p>
            <a:r>
              <a:rPr lang="en-US" dirty="0"/>
              <a:t>Originally a contractual concept (French </a:t>
            </a:r>
            <a:r>
              <a:rPr lang="en-US" dirty="0" err="1"/>
              <a:t>fiducie</a:t>
            </a:r>
            <a:r>
              <a:rPr lang="en-US" dirty="0"/>
              <a:t>)</a:t>
            </a:r>
          </a:p>
          <a:p>
            <a:r>
              <a:rPr lang="en-US" dirty="0"/>
              <a:t>Modified (statute, registration of trusts)</a:t>
            </a:r>
          </a:p>
          <a:p>
            <a:r>
              <a:rPr lang="en-US" dirty="0"/>
              <a:t>There is no property right of beneficiaries (x trust)</a:t>
            </a:r>
          </a:p>
          <a:p>
            <a:r>
              <a:rPr lang="en-US" dirty="0"/>
              <a:t>No legal personality (x trust) </a:t>
            </a:r>
          </a:p>
          <a:p>
            <a:r>
              <a:rPr lang="en-US" dirty="0"/>
              <a:t>Selected comparable foreign concepts in Europe (Austria, Liechtenstein, Cyprus)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58065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60F1BF-40CF-4C33-BFAB-A86038ADD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Trust </a:t>
            </a:r>
            <a:r>
              <a:rPr lang="cs-CZ" dirty="0" err="1"/>
              <a:t>fund</a:t>
            </a:r>
            <a:r>
              <a:rPr lang="cs-CZ" dirty="0"/>
              <a:t> - § 1448 </a:t>
            </a:r>
            <a:r>
              <a:rPr lang="cs-CZ" dirty="0" err="1"/>
              <a:t>ef</a:t>
            </a:r>
            <a:r>
              <a:rPr lang="cs-CZ" dirty="0"/>
              <a:t> CC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B0809B-D2A5-4A8F-A0E3-BA5743A121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(</a:t>
            </a:r>
            <a:r>
              <a:rPr lang="en-US" sz="2000" dirty="0"/>
              <a:t>1) A trust fund is created by setting aside part of the property owned by the founder in such a way that the owner entrusts the trustee with the property for a particular purpose through a </a:t>
            </a:r>
            <a:r>
              <a:rPr lang="en-US" sz="2000" u="sng" dirty="0"/>
              <a:t>contract or disposition mortis causa, and the</a:t>
            </a:r>
            <a:r>
              <a:rPr lang="cs-CZ" sz="2000" u="sng" dirty="0"/>
              <a:t> </a:t>
            </a:r>
            <a:r>
              <a:rPr lang="en-US" sz="2000" u="sng" dirty="0"/>
              <a:t>trustee obliges himself to keep and administer the property. </a:t>
            </a:r>
          </a:p>
          <a:p>
            <a:pPr algn="just"/>
            <a:r>
              <a:rPr lang="en-US" sz="2000" u="sng" dirty="0"/>
              <a:t> (2) </a:t>
            </a:r>
            <a:r>
              <a:rPr lang="en-US" sz="2000" dirty="0"/>
              <a:t>The creation of a trust fund establishes separate and independent ownership of the part of property and the trustee is obliged to assume the property and its administration. </a:t>
            </a:r>
          </a:p>
          <a:p>
            <a:pPr algn="just"/>
            <a:r>
              <a:rPr lang="en-US" sz="2000" dirty="0"/>
              <a:t> (3) The rights arising from the right of ownership in the property in a trust fund are exercised by the trustee in his own name and on the account of the trust fund; however, </a:t>
            </a:r>
            <a:r>
              <a:rPr lang="en-US" sz="2000" u="sng" dirty="0"/>
              <a:t>the property in a trust fund is not owned by the administrator/trustee or the founder, or the </a:t>
            </a:r>
            <a:r>
              <a:rPr lang="cs-CZ" sz="2000" u="sng" dirty="0" err="1"/>
              <a:t>beneficiary</a:t>
            </a:r>
            <a:r>
              <a:rPr lang="en-US" sz="2000" u="sng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060647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151334"/>
          </a:xfrm>
        </p:spPr>
        <p:txBody>
          <a:bodyPr/>
          <a:lstStyle/>
          <a:p>
            <a:r>
              <a:rPr lang="cs-CZ" sz="2400" b="1" dirty="0"/>
              <a:t>Free </a:t>
            </a:r>
            <a:r>
              <a:rPr lang="cs-CZ" sz="2400" b="1" dirty="0" err="1"/>
              <a:t>movement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capital</a:t>
            </a:r>
            <a:r>
              <a:rPr lang="cs-CZ" sz="2400" b="1" dirty="0"/>
              <a:t>/</a:t>
            </a:r>
            <a:r>
              <a:rPr lang="cs-CZ" sz="2400" b="1" dirty="0" err="1"/>
              <a:t>Freedom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establishemt</a:t>
            </a:r>
            <a:r>
              <a:rPr lang="cs-CZ" sz="2400" b="1" dirty="0"/>
              <a:t> in </a:t>
            </a:r>
            <a:r>
              <a:rPr lang="cs-CZ" sz="2400" b="1" dirty="0" err="1"/>
              <a:t>within</a:t>
            </a:r>
            <a:r>
              <a:rPr lang="cs-CZ" sz="2400" b="1" dirty="0"/>
              <a:t> EU, Case </a:t>
            </a:r>
            <a:r>
              <a:rPr lang="cs-CZ" sz="2400" b="1" dirty="0" err="1"/>
              <a:t>Law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ECJ (and EFTA):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/>
              <a:t>E</a:t>
            </a:r>
            <a:r>
              <a:rPr lang="en-US" dirty="0" err="1"/>
              <a:t>xamples</a:t>
            </a:r>
            <a:r>
              <a:rPr lang="en-US" dirty="0"/>
              <a:t> of</a:t>
            </a:r>
            <a:r>
              <a:rPr lang="cs-CZ" dirty="0"/>
              <a:t> </a:t>
            </a:r>
            <a:r>
              <a:rPr lang="en-US" dirty="0"/>
              <a:t>functional approach in the EU</a:t>
            </a:r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foundations</a:t>
            </a:r>
            <a:r>
              <a:rPr lang="cs-CZ" dirty="0"/>
              <a:t>:</a:t>
            </a:r>
          </a:p>
          <a:p>
            <a:r>
              <a:rPr lang="cs-CZ" b="1" dirty="0" err="1"/>
              <a:t>Persche</a:t>
            </a:r>
            <a:r>
              <a:rPr lang="cs-CZ" b="1" dirty="0"/>
              <a:t>, </a:t>
            </a:r>
            <a:r>
              <a:rPr lang="cs-CZ" b="1" dirty="0" err="1"/>
              <a:t>Stauffer</a:t>
            </a:r>
            <a:endParaRPr lang="cs-CZ" b="1" dirty="0"/>
          </a:p>
          <a:p>
            <a:pPr marL="0" indent="0">
              <a:buNone/>
            </a:pPr>
            <a:r>
              <a:rPr lang="cs-CZ" dirty="0" err="1"/>
              <a:t>For</a:t>
            </a:r>
            <a:r>
              <a:rPr lang="cs-CZ" dirty="0"/>
              <a:t> trust (trust-</a:t>
            </a:r>
            <a:r>
              <a:rPr lang="cs-CZ" dirty="0" err="1"/>
              <a:t>like</a:t>
            </a:r>
            <a:r>
              <a:rPr lang="cs-CZ" dirty="0"/>
              <a:t>) </a:t>
            </a:r>
            <a:r>
              <a:rPr lang="cs-CZ" dirty="0" err="1"/>
              <a:t>strucutres</a:t>
            </a:r>
            <a:endParaRPr lang="cs-CZ" dirty="0"/>
          </a:p>
          <a:p>
            <a:r>
              <a:rPr lang="cs-CZ" b="1" dirty="0" err="1"/>
              <a:t>Olsen</a:t>
            </a:r>
            <a:r>
              <a:rPr lang="cs-CZ" b="1" dirty="0"/>
              <a:t> and </a:t>
            </a:r>
            <a:r>
              <a:rPr lang="cs-CZ" b="1" dirty="0" err="1"/>
              <a:t>others</a:t>
            </a:r>
            <a:endParaRPr lang="cs-CZ" b="1" dirty="0"/>
          </a:p>
          <a:p>
            <a:r>
              <a:rPr lang="cs-CZ" b="1" dirty="0" err="1"/>
              <a:t>Panayi</a:t>
            </a:r>
            <a:endParaRPr lang="cs-CZ" b="1" dirty="0"/>
          </a:p>
          <a:p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Conclusions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Natural person vs. </a:t>
            </a:r>
            <a:r>
              <a:rPr lang="cs-CZ" dirty="0" err="1"/>
              <a:t>legal</a:t>
            </a:r>
            <a:r>
              <a:rPr lang="cs-CZ" dirty="0"/>
              <a:t> person</a:t>
            </a:r>
          </a:p>
          <a:p>
            <a:r>
              <a:rPr lang="cs-CZ" dirty="0" err="1"/>
              <a:t>Legal</a:t>
            </a:r>
            <a:r>
              <a:rPr lang="cs-CZ" dirty="0"/>
              <a:t> person </a:t>
            </a:r>
            <a:r>
              <a:rPr lang="cs-CZ" dirty="0" err="1"/>
              <a:t>is</a:t>
            </a:r>
            <a:r>
              <a:rPr lang="cs-CZ" dirty="0"/>
              <a:t> a „person“ by </a:t>
            </a:r>
            <a:r>
              <a:rPr lang="cs-CZ" dirty="0" err="1"/>
              <a:t>virue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law</a:t>
            </a:r>
            <a:r>
              <a:rPr lang="cs-CZ" dirty="0"/>
              <a:t>, In </a:t>
            </a:r>
            <a:r>
              <a:rPr lang="cs-CZ" dirty="0" err="1"/>
              <a:t>continental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– </a:t>
            </a:r>
            <a:r>
              <a:rPr lang="cs-CZ" dirty="0" err="1"/>
              <a:t>formal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, numerus clausus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  <a:p>
            <a:r>
              <a:rPr lang="cs-CZ" dirty="0" err="1"/>
              <a:t>Categorization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endParaRPr lang="cs-CZ" dirty="0"/>
          </a:p>
          <a:p>
            <a:r>
              <a:rPr lang="cs-CZ" dirty="0"/>
              <a:t>„</a:t>
            </a:r>
            <a:r>
              <a:rPr lang="cs-CZ" dirty="0" err="1"/>
              <a:t>Europeanisation</a:t>
            </a:r>
            <a:r>
              <a:rPr lang="cs-CZ" dirty="0"/>
              <a:t>“ </a:t>
            </a:r>
            <a:r>
              <a:rPr lang="cs-CZ" dirty="0" err="1"/>
              <a:t>for</a:t>
            </a:r>
            <a:r>
              <a:rPr lang="cs-CZ" dirty="0"/>
              <a:t> business </a:t>
            </a:r>
            <a:r>
              <a:rPr lang="cs-CZ" dirty="0" err="1"/>
              <a:t>companies</a:t>
            </a:r>
            <a:r>
              <a:rPr lang="cs-CZ" dirty="0"/>
              <a:t> (not </a:t>
            </a:r>
            <a:r>
              <a:rPr lang="cs-CZ" dirty="0" err="1"/>
              <a:t>only</a:t>
            </a:r>
            <a:r>
              <a:rPr lang="cs-CZ" dirty="0"/>
              <a:t>), </a:t>
            </a:r>
            <a:r>
              <a:rPr lang="cs-CZ" dirty="0" err="1"/>
              <a:t>freedom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establishment free </a:t>
            </a:r>
            <a:r>
              <a:rPr lang="cs-CZ" dirty="0" err="1"/>
              <a:t>movement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capital</a:t>
            </a:r>
            <a:endParaRPr lang="cs-CZ" dirty="0"/>
          </a:p>
          <a:p>
            <a:r>
              <a:rPr lang="cs-CZ" dirty="0" err="1"/>
              <a:t>Trusts</a:t>
            </a:r>
            <a:r>
              <a:rPr lang="cs-CZ" dirty="0"/>
              <a:t>, „Trust-</a:t>
            </a:r>
            <a:r>
              <a:rPr lang="cs-CZ" dirty="0" err="1"/>
              <a:t>like</a:t>
            </a:r>
            <a:r>
              <a:rPr lang="cs-CZ" dirty="0"/>
              <a:t>“ </a:t>
            </a:r>
            <a:r>
              <a:rPr lang="cs-CZ" dirty="0" err="1"/>
              <a:t>vehicle</a:t>
            </a:r>
            <a:r>
              <a:rPr lang="cs-CZ" dirty="0"/>
              <a:t>, </a:t>
            </a:r>
            <a:r>
              <a:rPr lang="cs-CZ" dirty="0" err="1"/>
              <a:t>each</a:t>
            </a:r>
            <a:r>
              <a:rPr lang="cs-CZ" dirty="0"/>
              <a:t> country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unique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(</a:t>
            </a:r>
            <a:r>
              <a:rPr lang="cs-CZ" dirty="0" err="1"/>
              <a:t>functionally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to </a:t>
            </a:r>
            <a:r>
              <a:rPr lang="cs-CZ" dirty="0" err="1"/>
              <a:t>foudations</a:t>
            </a:r>
            <a:r>
              <a:rPr lang="cs-CZ" dirty="0"/>
              <a:t>)</a:t>
            </a:r>
          </a:p>
          <a:p>
            <a:r>
              <a:rPr lang="cs-CZ" dirty="0"/>
              <a:t>Case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EFTA and ECJ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8BB37F-BBF1-462F-9A8F-596F5A97D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Questions: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C223C6-D03E-406B-91A3-27BB30E3C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	What are the sources of the legal regulation of legal persons?</a:t>
            </a:r>
          </a:p>
          <a:p>
            <a:r>
              <a:rPr lang="en-US" dirty="0"/>
              <a:t>2.	Try to categorize legal persons (on general level)</a:t>
            </a:r>
          </a:p>
          <a:p>
            <a:r>
              <a:rPr lang="en-US" dirty="0"/>
              <a:t>3.	What is the distinction between foundation and corporation kind of legal person?</a:t>
            </a:r>
          </a:p>
          <a:p>
            <a:r>
              <a:rPr lang="en-US" dirty="0"/>
              <a:t>4.	Legal persons of public and private law? Could you mention similarities and differences?</a:t>
            </a:r>
            <a:endParaRPr lang="cs-CZ" dirty="0"/>
          </a:p>
          <a:p>
            <a:r>
              <a:rPr lang="cs-CZ" dirty="0"/>
              <a:t>5. </a:t>
            </a: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person and trust (trust-</a:t>
            </a:r>
            <a:r>
              <a:rPr lang="cs-CZ" dirty="0" err="1"/>
              <a:t>like</a:t>
            </a:r>
            <a:r>
              <a:rPr lang="cs-CZ" dirty="0"/>
              <a:t>) </a:t>
            </a:r>
            <a:r>
              <a:rPr lang="cs-CZ" dirty="0" err="1"/>
              <a:t>form</a:t>
            </a:r>
            <a:r>
              <a:rPr lang="cs-CZ" dirty="0"/>
              <a:t>?</a:t>
            </a:r>
          </a:p>
          <a:p>
            <a:r>
              <a:rPr lang="cs-CZ" dirty="0"/>
              <a:t>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</a:t>
            </a:r>
            <a:r>
              <a:rPr lang="cs-CZ" dirty="0" err="1"/>
              <a:t>concept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</a:t>
            </a:r>
            <a:r>
              <a:rPr lang="cs-CZ" dirty="0" err="1"/>
              <a:t>legal</a:t>
            </a:r>
            <a:r>
              <a:rPr lang="cs-CZ" dirty="0"/>
              <a:t> person </a:t>
            </a:r>
            <a:r>
              <a:rPr lang="cs-CZ" dirty="0" err="1"/>
              <a:t>useful</a:t>
            </a:r>
            <a:r>
              <a:rPr lang="cs-CZ" dirty="0"/>
              <a:t>?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5096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very</a:t>
            </a:r>
            <a:r>
              <a:rPr lang="cs-CZ" dirty="0"/>
              <a:t> much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attention</a:t>
            </a:r>
            <a:r>
              <a:rPr lang="cs-CZ" dirty="0">
                <a:sym typeface="Wingdings" pitchFamily="2" charset="2"/>
              </a:rPr>
              <a:t></a:t>
            </a: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				</a:t>
            </a:r>
            <a:r>
              <a:rPr lang="cs-CZ" dirty="0" err="1"/>
              <a:t>katerinaronovska</a:t>
            </a:r>
            <a:r>
              <a:rPr lang="cs-CZ" dirty="0"/>
              <a:t>(</a:t>
            </a:r>
            <a:r>
              <a:rPr lang="cs-CZ" dirty="0" err="1"/>
              <a:t>et</a:t>
            </a:r>
            <a:r>
              <a:rPr lang="cs-CZ" dirty="0"/>
              <a:t>)</a:t>
            </a:r>
            <a:r>
              <a:rPr lang="cs-CZ" dirty="0" err="1"/>
              <a:t>gmail.com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73A6D9-D40E-4B09-A152-39D23972D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Choupette</a:t>
            </a:r>
            <a:r>
              <a:rPr lang="cs-CZ" dirty="0"/>
              <a:t> case: „</a:t>
            </a:r>
            <a:r>
              <a:rPr lang="cs-CZ" dirty="0" err="1"/>
              <a:t>named</a:t>
            </a:r>
            <a:r>
              <a:rPr lang="cs-CZ" dirty="0"/>
              <a:t> in his </a:t>
            </a:r>
            <a:r>
              <a:rPr lang="cs-CZ" dirty="0" err="1"/>
              <a:t>will</a:t>
            </a:r>
            <a:r>
              <a:rPr lang="cs-CZ" dirty="0"/>
              <a:t>“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B22CF37-9E6D-4A5E-92E0-9E154B3D6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1196752"/>
            <a:ext cx="7772400" cy="4934173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hlinkClick r:id="rId2"/>
              </a:rPr>
              <a:t>https://www.forbes.com/sites/megangorman/2019/02/20/why-one-of-karl-lagerfelds-legacies-might-be-estate-planning-for-your-pet/?sh=45f6041e433a</a:t>
            </a:r>
            <a:endParaRPr lang="cs-CZ" dirty="0"/>
          </a:p>
          <a:p>
            <a:r>
              <a:rPr lang="cs-CZ" dirty="0">
                <a:hlinkClick r:id="rId3"/>
              </a:rPr>
              <a:t>https://www.thewealthadvisor.com/article/karl-lagerfelds-cat-locked-inheritance-battle</a:t>
            </a:r>
            <a:endParaRPr lang="cs-CZ" dirty="0"/>
          </a:p>
          <a:p>
            <a:r>
              <a:rPr lang="cs-CZ" dirty="0"/>
              <a:t>Karl </a:t>
            </a:r>
            <a:r>
              <a:rPr lang="cs-CZ" dirty="0" err="1"/>
              <a:t>Lagerfeld</a:t>
            </a:r>
            <a:r>
              <a:rPr lang="cs-CZ" dirty="0"/>
              <a:t> </a:t>
            </a:r>
            <a:r>
              <a:rPr lang="cs-CZ" dirty="0" err="1"/>
              <a:t>died</a:t>
            </a:r>
            <a:r>
              <a:rPr lang="cs-CZ" dirty="0"/>
              <a:t> in 2019, 270 mil. USD</a:t>
            </a:r>
          </a:p>
          <a:p>
            <a:r>
              <a:rPr lang="en-US" dirty="0"/>
              <a:t>The seven beneficiaries are trying to access Lagerfeld's assets that include real estate in Paris and Monaco, a bookstore, and designer furniture.</a:t>
            </a:r>
          </a:p>
          <a:p>
            <a:r>
              <a:rPr lang="en-US" dirty="0" err="1"/>
              <a:t>Choupette</a:t>
            </a:r>
            <a:r>
              <a:rPr lang="en-US" dirty="0"/>
              <a:t> is a blue-cream </a:t>
            </a:r>
            <a:r>
              <a:rPr lang="en-US" dirty="0" err="1"/>
              <a:t>tortie</a:t>
            </a:r>
            <a:r>
              <a:rPr lang="en-US" dirty="0"/>
              <a:t> Birman cat who was owned by German fashion designer Karl Lagerfeld from 2011 until Lagerfeld's death in 2019 at the age of 85.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627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3CDCE6-945C-44C5-844E-B0630FF88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River </a:t>
            </a:r>
            <a:r>
              <a:rPr lang="cs-CZ" dirty="0" err="1"/>
              <a:t>Whanganui</a:t>
            </a:r>
            <a:r>
              <a:rPr lang="cs-CZ" dirty="0"/>
              <a:t>, New </a:t>
            </a:r>
            <a:r>
              <a:rPr lang="cs-CZ" dirty="0" err="1"/>
              <a:t>Zeelend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1E6388-6CC5-41A7-9391-9838606FE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https://edition.cnn.com/2020/12/11/asia/whanganui-river-new-zealand-intl-hnk-dst/index.html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River in India:</a:t>
            </a:r>
          </a:p>
          <a:p>
            <a:r>
              <a:rPr lang="cs-CZ" dirty="0">
                <a:hlinkClick r:id="rId3"/>
              </a:rPr>
              <a:t>https://edition.cnn.com/2017/03/22/asia/india-river-human/index.html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River in </a:t>
            </a:r>
            <a:r>
              <a:rPr lang="cs-CZ" dirty="0" err="1"/>
              <a:t>Bangladesh</a:t>
            </a:r>
            <a:r>
              <a:rPr lang="cs-CZ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>
                <a:hlinkClick r:id="rId4"/>
              </a:rPr>
              <a:t>https://www.reuters.com/article/us-bangladesh-landrights-rivers-idUSKCN1TZ1ZR</a:t>
            </a:r>
            <a:endParaRPr lang="cs-CZ" dirty="0"/>
          </a:p>
          <a:p>
            <a:pPr>
              <a:buFont typeface="Wingdings" panose="05000000000000000000" pitchFamily="2" charset="2"/>
              <a:buChar char="q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7624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056342-9369-4C06-9D9B-1EE737C25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Legal personality – what is it?</a:t>
            </a:r>
            <a:br>
              <a:rPr lang="en-US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A00457-54C7-4EC6-B5C3-0F637A823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 </a:t>
            </a:r>
            <a:r>
              <a:rPr lang="cs-CZ" dirty="0" err="1"/>
              <a:t>Legal</a:t>
            </a:r>
            <a:r>
              <a:rPr lang="cs-CZ" dirty="0"/>
              <a:t> personality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u="sng" dirty="0"/>
              <a:t>a e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l</a:t>
            </a: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igibility</a:t>
            </a:r>
            <a:r>
              <a:rPr lang="nl-NL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to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ea typeface="ＭＳ Ｐゴシック" charset="0"/>
              </a:rPr>
              <a:t>have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 a </a:t>
            </a:r>
            <a:r>
              <a:rPr lang="cs-CZ" u="sng" dirty="0" err="1">
                <a:solidFill>
                  <a:srgbClr val="000000"/>
                </a:solidFill>
                <a:ea typeface="ＭＳ Ｐゴシック" charset="0"/>
              </a:rPr>
              <a:t>right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and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duties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f.e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.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hold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property, enter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into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contracts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etc.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algn="just"/>
            <a:r>
              <a:rPr lang="en-US" dirty="0"/>
              <a:t>Easy to accept </a:t>
            </a:r>
            <a:r>
              <a:rPr lang="cs-CZ" dirty="0"/>
              <a:t>by</a:t>
            </a:r>
            <a:r>
              <a:rPr lang="en-US" dirty="0"/>
              <a:t> </a:t>
            </a:r>
            <a:r>
              <a:rPr lang="en-US" u="sng" dirty="0"/>
              <a:t>natural persons </a:t>
            </a:r>
            <a:r>
              <a:rPr lang="en-US" dirty="0"/>
              <a:t>are </a:t>
            </a:r>
            <a:r>
              <a:rPr lang="cs-CZ" dirty="0" err="1"/>
              <a:t>persons</a:t>
            </a:r>
            <a:r>
              <a:rPr lang="cs-CZ" dirty="0"/>
              <a:t> in a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sense</a:t>
            </a:r>
            <a:r>
              <a:rPr lang="cs-CZ" dirty="0"/>
              <a:t> (</a:t>
            </a:r>
            <a:r>
              <a:rPr lang="cs-CZ" dirty="0" err="1"/>
              <a:t>nature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), </a:t>
            </a:r>
            <a:r>
              <a:rPr lang="en-US" dirty="0"/>
              <a:t>although from a historic perspective not a given fact</a:t>
            </a:r>
            <a:endParaRPr lang="cs-CZ" dirty="0"/>
          </a:p>
          <a:p>
            <a:pPr algn="just"/>
            <a:r>
              <a:rPr lang="cs-CZ" dirty="0" err="1"/>
              <a:t>Other</a:t>
            </a:r>
            <a:r>
              <a:rPr lang="cs-CZ" dirty="0"/>
              <a:t> „</a:t>
            </a:r>
            <a:r>
              <a:rPr lang="cs-CZ" dirty="0" err="1"/>
              <a:t>entities</a:t>
            </a:r>
            <a:r>
              <a:rPr lang="cs-CZ" dirty="0"/>
              <a:t>“ </a:t>
            </a:r>
            <a:r>
              <a:rPr lang="en-US" dirty="0"/>
              <a:t>existed</a:t>
            </a:r>
            <a:r>
              <a:rPr lang="cs-CZ" dirty="0"/>
              <a:t> (</a:t>
            </a:r>
            <a:r>
              <a:rPr lang="cs-CZ" dirty="0" err="1"/>
              <a:t>historicly</a:t>
            </a:r>
            <a:r>
              <a:rPr lang="cs-CZ" dirty="0"/>
              <a:t>): </a:t>
            </a:r>
            <a:r>
              <a:rPr lang="en-US" dirty="0" err="1"/>
              <a:t>universitas</a:t>
            </a:r>
            <a:r>
              <a:rPr lang="en-US" dirty="0"/>
              <a:t> personarum (state, province, municipia, </a:t>
            </a:r>
            <a:r>
              <a:rPr lang="en-US" dirty="0" err="1"/>
              <a:t>collegia</a:t>
            </a:r>
            <a:r>
              <a:rPr lang="en-US" dirty="0"/>
              <a:t>)</a:t>
            </a:r>
            <a:r>
              <a:rPr lang="cs-CZ" dirty="0"/>
              <a:t>, </a:t>
            </a:r>
            <a:r>
              <a:rPr lang="en-US" dirty="0" err="1"/>
              <a:t>universitas</a:t>
            </a:r>
            <a:r>
              <a:rPr lang="en-US" dirty="0"/>
              <a:t> rerum/</a:t>
            </a:r>
            <a:r>
              <a:rPr lang="en-US" dirty="0" err="1"/>
              <a:t>bonorum</a:t>
            </a:r>
            <a:r>
              <a:rPr lang="cs-CZ" dirty="0"/>
              <a:t>, </a:t>
            </a:r>
            <a:r>
              <a:rPr lang="cs-CZ" dirty="0" err="1"/>
              <a:t>church</a:t>
            </a:r>
            <a:endParaRPr lang="en-US" dirty="0"/>
          </a:p>
          <a:p>
            <a:pPr marL="0" indent="0" algn="just">
              <a:buNone/>
            </a:pPr>
            <a:r>
              <a:rPr lang="cs-CZ" dirty="0"/>
              <a:t>BUT!</a:t>
            </a:r>
            <a:r>
              <a:rPr lang="en-US" dirty="0"/>
              <a:t> the </a:t>
            </a:r>
            <a:r>
              <a:rPr lang="cs-CZ" dirty="0" err="1"/>
              <a:t>theoretical</a:t>
            </a:r>
            <a:r>
              <a:rPr lang="cs-CZ" dirty="0"/>
              <a:t> </a:t>
            </a:r>
            <a:r>
              <a:rPr lang="en-US" u="sng" dirty="0"/>
              <a:t>concept of legal person was unknown</a:t>
            </a:r>
            <a:r>
              <a:rPr lang="cs-CZ" u="sng" dirty="0"/>
              <a:t> </a:t>
            </a:r>
            <a:r>
              <a:rPr lang="cs-CZ" u="sng" dirty="0" err="1"/>
              <a:t>till</a:t>
            </a:r>
            <a:r>
              <a:rPr lang="cs-CZ" u="sng" dirty="0"/>
              <a:t> 19th centry!</a:t>
            </a:r>
            <a:endParaRPr lang="en-US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5638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B32D7F-4DB6-4F66-8F8D-D5614A0A1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Church</a:t>
            </a:r>
            <a:r>
              <a:rPr lang="cs-CZ" dirty="0"/>
              <a:t> </a:t>
            </a:r>
            <a:r>
              <a:rPr lang="cs-CZ" dirty="0" err="1"/>
              <a:t>law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82BF87-DC76-4AFB-9391-C83B68DB9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  <a:defRPr/>
            </a:pP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pope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Gregorius VII – 1075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:</a:t>
            </a:r>
            <a:endParaRPr lang="nl-NL" dirty="0">
              <a:solidFill>
                <a:srgbClr val="000000"/>
              </a:solidFill>
              <a:ea typeface="ＭＳ Ｐゴシック" charset="0"/>
            </a:endParaRPr>
          </a:p>
          <a:p>
            <a:pPr marL="612900" lvl="2" indent="-342900">
              <a:buFontTx/>
              <a:buChar char="•"/>
              <a:defRPr/>
            </a:pP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Church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is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an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autonomous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body,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governed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by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its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own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internal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laws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,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headed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by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clergy</a:t>
            </a:r>
            <a:endParaRPr lang="nl-NL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it-IT" i="1" dirty="0">
                <a:solidFill>
                  <a:srgbClr val="000000"/>
                </a:solidFill>
                <a:ea typeface="ＭＳ Ｐゴシック" charset="0"/>
              </a:rPr>
              <a:t>Persona </a:t>
            </a:r>
            <a:r>
              <a:rPr lang="it-IT" i="1" dirty="0" err="1">
                <a:solidFill>
                  <a:srgbClr val="000000"/>
                </a:solidFill>
                <a:ea typeface="ＭＳ Ｐゴシック" charset="0"/>
              </a:rPr>
              <a:t>Ficta</a:t>
            </a:r>
            <a:endParaRPr lang="it-IT" altLang="nl-NL" dirty="0">
              <a:solidFill>
                <a:srgbClr val="000000"/>
              </a:solidFill>
              <a:ea typeface="ＭＳ Ｐゴシック" charset="0"/>
              <a:cs typeface="Arial" panose="020B0604020202020204" pitchFamily="34" charset="0"/>
            </a:endParaRPr>
          </a:p>
          <a:p>
            <a:pPr>
              <a:buFontTx/>
              <a:buChar char="•"/>
              <a:defRPr/>
            </a:pP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Strong </a:t>
            </a:r>
            <a:r>
              <a:rPr lang="it-IT" dirty="0" err="1">
                <a:solidFill>
                  <a:srgbClr val="000000"/>
                </a:solidFill>
                <a:ea typeface="ＭＳ Ｐゴシック" charset="0"/>
              </a:rPr>
              <a:t>influence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in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continental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 Europe in the middle </a:t>
            </a:r>
            <a:r>
              <a:rPr lang="it-IT" dirty="0" err="1">
                <a:solidFill>
                  <a:srgbClr val="000000"/>
                </a:solidFill>
                <a:ea typeface="ＭＳ Ｐゴシック" charset="0"/>
              </a:rPr>
              <a:t>ages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it-IT" dirty="0" err="1">
                <a:solidFill>
                  <a:srgbClr val="000000"/>
                </a:solidFill>
                <a:ea typeface="ＭＳ Ｐゴシック" charset="0"/>
              </a:rPr>
              <a:t>Ius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it-IT" dirty="0" err="1">
                <a:solidFill>
                  <a:srgbClr val="000000"/>
                </a:solidFill>
                <a:ea typeface="ＭＳ Ｐゴシック" charset="0"/>
              </a:rPr>
              <a:t>Commune</a:t>
            </a:r>
            <a:r>
              <a:rPr lang="it-IT" dirty="0">
                <a:solidFill>
                  <a:srgbClr val="000000"/>
                </a:solidFill>
                <a:ea typeface="ＭＳ Ｐゴシック" charset="0"/>
              </a:rPr>
              <a:t>)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Tx/>
              <a:buChar char="•"/>
              <a:defRPr/>
            </a:pP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Tx/>
              <a:buChar char="•"/>
              <a:defRPr/>
            </a:pP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First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business „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corporations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“ (1600- East India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Trading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Company,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one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of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first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joint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stock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companies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>
              <a:buFontTx/>
              <a:buChar char="•"/>
              <a:defRPr/>
            </a:pP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>
              <a:buFontTx/>
              <a:buChar char="•"/>
              <a:defRPr/>
            </a:pP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76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BB6B23-36D3-404C-97E0-E358E495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theories</a:t>
            </a:r>
            <a:r>
              <a:rPr lang="cs-CZ" dirty="0"/>
              <a:t> and </a:t>
            </a:r>
            <a:r>
              <a:rPr lang="cs-CZ" dirty="0" err="1"/>
              <a:t>their</a:t>
            </a:r>
            <a:r>
              <a:rPr lang="cs-CZ" dirty="0"/>
              <a:t> influence </a:t>
            </a:r>
            <a:r>
              <a:rPr lang="cs-CZ" dirty="0" err="1"/>
              <a:t>today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F1B5416-1F4A-4E19-AD1D-64266B829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060848"/>
            <a:ext cx="7772400" cy="4070077"/>
          </a:xfrm>
        </p:spPr>
        <p:txBody>
          <a:bodyPr/>
          <a:lstStyle/>
          <a:p>
            <a:pPr algn="just">
              <a:buFontTx/>
              <a:buChar char="•"/>
              <a:defRPr/>
            </a:pP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Savigny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only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natural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persons have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will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 </a:t>
            </a:r>
            <a:endParaRPr lang="cs-CZ" dirty="0">
              <a:solidFill>
                <a:srgbClr val="000000"/>
              </a:solidFill>
              <a:ea typeface="ＭＳ Ｐゴシック" charset="0"/>
            </a:endParaRPr>
          </a:p>
          <a:p>
            <a:pPr marL="0" indent="0" algn="just">
              <a:buNone/>
              <a:defRPr/>
            </a:pP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persons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can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exist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only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as </a:t>
            </a:r>
            <a:r>
              <a:rPr lang="nl-NL" u="sng" dirty="0">
                <a:solidFill>
                  <a:srgbClr val="000000"/>
                </a:solidFill>
                <a:ea typeface="ＭＳ Ｐゴシック" charset="0"/>
              </a:rPr>
              <a:t>a </a:t>
            </a: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u="sng" dirty="0">
                <a:solidFill>
                  <a:srgbClr val="000000"/>
                </a:solidFill>
                <a:ea typeface="ＭＳ Ｐゴシック" charset="0"/>
              </a:rPr>
              <a:t> fiction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(fiction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theory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  <a:endParaRPr lang="nl-NL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Tx/>
              <a:buChar char="•"/>
              <a:defRPr/>
            </a:pP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Brinz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 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l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persons have no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will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–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assets are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owned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by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purpose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purpose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is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legal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entity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algn="just">
              <a:buFontTx/>
              <a:buChar char="•"/>
              <a:defRPr/>
            </a:pPr>
            <a:r>
              <a:rPr lang="nl-NL" u="sng" dirty="0" err="1">
                <a:solidFill>
                  <a:srgbClr val="000000"/>
                </a:solidFill>
                <a:ea typeface="ＭＳ Ｐゴシック" charset="0"/>
              </a:rPr>
              <a:t>Gierke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: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corporation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have a body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and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soul,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therefor</a:t>
            </a:r>
            <a:r>
              <a:rPr lang="nl-NL" dirty="0">
                <a:solidFill>
                  <a:srgbClr val="000000"/>
                </a:solidFill>
                <a:ea typeface="ＭＳ Ｐゴシック" charset="0"/>
              </a:rPr>
              <a:t> have a </a:t>
            </a:r>
            <a:r>
              <a:rPr lang="nl-NL" dirty="0" err="1">
                <a:solidFill>
                  <a:srgbClr val="000000"/>
                </a:solidFill>
                <a:ea typeface="ＭＳ Ｐゴシック" charset="0"/>
              </a:rPr>
              <a:t>will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(</a:t>
            </a:r>
            <a:r>
              <a:rPr lang="cs-CZ" u="sng" dirty="0" err="1">
                <a:solidFill>
                  <a:srgbClr val="000000"/>
                </a:solidFill>
                <a:ea typeface="ＭＳ Ｐゴシック" charset="0"/>
              </a:rPr>
              <a:t>theory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cs-CZ" u="sng" dirty="0" err="1">
                <a:solidFill>
                  <a:srgbClr val="000000"/>
                </a:solidFill>
                <a:ea typeface="ＭＳ Ｐゴシック" charset="0"/>
              </a:rPr>
              <a:t>of</a:t>
            </a:r>
            <a:r>
              <a:rPr lang="cs-CZ" u="sng" dirty="0">
                <a:solidFill>
                  <a:srgbClr val="000000"/>
                </a:solidFill>
                <a:ea typeface="ＭＳ Ｐゴシック" charset="0"/>
              </a:rPr>
              <a:t> reality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)</a:t>
            </a:r>
          </a:p>
          <a:p>
            <a:pPr algn="just">
              <a:buFontTx/>
              <a:buChar char="•"/>
              <a:defRPr/>
            </a:pPr>
            <a:r>
              <a:rPr lang="en-US" u="sng" dirty="0" err="1">
                <a:solidFill>
                  <a:srgbClr val="000000"/>
                </a:solidFill>
                <a:ea typeface="ＭＳ Ｐゴシック" charset="0"/>
              </a:rPr>
              <a:t>Jehring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: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The legal person is the instrument for 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j</a:t>
            </a:r>
            <a:r>
              <a:rPr lang="en-US" dirty="0" err="1">
                <a:solidFill>
                  <a:srgbClr val="000000"/>
                </a:solidFill>
                <a:ea typeface="ＭＳ Ｐゴシック" charset="0"/>
              </a:rPr>
              <a:t>oint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 entitlement to the assets.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charset="0"/>
              </a:rPr>
              <a:t>Legal personality is a specific form of ownership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..</a:t>
            </a:r>
            <a:endParaRPr lang="en-US" dirty="0">
              <a:solidFill>
                <a:srgbClr val="000000"/>
              </a:solidFill>
              <a:ea typeface="ＭＳ Ｐゴシック" charset="0"/>
            </a:endParaRPr>
          </a:p>
          <a:p>
            <a:pPr algn="just">
              <a:buFontTx/>
              <a:buChar char="•"/>
              <a:defRPr/>
            </a:pP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And many </a:t>
            </a:r>
            <a:r>
              <a:rPr lang="cs-CZ" dirty="0" err="1">
                <a:solidFill>
                  <a:srgbClr val="000000"/>
                </a:solidFill>
                <a:ea typeface="ＭＳ Ｐゴシック" charset="0"/>
              </a:rPr>
              <a:t>others</a:t>
            </a:r>
            <a:r>
              <a:rPr lang="cs-CZ" dirty="0">
                <a:solidFill>
                  <a:srgbClr val="000000"/>
                </a:solidFill>
                <a:ea typeface="ＭＳ Ｐゴシック" charset="0"/>
              </a:rPr>
              <a:t>….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3315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4BFE-D006-4B18-A081-1FF53F33C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Example</a:t>
            </a:r>
            <a:r>
              <a:rPr lang="cs-CZ" dirty="0"/>
              <a:t> no. 1: </a:t>
            </a:r>
            <a:r>
              <a:rPr lang="cs-CZ" dirty="0" err="1"/>
              <a:t>Switzerland</a:t>
            </a:r>
            <a:r>
              <a:rPr lang="cs-CZ" dirty="0"/>
              <a:t> (ZGB 1912, </a:t>
            </a:r>
            <a:r>
              <a:rPr lang="cs-CZ" dirty="0" err="1"/>
              <a:t>based</a:t>
            </a:r>
            <a:r>
              <a:rPr lang="cs-CZ" dirty="0"/>
              <a:t> on </a:t>
            </a:r>
            <a:r>
              <a:rPr lang="cs-CZ" dirty="0" err="1"/>
              <a:t>theory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reality)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BD07243-E385-4658-A391-AB6F5DC82D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3" y="2204864"/>
            <a:ext cx="7772400" cy="3926061"/>
          </a:xfrm>
        </p:spPr>
        <p:txBody>
          <a:bodyPr/>
          <a:lstStyle/>
          <a:p>
            <a:r>
              <a:rPr lang="cs-CZ" dirty="0"/>
              <a:t>Eugen </a:t>
            </a:r>
            <a:r>
              <a:rPr lang="cs-CZ" dirty="0" err="1"/>
              <a:t>Huber</a:t>
            </a:r>
            <a:r>
              <a:rPr lang="cs-CZ" dirty="0"/>
              <a:t>: </a:t>
            </a:r>
            <a:r>
              <a:rPr lang="cs-CZ" dirty="0" err="1"/>
              <a:t>nature</a:t>
            </a:r>
            <a:r>
              <a:rPr lang="cs-CZ" dirty="0"/>
              <a:t> and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are </a:t>
            </a:r>
            <a:r>
              <a:rPr lang="cs-CZ" dirty="0" err="1"/>
              <a:t>treated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way</a:t>
            </a:r>
            <a:r>
              <a:rPr lang="cs-CZ" dirty="0"/>
              <a:t> (</a:t>
            </a:r>
            <a:r>
              <a:rPr lang="cs-CZ" dirty="0" err="1"/>
              <a:t>with</a:t>
            </a:r>
            <a:r>
              <a:rPr lang="cs-CZ" dirty="0"/>
              <a:t> a </a:t>
            </a:r>
            <a:r>
              <a:rPr lang="cs-CZ" dirty="0" err="1"/>
              <a:t>few</a:t>
            </a:r>
            <a:r>
              <a:rPr lang="cs-CZ" dirty="0"/>
              <a:t> </a:t>
            </a:r>
            <a:r>
              <a:rPr lang="cs-CZ" dirty="0" err="1"/>
              <a:t>exceptions</a:t>
            </a:r>
            <a:r>
              <a:rPr lang="cs-CZ" dirty="0"/>
              <a:t>)</a:t>
            </a:r>
          </a:p>
          <a:p>
            <a:r>
              <a:rPr lang="cs-CZ" dirty="0" err="1"/>
              <a:t>Theories</a:t>
            </a:r>
            <a:r>
              <a:rPr lang="cs-CZ" dirty="0"/>
              <a:t> are </a:t>
            </a:r>
            <a:r>
              <a:rPr lang="cs-CZ" dirty="0" err="1"/>
              <a:t>today</a:t>
            </a:r>
            <a:r>
              <a:rPr lang="cs-CZ" dirty="0"/>
              <a:t> in </a:t>
            </a:r>
            <a:r>
              <a:rPr lang="cs-CZ" dirty="0" err="1"/>
              <a:t>codes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in case </a:t>
            </a:r>
            <a:r>
              <a:rPr lang="cs-CZ" dirty="0" err="1"/>
              <a:t>law</a:t>
            </a:r>
            <a:r>
              <a:rPr lang="cs-CZ" dirty="0"/>
              <a:t>, </a:t>
            </a:r>
            <a:r>
              <a:rPr lang="cs-CZ" dirty="0" err="1"/>
              <a:t>tool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interpretation</a:t>
            </a:r>
            <a:endParaRPr lang="cs-CZ" dirty="0"/>
          </a:p>
          <a:p>
            <a:r>
              <a:rPr lang="cs-CZ" dirty="0"/>
              <a:t>Numerus clausus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persons</a:t>
            </a:r>
            <a:r>
              <a:rPr lang="cs-CZ" dirty="0"/>
              <a:t> (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parties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525814"/>
      </p:ext>
    </p:extLst>
  </p:cSld>
  <p:clrMapOvr>
    <a:masterClrMapping/>
  </p:clrMapOvr>
</p:sld>
</file>

<file path=ppt/theme/theme1.xml><?xml version="1.0" encoding="utf-8"?>
<a:theme xmlns:a="http://schemas.openxmlformats.org/drawingml/2006/main" name="česká prezentace">
  <a:themeElements>
    <a:clrScheme name="česká 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česká 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česká 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česká 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eská 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ppt/theme/themeOverride2.xml><?xml version="1.0" encoding="utf-8"?>
<a:themeOverride xmlns:a="http://schemas.openxmlformats.org/drawingml/2006/main">
  <a:clrScheme name="česká prezentace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2126</TotalTime>
  <Words>2554</Words>
  <Application>Microsoft Office PowerPoint</Application>
  <PresentationFormat>Předvádění na obrazovce (4:3)</PresentationFormat>
  <Paragraphs>257</Paragraphs>
  <Slides>35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42" baseType="lpstr">
      <vt:lpstr>ＭＳ Ｐゴシック</vt:lpstr>
      <vt:lpstr>Arial</vt:lpstr>
      <vt:lpstr>Calibri</vt:lpstr>
      <vt:lpstr>Trebuchet MS</vt:lpstr>
      <vt:lpstr>Wingdings</vt:lpstr>
      <vt:lpstr>Wingdings 2</vt:lpstr>
      <vt:lpstr>česká prezentace</vt:lpstr>
      <vt:lpstr>Legal personality, Legal persons, Trusts and trust-like instruments   </vt:lpstr>
      <vt:lpstr>Sturcture of the lecture:</vt:lpstr>
      <vt:lpstr>Terminology: „Person in legal sense“, „a legal person“, „a legal entity“  </vt:lpstr>
      <vt:lpstr>The Choupette case: „named in his will“ </vt:lpstr>
      <vt:lpstr>River Whanganui, New Zeelend:</vt:lpstr>
      <vt:lpstr>Legal personality – what is it? </vt:lpstr>
      <vt:lpstr>Church law</vt:lpstr>
      <vt:lpstr>Different theories and their influence today?</vt:lpstr>
      <vt:lpstr>Example no. 1: Switzerland (ZGB 1912, based on theory of reality) </vt:lpstr>
      <vt:lpstr>Examples 2: The Netherlands (based on theory of reality) </vt:lpstr>
      <vt:lpstr>Example 3: Czech Republic (based on fiction theory)</vt:lpstr>
      <vt:lpstr>What is legal person? diversity of perspectives </vt:lpstr>
      <vt:lpstr>Legal person: main features?</vt:lpstr>
      <vt:lpstr>Categorization of legal persons (different criteria):</vt:lpstr>
      <vt:lpstr>„Corporations“</vt:lpstr>
      <vt:lpstr>„Foundations“</vt:lpstr>
      <vt:lpstr>Legal Persons (private law) – system in the Netherlands (NBW) </vt:lpstr>
      <vt:lpstr>Legal Persons (private law) – system in Switzerland (ZGB + separate laws) </vt:lpstr>
      <vt:lpstr>Legal Persons (private law) – system in the Czech Republic (CC + Business corporation Act) </vt:lpstr>
      <vt:lpstr>European Company Law</vt:lpstr>
      <vt:lpstr>„European“ legal persons</vt:lpstr>
      <vt:lpstr>Freedoms for legal persons in European Law</vt:lpstr>
      <vt:lpstr>Freedom of establishment</vt:lpstr>
      <vt:lpstr> Other „legal structures“? „entities“? Trusts and trust(like) vehicles: different concepts I   </vt:lpstr>
      <vt:lpstr>Trusts and trust(like) vehicles: different concepts II</vt:lpstr>
      <vt:lpstr>Similar features of a foundation and trusts (functional approach):</vt:lpstr>
      <vt:lpstr>Trusts, trust-like vehicles, foundations</vt:lpstr>
      <vt:lpstr>Trust fund, what is it?    </vt:lpstr>
      <vt:lpstr>Czech Trust like vehicle „Svěřenský fond“ (Trust fund)</vt:lpstr>
      <vt:lpstr>Czech Trust fund: characteristic</vt:lpstr>
      <vt:lpstr>Czech Trust fund - § 1448 ef CC</vt:lpstr>
      <vt:lpstr>Free movement of capital/Freedom of establishemt in within EU, Case Law of ECJ (and EFTA):</vt:lpstr>
      <vt:lpstr>Conclusions</vt:lpstr>
      <vt:lpstr>Questions: 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 přípustnosti účelu nadací</dc:title>
  <dc:creator>Lenovo User</dc:creator>
  <cp:lastModifiedBy>Hewlett-Packard Company</cp:lastModifiedBy>
  <cp:revision>167</cp:revision>
  <dcterms:created xsi:type="dcterms:W3CDTF">2011-11-20T19:29:58Z</dcterms:created>
  <dcterms:modified xsi:type="dcterms:W3CDTF">2021-09-28T16:51:53Z</dcterms:modified>
</cp:coreProperties>
</file>