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48"/>
  </p:notesMasterIdLst>
  <p:handoutMasterIdLst>
    <p:handoutMasterId r:id="rId49"/>
  </p:handoutMasterIdLst>
  <p:sldIdLst>
    <p:sldId id="256" r:id="rId5"/>
    <p:sldId id="257" r:id="rId6"/>
    <p:sldId id="258" r:id="rId7"/>
    <p:sldId id="259" r:id="rId8"/>
    <p:sldId id="260" r:id="rId9"/>
    <p:sldId id="263" r:id="rId10"/>
    <p:sldId id="262" r:id="rId11"/>
    <p:sldId id="277"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8" r:id="rId26"/>
    <p:sldId id="281" r:id="rId27"/>
    <p:sldId id="294" r:id="rId28"/>
    <p:sldId id="293" r:id="rId29"/>
    <p:sldId id="295" r:id="rId30"/>
    <p:sldId id="296" r:id="rId31"/>
    <p:sldId id="297" r:id="rId32"/>
    <p:sldId id="298" r:id="rId33"/>
    <p:sldId id="279" r:id="rId34"/>
    <p:sldId id="280" r:id="rId35"/>
    <p:sldId id="300" r:id="rId36"/>
    <p:sldId id="301" r:id="rId37"/>
    <p:sldId id="283" r:id="rId38"/>
    <p:sldId id="282" r:id="rId39"/>
    <p:sldId id="284" r:id="rId40"/>
    <p:sldId id="286" r:id="rId41"/>
    <p:sldId id="287" r:id="rId42"/>
    <p:sldId id="288" r:id="rId43"/>
    <p:sldId id="289" r:id="rId44"/>
    <p:sldId id="290" r:id="rId45"/>
    <p:sldId id="291" r:id="rId46"/>
    <p:sldId id="292" r:id="rId4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Standardabschnitt" id="{8F9C7800-B70F-44A4-855F-46D49BEBDB2C}">
          <p14:sldIdLst>
            <p14:sldId id="256"/>
            <p14:sldId id="257"/>
            <p14:sldId id="258"/>
            <p14:sldId id="259"/>
            <p14:sldId id="260"/>
            <p14:sldId id="263"/>
            <p14:sldId id="262"/>
            <p14:sldId id="277"/>
            <p14:sldId id="264"/>
            <p14:sldId id="265"/>
            <p14:sldId id="266"/>
            <p14:sldId id="267"/>
            <p14:sldId id="268"/>
            <p14:sldId id="269"/>
            <p14:sldId id="270"/>
            <p14:sldId id="271"/>
            <p14:sldId id="272"/>
            <p14:sldId id="273"/>
            <p14:sldId id="274"/>
            <p14:sldId id="275"/>
            <p14:sldId id="276"/>
            <p14:sldId id="278"/>
            <p14:sldId id="281"/>
            <p14:sldId id="294"/>
            <p14:sldId id="293"/>
            <p14:sldId id="295"/>
            <p14:sldId id="296"/>
            <p14:sldId id="297"/>
            <p14:sldId id="298"/>
            <p14:sldId id="279"/>
            <p14:sldId id="280"/>
            <p14:sldId id="300"/>
            <p14:sldId id="301"/>
            <p14:sldId id="283"/>
            <p14:sldId id="282"/>
            <p14:sldId id="284"/>
            <p14:sldId id="286"/>
            <p14:sldId id="287"/>
            <p14:sldId id="288"/>
            <p14:sldId id="289"/>
            <p14:sldId id="290"/>
            <p14:sldId id="291"/>
            <p14:sldId id="292"/>
          </p14:sldIdLst>
        </p14:section>
      </p14:sectionLst>
    </p:ex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1FCCD5-8DE7-4B9E-BD2C-FDAD0009A627}" v="14" dt="2024-04-21T16:44:36.803"/>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5768" autoAdjust="0"/>
  </p:normalViewPr>
  <p:slideViewPr>
    <p:cSldViewPr snapToGrid="0">
      <p:cViewPr varScale="1">
        <p:scale>
          <a:sx n="93" d="100"/>
          <a:sy n="93" d="100"/>
        </p:scale>
        <p:origin x="92" y="260"/>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Schauer" userId="0a27990f-5102-484c-a816-9ed9a68a7e90" providerId="ADAL" clId="{D01FCCD5-8DE7-4B9E-BD2C-FDAD0009A627}"/>
    <pc:docChg chg="undo custSel addSld delSld modSld sldOrd modSection">
      <pc:chgData name="Martin Schauer" userId="0a27990f-5102-484c-a816-9ed9a68a7e90" providerId="ADAL" clId="{D01FCCD5-8DE7-4B9E-BD2C-FDAD0009A627}" dt="2024-04-21T16:47:07.211" v="4916" actId="47"/>
      <pc:docMkLst>
        <pc:docMk/>
      </pc:docMkLst>
      <pc:sldChg chg="modSp mod">
        <pc:chgData name="Martin Schauer" userId="0a27990f-5102-484c-a816-9ed9a68a7e90" providerId="ADAL" clId="{D01FCCD5-8DE7-4B9E-BD2C-FDAD0009A627}" dt="2024-04-21T16:10:54.546" v="4002" actId="20577"/>
        <pc:sldMkLst>
          <pc:docMk/>
          <pc:sldMk cId="4232063463" sldId="257"/>
        </pc:sldMkLst>
        <pc:spChg chg="mod">
          <ac:chgData name="Martin Schauer" userId="0a27990f-5102-484c-a816-9ed9a68a7e90" providerId="ADAL" clId="{D01FCCD5-8DE7-4B9E-BD2C-FDAD0009A627}" dt="2024-04-21T16:10:54.546" v="4002" actId="20577"/>
          <ac:spMkLst>
            <pc:docMk/>
            <pc:sldMk cId="4232063463" sldId="257"/>
            <ac:spMk id="5" creationId="{00000000-0000-0000-0000-000000000000}"/>
          </ac:spMkLst>
        </pc:spChg>
      </pc:sldChg>
      <pc:sldChg chg="modSp mod">
        <pc:chgData name="Martin Schauer" userId="0a27990f-5102-484c-a816-9ed9a68a7e90" providerId="ADAL" clId="{D01FCCD5-8DE7-4B9E-BD2C-FDAD0009A627}" dt="2024-04-21T16:46:15.381" v="4914" actId="20577"/>
        <pc:sldMkLst>
          <pc:docMk/>
          <pc:sldMk cId="2468855288" sldId="278"/>
        </pc:sldMkLst>
        <pc:spChg chg="mod">
          <ac:chgData name="Martin Schauer" userId="0a27990f-5102-484c-a816-9ed9a68a7e90" providerId="ADAL" clId="{D01FCCD5-8DE7-4B9E-BD2C-FDAD0009A627}" dt="2024-04-21T16:46:15.381" v="4914" actId="20577"/>
          <ac:spMkLst>
            <pc:docMk/>
            <pc:sldMk cId="2468855288" sldId="278"/>
            <ac:spMk id="5" creationId="{00000000-0000-0000-0000-000000000000}"/>
          </ac:spMkLst>
        </pc:spChg>
      </pc:sldChg>
      <pc:sldChg chg="modSp mod">
        <pc:chgData name="Martin Schauer" userId="0a27990f-5102-484c-a816-9ed9a68a7e90" providerId="ADAL" clId="{D01FCCD5-8DE7-4B9E-BD2C-FDAD0009A627}" dt="2024-04-21T16:11:42.665" v="4006" actId="20577"/>
        <pc:sldMkLst>
          <pc:docMk/>
          <pc:sldMk cId="1768518272" sldId="279"/>
        </pc:sldMkLst>
        <pc:spChg chg="mod">
          <ac:chgData name="Martin Schauer" userId="0a27990f-5102-484c-a816-9ed9a68a7e90" providerId="ADAL" clId="{D01FCCD5-8DE7-4B9E-BD2C-FDAD0009A627}" dt="2024-04-21T16:09:30.741" v="3954" actId="20577"/>
          <ac:spMkLst>
            <pc:docMk/>
            <pc:sldMk cId="1768518272" sldId="279"/>
            <ac:spMk id="4" creationId="{00000000-0000-0000-0000-000000000000}"/>
          </ac:spMkLst>
        </pc:spChg>
        <pc:spChg chg="mod">
          <ac:chgData name="Martin Schauer" userId="0a27990f-5102-484c-a816-9ed9a68a7e90" providerId="ADAL" clId="{D01FCCD5-8DE7-4B9E-BD2C-FDAD0009A627}" dt="2024-04-21T16:11:42.665" v="4006" actId="20577"/>
          <ac:spMkLst>
            <pc:docMk/>
            <pc:sldMk cId="1768518272" sldId="279"/>
            <ac:spMk id="5" creationId="{00000000-0000-0000-0000-000000000000}"/>
          </ac:spMkLst>
        </pc:spChg>
      </pc:sldChg>
      <pc:sldChg chg="modSp mod">
        <pc:chgData name="Martin Schauer" userId="0a27990f-5102-484c-a816-9ed9a68a7e90" providerId="ADAL" clId="{D01FCCD5-8DE7-4B9E-BD2C-FDAD0009A627}" dt="2024-04-21T16:22:24.150" v="4118"/>
        <pc:sldMkLst>
          <pc:docMk/>
          <pc:sldMk cId="2906997246" sldId="280"/>
        </pc:sldMkLst>
        <pc:spChg chg="mod">
          <ac:chgData name="Martin Schauer" userId="0a27990f-5102-484c-a816-9ed9a68a7e90" providerId="ADAL" clId="{D01FCCD5-8DE7-4B9E-BD2C-FDAD0009A627}" dt="2024-04-21T16:22:24.150" v="4118"/>
          <ac:spMkLst>
            <pc:docMk/>
            <pc:sldMk cId="2906997246" sldId="280"/>
            <ac:spMk id="4" creationId="{00000000-0000-0000-0000-000000000000}"/>
          </ac:spMkLst>
        </pc:spChg>
        <pc:spChg chg="mod">
          <ac:chgData name="Martin Schauer" userId="0a27990f-5102-484c-a816-9ed9a68a7e90" providerId="ADAL" clId="{D01FCCD5-8DE7-4B9E-BD2C-FDAD0009A627}" dt="2024-04-21T16:21:41.800" v="4117" actId="20577"/>
          <ac:spMkLst>
            <pc:docMk/>
            <pc:sldMk cId="2906997246" sldId="280"/>
            <ac:spMk id="5" creationId="{00000000-0000-0000-0000-000000000000}"/>
          </ac:spMkLst>
        </pc:spChg>
      </pc:sldChg>
      <pc:sldChg chg="del">
        <pc:chgData name="Martin Schauer" userId="0a27990f-5102-484c-a816-9ed9a68a7e90" providerId="ADAL" clId="{D01FCCD5-8DE7-4B9E-BD2C-FDAD0009A627}" dt="2024-04-21T16:44:12.301" v="4907" actId="2696"/>
        <pc:sldMkLst>
          <pc:docMk/>
          <pc:sldMk cId="254968410" sldId="281"/>
        </pc:sldMkLst>
      </pc:sldChg>
      <pc:sldChg chg="add">
        <pc:chgData name="Martin Schauer" userId="0a27990f-5102-484c-a816-9ed9a68a7e90" providerId="ADAL" clId="{D01FCCD5-8DE7-4B9E-BD2C-FDAD0009A627}" dt="2024-04-21T16:44:36.803" v="4908"/>
        <pc:sldMkLst>
          <pc:docMk/>
          <pc:sldMk cId="2954344719" sldId="281"/>
        </pc:sldMkLst>
      </pc:sldChg>
      <pc:sldChg chg="modSp mod">
        <pc:chgData name="Martin Schauer" userId="0a27990f-5102-484c-a816-9ed9a68a7e90" providerId="ADAL" clId="{D01FCCD5-8DE7-4B9E-BD2C-FDAD0009A627}" dt="2024-04-21T16:09:47.989" v="3956" actId="20577"/>
        <pc:sldMkLst>
          <pc:docMk/>
          <pc:sldMk cId="1764936931" sldId="282"/>
        </pc:sldMkLst>
        <pc:spChg chg="mod">
          <ac:chgData name="Martin Schauer" userId="0a27990f-5102-484c-a816-9ed9a68a7e90" providerId="ADAL" clId="{D01FCCD5-8DE7-4B9E-BD2C-FDAD0009A627}" dt="2024-04-21T16:09:47.989" v="3956" actId="20577"/>
          <ac:spMkLst>
            <pc:docMk/>
            <pc:sldMk cId="1764936931" sldId="282"/>
            <ac:spMk id="4" creationId="{00000000-0000-0000-0000-000000000000}"/>
          </ac:spMkLst>
        </pc:spChg>
      </pc:sldChg>
      <pc:sldChg chg="modSp mod">
        <pc:chgData name="Martin Schauer" userId="0a27990f-5102-484c-a816-9ed9a68a7e90" providerId="ADAL" clId="{D01FCCD5-8DE7-4B9E-BD2C-FDAD0009A627}" dt="2024-04-21T16:09:44.067" v="3955" actId="20577"/>
        <pc:sldMkLst>
          <pc:docMk/>
          <pc:sldMk cId="3423607062" sldId="283"/>
        </pc:sldMkLst>
        <pc:spChg chg="mod">
          <ac:chgData name="Martin Schauer" userId="0a27990f-5102-484c-a816-9ed9a68a7e90" providerId="ADAL" clId="{D01FCCD5-8DE7-4B9E-BD2C-FDAD0009A627}" dt="2024-04-21T16:09:44.067" v="3955" actId="20577"/>
          <ac:spMkLst>
            <pc:docMk/>
            <pc:sldMk cId="3423607062" sldId="283"/>
            <ac:spMk id="4" creationId="{00000000-0000-0000-0000-000000000000}"/>
          </ac:spMkLst>
        </pc:spChg>
      </pc:sldChg>
      <pc:sldChg chg="modSp mod">
        <pc:chgData name="Martin Schauer" userId="0a27990f-5102-484c-a816-9ed9a68a7e90" providerId="ADAL" clId="{D01FCCD5-8DE7-4B9E-BD2C-FDAD0009A627}" dt="2024-04-21T16:09:53.662" v="3959" actId="20577"/>
        <pc:sldMkLst>
          <pc:docMk/>
          <pc:sldMk cId="3947537663" sldId="284"/>
        </pc:sldMkLst>
        <pc:spChg chg="mod">
          <ac:chgData name="Martin Schauer" userId="0a27990f-5102-484c-a816-9ed9a68a7e90" providerId="ADAL" clId="{D01FCCD5-8DE7-4B9E-BD2C-FDAD0009A627}" dt="2024-04-21T16:09:53.662" v="3959" actId="20577"/>
          <ac:spMkLst>
            <pc:docMk/>
            <pc:sldMk cId="3947537663" sldId="284"/>
            <ac:spMk id="4" creationId="{00000000-0000-0000-0000-000000000000}"/>
          </ac:spMkLst>
        </pc:spChg>
      </pc:sldChg>
      <pc:sldChg chg="del">
        <pc:chgData name="Martin Schauer" userId="0a27990f-5102-484c-a816-9ed9a68a7e90" providerId="ADAL" clId="{D01FCCD5-8DE7-4B9E-BD2C-FDAD0009A627}" dt="2024-04-21T16:47:07.211" v="4916" actId="47"/>
        <pc:sldMkLst>
          <pc:docMk/>
          <pc:sldMk cId="3344717349" sldId="285"/>
        </pc:sldMkLst>
      </pc:sldChg>
      <pc:sldChg chg="modSp mod">
        <pc:chgData name="Martin Schauer" userId="0a27990f-5102-484c-a816-9ed9a68a7e90" providerId="ADAL" clId="{D01FCCD5-8DE7-4B9E-BD2C-FDAD0009A627}" dt="2024-04-21T16:10:03.534" v="3960" actId="20577"/>
        <pc:sldMkLst>
          <pc:docMk/>
          <pc:sldMk cId="2286107684" sldId="286"/>
        </pc:sldMkLst>
        <pc:spChg chg="mod">
          <ac:chgData name="Martin Schauer" userId="0a27990f-5102-484c-a816-9ed9a68a7e90" providerId="ADAL" clId="{D01FCCD5-8DE7-4B9E-BD2C-FDAD0009A627}" dt="2024-04-21T16:10:03.534" v="3960" actId="20577"/>
          <ac:spMkLst>
            <pc:docMk/>
            <pc:sldMk cId="2286107684" sldId="286"/>
            <ac:spMk id="4" creationId="{C1E9C093-B4B5-5726-2FF9-2A97A89081A9}"/>
          </ac:spMkLst>
        </pc:spChg>
      </pc:sldChg>
      <pc:sldChg chg="modSp mod">
        <pc:chgData name="Martin Schauer" userId="0a27990f-5102-484c-a816-9ed9a68a7e90" providerId="ADAL" clId="{D01FCCD5-8DE7-4B9E-BD2C-FDAD0009A627}" dt="2024-04-21T16:10:10.587" v="3961" actId="20577"/>
        <pc:sldMkLst>
          <pc:docMk/>
          <pc:sldMk cId="2582550919" sldId="287"/>
        </pc:sldMkLst>
        <pc:spChg chg="mod">
          <ac:chgData name="Martin Schauer" userId="0a27990f-5102-484c-a816-9ed9a68a7e90" providerId="ADAL" clId="{D01FCCD5-8DE7-4B9E-BD2C-FDAD0009A627}" dt="2024-04-21T16:10:10.587" v="3961" actId="20577"/>
          <ac:spMkLst>
            <pc:docMk/>
            <pc:sldMk cId="2582550919" sldId="287"/>
            <ac:spMk id="4" creationId="{E4301517-A59A-9372-0747-F7C5E0DC7061}"/>
          </ac:spMkLst>
        </pc:spChg>
      </pc:sldChg>
      <pc:sldChg chg="modSp mod">
        <pc:chgData name="Martin Schauer" userId="0a27990f-5102-484c-a816-9ed9a68a7e90" providerId="ADAL" clId="{D01FCCD5-8DE7-4B9E-BD2C-FDAD0009A627}" dt="2024-04-21T16:10:15.228" v="3962" actId="20577"/>
        <pc:sldMkLst>
          <pc:docMk/>
          <pc:sldMk cId="2619119330" sldId="288"/>
        </pc:sldMkLst>
        <pc:spChg chg="mod">
          <ac:chgData name="Martin Schauer" userId="0a27990f-5102-484c-a816-9ed9a68a7e90" providerId="ADAL" clId="{D01FCCD5-8DE7-4B9E-BD2C-FDAD0009A627}" dt="2024-04-21T16:10:15.228" v="3962" actId="20577"/>
          <ac:spMkLst>
            <pc:docMk/>
            <pc:sldMk cId="2619119330" sldId="288"/>
            <ac:spMk id="4" creationId="{D76C4132-A294-04D2-4064-54524B415C23}"/>
          </ac:spMkLst>
        </pc:spChg>
      </pc:sldChg>
      <pc:sldChg chg="modSp mod">
        <pc:chgData name="Martin Schauer" userId="0a27990f-5102-484c-a816-9ed9a68a7e90" providerId="ADAL" clId="{D01FCCD5-8DE7-4B9E-BD2C-FDAD0009A627}" dt="2024-04-21T16:10:21.893" v="3965" actId="20577"/>
        <pc:sldMkLst>
          <pc:docMk/>
          <pc:sldMk cId="131162840" sldId="289"/>
        </pc:sldMkLst>
        <pc:spChg chg="mod">
          <ac:chgData name="Martin Schauer" userId="0a27990f-5102-484c-a816-9ed9a68a7e90" providerId="ADAL" clId="{D01FCCD5-8DE7-4B9E-BD2C-FDAD0009A627}" dt="2024-04-21T16:10:21.893" v="3965" actId="20577"/>
          <ac:spMkLst>
            <pc:docMk/>
            <pc:sldMk cId="131162840" sldId="289"/>
            <ac:spMk id="4" creationId="{D7641A46-DF2F-15B2-9108-18E2EEF7F4CE}"/>
          </ac:spMkLst>
        </pc:spChg>
      </pc:sldChg>
      <pc:sldChg chg="modSp mod">
        <pc:chgData name="Martin Schauer" userId="0a27990f-5102-484c-a816-9ed9a68a7e90" providerId="ADAL" clId="{D01FCCD5-8DE7-4B9E-BD2C-FDAD0009A627}" dt="2024-04-21T16:10:27.939" v="3966" actId="20577"/>
        <pc:sldMkLst>
          <pc:docMk/>
          <pc:sldMk cId="1195545650" sldId="290"/>
        </pc:sldMkLst>
        <pc:spChg chg="mod">
          <ac:chgData name="Martin Schauer" userId="0a27990f-5102-484c-a816-9ed9a68a7e90" providerId="ADAL" clId="{D01FCCD5-8DE7-4B9E-BD2C-FDAD0009A627}" dt="2024-04-21T16:10:27.939" v="3966" actId="20577"/>
          <ac:spMkLst>
            <pc:docMk/>
            <pc:sldMk cId="1195545650" sldId="290"/>
            <ac:spMk id="4" creationId="{00000000-0000-0000-0000-000000000000}"/>
          </ac:spMkLst>
        </pc:spChg>
      </pc:sldChg>
      <pc:sldChg chg="modSp mod">
        <pc:chgData name="Martin Schauer" userId="0a27990f-5102-484c-a816-9ed9a68a7e90" providerId="ADAL" clId="{D01FCCD5-8DE7-4B9E-BD2C-FDAD0009A627}" dt="2024-04-21T16:10:32.256" v="3967" actId="20577"/>
        <pc:sldMkLst>
          <pc:docMk/>
          <pc:sldMk cId="3822506462" sldId="291"/>
        </pc:sldMkLst>
        <pc:spChg chg="mod">
          <ac:chgData name="Martin Schauer" userId="0a27990f-5102-484c-a816-9ed9a68a7e90" providerId="ADAL" clId="{D01FCCD5-8DE7-4B9E-BD2C-FDAD0009A627}" dt="2024-04-21T16:10:32.256" v="3967" actId="20577"/>
          <ac:spMkLst>
            <pc:docMk/>
            <pc:sldMk cId="3822506462" sldId="291"/>
            <ac:spMk id="4" creationId="{00000000-0000-0000-0000-000000000000}"/>
          </ac:spMkLst>
        </pc:spChg>
      </pc:sldChg>
      <pc:sldChg chg="modSp mod">
        <pc:chgData name="Martin Schauer" userId="0a27990f-5102-484c-a816-9ed9a68a7e90" providerId="ADAL" clId="{D01FCCD5-8DE7-4B9E-BD2C-FDAD0009A627}" dt="2024-04-21T16:10:37.330" v="3968" actId="20577"/>
        <pc:sldMkLst>
          <pc:docMk/>
          <pc:sldMk cId="1716736966" sldId="292"/>
        </pc:sldMkLst>
        <pc:spChg chg="mod">
          <ac:chgData name="Martin Schauer" userId="0a27990f-5102-484c-a816-9ed9a68a7e90" providerId="ADAL" clId="{D01FCCD5-8DE7-4B9E-BD2C-FDAD0009A627}" dt="2024-04-21T16:10:37.330" v="3968" actId="20577"/>
          <ac:spMkLst>
            <pc:docMk/>
            <pc:sldMk cId="1716736966" sldId="292"/>
            <ac:spMk id="4" creationId="{00000000-0000-0000-0000-000000000000}"/>
          </ac:spMkLst>
        </pc:spChg>
      </pc:sldChg>
      <pc:sldChg chg="modSp new mod">
        <pc:chgData name="Martin Schauer" userId="0a27990f-5102-484c-a816-9ed9a68a7e90" providerId="ADAL" clId="{D01FCCD5-8DE7-4B9E-BD2C-FDAD0009A627}" dt="2024-04-21T14:54:19.754" v="1862" actId="20577"/>
        <pc:sldMkLst>
          <pc:docMk/>
          <pc:sldMk cId="377028738" sldId="293"/>
        </pc:sldMkLst>
        <pc:spChg chg="mod">
          <ac:chgData name="Martin Schauer" userId="0a27990f-5102-484c-a816-9ed9a68a7e90" providerId="ADAL" clId="{D01FCCD5-8DE7-4B9E-BD2C-FDAD0009A627}" dt="2024-04-20T14:36:41.248" v="3"/>
          <ac:spMkLst>
            <pc:docMk/>
            <pc:sldMk cId="377028738" sldId="293"/>
            <ac:spMk id="4" creationId="{7CF41E30-13E2-D1FC-7510-4365316661FE}"/>
          </ac:spMkLst>
        </pc:spChg>
        <pc:spChg chg="mod">
          <ac:chgData name="Martin Schauer" userId="0a27990f-5102-484c-a816-9ed9a68a7e90" providerId="ADAL" clId="{D01FCCD5-8DE7-4B9E-BD2C-FDAD0009A627}" dt="2024-04-21T14:54:19.754" v="1862" actId="20577"/>
          <ac:spMkLst>
            <pc:docMk/>
            <pc:sldMk cId="377028738" sldId="293"/>
            <ac:spMk id="5" creationId="{4390B419-2543-D260-2000-3A793715E5A3}"/>
          </ac:spMkLst>
        </pc:spChg>
      </pc:sldChg>
      <pc:sldChg chg="modSp new mod">
        <pc:chgData name="Martin Schauer" userId="0a27990f-5102-484c-a816-9ed9a68a7e90" providerId="ADAL" clId="{D01FCCD5-8DE7-4B9E-BD2C-FDAD0009A627}" dt="2024-04-21T16:46:31.265" v="4915" actId="14"/>
        <pc:sldMkLst>
          <pc:docMk/>
          <pc:sldMk cId="4160905315" sldId="294"/>
        </pc:sldMkLst>
        <pc:spChg chg="mod">
          <ac:chgData name="Martin Schauer" userId="0a27990f-5102-484c-a816-9ed9a68a7e90" providerId="ADAL" clId="{D01FCCD5-8DE7-4B9E-BD2C-FDAD0009A627}" dt="2024-04-20T15:07:04.791" v="1132"/>
          <ac:spMkLst>
            <pc:docMk/>
            <pc:sldMk cId="4160905315" sldId="294"/>
            <ac:spMk id="4" creationId="{0EE7C2B9-A0CD-8EE6-06D1-8D63BFB3953C}"/>
          </ac:spMkLst>
        </pc:spChg>
        <pc:spChg chg="mod">
          <ac:chgData name="Martin Schauer" userId="0a27990f-5102-484c-a816-9ed9a68a7e90" providerId="ADAL" clId="{D01FCCD5-8DE7-4B9E-BD2C-FDAD0009A627}" dt="2024-04-21T16:46:31.265" v="4915" actId="14"/>
          <ac:spMkLst>
            <pc:docMk/>
            <pc:sldMk cId="4160905315" sldId="294"/>
            <ac:spMk id="5" creationId="{03EE8B4A-D73C-125F-86C2-207C3919014C}"/>
          </ac:spMkLst>
        </pc:spChg>
      </pc:sldChg>
      <pc:sldChg chg="modSp new mod">
        <pc:chgData name="Martin Schauer" userId="0a27990f-5102-484c-a816-9ed9a68a7e90" providerId="ADAL" clId="{D01FCCD5-8DE7-4B9E-BD2C-FDAD0009A627}" dt="2024-04-21T15:17:24.238" v="2558" actId="20577"/>
        <pc:sldMkLst>
          <pc:docMk/>
          <pc:sldMk cId="3478724776" sldId="295"/>
        </pc:sldMkLst>
        <pc:spChg chg="mod">
          <ac:chgData name="Martin Schauer" userId="0a27990f-5102-484c-a816-9ed9a68a7e90" providerId="ADAL" clId="{D01FCCD5-8DE7-4B9E-BD2C-FDAD0009A627}" dt="2024-04-20T15:28:27.706" v="1315"/>
          <ac:spMkLst>
            <pc:docMk/>
            <pc:sldMk cId="3478724776" sldId="295"/>
            <ac:spMk id="4" creationId="{01625867-9A75-7D61-4C7F-B9F7AB25F91B}"/>
          </ac:spMkLst>
        </pc:spChg>
        <pc:spChg chg="mod">
          <ac:chgData name="Martin Schauer" userId="0a27990f-5102-484c-a816-9ed9a68a7e90" providerId="ADAL" clId="{D01FCCD5-8DE7-4B9E-BD2C-FDAD0009A627}" dt="2024-04-21T15:17:24.238" v="2558" actId="20577"/>
          <ac:spMkLst>
            <pc:docMk/>
            <pc:sldMk cId="3478724776" sldId="295"/>
            <ac:spMk id="5" creationId="{C05AE9EA-6189-BEA4-CA8A-F2AF94E349E8}"/>
          </ac:spMkLst>
        </pc:spChg>
      </pc:sldChg>
      <pc:sldChg chg="modSp new mod">
        <pc:chgData name="Martin Schauer" userId="0a27990f-5102-484c-a816-9ed9a68a7e90" providerId="ADAL" clId="{D01FCCD5-8DE7-4B9E-BD2C-FDAD0009A627}" dt="2024-04-21T15:39:47.040" v="3395" actId="21"/>
        <pc:sldMkLst>
          <pc:docMk/>
          <pc:sldMk cId="1912128158" sldId="296"/>
        </pc:sldMkLst>
        <pc:spChg chg="mod">
          <ac:chgData name="Martin Schauer" userId="0a27990f-5102-484c-a816-9ed9a68a7e90" providerId="ADAL" clId="{D01FCCD5-8DE7-4B9E-BD2C-FDAD0009A627}" dt="2024-04-21T15:18:00.373" v="2597" actId="20577"/>
          <ac:spMkLst>
            <pc:docMk/>
            <pc:sldMk cId="1912128158" sldId="296"/>
            <ac:spMk id="4" creationId="{AA0E0108-9108-9C30-6368-F80F6F6DA6F0}"/>
          </ac:spMkLst>
        </pc:spChg>
        <pc:spChg chg="mod">
          <ac:chgData name="Martin Schauer" userId="0a27990f-5102-484c-a816-9ed9a68a7e90" providerId="ADAL" clId="{D01FCCD5-8DE7-4B9E-BD2C-FDAD0009A627}" dt="2024-04-21T15:39:47.040" v="3395" actId="21"/>
          <ac:spMkLst>
            <pc:docMk/>
            <pc:sldMk cId="1912128158" sldId="296"/>
            <ac:spMk id="5" creationId="{4E9C41B5-876A-CA50-4A43-44372FAE8C93}"/>
          </ac:spMkLst>
        </pc:spChg>
      </pc:sldChg>
      <pc:sldChg chg="modSp new mod">
        <pc:chgData name="Martin Schauer" userId="0a27990f-5102-484c-a816-9ed9a68a7e90" providerId="ADAL" clId="{D01FCCD5-8DE7-4B9E-BD2C-FDAD0009A627}" dt="2024-04-21T15:42:30.867" v="3514" actId="313"/>
        <pc:sldMkLst>
          <pc:docMk/>
          <pc:sldMk cId="2755536080" sldId="297"/>
        </pc:sldMkLst>
        <pc:spChg chg="mod">
          <ac:chgData name="Martin Schauer" userId="0a27990f-5102-484c-a816-9ed9a68a7e90" providerId="ADAL" clId="{D01FCCD5-8DE7-4B9E-BD2C-FDAD0009A627}" dt="2024-04-21T15:40:02.060" v="3397"/>
          <ac:spMkLst>
            <pc:docMk/>
            <pc:sldMk cId="2755536080" sldId="297"/>
            <ac:spMk id="4" creationId="{53AFFD81-F0AB-0024-EB45-E0CC031888EE}"/>
          </ac:spMkLst>
        </pc:spChg>
        <pc:spChg chg="mod">
          <ac:chgData name="Martin Schauer" userId="0a27990f-5102-484c-a816-9ed9a68a7e90" providerId="ADAL" clId="{D01FCCD5-8DE7-4B9E-BD2C-FDAD0009A627}" dt="2024-04-21T15:42:30.867" v="3514" actId="313"/>
          <ac:spMkLst>
            <pc:docMk/>
            <pc:sldMk cId="2755536080" sldId="297"/>
            <ac:spMk id="5" creationId="{1DB27DD0-BD9C-BC00-CA45-73264275C99C}"/>
          </ac:spMkLst>
        </pc:spChg>
      </pc:sldChg>
      <pc:sldChg chg="modSp new mod">
        <pc:chgData name="Martin Schauer" userId="0a27990f-5102-484c-a816-9ed9a68a7e90" providerId="ADAL" clId="{D01FCCD5-8DE7-4B9E-BD2C-FDAD0009A627}" dt="2024-04-21T16:08:53.177" v="3909" actId="20577"/>
        <pc:sldMkLst>
          <pc:docMk/>
          <pc:sldMk cId="3446684223" sldId="298"/>
        </pc:sldMkLst>
        <pc:spChg chg="mod">
          <ac:chgData name="Martin Schauer" userId="0a27990f-5102-484c-a816-9ed9a68a7e90" providerId="ADAL" clId="{D01FCCD5-8DE7-4B9E-BD2C-FDAD0009A627}" dt="2024-04-21T16:02:52.280" v="3516"/>
          <ac:spMkLst>
            <pc:docMk/>
            <pc:sldMk cId="3446684223" sldId="298"/>
            <ac:spMk id="4" creationId="{EDA9671F-0DAC-E004-691A-A149F8EB5E1E}"/>
          </ac:spMkLst>
        </pc:spChg>
        <pc:spChg chg="mod">
          <ac:chgData name="Martin Schauer" userId="0a27990f-5102-484c-a816-9ed9a68a7e90" providerId="ADAL" clId="{D01FCCD5-8DE7-4B9E-BD2C-FDAD0009A627}" dt="2024-04-21T16:08:53.177" v="3909" actId="20577"/>
          <ac:spMkLst>
            <pc:docMk/>
            <pc:sldMk cId="3446684223" sldId="298"/>
            <ac:spMk id="5" creationId="{550F1ED1-EAAE-06A0-3C1E-A6B12E169AD3}"/>
          </ac:spMkLst>
        </pc:spChg>
      </pc:sldChg>
      <pc:sldChg chg="modSp new del mod ord">
        <pc:chgData name="Martin Schauer" userId="0a27990f-5102-484c-a816-9ed9a68a7e90" providerId="ADAL" clId="{D01FCCD5-8DE7-4B9E-BD2C-FDAD0009A627}" dt="2024-04-21T16:44:12.301" v="4907" actId="2696"/>
        <pc:sldMkLst>
          <pc:docMk/>
          <pc:sldMk cId="632022899" sldId="299"/>
        </pc:sldMkLst>
        <pc:spChg chg="mod">
          <ac:chgData name="Martin Schauer" userId="0a27990f-5102-484c-a816-9ed9a68a7e90" providerId="ADAL" clId="{D01FCCD5-8DE7-4B9E-BD2C-FDAD0009A627}" dt="2024-04-21T16:17:07.399" v="4012"/>
          <ac:spMkLst>
            <pc:docMk/>
            <pc:sldMk cId="632022899" sldId="299"/>
            <ac:spMk id="5" creationId="{DB9FF321-E3FD-4235-B881-AB5F76EB15A9}"/>
          </ac:spMkLst>
        </pc:spChg>
      </pc:sldChg>
      <pc:sldChg chg="add del">
        <pc:chgData name="Martin Schauer" userId="0a27990f-5102-484c-a816-9ed9a68a7e90" providerId="ADAL" clId="{D01FCCD5-8DE7-4B9E-BD2C-FDAD0009A627}" dt="2024-04-21T16:45:12.843" v="4909" actId="47"/>
        <pc:sldMkLst>
          <pc:docMk/>
          <pc:sldMk cId="1094518180" sldId="299"/>
        </pc:sldMkLst>
      </pc:sldChg>
      <pc:sldChg chg="modSp new del mod">
        <pc:chgData name="Martin Schauer" userId="0a27990f-5102-484c-a816-9ed9a68a7e90" providerId="ADAL" clId="{D01FCCD5-8DE7-4B9E-BD2C-FDAD0009A627}" dt="2024-04-21T16:16:46.098" v="4009" actId="47"/>
        <pc:sldMkLst>
          <pc:docMk/>
          <pc:sldMk cId="2897483958" sldId="299"/>
        </pc:sldMkLst>
        <pc:spChg chg="mod">
          <ac:chgData name="Martin Schauer" userId="0a27990f-5102-484c-a816-9ed9a68a7e90" providerId="ADAL" clId="{D01FCCD5-8DE7-4B9E-BD2C-FDAD0009A627}" dt="2024-04-21T16:12:03.651" v="4008"/>
          <ac:spMkLst>
            <pc:docMk/>
            <pc:sldMk cId="2897483958" sldId="299"/>
            <ac:spMk id="4" creationId="{5A9E59FA-CD10-F50C-6EF2-EAC1BBCD0BCE}"/>
          </ac:spMkLst>
        </pc:spChg>
      </pc:sldChg>
      <pc:sldChg chg="modSp new mod">
        <pc:chgData name="Martin Schauer" userId="0a27990f-5102-484c-a816-9ed9a68a7e90" providerId="ADAL" clId="{D01FCCD5-8DE7-4B9E-BD2C-FDAD0009A627}" dt="2024-04-21T16:33:23.506" v="4552" actId="20577"/>
        <pc:sldMkLst>
          <pc:docMk/>
          <pc:sldMk cId="2661635625" sldId="300"/>
        </pc:sldMkLst>
        <pc:spChg chg="mod">
          <ac:chgData name="Martin Schauer" userId="0a27990f-5102-484c-a816-9ed9a68a7e90" providerId="ADAL" clId="{D01FCCD5-8DE7-4B9E-BD2C-FDAD0009A627}" dt="2024-04-21T16:22:31.697" v="4120"/>
          <ac:spMkLst>
            <pc:docMk/>
            <pc:sldMk cId="2661635625" sldId="300"/>
            <ac:spMk id="4" creationId="{F0DC6CA1-17F7-02AB-B994-06E1B2C58DDE}"/>
          </ac:spMkLst>
        </pc:spChg>
        <pc:spChg chg="mod">
          <ac:chgData name="Martin Schauer" userId="0a27990f-5102-484c-a816-9ed9a68a7e90" providerId="ADAL" clId="{D01FCCD5-8DE7-4B9E-BD2C-FDAD0009A627}" dt="2024-04-21T16:33:23.506" v="4552" actId="20577"/>
          <ac:spMkLst>
            <pc:docMk/>
            <pc:sldMk cId="2661635625" sldId="300"/>
            <ac:spMk id="5" creationId="{2E5F808E-FCA8-9308-86F2-FCB42340587F}"/>
          </ac:spMkLst>
        </pc:spChg>
      </pc:sldChg>
      <pc:sldChg chg="modSp new mod">
        <pc:chgData name="Martin Schauer" userId="0a27990f-5102-484c-a816-9ed9a68a7e90" providerId="ADAL" clId="{D01FCCD5-8DE7-4B9E-BD2C-FDAD0009A627}" dt="2024-04-21T16:43:44.249" v="4904" actId="20577"/>
        <pc:sldMkLst>
          <pc:docMk/>
          <pc:sldMk cId="3255137080" sldId="301"/>
        </pc:sldMkLst>
        <pc:spChg chg="mod">
          <ac:chgData name="Martin Schauer" userId="0a27990f-5102-484c-a816-9ed9a68a7e90" providerId="ADAL" clId="{D01FCCD5-8DE7-4B9E-BD2C-FDAD0009A627}" dt="2024-04-21T16:33:52.542" v="4554"/>
          <ac:spMkLst>
            <pc:docMk/>
            <pc:sldMk cId="3255137080" sldId="301"/>
            <ac:spMk id="4" creationId="{907EF0E3-7D91-4E98-2337-B2B14B5D5650}"/>
          </ac:spMkLst>
        </pc:spChg>
        <pc:spChg chg="mod">
          <ac:chgData name="Martin Schauer" userId="0a27990f-5102-484c-a816-9ed9a68a7e90" providerId="ADAL" clId="{D01FCCD5-8DE7-4B9E-BD2C-FDAD0009A627}" dt="2024-04-21T16:43:44.249" v="4904" actId="20577"/>
          <ac:spMkLst>
            <pc:docMk/>
            <pc:sldMk cId="3255137080" sldId="301"/>
            <ac:spMk id="5" creationId="{0EB3FEBC-35EC-39C3-EF56-C865CA06B47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‹Nr.›</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‹Nr.›</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‹Nr.›</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‹Nr.›</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US" noProof="0"/>
              <a:t>Prof. Dr. Martin Schauer        Department of Civil Law</a:t>
            </a:r>
            <a:endParaRPr lang="en-GB" noProof="0" dirty="0"/>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‹Nr.›</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‹Nr.›</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US" noProof="0"/>
              <a:t>Prof. Dr. Martin Schauer        Department of Civil Law</a:t>
            </a:r>
            <a:endParaRPr lang="en-GB" noProof="0"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a:t>Prof. Dr. Martin Schauer        Department of Civil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‹Nr.›</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US" noProof="0"/>
              <a:t>Prof. Dr. Martin Schauer        Department of Civil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‹Nr.›</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‹Nr.›</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‹Nr.›</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a:t>Prof. Dr. Martin Schauer        Department of Civil Law</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‹Nr.›</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GB" dirty="0"/>
              <a:t>The Concept of Legal Persons</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err="1"/>
              <a:t>Prof.</a:t>
            </a:r>
            <a:r>
              <a:rPr lang="en-GB" dirty="0"/>
              <a:t> </a:t>
            </a:r>
            <a:r>
              <a:rPr lang="en-GB" dirty="0" err="1"/>
              <a:t>Dr.</a:t>
            </a:r>
            <a:r>
              <a:rPr lang="en-GB" dirty="0"/>
              <a:t> Martin Schauer</a:t>
            </a: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Historic</a:t>
            </a:r>
            <a:r>
              <a:rPr lang="de-AT" dirty="0"/>
              <a:t> </a:t>
            </a:r>
            <a:r>
              <a:rPr lang="de-AT" dirty="0" err="1"/>
              <a:t>doctrine</a:t>
            </a:r>
            <a:r>
              <a:rPr lang="de-AT" dirty="0"/>
              <a:t> (19th </a:t>
            </a:r>
            <a:r>
              <a:rPr lang="de-AT" dirty="0" err="1"/>
              <a:t>century</a:t>
            </a:r>
            <a:r>
              <a:rPr lang="de-AT" dirty="0"/>
              <a:t>)</a:t>
            </a:r>
          </a:p>
          <a:p>
            <a:r>
              <a:rPr lang="de-AT" dirty="0" err="1"/>
              <a:t>Theory</a:t>
            </a:r>
            <a:r>
              <a:rPr lang="de-AT" dirty="0"/>
              <a:t> of </a:t>
            </a:r>
            <a:r>
              <a:rPr lang="de-AT" dirty="0" err="1"/>
              <a:t>fiction</a:t>
            </a:r>
            <a:r>
              <a:rPr lang="de-AT" dirty="0"/>
              <a:t> (</a:t>
            </a:r>
            <a:r>
              <a:rPr lang="de-AT" i="1" dirty="0"/>
              <a:t>Fiktionstheorie; </a:t>
            </a:r>
            <a:r>
              <a:rPr lang="de-AT" i="1" dirty="0" err="1"/>
              <a:t>Savigny</a:t>
            </a:r>
            <a:r>
              <a:rPr lang="de-AT" dirty="0"/>
              <a:t>)</a:t>
            </a:r>
          </a:p>
          <a:p>
            <a:pPr lvl="1"/>
            <a:r>
              <a:rPr lang="de-AT" dirty="0" err="1"/>
              <a:t>perhaps</a:t>
            </a:r>
            <a:r>
              <a:rPr lang="de-AT" dirty="0"/>
              <a:t> </a:t>
            </a:r>
            <a:r>
              <a:rPr lang="de-AT" dirty="0" err="1"/>
              <a:t>the</a:t>
            </a:r>
            <a:r>
              <a:rPr lang="de-AT" dirty="0"/>
              <a:t> </a:t>
            </a:r>
            <a:r>
              <a:rPr lang="de-AT" dirty="0" err="1"/>
              <a:t>oldest</a:t>
            </a:r>
            <a:r>
              <a:rPr lang="de-AT" dirty="0"/>
              <a:t> </a:t>
            </a:r>
            <a:r>
              <a:rPr lang="de-AT" dirty="0" err="1"/>
              <a:t>theory</a:t>
            </a:r>
            <a:r>
              <a:rPr lang="de-AT" dirty="0"/>
              <a:t> of legal </a:t>
            </a:r>
            <a:r>
              <a:rPr lang="de-AT" dirty="0" err="1"/>
              <a:t>persons</a:t>
            </a:r>
            <a:endParaRPr lang="de-AT" dirty="0"/>
          </a:p>
          <a:p>
            <a:pPr lvl="1"/>
            <a:r>
              <a:rPr lang="de-AT" dirty="0"/>
              <a:t>legal </a:t>
            </a:r>
            <a:r>
              <a:rPr lang="de-AT" dirty="0" err="1"/>
              <a:t>person</a:t>
            </a:r>
            <a:r>
              <a:rPr lang="de-AT" dirty="0"/>
              <a:t> </a:t>
            </a:r>
            <a:r>
              <a:rPr lang="de-AT" dirty="0" err="1"/>
              <a:t>as</a:t>
            </a:r>
            <a:r>
              <a:rPr lang="de-AT" dirty="0"/>
              <a:t> such </a:t>
            </a:r>
            <a:r>
              <a:rPr lang="de-AT" dirty="0" err="1"/>
              <a:t>does</a:t>
            </a:r>
            <a:r>
              <a:rPr lang="de-AT" dirty="0"/>
              <a:t> not </a:t>
            </a:r>
            <a:r>
              <a:rPr lang="de-AT" dirty="0" err="1"/>
              <a:t>really</a:t>
            </a:r>
            <a:r>
              <a:rPr lang="de-AT" dirty="0"/>
              <a:t> </a:t>
            </a:r>
            <a:r>
              <a:rPr lang="de-AT" dirty="0" err="1"/>
              <a:t>exist</a:t>
            </a:r>
            <a:endParaRPr lang="de-AT" dirty="0"/>
          </a:p>
          <a:p>
            <a:pPr lvl="1"/>
            <a:r>
              <a:rPr lang="de-AT" dirty="0" err="1"/>
              <a:t>its</a:t>
            </a:r>
            <a:r>
              <a:rPr lang="de-AT" dirty="0"/>
              <a:t> legal </a:t>
            </a:r>
            <a:r>
              <a:rPr lang="de-AT" dirty="0" err="1"/>
              <a:t>personality</a:t>
            </a:r>
            <a:r>
              <a:rPr lang="de-AT" dirty="0"/>
              <a:t> </a:t>
            </a:r>
            <a:r>
              <a:rPr lang="de-AT" dirty="0" err="1"/>
              <a:t>is</a:t>
            </a:r>
            <a:r>
              <a:rPr lang="de-AT" dirty="0"/>
              <a:t> </a:t>
            </a:r>
            <a:r>
              <a:rPr lang="de-AT" dirty="0" err="1"/>
              <a:t>fictitious</a:t>
            </a:r>
            <a:endParaRPr lang="de-AT" dirty="0"/>
          </a:p>
          <a:p>
            <a:pPr lvl="1"/>
            <a:r>
              <a:rPr lang="de-AT" dirty="0"/>
              <a:t>legal </a:t>
            </a:r>
            <a:r>
              <a:rPr lang="de-AT" dirty="0" err="1"/>
              <a:t>personality</a:t>
            </a:r>
            <a:r>
              <a:rPr lang="de-AT" dirty="0"/>
              <a:t> </a:t>
            </a:r>
            <a:r>
              <a:rPr lang="de-AT" dirty="0" err="1"/>
              <a:t>only</a:t>
            </a:r>
            <a:r>
              <a:rPr lang="de-AT" dirty="0"/>
              <a:t> </a:t>
            </a:r>
            <a:r>
              <a:rPr lang="de-AT" dirty="0" err="1"/>
              <a:t>because</a:t>
            </a:r>
            <a:r>
              <a:rPr lang="de-AT" dirty="0"/>
              <a:t> </a:t>
            </a:r>
            <a:r>
              <a:rPr lang="de-AT" dirty="0" err="1"/>
              <a:t>granted</a:t>
            </a:r>
            <a:r>
              <a:rPr lang="de-AT" dirty="0"/>
              <a:t> </a:t>
            </a:r>
            <a:r>
              <a:rPr lang="de-AT" dirty="0" err="1"/>
              <a:t>by</a:t>
            </a:r>
            <a:r>
              <a:rPr lang="de-AT" dirty="0"/>
              <a:t> </a:t>
            </a:r>
            <a:r>
              <a:rPr lang="de-AT" dirty="0" err="1"/>
              <a:t>the</a:t>
            </a:r>
            <a:r>
              <a:rPr lang="de-AT" dirty="0"/>
              <a:t> </a:t>
            </a:r>
            <a:r>
              <a:rPr lang="de-AT" dirty="0" err="1"/>
              <a:t>state</a:t>
            </a:r>
            <a:endParaRPr lang="de-AT" dirty="0"/>
          </a:p>
          <a:p>
            <a:r>
              <a:rPr lang="de-AT" dirty="0"/>
              <a:t>Real </a:t>
            </a:r>
            <a:r>
              <a:rPr lang="de-AT" dirty="0" err="1"/>
              <a:t>entity</a:t>
            </a:r>
            <a:r>
              <a:rPr lang="de-AT" dirty="0"/>
              <a:t> </a:t>
            </a:r>
            <a:r>
              <a:rPr lang="de-AT" dirty="0" err="1"/>
              <a:t>theory</a:t>
            </a:r>
            <a:r>
              <a:rPr lang="de-AT" dirty="0"/>
              <a:t> (</a:t>
            </a:r>
            <a:r>
              <a:rPr lang="de-AT" i="1" dirty="0"/>
              <a:t>Theorie der realen Verbandspersönlichkeit; </a:t>
            </a:r>
            <a:r>
              <a:rPr lang="de-AT" i="1" dirty="0" err="1"/>
              <a:t>v.Gierke</a:t>
            </a:r>
            <a:r>
              <a:rPr lang="de-AT" dirty="0"/>
              <a:t>)</a:t>
            </a:r>
          </a:p>
          <a:p>
            <a:pPr lvl="1"/>
            <a:r>
              <a:rPr lang="de-AT" dirty="0" err="1"/>
              <a:t>corporation</a:t>
            </a:r>
            <a:r>
              <a:rPr lang="de-AT" dirty="0"/>
              <a:t> </a:t>
            </a:r>
            <a:r>
              <a:rPr lang="de-AT" dirty="0" err="1"/>
              <a:t>is</a:t>
            </a:r>
            <a:r>
              <a:rPr lang="de-AT" dirty="0"/>
              <a:t> an </a:t>
            </a:r>
            <a:r>
              <a:rPr lang="de-AT" dirty="0" err="1"/>
              <a:t>existing</a:t>
            </a:r>
            <a:r>
              <a:rPr lang="de-AT" dirty="0"/>
              <a:t> </a:t>
            </a:r>
            <a:r>
              <a:rPr lang="de-AT" dirty="0" err="1"/>
              <a:t>organism</a:t>
            </a:r>
            <a:endParaRPr lang="de-AT" dirty="0"/>
          </a:p>
          <a:p>
            <a:pPr lvl="1"/>
            <a:r>
              <a:rPr lang="de-AT" dirty="0" err="1"/>
              <a:t>has</a:t>
            </a:r>
            <a:r>
              <a:rPr lang="de-AT" dirty="0"/>
              <a:t> legal </a:t>
            </a:r>
            <a:r>
              <a:rPr lang="de-AT" dirty="0" err="1"/>
              <a:t>personality</a:t>
            </a:r>
            <a:r>
              <a:rPr lang="de-AT" dirty="0"/>
              <a:t> – like a human </a:t>
            </a:r>
            <a:r>
              <a:rPr lang="de-AT" dirty="0" err="1"/>
              <a:t>being</a:t>
            </a:r>
            <a:r>
              <a:rPr lang="de-AT" dirty="0"/>
              <a:t> – just </a:t>
            </a:r>
            <a:r>
              <a:rPr lang="de-AT" dirty="0" err="1"/>
              <a:t>by</a:t>
            </a:r>
            <a:r>
              <a:rPr lang="de-AT" dirty="0"/>
              <a:t> </a:t>
            </a:r>
            <a:r>
              <a:rPr lang="de-AT" dirty="0" err="1"/>
              <a:t>its</a:t>
            </a:r>
            <a:r>
              <a:rPr lang="de-AT" dirty="0"/>
              <a:t> </a:t>
            </a:r>
            <a:r>
              <a:rPr lang="de-AT" dirty="0" err="1"/>
              <a:t>existance</a:t>
            </a:r>
            <a:endParaRPr lang="de-AT" dirty="0"/>
          </a:p>
          <a:p>
            <a:pPr lvl="1"/>
            <a:r>
              <a:rPr lang="de-AT" dirty="0" err="1"/>
              <a:t>personality</a:t>
            </a:r>
            <a:r>
              <a:rPr lang="de-AT" dirty="0"/>
              <a:t> </a:t>
            </a:r>
            <a:r>
              <a:rPr lang="de-AT" dirty="0" err="1"/>
              <a:t>has</a:t>
            </a:r>
            <a:r>
              <a:rPr lang="de-AT" dirty="0"/>
              <a:t> not </a:t>
            </a:r>
            <a:r>
              <a:rPr lang="de-AT" dirty="0" err="1"/>
              <a:t>to</a:t>
            </a:r>
            <a:r>
              <a:rPr lang="de-AT" dirty="0"/>
              <a:t> </a:t>
            </a:r>
            <a:r>
              <a:rPr lang="de-AT" dirty="0" err="1"/>
              <a:t>be</a:t>
            </a:r>
            <a:r>
              <a:rPr lang="de-AT" dirty="0"/>
              <a:t> </a:t>
            </a:r>
            <a:r>
              <a:rPr lang="de-AT" dirty="0" err="1"/>
              <a:t>granted</a:t>
            </a:r>
            <a:r>
              <a:rPr lang="de-AT" dirty="0"/>
              <a:t> </a:t>
            </a:r>
            <a:r>
              <a:rPr lang="de-AT" dirty="0" err="1"/>
              <a:t>by</a:t>
            </a:r>
            <a:r>
              <a:rPr lang="de-AT" dirty="0"/>
              <a:t> </a:t>
            </a:r>
            <a:r>
              <a:rPr lang="de-AT" dirty="0" err="1"/>
              <a:t>the</a:t>
            </a:r>
            <a:r>
              <a:rPr lang="de-AT" dirty="0"/>
              <a:t> </a:t>
            </a:r>
            <a:r>
              <a:rPr lang="de-AT" dirty="0" err="1"/>
              <a:t>state</a:t>
            </a:r>
            <a:endParaRPr lang="de-AT" dirty="0"/>
          </a:p>
        </p:txBody>
      </p:sp>
    </p:spTree>
    <p:extLst>
      <p:ext uri="{BB962C8B-B14F-4D97-AF65-F5344CB8AC3E}">
        <p14:creationId xmlns:p14="http://schemas.microsoft.com/office/powerpoint/2010/main" val="62529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a:t>Do </a:t>
            </a:r>
            <a:r>
              <a:rPr lang="de-AT" dirty="0" err="1"/>
              <a:t>these</a:t>
            </a:r>
            <a:r>
              <a:rPr lang="de-AT" dirty="0"/>
              <a:t> </a:t>
            </a:r>
            <a:r>
              <a:rPr lang="de-AT" dirty="0" err="1"/>
              <a:t>theories</a:t>
            </a:r>
            <a:r>
              <a:rPr lang="de-AT" dirty="0"/>
              <a:t> </a:t>
            </a:r>
            <a:r>
              <a:rPr lang="de-AT" dirty="0" err="1"/>
              <a:t>have</a:t>
            </a:r>
            <a:r>
              <a:rPr lang="de-AT" dirty="0"/>
              <a:t> </a:t>
            </a:r>
            <a:r>
              <a:rPr lang="de-AT" dirty="0" err="1"/>
              <a:t>any</a:t>
            </a:r>
            <a:r>
              <a:rPr lang="de-AT" dirty="0"/>
              <a:t> </a:t>
            </a:r>
            <a:r>
              <a:rPr lang="de-AT" dirty="0" err="1"/>
              <a:t>relevance</a:t>
            </a:r>
            <a:r>
              <a:rPr lang="de-AT" dirty="0"/>
              <a:t> </a:t>
            </a:r>
            <a:r>
              <a:rPr lang="de-AT" dirty="0" err="1"/>
              <a:t>for</a:t>
            </a:r>
            <a:r>
              <a:rPr lang="de-AT" dirty="0"/>
              <a:t> </a:t>
            </a:r>
            <a:r>
              <a:rPr lang="de-AT" dirty="0" err="1"/>
              <a:t>today‘s</a:t>
            </a:r>
            <a:r>
              <a:rPr lang="de-AT" dirty="0"/>
              <a:t> </a:t>
            </a:r>
            <a:r>
              <a:rPr lang="de-AT" dirty="0" err="1"/>
              <a:t>doctrine</a:t>
            </a:r>
            <a:r>
              <a:rPr lang="de-AT" dirty="0"/>
              <a:t>?</a:t>
            </a:r>
          </a:p>
          <a:p>
            <a:pPr lvl="1"/>
            <a:r>
              <a:rPr lang="de-AT" dirty="0" err="1"/>
              <a:t>requirement</a:t>
            </a:r>
            <a:r>
              <a:rPr lang="de-AT" dirty="0"/>
              <a:t> of </a:t>
            </a:r>
            <a:r>
              <a:rPr lang="de-AT" dirty="0" err="1"/>
              <a:t>transparency</a:t>
            </a:r>
            <a:r>
              <a:rPr lang="de-AT" dirty="0"/>
              <a:t> (</a:t>
            </a:r>
            <a:r>
              <a:rPr lang="de-AT" dirty="0" err="1"/>
              <a:t>disclosure</a:t>
            </a:r>
            <a:r>
              <a:rPr lang="de-AT" dirty="0"/>
              <a:t>)</a:t>
            </a:r>
          </a:p>
          <a:p>
            <a:pPr lvl="1"/>
            <a:r>
              <a:rPr lang="de-AT" dirty="0" err="1"/>
              <a:t>since</a:t>
            </a:r>
            <a:r>
              <a:rPr lang="de-AT" dirty="0"/>
              <a:t> a legal </a:t>
            </a:r>
            <a:r>
              <a:rPr lang="de-AT" dirty="0" err="1"/>
              <a:t>person</a:t>
            </a:r>
            <a:r>
              <a:rPr lang="de-AT" dirty="0"/>
              <a:t> </a:t>
            </a:r>
            <a:r>
              <a:rPr lang="de-AT" dirty="0" err="1"/>
              <a:t>has</a:t>
            </a:r>
            <a:r>
              <a:rPr lang="de-AT" dirty="0"/>
              <a:t> legal </a:t>
            </a:r>
            <a:r>
              <a:rPr lang="de-AT" dirty="0" err="1"/>
              <a:t>personality</a:t>
            </a:r>
            <a:r>
              <a:rPr lang="de-AT" dirty="0"/>
              <a:t>, but </a:t>
            </a:r>
            <a:r>
              <a:rPr lang="de-AT" dirty="0" err="1"/>
              <a:t>does</a:t>
            </a:r>
            <a:r>
              <a:rPr lang="de-AT" dirty="0"/>
              <a:t> not </a:t>
            </a:r>
            <a:r>
              <a:rPr lang="de-AT" dirty="0" err="1"/>
              <a:t>have</a:t>
            </a:r>
            <a:r>
              <a:rPr lang="de-AT" dirty="0"/>
              <a:t> </a:t>
            </a:r>
            <a:r>
              <a:rPr lang="de-AT" dirty="0" err="1"/>
              <a:t>physical</a:t>
            </a:r>
            <a:r>
              <a:rPr lang="de-AT" dirty="0"/>
              <a:t> </a:t>
            </a:r>
            <a:r>
              <a:rPr lang="de-AT" dirty="0" err="1"/>
              <a:t>presence</a:t>
            </a:r>
            <a:r>
              <a:rPr lang="de-AT" dirty="0"/>
              <a:t> like a human </a:t>
            </a:r>
            <a:r>
              <a:rPr lang="de-AT" dirty="0" err="1"/>
              <a:t>being</a:t>
            </a:r>
            <a:r>
              <a:rPr lang="de-AT" dirty="0"/>
              <a:t>, </a:t>
            </a:r>
            <a:r>
              <a:rPr lang="de-AT" dirty="0" err="1"/>
              <a:t>there</a:t>
            </a:r>
            <a:r>
              <a:rPr lang="de-AT" dirty="0"/>
              <a:t> </a:t>
            </a:r>
            <a:r>
              <a:rPr lang="de-AT" dirty="0" err="1"/>
              <a:t>is</a:t>
            </a:r>
            <a:r>
              <a:rPr lang="de-AT" dirty="0"/>
              <a:t> a </a:t>
            </a:r>
            <a:r>
              <a:rPr lang="de-AT" dirty="0" err="1"/>
              <a:t>need</a:t>
            </a:r>
            <a:r>
              <a:rPr lang="de-AT" dirty="0"/>
              <a:t> </a:t>
            </a:r>
            <a:r>
              <a:rPr lang="de-AT" dirty="0" err="1"/>
              <a:t>for</a:t>
            </a:r>
            <a:r>
              <a:rPr lang="de-AT" dirty="0"/>
              <a:t> </a:t>
            </a:r>
            <a:r>
              <a:rPr lang="de-AT" dirty="0" err="1"/>
              <a:t>transparency</a:t>
            </a:r>
            <a:endParaRPr lang="de-AT" dirty="0"/>
          </a:p>
          <a:p>
            <a:pPr lvl="1"/>
            <a:r>
              <a:rPr lang="de-AT" dirty="0" err="1"/>
              <a:t>legislation</a:t>
            </a:r>
            <a:r>
              <a:rPr lang="de-AT" dirty="0"/>
              <a:t> </a:t>
            </a:r>
            <a:r>
              <a:rPr lang="de-AT" dirty="0" err="1"/>
              <a:t>has</a:t>
            </a:r>
            <a:r>
              <a:rPr lang="de-AT" dirty="0"/>
              <a:t> </a:t>
            </a:r>
            <a:r>
              <a:rPr lang="de-AT" dirty="0" err="1"/>
              <a:t>to</a:t>
            </a:r>
            <a:r>
              <a:rPr lang="de-AT" dirty="0"/>
              <a:t> </a:t>
            </a:r>
            <a:r>
              <a:rPr lang="de-AT" dirty="0" err="1"/>
              <a:t>provide</a:t>
            </a:r>
            <a:r>
              <a:rPr lang="de-AT" dirty="0"/>
              <a:t> an </a:t>
            </a:r>
            <a:r>
              <a:rPr lang="de-AT" dirty="0" err="1"/>
              <a:t>instrument</a:t>
            </a:r>
            <a:r>
              <a:rPr lang="de-AT" dirty="0"/>
              <a:t> </a:t>
            </a:r>
            <a:r>
              <a:rPr lang="de-AT" dirty="0" err="1"/>
              <a:t>for</a:t>
            </a:r>
            <a:r>
              <a:rPr lang="de-AT" dirty="0"/>
              <a:t> </a:t>
            </a:r>
            <a:r>
              <a:rPr lang="de-AT" dirty="0" err="1"/>
              <a:t>transparency</a:t>
            </a:r>
            <a:r>
              <a:rPr lang="de-AT" dirty="0"/>
              <a:t>: </a:t>
            </a:r>
            <a:r>
              <a:rPr lang="de-AT" dirty="0" err="1"/>
              <a:t>public</a:t>
            </a:r>
            <a:r>
              <a:rPr lang="de-AT" dirty="0"/>
              <a:t> </a:t>
            </a:r>
            <a:r>
              <a:rPr lang="de-AT" dirty="0" err="1"/>
              <a:t>register</a:t>
            </a:r>
            <a:endParaRPr lang="de-AT" dirty="0"/>
          </a:p>
          <a:p>
            <a:pPr lvl="1"/>
            <a:endParaRPr lang="de-AT" dirty="0"/>
          </a:p>
          <a:p>
            <a:pPr lvl="1"/>
            <a:r>
              <a:rPr lang="de-AT" dirty="0" err="1"/>
              <a:t>restriction</a:t>
            </a:r>
            <a:r>
              <a:rPr lang="de-AT" dirty="0"/>
              <a:t> of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arbitrariness</a:t>
            </a:r>
            <a:r>
              <a:rPr lang="de-AT" dirty="0">
                <a:solidFill>
                  <a:srgbClr val="333333"/>
                </a:solidFill>
                <a:latin typeface="-apple-system"/>
              </a:rPr>
              <a:t> in </a:t>
            </a:r>
            <a:r>
              <a:rPr lang="de-AT" dirty="0" err="1">
                <a:solidFill>
                  <a:srgbClr val="333333"/>
                </a:solidFill>
                <a:latin typeface="-apple-system"/>
              </a:rPr>
              <a:t>deciding</a:t>
            </a:r>
            <a:r>
              <a:rPr lang="de-AT" dirty="0">
                <a:solidFill>
                  <a:srgbClr val="333333"/>
                </a:solidFill>
                <a:latin typeface="-apple-system"/>
              </a:rPr>
              <a:t> on </a:t>
            </a:r>
            <a:r>
              <a:rPr lang="de-AT" dirty="0" err="1">
                <a:solidFill>
                  <a:srgbClr val="333333"/>
                </a:solidFill>
                <a:latin typeface="-apple-system"/>
              </a:rPr>
              <a:t>whether</a:t>
            </a:r>
            <a:r>
              <a:rPr lang="de-AT" dirty="0">
                <a:solidFill>
                  <a:srgbClr val="333333"/>
                </a:solidFill>
                <a:latin typeface="-apple-system"/>
              </a:rPr>
              <a:t> </a:t>
            </a:r>
            <a:r>
              <a:rPr lang="de-AT" dirty="0" err="1">
                <a:solidFill>
                  <a:srgbClr val="333333"/>
                </a:solidFill>
                <a:latin typeface="-apple-system"/>
              </a:rPr>
              <a:t>or</a:t>
            </a:r>
            <a:r>
              <a:rPr lang="de-AT" dirty="0">
                <a:solidFill>
                  <a:srgbClr val="333333"/>
                </a:solidFill>
                <a:latin typeface="-apple-system"/>
              </a:rPr>
              <a:t> not a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should</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t>
            </a:r>
            <a:r>
              <a:rPr lang="de-AT" dirty="0" err="1">
                <a:solidFill>
                  <a:srgbClr val="333333"/>
                </a:solidFill>
                <a:latin typeface="-apple-system"/>
              </a:rPr>
              <a:t>approved</a:t>
            </a:r>
            <a:endParaRPr lang="de-AT" dirty="0">
              <a:solidFill>
                <a:srgbClr val="333333"/>
              </a:solidFill>
              <a:latin typeface="-apple-system"/>
            </a:endParaRPr>
          </a:p>
          <a:p>
            <a:pPr lvl="1"/>
            <a:r>
              <a:rPr lang="de-AT" dirty="0" err="1">
                <a:solidFill>
                  <a:srgbClr val="333333"/>
                </a:solidFill>
                <a:latin typeface="-apple-system"/>
              </a:rPr>
              <a:t>right</a:t>
            </a:r>
            <a:r>
              <a:rPr lang="de-AT" dirty="0">
                <a:solidFill>
                  <a:srgbClr val="333333"/>
                </a:solidFill>
                <a:latin typeface="-apple-system"/>
              </a:rPr>
              <a:t> of all </a:t>
            </a:r>
            <a:r>
              <a:rPr lang="de-AT" dirty="0" err="1">
                <a:solidFill>
                  <a:srgbClr val="333333"/>
                </a:solidFill>
                <a:latin typeface="-apple-system"/>
              </a:rPr>
              <a:t>persons</a:t>
            </a:r>
            <a:r>
              <a:rPr lang="de-AT" dirty="0">
                <a:solidFill>
                  <a:srgbClr val="333333"/>
                </a:solidFill>
                <a:latin typeface="-apple-system"/>
              </a:rPr>
              <a: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pursue</a:t>
            </a:r>
            <a:r>
              <a:rPr lang="de-AT" dirty="0">
                <a:solidFill>
                  <a:srgbClr val="333333"/>
                </a:solidFill>
                <a:latin typeface="-apple-system"/>
              </a:rPr>
              <a:t> </a:t>
            </a:r>
            <a:r>
              <a:rPr lang="de-AT" dirty="0" err="1">
                <a:solidFill>
                  <a:srgbClr val="333333"/>
                </a:solidFill>
                <a:latin typeface="-apple-system"/>
              </a:rPr>
              <a:t>their</a:t>
            </a:r>
            <a:r>
              <a:rPr lang="de-AT" dirty="0">
                <a:solidFill>
                  <a:srgbClr val="333333"/>
                </a:solidFill>
                <a:latin typeface="-apple-system"/>
              </a:rPr>
              <a:t> </a:t>
            </a:r>
            <a:r>
              <a:rPr lang="de-AT" dirty="0" err="1">
                <a:solidFill>
                  <a:srgbClr val="333333"/>
                </a:solidFill>
                <a:latin typeface="-apple-system"/>
              </a:rPr>
              <a:t>interests</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forming</a:t>
            </a:r>
            <a:r>
              <a:rPr lang="de-AT" dirty="0">
                <a:solidFill>
                  <a:srgbClr val="333333"/>
                </a:solidFill>
                <a:latin typeface="-apple-system"/>
              </a:rPr>
              <a:t> </a:t>
            </a:r>
            <a:r>
              <a:rPr lang="de-AT" dirty="0" err="1">
                <a:solidFill>
                  <a:srgbClr val="333333"/>
                </a:solidFill>
                <a:latin typeface="-apple-system"/>
              </a:rPr>
              <a:t>associations</a:t>
            </a:r>
            <a:r>
              <a:rPr lang="de-AT" dirty="0">
                <a:solidFill>
                  <a:srgbClr val="333333"/>
                </a:solidFill>
                <a:latin typeface="-apple-system"/>
              </a:rPr>
              <a:t> </a:t>
            </a:r>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corporation</a:t>
            </a:r>
            <a:r>
              <a:rPr lang="de-AT" dirty="0">
                <a:solidFill>
                  <a:srgbClr val="333333"/>
                </a:solidFill>
                <a:latin typeface="-apple-system"/>
              </a:rPr>
              <a:t> </a:t>
            </a:r>
            <a:r>
              <a:rPr lang="de-AT" dirty="0" err="1">
                <a:solidFill>
                  <a:srgbClr val="333333"/>
                </a:solidFill>
                <a:latin typeface="-apple-system"/>
              </a:rPr>
              <a:t>without</a:t>
            </a:r>
            <a:r>
              <a:rPr lang="de-AT" dirty="0">
                <a:solidFill>
                  <a:srgbClr val="333333"/>
                </a:solidFill>
                <a:latin typeface="-apple-system"/>
              </a:rPr>
              <a:t> </a:t>
            </a:r>
            <a:r>
              <a:rPr lang="de-AT" dirty="0" err="1">
                <a:solidFill>
                  <a:srgbClr val="333333"/>
                </a:solidFill>
                <a:latin typeface="-apple-system"/>
              </a:rPr>
              <a:t>being</a:t>
            </a:r>
            <a:r>
              <a:rPr lang="de-AT" dirty="0">
                <a:solidFill>
                  <a:srgbClr val="333333"/>
                </a:solidFill>
                <a:latin typeface="-apple-system"/>
              </a:rPr>
              <a:t> </a:t>
            </a:r>
            <a:r>
              <a:rPr lang="de-AT" dirty="0" err="1">
                <a:solidFill>
                  <a:srgbClr val="333333"/>
                </a:solidFill>
                <a:latin typeface="-apple-system"/>
              </a:rPr>
              <a:t>barred</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state</a:t>
            </a:r>
            <a:endParaRPr lang="de-AT" dirty="0">
              <a:solidFill>
                <a:srgbClr val="333333"/>
              </a:solidFill>
              <a:latin typeface="-apple-system"/>
            </a:endParaRPr>
          </a:p>
          <a:p>
            <a:pPr lvl="1"/>
            <a:r>
              <a:rPr lang="de-AT" dirty="0" err="1">
                <a:solidFill>
                  <a:srgbClr val="333333"/>
                </a:solidFill>
                <a:latin typeface="-apple-system"/>
              </a:rPr>
              <a:t>overcoming</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concession</a:t>
            </a:r>
            <a:r>
              <a:rPr lang="de-AT" dirty="0">
                <a:solidFill>
                  <a:srgbClr val="333333"/>
                </a:solidFill>
                <a:latin typeface="-apple-system"/>
              </a:rPr>
              <a:t> </a:t>
            </a:r>
            <a:r>
              <a:rPr lang="de-AT" dirty="0" err="1">
                <a:solidFill>
                  <a:srgbClr val="333333"/>
                </a:solidFill>
                <a:latin typeface="-apple-system"/>
              </a:rPr>
              <a:t>system</a:t>
            </a:r>
            <a:r>
              <a:rPr lang="de-AT" dirty="0">
                <a:solidFill>
                  <a:srgbClr val="333333"/>
                </a:solidFill>
                <a:latin typeface="-apple-system"/>
              </a:rPr>
              <a: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t>
            </a:r>
            <a:r>
              <a:rPr lang="de-AT" dirty="0" err="1">
                <a:solidFill>
                  <a:srgbClr val="333333"/>
                </a:solidFill>
                <a:latin typeface="-apple-system"/>
              </a:rPr>
              <a:t>discussed</a:t>
            </a:r>
            <a:r>
              <a:rPr lang="de-AT" dirty="0">
                <a:solidFill>
                  <a:srgbClr val="333333"/>
                </a:solidFill>
                <a:latin typeface="-apple-system"/>
              </a:rPr>
              <a:t> </a:t>
            </a:r>
            <a:r>
              <a:rPr lang="de-AT" dirty="0" err="1">
                <a:solidFill>
                  <a:srgbClr val="333333"/>
                </a:solidFill>
                <a:latin typeface="-apple-system"/>
              </a:rPr>
              <a:t>later</a:t>
            </a:r>
            <a:r>
              <a:rPr lang="de-AT" dirty="0">
                <a:solidFill>
                  <a:srgbClr val="333333"/>
                </a:solidFill>
                <a:latin typeface="-apple-system"/>
              </a:rPr>
              <a:t>)</a:t>
            </a:r>
            <a:endParaRPr lang="de-AT" dirty="0"/>
          </a:p>
        </p:txBody>
      </p:sp>
    </p:spTree>
    <p:extLst>
      <p:ext uri="{BB962C8B-B14F-4D97-AF65-F5344CB8AC3E}">
        <p14:creationId xmlns:p14="http://schemas.microsoft.com/office/powerpoint/2010/main" val="296252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Why</a:t>
            </a:r>
            <a:r>
              <a:rPr lang="de-AT" dirty="0"/>
              <a:t> do </a:t>
            </a:r>
            <a:r>
              <a:rPr lang="de-AT" dirty="0" err="1"/>
              <a:t>we</a:t>
            </a:r>
            <a:r>
              <a:rPr lang="de-AT" dirty="0"/>
              <a:t> </a:t>
            </a:r>
            <a:r>
              <a:rPr lang="de-AT" dirty="0" err="1"/>
              <a:t>recognize</a:t>
            </a:r>
            <a:r>
              <a:rPr lang="de-AT" dirty="0"/>
              <a:t> legal </a:t>
            </a:r>
            <a:r>
              <a:rPr lang="de-AT" dirty="0" err="1"/>
              <a:t>persons</a:t>
            </a:r>
            <a:r>
              <a:rPr lang="de-AT" dirty="0"/>
              <a:t> at all? </a:t>
            </a:r>
            <a:r>
              <a:rPr lang="de-AT" dirty="0" err="1"/>
              <a:t>What</a:t>
            </a:r>
            <a:r>
              <a:rPr lang="de-AT" dirty="0"/>
              <a:t> </a:t>
            </a:r>
            <a:r>
              <a:rPr lang="de-AT" dirty="0" err="1"/>
              <a:t>general</a:t>
            </a:r>
            <a:r>
              <a:rPr lang="de-AT" dirty="0"/>
              <a:t> </a:t>
            </a:r>
            <a:r>
              <a:rPr lang="de-AT" dirty="0" err="1"/>
              <a:t>purposes</a:t>
            </a:r>
            <a:r>
              <a:rPr lang="de-AT" dirty="0"/>
              <a:t> </a:t>
            </a:r>
            <a:r>
              <a:rPr lang="de-AT" dirty="0" err="1"/>
              <a:t>can</a:t>
            </a:r>
            <a:r>
              <a:rPr lang="de-AT" dirty="0"/>
              <a:t> </a:t>
            </a:r>
            <a:r>
              <a:rPr lang="de-AT" dirty="0" err="1"/>
              <a:t>they</a:t>
            </a:r>
            <a:r>
              <a:rPr lang="de-AT" dirty="0"/>
              <a:t> </a:t>
            </a:r>
            <a:r>
              <a:rPr lang="de-AT" dirty="0" err="1"/>
              <a:t>serve</a:t>
            </a:r>
            <a:r>
              <a:rPr lang="de-AT" dirty="0"/>
              <a:t>?</a:t>
            </a:r>
          </a:p>
          <a:p>
            <a:pPr lvl="1"/>
            <a:r>
              <a:rPr lang="de-AT" dirty="0" err="1"/>
              <a:t>joint</a:t>
            </a:r>
            <a:r>
              <a:rPr lang="de-AT" dirty="0"/>
              <a:t> </a:t>
            </a:r>
            <a:r>
              <a:rPr lang="de-AT" dirty="0" err="1"/>
              <a:t>pursuit</a:t>
            </a:r>
            <a:r>
              <a:rPr lang="de-AT" dirty="0"/>
              <a:t> of </a:t>
            </a:r>
            <a:r>
              <a:rPr lang="de-AT" dirty="0" err="1"/>
              <a:t>interests</a:t>
            </a:r>
            <a:r>
              <a:rPr lang="de-AT" dirty="0"/>
              <a:t> </a:t>
            </a:r>
            <a:r>
              <a:rPr lang="de-AT" dirty="0" err="1"/>
              <a:t>shared</a:t>
            </a:r>
            <a:r>
              <a:rPr lang="de-AT" dirty="0"/>
              <a:t> </a:t>
            </a:r>
            <a:r>
              <a:rPr lang="de-AT" dirty="0" err="1"/>
              <a:t>by</a:t>
            </a:r>
            <a:r>
              <a:rPr lang="de-AT" dirty="0"/>
              <a:t> </a:t>
            </a:r>
            <a:r>
              <a:rPr lang="de-AT" dirty="0" err="1"/>
              <a:t>more</a:t>
            </a:r>
            <a:r>
              <a:rPr lang="de-AT" dirty="0"/>
              <a:t> </a:t>
            </a:r>
            <a:r>
              <a:rPr lang="de-AT" dirty="0" err="1"/>
              <a:t>than</a:t>
            </a:r>
            <a:r>
              <a:rPr lang="de-AT" dirty="0"/>
              <a:t> </a:t>
            </a:r>
            <a:r>
              <a:rPr lang="de-AT" dirty="0" err="1"/>
              <a:t>one</a:t>
            </a:r>
            <a:r>
              <a:rPr lang="de-AT" dirty="0"/>
              <a:t> </a:t>
            </a:r>
            <a:r>
              <a:rPr lang="de-AT" dirty="0" err="1"/>
              <a:t>person</a:t>
            </a:r>
            <a:r>
              <a:rPr lang="de-AT" dirty="0"/>
              <a:t> (</a:t>
            </a:r>
            <a:r>
              <a:rPr lang="de-AT" dirty="0" err="1"/>
              <a:t>corporations</a:t>
            </a:r>
            <a:r>
              <a:rPr lang="de-AT" dirty="0"/>
              <a:t>)</a:t>
            </a:r>
          </a:p>
          <a:p>
            <a:pPr lvl="1"/>
            <a:r>
              <a:rPr lang="de-AT" dirty="0" err="1"/>
              <a:t>endowment</a:t>
            </a:r>
            <a:r>
              <a:rPr lang="de-AT" dirty="0"/>
              <a:t> of </a:t>
            </a:r>
            <a:r>
              <a:rPr lang="de-AT" dirty="0" err="1"/>
              <a:t>assets</a:t>
            </a:r>
            <a:r>
              <a:rPr lang="de-AT" dirty="0"/>
              <a:t> </a:t>
            </a:r>
            <a:r>
              <a:rPr lang="de-AT" dirty="0" err="1"/>
              <a:t>to</a:t>
            </a:r>
            <a:r>
              <a:rPr lang="de-AT" dirty="0"/>
              <a:t> (</a:t>
            </a:r>
            <a:r>
              <a:rPr lang="de-AT" dirty="0" err="1"/>
              <a:t>permanently</a:t>
            </a:r>
            <a:r>
              <a:rPr lang="de-AT" dirty="0"/>
              <a:t>) </a:t>
            </a:r>
            <a:r>
              <a:rPr lang="de-AT" dirty="0" err="1"/>
              <a:t>realize</a:t>
            </a:r>
            <a:r>
              <a:rPr lang="de-AT" dirty="0"/>
              <a:t> a </a:t>
            </a:r>
            <a:r>
              <a:rPr lang="de-AT" dirty="0" err="1"/>
              <a:t>specific</a:t>
            </a:r>
            <a:r>
              <a:rPr lang="de-AT" dirty="0"/>
              <a:t> </a:t>
            </a:r>
            <a:r>
              <a:rPr lang="de-AT" dirty="0" err="1"/>
              <a:t>purpose</a:t>
            </a:r>
            <a:endParaRPr lang="de-AT" dirty="0"/>
          </a:p>
          <a:p>
            <a:pPr lvl="1"/>
            <a:r>
              <a:rPr lang="de-AT" dirty="0" err="1"/>
              <a:t>limitation</a:t>
            </a:r>
            <a:r>
              <a:rPr lang="de-AT" dirty="0"/>
              <a:t> of </a:t>
            </a:r>
            <a:r>
              <a:rPr lang="de-AT" dirty="0" err="1"/>
              <a:t>liability</a:t>
            </a:r>
            <a:r>
              <a:rPr lang="de-AT" dirty="0"/>
              <a:t> </a:t>
            </a:r>
            <a:r>
              <a:rPr lang="de-AT" dirty="0" err="1"/>
              <a:t>for</a:t>
            </a:r>
            <a:r>
              <a:rPr lang="de-AT" dirty="0"/>
              <a:t> </a:t>
            </a:r>
            <a:r>
              <a:rPr lang="de-AT" dirty="0" err="1"/>
              <a:t>commercial</a:t>
            </a:r>
            <a:r>
              <a:rPr lang="de-AT" dirty="0"/>
              <a:t> </a:t>
            </a:r>
            <a:r>
              <a:rPr lang="de-AT" dirty="0" err="1"/>
              <a:t>activities</a:t>
            </a:r>
            <a:r>
              <a:rPr lang="de-AT" dirty="0"/>
              <a:t> (</a:t>
            </a:r>
            <a:r>
              <a:rPr lang="de-AT" dirty="0" err="1"/>
              <a:t>see</a:t>
            </a:r>
            <a:r>
              <a:rPr lang="de-AT" dirty="0"/>
              <a:t> single-</a:t>
            </a:r>
            <a:r>
              <a:rPr lang="de-AT" dirty="0" err="1"/>
              <a:t>member</a:t>
            </a:r>
            <a:r>
              <a:rPr lang="de-AT" dirty="0"/>
              <a:t> </a:t>
            </a:r>
            <a:r>
              <a:rPr lang="de-AT" dirty="0" err="1"/>
              <a:t>corporation</a:t>
            </a:r>
            <a:r>
              <a:rPr lang="de-AT" dirty="0"/>
              <a:t>)</a:t>
            </a:r>
          </a:p>
          <a:p>
            <a:pPr lvl="1"/>
            <a:r>
              <a:rPr lang="de-AT" dirty="0" err="1"/>
              <a:t>performance</a:t>
            </a:r>
            <a:r>
              <a:rPr lang="de-AT" dirty="0"/>
              <a:t> of </a:t>
            </a:r>
            <a:r>
              <a:rPr lang="de-AT" dirty="0" err="1"/>
              <a:t>public</a:t>
            </a:r>
            <a:r>
              <a:rPr lang="de-AT" dirty="0"/>
              <a:t> </a:t>
            </a:r>
            <a:r>
              <a:rPr lang="de-AT" dirty="0" err="1"/>
              <a:t>tasks</a:t>
            </a:r>
            <a:endParaRPr lang="de-AT" dirty="0"/>
          </a:p>
          <a:p>
            <a:r>
              <a:rPr lang="cs-CZ" dirty="0"/>
              <a:t>L</a:t>
            </a:r>
            <a:r>
              <a:rPr lang="de-AT" dirty="0"/>
              <a:t>egal </a:t>
            </a:r>
            <a:r>
              <a:rPr lang="de-AT" dirty="0" err="1"/>
              <a:t>persons</a:t>
            </a:r>
            <a:r>
              <a:rPr lang="de-AT" dirty="0"/>
              <a:t> </a:t>
            </a:r>
            <a:r>
              <a:rPr lang="de-AT" dirty="0" err="1"/>
              <a:t>always</a:t>
            </a:r>
            <a:r>
              <a:rPr lang="de-AT" dirty="0"/>
              <a:t> </a:t>
            </a:r>
            <a:r>
              <a:rPr lang="de-AT" dirty="0" err="1"/>
              <a:t>have</a:t>
            </a:r>
            <a:r>
              <a:rPr lang="de-AT" dirty="0"/>
              <a:t> </a:t>
            </a:r>
            <a:r>
              <a:rPr lang="de-AT" dirty="0" err="1"/>
              <a:t>to</a:t>
            </a:r>
            <a:r>
              <a:rPr lang="de-AT" dirty="0"/>
              <a:t> </a:t>
            </a:r>
            <a:r>
              <a:rPr lang="de-AT" dirty="0" err="1"/>
              <a:t>serve</a:t>
            </a:r>
            <a:r>
              <a:rPr lang="de-AT" dirty="0"/>
              <a:t> human </a:t>
            </a:r>
            <a:r>
              <a:rPr lang="de-AT" dirty="0" err="1"/>
              <a:t>interests</a:t>
            </a:r>
            <a:r>
              <a:rPr lang="de-AT" dirty="0"/>
              <a:t> in </a:t>
            </a:r>
            <a:r>
              <a:rPr lang="de-AT" dirty="0" err="1"/>
              <a:t>some</a:t>
            </a:r>
            <a:r>
              <a:rPr lang="de-AT" dirty="0"/>
              <a:t> </a:t>
            </a:r>
            <a:r>
              <a:rPr lang="de-AT" dirty="0" err="1"/>
              <a:t>way</a:t>
            </a:r>
            <a:endParaRPr lang="de-AT" dirty="0"/>
          </a:p>
          <a:p>
            <a:pPr lvl="1"/>
            <a:r>
              <a:rPr lang="de-AT" dirty="0" err="1"/>
              <a:t>there</a:t>
            </a:r>
            <a:r>
              <a:rPr lang="de-AT" dirty="0"/>
              <a:t> </a:t>
            </a:r>
            <a:r>
              <a:rPr lang="de-AT" dirty="0" err="1"/>
              <a:t>are</a:t>
            </a:r>
            <a:r>
              <a:rPr lang="de-AT" dirty="0"/>
              <a:t> </a:t>
            </a:r>
            <a:r>
              <a:rPr lang="de-AT" dirty="0" err="1"/>
              <a:t>no</a:t>
            </a:r>
            <a:r>
              <a:rPr lang="de-AT" dirty="0"/>
              <a:t> legal </a:t>
            </a:r>
            <a:r>
              <a:rPr lang="de-AT" dirty="0" err="1"/>
              <a:t>persons</a:t>
            </a:r>
            <a:r>
              <a:rPr lang="de-AT" dirty="0"/>
              <a:t> </a:t>
            </a:r>
            <a:r>
              <a:rPr lang="de-AT" dirty="0" err="1"/>
              <a:t>with</a:t>
            </a:r>
            <a:r>
              <a:rPr lang="de-AT" dirty="0"/>
              <a:t> a „</a:t>
            </a:r>
            <a:r>
              <a:rPr lang="de-AT" dirty="0" err="1"/>
              <a:t>purpose</a:t>
            </a:r>
            <a:r>
              <a:rPr lang="de-AT" dirty="0"/>
              <a:t> in </a:t>
            </a:r>
            <a:r>
              <a:rPr lang="de-AT" dirty="0" err="1"/>
              <a:t>itself</a:t>
            </a:r>
            <a:r>
              <a:rPr lang="de-AT" dirty="0"/>
              <a:t>“</a:t>
            </a:r>
          </a:p>
          <a:p>
            <a:pPr lvl="1"/>
            <a:r>
              <a:rPr lang="de-AT" dirty="0"/>
              <a:t>relevant </a:t>
            </a:r>
            <a:r>
              <a:rPr lang="de-AT" dirty="0" err="1"/>
              <a:t>for</a:t>
            </a:r>
            <a:r>
              <a:rPr lang="de-AT" dirty="0"/>
              <a:t> </a:t>
            </a:r>
            <a:r>
              <a:rPr lang="de-AT" dirty="0" err="1"/>
              <a:t>foundations</a:t>
            </a:r>
            <a:r>
              <a:rPr lang="de-AT" dirty="0"/>
              <a:t>:</a:t>
            </a:r>
          </a:p>
          <a:p>
            <a:pPr lvl="1"/>
            <a:r>
              <a:rPr lang="de-AT" dirty="0" err="1"/>
              <a:t>only</a:t>
            </a:r>
            <a:r>
              <a:rPr lang="de-AT" dirty="0"/>
              <a:t> </a:t>
            </a:r>
            <a:r>
              <a:rPr lang="de-AT" dirty="0" err="1"/>
              <a:t>foundations</a:t>
            </a:r>
            <a:r>
              <a:rPr lang="de-AT" dirty="0"/>
              <a:t> </a:t>
            </a:r>
            <a:r>
              <a:rPr lang="de-AT" dirty="0" err="1"/>
              <a:t>which</a:t>
            </a:r>
            <a:r>
              <a:rPr lang="de-AT" dirty="0"/>
              <a:t> </a:t>
            </a:r>
            <a:r>
              <a:rPr lang="de-AT" dirty="0" err="1"/>
              <a:t>have</a:t>
            </a:r>
            <a:r>
              <a:rPr lang="de-AT" dirty="0"/>
              <a:t> </a:t>
            </a:r>
            <a:r>
              <a:rPr lang="de-AT" dirty="0" err="1"/>
              <a:t>beneficiaries</a:t>
            </a:r>
            <a:r>
              <a:rPr lang="de-AT" dirty="0"/>
              <a:t> </a:t>
            </a:r>
            <a:r>
              <a:rPr lang="de-AT" dirty="0" err="1"/>
              <a:t>or</a:t>
            </a:r>
            <a:r>
              <a:rPr lang="de-AT" dirty="0"/>
              <a:t> </a:t>
            </a:r>
            <a:r>
              <a:rPr lang="de-AT" dirty="0" err="1"/>
              <a:t>serve</a:t>
            </a:r>
            <a:r>
              <a:rPr lang="de-AT" dirty="0"/>
              <a:t> </a:t>
            </a:r>
            <a:r>
              <a:rPr lang="de-AT" dirty="0" err="1"/>
              <a:t>the</a:t>
            </a:r>
            <a:r>
              <a:rPr lang="de-AT" dirty="0"/>
              <a:t> </a:t>
            </a:r>
            <a:r>
              <a:rPr lang="de-AT" dirty="0" err="1"/>
              <a:t>public</a:t>
            </a:r>
            <a:r>
              <a:rPr lang="de-AT" dirty="0"/>
              <a:t> </a:t>
            </a:r>
            <a:r>
              <a:rPr lang="de-AT" dirty="0" err="1"/>
              <a:t>can</a:t>
            </a:r>
            <a:r>
              <a:rPr lang="de-AT" dirty="0"/>
              <a:t> </a:t>
            </a:r>
            <a:r>
              <a:rPr lang="de-AT" dirty="0" err="1"/>
              <a:t>be</a:t>
            </a:r>
            <a:r>
              <a:rPr lang="de-AT" dirty="0"/>
              <a:t> </a:t>
            </a:r>
            <a:r>
              <a:rPr lang="de-AT" dirty="0" err="1"/>
              <a:t>recognized</a:t>
            </a:r>
            <a:endParaRPr lang="de-AT" dirty="0"/>
          </a:p>
          <a:p>
            <a:pPr lvl="1"/>
            <a:r>
              <a:rPr lang="de-AT" dirty="0" err="1"/>
              <a:t>no</a:t>
            </a:r>
            <a:r>
              <a:rPr lang="de-AT" dirty="0"/>
              <a:t> </a:t>
            </a:r>
            <a:r>
              <a:rPr lang="de-AT" dirty="0" err="1"/>
              <a:t>foundations</a:t>
            </a:r>
            <a:r>
              <a:rPr lang="de-AT" dirty="0"/>
              <a:t> </a:t>
            </a:r>
            <a:r>
              <a:rPr lang="de-AT" dirty="0" err="1"/>
              <a:t>the</a:t>
            </a:r>
            <a:r>
              <a:rPr lang="de-AT" dirty="0"/>
              <a:t> </a:t>
            </a:r>
            <a:r>
              <a:rPr lang="de-AT" dirty="0" err="1"/>
              <a:t>purpose</a:t>
            </a:r>
            <a:r>
              <a:rPr lang="de-AT" dirty="0"/>
              <a:t> of </a:t>
            </a:r>
            <a:r>
              <a:rPr lang="de-AT" dirty="0" err="1"/>
              <a:t>which</a:t>
            </a:r>
            <a:r>
              <a:rPr lang="de-AT" dirty="0"/>
              <a:t> </a:t>
            </a:r>
            <a:r>
              <a:rPr lang="de-AT" dirty="0" err="1"/>
              <a:t>is</a:t>
            </a:r>
            <a:r>
              <a:rPr lang="de-AT" dirty="0"/>
              <a:t> </a:t>
            </a:r>
            <a:r>
              <a:rPr lang="de-AT" dirty="0" err="1"/>
              <a:t>the</a:t>
            </a:r>
            <a:r>
              <a:rPr lang="de-AT" dirty="0"/>
              <a:t> </a:t>
            </a:r>
            <a:r>
              <a:rPr lang="de-AT" dirty="0" err="1"/>
              <a:t>management</a:t>
            </a:r>
            <a:r>
              <a:rPr lang="de-AT" dirty="0"/>
              <a:t> of </a:t>
            </a:r>
            <a:r>
              <a:rPr lang="de-AT" dirty="0" err="1"/>
              <a:t>their</a:t>
            </a:r>
            <a:r>
              <a:rPr lang="de-AT" dirty="0"/>
              <a:t> </a:t>
            </a:r>
            <a:r>
              <a:rPr lang="de-AT" dirty="0" err="1"/>
              <a:t>own</a:t>
            </a:r>
            <a:r>
              <a:rPr lang="de-AT" dirty="0"/>
              <a:t> </a:t>
            </a:r>
            <a:r>
              <a:rPr lang="de-AT" dirty="0" err="1"/>
              <a:t>assets</a:t>
            </a:r>
            <a:endParaRPr lang="de-AT" dirty="0"/>
          </a:p>
          <a:p>
            <a:pPr lvl="1"/>
            <a:endParaRPr lang="de-AT" dirty="0"/>
          </a:p>
        </p:txBody>
      </p:sp>
    </p:spTree>
    <p:extLst>
      <p:ext uri="{BB962C8B-B14F-4D97-AF65-F5344CB8AC3E}">
        <p14:creationId xmlns:p14="http://schemas.microsoft.com/office/powerpoint/2010/main" val="151062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Recent</a:t>
            </a:r>
            <a:r>
              <a:rPr lang="de-AT" dirty="0"/>
              <a:t> </a:t>
            </a:r>
            <a:r>
              <a:rPr lang="de-AT" dirty="0" err="1"/>
              <a:t>discussion</a:t>
            </a:r>
            <a:r>
              <a:rPr lang="de-AT" dirty="0"/>
              <a:t> </a:t>
            </a:r>
            <a:r>
              <a:rPr lang="de-AT" dirty="0" err="1"/>
              <a:t>about</a:t>
            </a:r>
            <a:r>
              <a:rPr lang="de-AT" dirty="0"/>
              <a:t> e-</a:t>
            </a:r>
            <a:r>
              <a:rPr lang="de-AT" dirty="0" err="1"/>
              <a:t>persons</a:t>
            </a:r>
            <a:r>
              <a:rPr lang="de-AT" dirty="0"/>
              <a:t>?</a:t>
            </a:r>
          </a:p>
          <a:p>
            <a:pPr lvl="1"/>
            <a:r>
              <a:rPr lang="de-AT" dirty="0" err="1"/>
              <a:t>should</a:t>
            </a:r>
            <a:r>
              <a:rPr lang="de-AT" dirty="0"/>
              <a:t> </a:t>
            </a:r>
            <a:r>
              <a:rPr lang="de-AT" dirty="0" err="1"/>
              <a:t>machines</a:t>
            </a:r>
            <a:r>
              <a:rPr lang="de-AT" dirty="0"/>
              <a:t> </a:t>
            </a:r>
            <a:r>
              <a:rPr lang="de-AT" dirty="0" err="1"/>
              <a:t>or</a:t>
            </a:r>
            <a:r>
              <a:rPr lang="de-AT" dirty="0"/>
              <a:t> </a:t>
            </a:r>
            <a:r>
              <a:rPr lang="de-AT" dirty="0" err="1"/>
              <a:t>software</a:t>
            </a:r>
            <a:r>
              <a:rPr lang="de-AT" dirty="0"/>
              <a:t> </a:t>
            </a:r>
            <a:r>
              <a:rPr lang="de-AT" dirty="0" err="1"/>
              <a:t>which</a:t>
            </a:r>
            <a:r>
              <a:rPr lang="de-AT" dirty="0"/>
              <a:t> </a:t>
            </a:r>
            <a:r>
              <a:rPr lang="de-AT"/>
              <a:t>act </a:t>
            </a:r>
            <a:r>
              <a:rPr lang="de-AT" dirty="0" err="1"/>
              <a:t>autonomously</a:t>
            </a:r>
            <a:r>
              <a:rPr lang="de-AT" dirty="0"/>
              <a:t> </a:t>
            </a:r>
            <a:r>
              <a:rPr lang="de-AT" dirty="0" err="1"/>
              <a:t>be</a:t>
            </a:r>
            <a:r>
              <a:rPr lang="de-AT" dirty="0"/>
              <a:t> </a:t>
            </a:r>
            <a:r>
              <a:rPr lang="de-AT" dirty="0" err="1"/>
              <a:t>recognized</a:t>
            </a:r>
            <a:r>
              <a:rPr lang="de-AT" dirty="0"/>
              <a:t> </a:t>
            </a:r>
            <a:r>
              <a:rPr lang="de-AT" dirty="0" err="1"/>
              <a:t>as</a:t>
            </a:r>
            <a:r>
              <a:rPr lang="de-AT" dirty="0"/>
              <a:t> a </a:t>
            </a:r>
            <a:r>
              <a:rPr lang="de-AT" dirty="0" err="1"/>
              <a:t>person</a:t>
            </a:r>
            <a:r>
              <a:rPr lang="de-AT" dirty="0"/>
              <a:t>?</a:t>
            </a:r>
          </a:p>
          <a:p>
            <a:pPr lvl="2"/>
            <a:r>
              <a:rPr lang="de-AT" dirty="0" err="1"/>
              <a:t>see</a:t>
            </a:r>
            <a:r>
              <a:rPr lang="de-AT" dirty="0"/>
              <a:t> e.g. </a:t>
            </a:r>
            <a:r>
              <a:rPr lang="de-AT" dirty="0" err="1"/>
              <a:t>autonomous</a:t>
            </a:r>
            <a:r>
              <a:rPr lang="de-AT" dirty="0"/>
              <a:t> </a:t>
            </a:r>
            <a:r>
              <a:rPr lang="de-AT" dirty="0" err="1"/>
              <a:t>driving</a:t>
            </a:r>
            <a:r>
              <a:rPr lang="de-AT" dirty="0"/>
              <a:t> </a:t>
            </a:r>
            <a:r>
              <a:rPr lang="de-AT" dirty="0" err="1"/>
              <a:t>cars</a:t>
            </a:r>
            <a:endParaRPr lang="de-AT" dirty="0"/>
          </a:p>
          <a:p>
            <a:pPr lvl="1"/>
            <a:r>
              <a:rPr lang="de-AT" dirty="0" err="1"/>
              <a:t>should</a:t>
            </a:r>
            <a:r>
              <a:rPr lang="de-AT" dirty="0"/>
              <a:t> a </a:t>
            </a:r>
            <a:r>
              <a:rPr lang="de-AT" dirty="0" err="1"/>
              <a:t>third</a:t>
            </a:r>
            <a:r>
              <a:rPr lang="de-AT" dirty="0"/>
              <a:t> </a:t>
            </a:r>
            <a:r>
              <a:rPr lang="de-AT" dirty="0" err="1"/>
              <a:t>category</a:t>
            </a:r>
            <a:r>
              <a:rPr lang="de-AT" dirty="0"/>
              <a:t> </a:t>
            </a:r>
            <a:r>
              <a:rPr lang="de-AT" dirty="0" err="1"/>
              <a:t>besides</a:t>
            </a:r>
            <a:r>
              <a:rPr lang="de-AT" dirty="0"/>
              <a:t> </a:t>
            </a:r>
            <a:r>
              <a:rPr lang="de-AT" dirty="0" err="1"/>
              <a:t>from</a:t>
            </a:r>
            <a:r>
              <a:rPr lang="de-AT" dirty="0"/>
              <a:t> </a:t>
            </a:r>
            <a:r>
              <a:rPr lang="de-AT" dirty="0" err="1"/>
              <a:t>natural</a:t>
            </a:r>
            <a:r>
              <a:rPr lang="de-AT" dirty="0"/>
              <a:t> </a:t>
            </a:r>
            <a:r>
              <a:rPr lang="de-AT" dirty="0" err="1"/>
              <a:t>and</a:t>
            </a:r>
            <a:r>
              <a:rPr lang="de-AT" dirty="0"/>
              <a:t> legal </a:t>
            </a:r>
            <a:r>
              <a:rPr lang="de-AT" dirty="0" err="1"/>
              <a:t>persons</a:t>
            </a:r>
            <a:r>
              <a:rPr lang="de-AT" dirty="0"/>
              <a:t> </a:t>
            </a:r>
            <a:r>
              <a:rPr lang="de-AT" dirty="0" err="1"/>
              <a:t>be</a:t>
            </a:r>
            <a:r>
              <a:rPr lang="de-AT" dirty="0"/>
              <a:t> </a:t>
            </a:r>
            <a:r>
              <a:rPr lang="de-AT" dirty="0" err="1"/>
              <a:t>accepted</a:t>
            </a:r>
            <a:r>
              <a:rPr lang="de-AT" dirty="0"/>
              <a:t>?</a:t>
            </a:r>
          </a:p>
          <a:p>
            <a:pPr lvl="1"/>
            <a:r>
              <a:rPr lang="de-AT" dirty="0" err="1"/>
              <a:t>can</a:t>
            </a:r>
            <a:r>
              <a:rPr lang="de-AT" dirty="0"/>
              <a:t> </a:t>
            </a:r>
            <a:r>
              <a:rPr lang="de-AT" dirty="0" err="1"/>
              <a:t>the</a:t>
            </a:r>
            <a:r>
              <a:rPr lang="de-AT" dirty="0"/>
              <a:t> </a:t>
            </a:r>
            <a:r>
              <a:rPr lang="de-AT" dirty="0" err="1"/>
              <a:t>decision-making</a:t>
            </a:r>
            <a:r>
              <a:rPr lang="de-AT" dirty="0"/>
              <a:t> </a:t>
            </a:r>
            <a:r>
              <a:rPr lang="de-AT" dirty="0" err="1"/>
              <a:t>process</a:t>
            </a:r>
            <a:r>
              <a:rPr lang="de-AT" dirty="0"/>
              <a:t> of a </a:t>
            </a:r>
            <a:r>
              <a:rPr lang="de-AT" dirty="0" err="1"/>
              <a:t>software</a:t>
            </a:r>
            <a:r>
              <a:rPr lang="de-AT" dirty="0"/>
              <a:t> </a:t>
            </a:r>
            <a:r>
              <a:rPr lang="de-AT" dirty="0" err="1"/>
              <a:t>be</a:t>
            </a:r>
            <a:r>
              <a:rPr lang="de-AT" dirty="0"/>
              <a:t> </a:t>
            </a:r>
            <a:r>
              <a:rPr lang="de-AT" dirty="0" err="1"/>
              <a:t>compared</a:t>
            </a:r>
            <a:r>
              <a:rPr lang="de-AT" dirty="0"/>
              <a:t> </a:t>
            </a:r>
            <a:r>
              <a:rPr lang="de-AT" dirty="0" err="1"/>
              <a:t>with</a:t>
            </a:r>
            <a:r>
              <a:rPr lang="de-AT" dirty="0"/>
              <a:t> </a:t>
            </a:r>
            <a:r>
              <a:rPr lang="de-AT" dirty="0" err="1"/>
              <a:t>autonomous</a:t>
            </a:r>
            <a:r>
              <a:rPr lang="de-AT" dirty="0"/>
              <a:t> </a:t>
            </a:r>
            <a:r>
              <a:rPr lang="de-AT" dirty="0" err="1"/>
              <a:t>decision</a:t>
            </a:r>
            <a:r>
              <a:rPr lang="de-AT" dirty="0"/>
              <a:t> of a human </a:t>
            </a:r>
            <a:r>
              <a:rPr lang="de-AT" dirty="0" err="1"/>
              <a:t>being</a:t>
            </a:r>
            <a:r>
              <a:rPr lang="de-AT" dirty="0"/>
              <a:t>?</a:t>
            </a:r>
          </a:p>
          <a:p>
            <a:pPr lvl="1"/>
            <a:r>
              <a:rPr lang="de-AT" dirty="0" err="1"/>
              <a:t>decision-making</a:t>
            </a:r>
            <a:r>
              <a:rPr lang="de-AT" dirty="0"/>
              <a:t> </a:t>
            </a:r>
            <a:r>
              <a:rPr lang="de-AT" dirty="0" err="1"/>
              <a:t>process</a:t>
            </a:r>
            <a:r>
              <a:rPr lang="de-AT" dirty="0"/>
              <a:t> of a </a:t>
            </a:r>
            <a:r>
              <a:rPr lang="de-AT" dirty="0" err="1"/>
              <a:t>machine</a:t>
            </a:r>
            <a:r>
              <a:rPr lang="de-AT" dirty="0"/>
              <a:t> </a:t>
            </a:r>
            <a:r>
              <a:rPr lang="de-AT" dirty="0" err="1"/>
              <a:t>or</a:t>
            </a:r>
            <a:r>
              <a:rPr lang="de-AT" dirty="0"/>
              <a:t> </a:t>
            </a:r>
            <a:r>
              <a:rPr lang="de-AT" dirty="0" err="1"/>
              <a:t>software</a:t>
            </a:r>
            <a:r>
              <a:rPr lang="de-AT" dirty="0"/>
              <a:t> </a:t>
            </a:r>
            <a:r>
              <a:rPr lang="de-AT" dirty="0" err="1"/>
              <a:t>is</a:t>
            </a:r>
            <a:r>
              <a:rPr lang="de-AT" dirty="0"/>
              <a:t> </a:t>
            </a:r>
            <a:r>
              <a:rPr lang="de-AT" dirty="0" err="1"/>
              <a:t>driven</a:t>
            </a:r>
            <a:r>
              <a:rPr lang="de-AT" dirty="0"/>
              <a:t> </a:t>
            </a:r>
            <a:r>
              <a:rPr lang="de-AT" dirty="0" err="1"/>
              <a:t>by</a:t>
            </a:r>
            <a:r>
              <a:rPr lang="de-AT" dirty="0"/>
              <a:t> an </a:t>
            </a:r>
            <a:r>
              <a:rPr lang="de-AT" dirty="0" err="1"/>
              <a:t>algorithm</a:t>
            </a:r>
            <a:endParaRPr lang="de-AT" dirty="0"/>
          </a:p>
          <a:p>
            <a:pPr lvl="1"/>
            <a:r>
              <a:rPr lang="de-AT" dirty="0" err="1"/>
              <a:t>the</a:t>
            </a:r>
            <a:r>
              <a:rPr lang="de-AT" dirty="0"/>
              <a:t> real </a:t>
            </a:r>
            <a:r>
              <a:rPr lang="de-AT" dirty="0" err="1"/>
              <a:t>problem</a:t>
            </a:r>
            <a:r>
              <a:rPr lang="de-AT" dirty="0"/>
              <a:t> </a:t>
            </a:r>
            <a:r>
              <a:rPr lang="de-AT" dirty="0" err="1"/>
              <a:t>is</a:t>
            </a:r>
            <a:r>
              <a:rPr lang="de-AT" dirty="0"/>
              <a:t> </a:t>
            </a:r>
            <a:r>
              <a:rPr lang="de-AT" dirty="0" err="1"/>
              <a:t>the</a:t>
            </a:r>
            <a:r>
              <a:rPr lang="de-AT" dirty="0"/>
              <a:t> </a:t>
            </a:r>
            <a:r>
              <a:rPr lang="de-AT" dirty="0" err="1"/>
              <a:t>liability</a:t>
            </a:r>
            <a:r>
              <a:rPr lang="de-AT" dirty="0"/>
              <a:t> </a:t>
            </a:r>
            <a:r>
              <a:rPr lang="de-AT" dirty="0" err="1"/>
              <a:t>for</a:t>
            </a:r>
            <a:r>
              <a:rPr lang="de-AT" dirty="0"/>
              <a:t> </a:t>
            </a:r>
            <a:r>
              <a:rPr lang="de-AT" dirty="0" err="1"/>
              <a:t>damages</a:t>
            </a:r>
            <a:r>
              <a:rPr lang="de-AT" dirty="0"/>
              <a:t> </a:t>
            </a:r>
            <a:r>
              <a:rPr lang="de-AT" dirty="0" err="1"/>
              <a:t>caused</a:t>
            </a:r>
            <a:r>
              <a:rPr lang="de-AT" dirty="0"/>
              <a:t> </a:t>
            </a:r>
            <a:r>
              <a:rPr lang="de-AT" dirty="0" err="1"/>
              <a:t>by</a:t>
            </a:r>
            <a:r>
              <a:rPr lang="de-AT" dirty="0"/>
              <a:t> </a:t>
            </a:r>
            <a:r>
              <a:rPr lang="de-AT" dirty="0" err="1"/>
              <a:t>the</a:t>
            </a:r>
            <a:r>
              <a:rPr lang="de-AT" dirty="0"/>
              <a:t> </a:t>
            </a:r>
            <a:r>
              <a:rPr lang="de-AT" dirty="0" err="1"/>
              <a:t>software</a:t>
            </a:r>
            <a:endParaRPr lang="de-AT" dirty="0"/>
          </a:p>
          <a:p>
            <a:pPr lvl="1"/>
            <a:r>
              <a:rPr lang="de-AT" dirty="0" err="1"/>
              <a:t>recognition</a:t>
            </a:r>
            <a:r>
              <a:rPr lang="de-AT" dirty="0"/>
              <a:t> of an e-person </a:t>
            </a:r>
            <a:r>
              <a:rPr lang="de-AT" dirty="0" err="1"/>
              <a:t>would</a:t>
            </a:r>
            <a:r>
              <a:rPr lang="de-AT" dirty="0"/>
              <a:t> not </a:t>
            </a:r>
            <a:r>
              <a:rPr lang="de-AT" dirty="0" err="1"/>
              <a:t>help</a:t>
            </a:r>
            <a:r>
              <a:rPr lang="de-AT" dirty="0"/>
              <a:t> </a:t>
            </a:r>
            <a:r>
              <a:rPr lang="de-AT" dirty="0" err="1"/>
              <a:t>to</a:t>
            </a:r>
            <a:r>
              <a:rPr lang="de-AT" dirty="0"/>
              <a:t> </a:t>
            </a:r>
            <a:r>
              <a:rPr lang="de-AT" dirty="0" err="1"/>
              <a:t>solve</a:t>
            </a:r>
            <a:r>
              <a:rPr lang="de-AT" dirty="0"/>
              <a:t> </a:t>
            </a:r>
            <a:r>
              <a:rPr lang="de-AT" dirty="0" err="1"/>
              <a:t>this</a:t>
            </a:r>
            <a:r>
              <a:rPr lang="de-AT" dirty="0"/>
              <a:t> </a:t>
            </a:r>
            <a:r>
              <a:rPr lang="de-AT" dirty="0" err="1"/>
              <a:t>problem</a:t>
            </a:r>
            <a:endParaRPr lang="de-AT" dirty="0"/>
          </a:p>
          <a:p>
            <a:pPr lvl="1"/>
            <a:r>
              <a:rPr lang="de-AT" dirty="0" err="1"/>
              <a:t>product</a:t>
            </a:r>
            <a:r>
              <a:rPr lang="de-AT" dirty="0"/>
              <a:t> </a:t>
            </a:r>
            <a:r>
              <a:rPr lang="de-AT" dirty="0" err="1"/>
              <a:t>liability</a:t>
            </a:r>
            <a:r>
              <a:rPr lang="de-AT" dirty="0"/>
              <a:t> </a:t>
            </a:r>
            <a:r>
              <a:rPr lang="de-AT" dirty="0" err="1"/>
              <a:t>can</a:t>
            </a:r>
            <a:r>
              <a:rPr lang="de-AT" dirty="0"/>
              <a:t> </a:t>
            </a:r>
            <a:r>
              <a:rPr lang="de-AT" dirty="0" err="1"/>
              <a:t>be</a:t>
            </a:r>
            <a:r>
              <a:rPr lang="de-AT" dirty="0"/>
              <a:t> </a:t>
            </a:r>
            <a:r>
              <a:rPr lang="de-AT" dirty="0" err="1"/>
              <a:t>part</a:t>
            </a:r>
            <a:r>
              <a:rPr lang="de-AT" dirty="0"/>
              <a:t> of </a:t>
            </a:r>
            <a:r>
              <a:rPr lang="de-AT" dirty="0" err="1"/>
              <a:t>the</a:t>
            </a:r>
            <a:r>
              <a:rPr lang="de-AT" dirty="0"/>
              <a:t> </a:t>
            </a:r>
            <a:r>
              <a:rPr lang="de-AT" dirty="0" err="1"/>
              <a:t>solution</a:t>
            </a:r>
            <a:endParaRPr lang="de-AT" dirty="0"/>
          </a:p>
          <a:p>
            <a:pPr lvl="1"/>
            <a:r>
              <a:rPr lang="de-AT" dirty="0" err="1"/>
              <a:t>see</a:t>
            </a:r>
            <a:r>
              <a:rPr lang="de-AT" dirty="0"/>
              <a:t> EU </a:t>
            </a:r>
            <a:r>
              <a:rPr lang="de-AT" dirty="0" err="1"/>
              <a:t>law</a:t>
            </a:r>
            <a:r>
              <a:rPr lang="de-AT" dirty="0"/>
              <a:t>: </a:t>
            </a:r>
            <a:r>
              <a:rPr lang="de-AT" dirty="0" err="1"/>
              <a:t>proposal</a:t>
            </a:r>
            <a:r>
              <a:rPr lang="de-AT" dirty="0"/>
              <a:t> </a:t>
            </a:r>
            <a:r>
              <a:rPr lang="en-US" dirty="0"/>
              <a:t>on adapting non-contractual civil liability rules to artificial intelligence (AI Liability Directive) (COM/2022/0496)</a:t>
            </a:r>
            <a:endParaRPr lang="de-AT" dirty="0"/>
          </a:p>
          <a:p>
            <a:pPr lvl="1"/>
            <a:endParaRPr lang="de-AT" dirty="0"/>
          </a:p>
        </p:txBody>
      </p:sp>
    </p:spTree>
    <p:extLst>
      <p:ext uri="{BB962C8B-B14F-4D97-AF65-F5344CB8AC3E}">
        <p14:creationId xmlns:p14="http://schemas.microsoft.com/office/powerpoint/2010/main" val="518201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what</a:t>
            </a:r>
            <a:r>
              <a:rPr lang="de-AT" dirty="0"/>
              <a:t> </a:t>
            </a:r>
            <a:r>
              <a:rPr lang="de-AT" dirty="0" err="1"/>
              <a:t>about</a:t>
            </a:r>
            <a:r>
              <a:rPr lang="de-AT" dirty="0"/>
              <a:t> legal </a:t>
            </a:r>
            <a:r>
              <a:rPr lang="de-AT" dirty="0" err="1"/>
              <a:t>personality</a:t>
            </a:r>
            <a:r>
              <a:rPr lang="de-AT" dirty="0"/>
              <a:t> of </a:t>
            </a:r>
            <a:r>
              <a:rPr lang="de-AT" dirty="0" err="1"/>
              <a:t>artificial</a:t>
            </a:r>
            <a:r>
              <a:rPr lang="de-AT" dirty="0"/>
              <a:t> </a:t>
            </a:r>
            <a:r>
              <a:rPr lang="de-AT" dirty="0" err="1"/>
              <a:t>intelligence</a:t>
            </a:r>
            <a:r>
              <a:rPr lang="de-AT" dirty="0"/>
              <a:t> (AI)?</a:t>
            </a:r>
          </a:p>
          <a:p>
            <a:pPr lvl="1"/>
            <a:r>
              <a:rPr lang="de-AT" dirty="0" err="1"/>
              <a:t>if</a:t>
            </a:r>
            <a:r>
              <a:rPr lang="de-AT" dirty="0"/>
              <a:t>, </a:t>
            </a:r>
            <a:r>
              <a:rPr lang="de-AT" dirty="0" err="1"/>
              <a:t>one</a:t>
            </a:r>
            <a:r>
              <a:rPr lang="de-AT" dirty="0"/>
              <a:t> </a:t>
            </a:r>
            <a:r>
              <a:rPr lang="de-AT" dirty="0" err="1"/>
              <a:t>day</a:t>
            </a:r>
            <a:r>
              <a:rPr lang="de-AT" dirty="0"/>
              <a:t>, AI </a:t>
            </a:r>
            <a:r>
              <a:rPr lang="de-AT" dirty="0" err="1"/>
              <a:t>would</a:t>
            </a:r>
            <a:r>
              <a:rPr lang="de-AT" dirty="0"/>
              <a:t> </a:t>
            </a:r>
            <a:r>
              <a:rPr lang="de-AT" dirty="0" err="1"/>
              <a:t>have</a:t>
            </a:r>
            <a:r>
              <a:rPr lang="de-AT" dirty="0"/>
              <a:t> </a:t>
            </a:r>
            <a:r>
              <a:rPr lang="de-AT" dirty="0" err="1"/>
              <a:t>something</a:t>
            </a:r>
            <a:r>
              <a:rPr lang="de-AT" dirty="0"/>
              <a:t> like </a:t>
            </a:r>
            <a:r>
              <a:rPr lang="de-AT" dirty="0" err="1"/>
              <a:t>self-consciousness</a:t>
            </a:r>
            <a:r>
              <a:rPr lang="de-AT" dirty="0"/>
              <a:t> </a:t>
            </a:r>
            <a:r>
              <a:rPr lang="de-AT" dirty="0" err="1"/>
              <a:t>and</a:t>
            </a:r>
            <a:r>
              <a:rPr lang="de-AT" dirty="0"/>
              <a:t> </a:t>
            </a:r>
            <a:r>
              <a:rPr lang="de-AT" dirty="0" err="1"/>
              <a:t>be</a:t>
            </a:r>
            <a:r>
              <a:rPr lang="de-AT" dirty="0"/>
              <a:t> </a:t>
            </a:r>
            <a:r>
              <a:rPr lang="de-AT" dirty="0" err="1"/>
              <a:t>able</a:t>
            </a:r>
            <a:r>
              <a:rPr lang="de-AT" dirty="0"/>
              <a:t> </a:t>
            </a:r>
            <a:r>
              <a:rPr lang="de-AT" dirty="0" err="1"/>
              <a:t>to</a:t>
            </a:r>
            <a:r>
              <a:rPr lang="de-AT" dirty="0"/>
              <a:t> </a:t>
            </a:r>
            <a:r>
              <a:rPr lang="de-AT" dirty="0" err="1"/>
              <a:t>make</a:t>
            </a:r>
            <a:r>
              <a:rPr lang="de-AT" dirty="0"/>
              <a:t> </a:t>
            </a:r>
            <a:r>
              <a:rPr lang="de-AT" dirty="0" err="1"/>
              <a:t>really</a:t>
            </a:r>
            <a:r>
              <a:rPr lang="de-AT" dirty="0"/>
              <a:t> </a:t>
            </a:r>
            <a:r>
              <a:rPr lang="de-AT" dirty="0" err="1"/>
              <a:t>autonomous</a:t>
            </a:r>
            <a:r>
              <a:rPr lang="de-AT" dirty="0"/>
              <a:t> </a:t>
            </a:r>
            <a:r>
              <a:rPr lang="de-AT" dirty="0" err="1"/>
              <a:t>decisions</a:t>
            </a:r>
            <a:endParaRPr lang="de-AT" dirty="0"/>
          </a:p>
          <a:p>
            <a:pPr lvl="1"/>
            <a:r>
              <a:rPr lang="de-AT" dirty="0" err="1"/>
              <a:t>then</a:t>
            </a:r>
            <a:r>
              <a:rPr lang="de-AT" dirty="0"/>
              <a:t>, </a:t>
            </a:r>
            <a:r>
              <a:rPr lang="de-AT" dirty="0" err="1"/>
              <a:t>perhaps</a:t>
            </a:r>
            <a:r>
              <a:rPr lang="de-AT" dirty="0"/>
              <a:t>, </a:t>
            </a:r>
            <a:r>
              <a:rPr lang="de-AT" dirty="0" err="1"/>
              <a:t>dualism</a:t>
            </a:r>
            <a:r>
              <a:rPr lang="de-AT" dirty="0"/>
              <a:t> of </a:t>
            </a:r>
            <a:r>
              <a:rPr lang="de-AT" dirty="0" err="1"/>
              <a:t>natural</a:t>
            </a:r>
            <a:r>
              <a:rPr lang="de-AT" dirty="0"/>
              <a:t> </a:t>
            </a:r>
            <a:r>
              <a:rPr lang="de-AT" dirty="0" err="1"/>
              <a:t>and</a:t>
            </a:r>
            <a:r>
              <a:rPr lang="de-AT" dirty="0"/>
              <a:t> legal </a:t>
            </a:r>
            <a:r>
              <a:rPr lang="de-AT" dirty="0" err="1"/>
              <a:t>persons</a:t>
            </a:r>
            <a:r>
              <a:rPr lang="de-AT" dirty="0"/>
              <a:t> must </a:t>
            </a:r>
            <a:r>
              <a:rPr lang="de-AT" dirty="0" err="1"/>
              <a:t>be</a:t>
            </a:r>
            <a:r>
              <a:rPr lang="de-AT" dirty="0"/>
              <a:t> </a:t>
            </a:r>
            <a:r>
              <a:rPr lang="de-AT" dirty="0" err="1"/>
              <a:t>reconsidered</a:t>
            </a:r>
            <a:r>
              <a:rPr lang="de-AT" dirty="0"/>
              <a:t> </a:t>
            </a:r>
            <a:r>
              <a:rPr lang="de-AT" dirty="0" err="1"/>
              <a:t>and</a:t>
            </a:r>
            <a:r>
              <a:rPr lang="de-AT" dirty="0"/>
              <a:t> </a:t>
            </a:r>
            <a:r>
              <a:rPr lang="de-AT" dirty="0" err="1"/>
              <a:t>extended</a:t>
            </a:r>
            <a:r>
              <a:rPr lang="de-AT" dirty="0"/>
              <a:t> </a:t>
            </a:r>
            <a:r>
              <a:rPr lang="de-AT" dirty="0" err="1"/>
              <a:t>to</a:t>
            </a:r>
            <a:r>
              <a:rPr lang="de-AT" dirty="0"/>
              <a:t> a </a:t>
            </a:r>
            <a:r>
              <a:rPr lang="de-AT" dirty="0" err="1"/>
              <a:t>third</a:t>
            </a:r>
            <a:r>
              <a:rPr lang="de-AT" dirty="0"/>
              <a:t> </a:t>
            </a:r>
            <a:r>
              <a:rPr lang="de-AT" dirty="0" err="1"/>
              <a:t>category</a:t>
            </a:r>
            <a:endParaRPr lang="de-AT" dirty="0"/>
          </a:p>
          <a:p>
            <a:pPr lvl="1"/>
            <a:r>
              <a:rPr lang="de-AT" dirty="0" err="1"/>
              <a:t>ChatGPT</a:t>
            </a:r>
            <a:r>
              <a:rPr lang="de-AT" dirty="0"/>
              <a:t> </a:t>
            </a:r>
            <a:r>
              <a:rPr lang="de-AT" dirty="0" err="1"/>
              <a:t>seems</a:t>
            </a:r>
            <a:r>
              <a:rPr lang="de-AT" dirty="0"/>
              <a:t> </a:t>
            </a:r>
            <a:r>
              <a:rPr lang="de-AT" dirty="0" err="1"/>
              <a:t>to</a:t>
            </a:r>
            <a:r>
              <a:rPr lang="de-AT" dirty="0"/>
              <a:t> </a:t>
            </a:r>
            <a:r>
              <a:rPr lang="de-AT" dirty="0" err="1"/>
              <a:t>be</a:t>
            </a:r>
            <a:r>
              <a:rPr lang="de-AT" dirty="0"/>
              <a:t> </a:t>
            </a:r>
            <a:r>
              <a:rPr lang="de-AT" dirty="0" err="1"/>
              <a:t>far</a:t>
            </a:r>
            <a:r>
              <a:rPr lang="de-AT" dirty="0"/>
              <a:t> </a:t>
            </a:r>
            <a:r>
              <a:rPr lang="de-AT" dirty="0" err="1"/>
              <a:t>from</a:t>
            </a:r>
            <a:r>
              <a:rPr lang="de-AT" dirty="0"/>
              <a:t> </a:t>
            </a:r>
            <a:r>
              <a:rPr lang="de-AT" dirty="0" err="1"/>
              <a:t>that</a:t>
            </a:r>
            <a:endParaRPr lang="de-AT" dirty="0"/>
          </a:p>
          <a:p>
            <a:endParaRPr lang="de-AT" dirty="0"/>
          </a:p>
        </p:txBody>
      </p:sp>
    </p:spTree>
    <p:extLst>
      <p:ext uri="{BB962C8B-B14F-4D97-AF65-F5344CB8AC3E}">
        <p14:creationId xmlns:p14="http://schemas.microsoft.com/office/powerpoint/2010/main" val="150008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a:t>Legal </a:t>
            </a:r>
            <a:r>
              <a:rPr lang="de-AT" dirty="0" err="1"/>
              <a:t>persons</a:t>
            </a:r>
            <a:r>
              <a:rPr lang="de-AT" dirty="0"/>
              <a:t> </a:t>
            </a:r>
            <a:r>
              <a:rPr lang="de-AT" dirty="0" err="1"/>
              <a:t>under</a:t>
            </a:r>
            <a:r>
              <a:rPr lang="de-AT" dirty="0"/>
              <a:t> </a:t>
            </a:r>
            <a:r>
              <a:rPr lang="de-AT" dirty="0" err="1"/>
              <a:t>public</a:t>
            </a:r>
            <a:r>
              <a:rPr lang="de-AT" dirty="0"/>
              <a:t> </a:t>
            </a:r>
            <a:r>
              <a:rPr lang="de-AT" dirty="0" err="1"/>
              <a:t>law</a:t>
            </a:r>
            <a:r>
              <a:rPr lang="de-AT" dirty="0"/>
              <a:t> </a:t>
            </a:r>
            <a:r>
              <a:rPr lang="de-AT" dirty="0" err="1"/>
              <a:t>are</a:t>
            </a:r>
            <a:r>
              <a:rPr lang="de-AT" dirty="0"/>
              <a:t> </a:t>
            </a:r>
            <a:r>
              <a:rPr lang="de-AT" dirty="0" err="1"/>
              <a:t>established</a:t>
            </a:r>
            <a:r>
              <a:rPr lang="de-AT" dirty="0"/>
              <a:t> </a:t>
            </a:r>
            <a:r>
              <a:rPr lang="de-AT" dirty="0" err="1"/>
              <a:t>by</a:t>
            </a:r>
            <a:r>
              <a:rPr lang="de-AT" dirty="0"/>
              <a:t> </a:t>
            </a:r>
            <a:r>
              <a:rPr lang="de-AT" dirty="0" err="1"/>
              <a:t>law</a:t>
            </a:r>
            <a:r>
              <a:rPr lang="de-AT" dirty="0"/>
              <a:t> </a:t>
            </a:r>
            <a:r>
              <a:rPr lang="de-AT" dirty="0" err="1"/>
              <a:t>or</a:t>
            </a:r>
            <a:r>
              <a:rPr lang="de-AT" dirty="0"/>
              <a:t> </a:t>
            </a:r>
            <a:r>
              <a:rPr lang="de-AT" dirty="0" err="1"/>
              <a:t>another</a:t>
            </a:r>
            <a:r>
              <a:rPr lang="de-AT" dirty="0"/>
              <a:t> legal </a:t>
            </a:r>
            <a:r>
              <a:rPr lang="de-AT" dirty="0" err="1"/>
              <a:t>act</a:t>
            </a:r>
            <a:r>
              <a:rPr lang="de-AT" dirty="0"/>
              <a:t> of a </a:t>
            </a:r>
            <a:r>
              <a:rPr lang="de-AT" dirty="0" err="1"/>
              <a:t>public</a:t>
            </a:r>
            <a:r>
              <a:rPr lang="de-AT" dirty="0"/>
              <a:t> </a:t>
            </a:r>
            <a:r>
              <a:rPr lang="de-AT" dirty="0" err="1"/>
              <a:t>authority</a:t>
            </a:r>
            <a:endParaRPr lang="de-AT" dirty="0"/>
          </a:p>
          <a:p>
            <a:r>
              <a:rPr lang="de-AT" dirty="0"/>
              <a:t>Legal </a:t>
            </a:r>
            <a:r>
              <a:rPr lang="de-AT" dirty="0" err="1"/>
              <a:t>Persons</a:t>
            </a:r>
            <a:r>
              <a:rPr lang="de-AT" dirty="0"/>
              <a:t> </a:t>
            </a:r>
            <a:r>
              <a:rPr lang="de-AT" dirty="0" err="1"/>
              <a:t>under</a:t>
            </a:r>
            <a:r>
              <a:rPr lang="de-AT" dirty="0"/>
              <a:t> private </a:t>
            </a:r>
            <a:r>
              <a:rPr lang="de-AT" dirty="0" err="1"/>
              <a:t>law</a:t>
            </a:r>
            <a:r>
              <a:rPr lang="de-AT" dirty="0"/>
              <a:t> </a:t>
            </a:r>
            <a:r>
              <a:rPr lang="de-AT" dirty="0" err="1"/>
              <a:t>are</a:t>
            </a:r>
            <a:r>
              <a:rPr lang="de-AT" dirty="0"/>
              <a:t> </a:t>
            </a:r>
            <a:r>
              <a:rPr lang="de-AT" dirty="0" err="1"/>
              <a:t>established</a:t>
            </a:r>
            <a:r>
              <a:rPr lang="de-AT" dirty="0"/>
              <a:t> </a:t>
            </a:r>
            <a:r>
              <a:rPr lang="de-AT" dirty="0" err="1"/>
              <a:t>by</a:t>
            </a:r>
            <a:r>
              <a:rPr lang="de-AT" dirty="0"/>
              <a:t> a legal </a:t>
            </a:r>
            <a:r>
              <a:rPr lang="de-AT" dirty="0" err="1"/>
              <a:t>act</a:t>
            </a:r>
            <a:r>
              <a:rPr lang="de-AT" dirty="0"/>
              <a:t> </a:t>
            </a:r>
            <a:r>
              <a:rPr lang="de-AT" dirty="0" err="1"/>
              <a:t>governed</a:t>
            </a:r>
            <a:r>
              <a:rPr lang="de-AT" dirty="0"/>
              <a:t> </a:t>
            </a:r>
            <a:r>
              <a:rPr lang="de-AT" dirty="0" err="1"/>
              <a:t>by</a:t>
            </a:r>
            <a:r>
              <a:rPr lang="de-AT" dirty="0"/>
              <a:t> private </a:t>
            </a:r>
            <a:r>
              <a:rPr lang="de-AT" dirty="0" err="1"/>
              <a:t>autonomy</a:t>
            </a:r>
            <a:endParaRPr lang="de-AT" dirty="0"/>
          </a:p>
          <a:p>
            <a:pPr lvl="1"/>
            <a:r>
              <a:rPr lang="de-AT" dirty="0" err="1"/>
              <a:t>contract</a:t>
            </a:r>
            <a:r>
              <a:rPr lang="de-AT" dirty="0"/>
              <a:t> </a:t>
            </a:r>
            <a:r>
              <a:rPr lang="de-AT" dirty="0" err="1"/>
              <a:t>or</a:t>
            </a:r>
            <a:r>
              <a:rPr lang="de-AT" dirty="0"/>
              <a:t> unilateral </a:t>
            </a:r>
            <a:r>
              <a:rPr lang="de-AT" dirty="0" err="1"/>
              <a:t>act</a:t>
            </a:r>
            <a:endParaRPr lang="de-AT" dirty="0"/>
          </a:p>
          <a:p>
            <a:r>
              <a:rPr lang="de-AT" dirty="0" err="1"/>
              <a:t>however</a:t>
            </a:r>
            <a:r>
              <a:rPr lang="de-AT" dirty="0"/>
              <a:t>: legal </a:t>
            </a:r>
            <a:r>
              <a:rPr lang="de-AT" dirty="0" err="1"/>
              <a:t>act</a:t>
            </a:r>
            <a:r>
              <a:rPr lang="de-AT" dirty="0"/>
              <a:t> </a:t>
            </a:r>
            <a:r>
              <a:rPr lang="de-AT" dirty="0" err="1"/>
              <a:t>by</a:t>
            </a:r>
            <a:r>
              <a:rPr lang="de-AT" dirty="0"/>
              <a:t> </a:t>
            </a:r>
            <a:r>
              <a:rPr lang="de-AT" dirty="0" err="1"/>
              <a:t>founders</a:t>
            </a:r>
            <a:r>
              <a:rPr lang="de-AT" dirty="0"/>
              <a:t> </a:t>
            </a:r>
            <a:r>
              <a:rPr lang="de-AT" dirty="0" err="1"/>
              <a:t>is</a:t>
            </a:r>
            <a:r>
              <a:rPr lang="de-AT" dirty="0"/>
              <a:t> just </a:t>
            </a:r>
            <a:r>
              <a:rPr lang="de-AT" dirty="0" err="1"/>
              <a:t>the</a:t>
            </a:r>
            <a:r>
              <a:rPr lang="de-AT" dirty="0"/>
              <a:t> </a:t>
            </a:r>
            <a:r>
              <a:rPr lang="de-AT" dirty="0" err="1"/>
              <a:t>first</a:t>
            </a:r>
            <a:r>
              <a:rPr lang="de-AT" dirty="0"/>
              <a:t> </a:t>
            </a:r>
            <a:r>
              <a:rPr lang="de-AT" dirty="0" err="1"/>
              <a:t>step</a:t>
            </a:r>
            <a:r>
              <a:rPr lang="de-AT" dirty="0"/>
              <a:t> in </a:t>
            </a:r>
            <a:r>
              <a:rPr lang="de-AT" dirty="0" err="1"/>
              <a:t>the</a:t>
            </a:r>
            <a:r>
              <a:rPr lang="de-AT" dirty="0"/>
              <a:t> </a:t>
            </a:r>
            <a:r>
              <a:rPr lang="de-AT" dirty="0" err="1"/>
              <a:t>process</a:t>
            </a:r>
            <a:r>
              <a:rPr lang="de-AT" dirty="0"/>
              <a:t> of </a:t>
            </a:r>
            <a:r>
              <a:rPr lang="de-AT" dirty="0" err="1"/>
              <a:t>establishment</a:t>
            </a:r>
            <a:endParaRPr lang="de-AT" dirty="0"/>
          </a:p>
        </p:txBody>
      </p:sp>
    </p:spTree>
    <p:extLst>
      <p:ext uri="{BB962C8B-B14F-4D97-AF65-F5344CB8AC3E}">
        <p14:creationId xmlns:p14="http://schemas.microsoft.com/office/powerpoint/2010/main" val="2494985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distinguish</a:t>
            </a:r>
            <a:r>
              <a:rPr lang="de-AT" dirty="0"/>
              <a:t> </a:t>
            </a:r>
            <a:r>
              <a:rPr lang="de-AT" dirty="0" err="1"/>
              <a:t>between</a:t>
            </a:r>
            <a:r>
              <a:rPr lang="de-AT" dirty="0"/>
              <a:t> </a:t>
            </a:r>
            <a:r>
              <a:rPr lang="de-AT" dirty="0" err="1"/>
              <a:t>founding</a:t>
            </a:r>
            <a:r>
              <a:rPr lang="de-AT" dirty="0"/>
              <a:t> </a:t>
            </a:r>
            <a:r>
              <a:rPr lang="de-AT" dirty="0" err="1"/>
              <a:t>act</a:t>
            </a:r>
            <a:endParaRPr lang="de-AT" dirty="0"/>
          </a:p>
          <a:p>
            <a:pPr lvl="1"/>
            <a:r>
              <a:rPr lang="de-AT" dirty="0" err="1"/>
              <a:t>see</a:t>
            </a:r>
            <a:r>
              <a:rPr lang="de-AT" dirty="0"/>
              <a:t> § 123 </a:t>
            </a:r>
            <a:r>
              <a:rPr lang="de-AT" dirty="0" err="1"/>
              <a:t>czCC</a:t>
            </a:r>
            <a:r>
              <a:rPr lang="de-AT" dirty="0"/>
              <a:t>: „</a:t>
            </a:r>
            <a:r>
              <a:rPr lang="en-US" dirty="0">
                <a:solidFill>
                  <a:srgbClr val="333333"/>
                </a:solidFill>
                <a:latin typeface="-apple-system"/>
              </a:rPr>
              <a:t>A legal person may be established by a constitutive act, by law, by a decision of a public authority, or in any other manner provided for by another legal regulation.”</a:t>
            </a:r>
          </a:p>
          <a:p>
            <a:pPr lvl="1"/>
            <a:r>
              <a:rPr lang="de-AT" dirty="0">
                <a:solidFill>
                  <a:srgbClr val="333333"/>
                </a:solidFill>
                <a:latin typeface="-apple-system"/>
              </a:rPr>
              <a:t>„</a:t>
            </a:r>
            <a:r>
              <a:rPr lang="de-AT" dirty="0" err="1">
                <a:solidFill>
                  <a:srgbClr val="333333"/>
                </a:solidFill>
                <a:latin typeface="-apple-system"/>
              </a:rPr>
              <a:t>Právnickou</a:t>
            </a:r>
            <a:r>
              <a:rPr lang="de-AT" dirty="0">
                <a:solidFill>
                  <a:srgbClr val="333333"/>
                </a:solidFill>
                <a:latin typeface="-apple-system"/>
              </a:rPr>
              <a:t> </a:t>
            </a:r>
            <a:r>
              <a:rPr lang="de-AT" dirty="0" err="1">
                <a:solidFill>
                  <a:srgbClr val="333333"/>
                </a:solidFill>
                <a:latin typeface="-apple-system"/>
              </a:rPr>
              <a:t>osobu</a:t>
            </a:r>
            <a:r>
              <a:rPr lang="de-AT" dirty="0">
                <a:solidFill>
                  <a:srgbClr val="333333"/>
                </a:solidFill>
                <a:latin typeface="-apple-system"/>
              </a:rPr>
              <a:t> </a:t>
            </a:r>
            <a:r>
              <a:rPr lang="de-AT" dirty="0" err="1">
                <a:solidFill>
                  <a:srgbClr val="333333"/>
                </a:solidFill>
                <a:latin typeface="-apple-system"/>
              </a:rPr>
              <a:t>lze</a:t>
            </a:r>
            <a:r>
              <a:rPr lang="de-AT" dirty="0">
                <a:solidFill>
                  <a:srgbClr val="333333"/>
                </a:solidFill>
                <a:latin typeface="-apple-system"/>
              </a:rPr>
              <a:t> </a:t>
            </a:r>
            <a:r>
              <a:rPr lang="de-AT" dirty="0" err="1">
                <a:solidFill>
                  <a:srgbClr val="333333"/>
                </a:solidFill>
                <a:latin typeface="-apple-system"/>
              </a:rPr>
              <a:t>ustavit</a:t>
            </a:r>
            <a:r>
              <a:rPr lang="de-AT" dirty="0">
                <a:solidFill>
                  <a:srgbClr val="333333"/>
                </a:solidFill>
                <a:latin typeface="-apple-system"/>
              </a:rPr>
              <a:t> </a:t>
            </a:r>
            <a:r>
              <a:rPr lang="de-AT" dirty="0" err="1">
                <a:solidFill>
                  <a:srgbClr val="333333"/>
                </a:solidFill>
                <a:latin typeface="-apple-system"/>
              </a:rPr>
              <a:t>zakladatelským</a:t>
            </a:r>
            <a:r>
              <a:rPr lang="de-AT" dirty="0">
                <a:solidFill>
                  <a:srgbClr val="333333"/>
                </a:solidFill>
                <a:latin typeface="-apple-system"/>
              </a:rPr>
              <a:t> </a:t>
            </a:r>
            <a:r>
              <a:rPr lang="de-AT" dirty="0" err="1">
                <a:solidFill>
                  <a:srgbClr val="333333"/>
                </a:solidFill>
                <a:latin typeface="-apple-system"/>
              </a:rPr>
              <a:t>právním</a:t>
            </a:r>
            <a:r>
              <a:rPr lang="de-AT" dirty="0">
                <a:solidFill>
                  <a:srgbClr val="333333"/>
                </a:solidFill>
                <a:latin typeface="-apple-system"/>
              </a:rPr>
              <a:t> </a:t>
            </a:r>
            <a:r>
              <a:rPr lang="de-AT" dirty="0" err="1">
                <a:solidFill>
                  <a:srgbClr val="333333"/>
                </a:solidFill>
                <a:latin typeface="-apple-system"/>
              </a:rPr>
              <a:t>jednáním</a:t>
            </a:r>
            <a:r>
              <a:rPr lang="de-AT" dirty="0">
                <a:solidFill>
                  <a:srgbClr val="333333"/>
                </a:solidFill>
                <a:latin typeface="-apple-system"/>
              </a:rPr>
              <a:t>, </a:t>
            </a:r>
            <a:r>
              <a:rPr lang="de-AT" dirty="0" err="1">
                <a:solidFill>
                  <a:srgbClr val="333333"/>
                </a:solidFill>
                <a:latin typeface="-apple-system"/>
              </a:rPr>
              <a:t>zákonem</a:t>
            </a:r>
            <a:r>
              <a:rPr lang="de-AT" dirty="0">
                <a:solidFill>
                  <a:srgbClr val="333333"/>
                </a:solidFill>
                <a:latin typeface="-apple-system"/>
              </a:rPr>
              <a:t>, </a:t>
            </a:r>
            <a:r>
              <a:rPr lang="de-AT" dirty="0" err="1">
                <a:solidFill>
                  <a:srgbClr val="333333"/>
                </a:solidFill>
                <a:latin typeface="-apple-system"/>
              </a:rPr>
              <a:t>rozhodnutím</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veřejné</a:t>
            </a:r>
            <a:r>
              <a:rPr lang="de-AT" dirty="0">
                <a:solidFill>
                  <a:srgbClr val="333333"/>
                </a:solidFill>
                <a:latin typeface="-apple-system"/>
              </a:rPr>
              <a:t> </a:t>
            </a:r>
            <a:r>
              <a:rPr lang="de-AT" dirty="0" err="1">
                <a:solidFill>
                  <a:srgbClr val="333333"/>
                </a:solidFill>
                <a:latin typeface="-apple-system"/>
              </a:rPr>
              <a:t>moci</a:t>
            </a:r>
            <a:r>
              <a:rPr lang="de-AT" dirty="0">
                <a:solidFill>
                  <a:srgbClr val="333333"/>
                </a:solidFill>
                <a:latin typeface="-apple-system"/>
              </a:rPr>
              <a:t>, </a:t>
            </a:r>
            <a:r>
              <a:rPr lang="de-AT" dirty="0" err="1">
                <a:solidFill>
                  <a:srgbClr val="333333"/>
                </a:solidFill>
                <a:latin typeface="-apple-system"/>
              </a:rPr>
              <a:t>popřípadě</a:t>
            </a:r>
            <a:r>
              <a:rPr lang="de-AT" dirty="0">
                <a:solidFill>
                  <a:srgbClr val="333333"/>
                </a:solidFill>
                <a:latin typeface="-apple-system"/>
              </a:rPr>
              <a:t> </a:t>
            </a:r>
            <a:r>
              <a:rPr lang="de-AT" dirty="0" err="1">
                <a:solidFill>
                  <a:srgbClr val="333333"/>
                </a:solidFill>
                <a:latin typeface="-apple-system"/>
              </a:rPr>
              <a:t>jiným</a:t>
            </a:r>
            <a:r>
              <a:rPr lang="de-AT" dirty="0">
                <a:solidFill>
                  <a:srgbClr val="333333"/>
                </a:solidFill>
                <a:latin typeface="-apple-system"/>
              </a:rPr>
              <a:t> </a:t>
            </a:r>
            <a:r>
              <a:rPr lang="de-AT" dirty="0" err="1">
                <a:solidFill>
                  <a:srgbClr val="333333"/>
                </a:solidFill>
                <a:latin typeface="-apple-system"/>
              </a:rPr>
              <a:t>způsobem</a:t>
            </a:r>
            <a:r>
              <a:rPr lang="de-AT" dirty="0">
                <a:solidFill>
                  <a:srgbClr val="333333"/>
                </a:solidFill>
                <a:latin typeface="-apple-system"/>
              </a:rPr>
              <a:t>, </a:t>
            </a:r>
            <a:r>
              <a:rPr lang="de-AT" dirty="0" err="1">
                <a:solidFill>
                  <a:srgbClr val="333333"/>
                </a:solidFill>
                <a:latin typeface="-apple-system"/>
              </a:rPr>
              <a:t>který</a:t>
            </a:r>
            <a:r>
              <a:rPr lang="de-AT" dirty="0">
                <a:solidFill>
                  <a:srgbClr val="333333"/>
                </a:solidFill>
                <a:latin typeface="-apple-system"/>
              </a:rPr>
              <a:t> </a:t>
            </a:r>
            <a:r>
              <a:rPr lang="de-AT" dirty="0" err="1">
                <a:solidFill>
                  <a:srgbClr val="333333"/>
                </a:solidFill>
                <a:latin typeface="-apple-system"/>
              </a:rPr>
              <a:t>stanoví</a:t>
            </a:r>
            <a:r>
              <a:rPr lang="de-AT" dirty="0">
                <a:solidFill>
                  <a:srgbClr val="333333"/>
                </a:solidFill>
                <a:latin typeface="-apple-system"/>
              </a:rPr>
              <a:t> </a:t>
            </a:r>
            <a:r>
              <a:rPr lang="de-AT" dirty="0" err="1">
                <a:solidFill>
                  <a:srgbClr val="333333"/>
                </a:solidFill>
                <a:latin typeface="-apple-system"/>
              </a:rPr>
              <a:t>jiný</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předpis</a:t>
            </a:r>
            <a:r>
              <a:rPr lang="de-AT" dirty="0">
                <a:solidFill>
                  <a:srgbClr val="333333"/>
                </a:solidFill>
                <a:latin typeface="-apple-system"/>
              </a:rPr>
              <a:t>.“</a:t>
            </a:r>
          </a:p>
          <a:p>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creation</a:t>
            </a:r>
            <a:r>
              <a:rPr lang="de-AT" dirty="0">
                <a:solidFill>
                  <a:srgbClr val="333333"/>
                </a:solidFill>
                <a:latin typeface="-apple-system"/>
              </a:rPr>
              <a:t> of legal </a:t>
            </a:r>
            <a:r>
              <a:rPr lang="de-AT" dirty="0" err="1">
                <a:solidFill>
                  <a:srgbClr val="333333"/>
                </a:solidFill>
                <a:latin typeface="-apple-system"/>
              </a:rPr>
              <a:t>person</a:t>
            </a:r>
            <a:endParaRPr lang="de-AT" dirty="0">
              <a:solidFill>
                <a:srgbClr val="333333"/>
              </a:solidFill>
              <a:latin typeface="-apple-system"/>
            </a:endParaRPr>
          </a:p>
          <a:p>
            <a:pPr lvl="1"/>
            <a:r>
              <a:rPr lang="de-AT" dirty="0">
                <a:solidFill>
                  <a:srgbClr val="333333"/>
                </a:solidFill>
                <a:latin typeface="-apple-system"/>
              </a:rPr>
              <a:t>See § 126 </a:t>
            </a:r>
            <a:r>
              <a:rPr lang="de-AT" dirty="0" err="1">
                <a:solidFill>
                  <a:srgbClr val="333333"/>
                </a:solidFill>
                <a:latin typeface="-apple-system"/>
              </a:rPr>
              <a:t>czCC</a:t>
            </a:r>
            <a:r>
              <a:rPr lang="de-AT" dirty="0">
                <a:solidFill>
                  <a:srgbClr val="333333"/>
                </a:solidFill>
                <a:latin typeface="-apple-system"/>
              </a:rPr>
              <a:t>: „</a:t>
            </a:r>
            <a:r>
              <a:rPr lang="en-US" dirty="0">
                <a:solidFill>
                  <a:srgbClr val="333333"/>
                </a:solidFill>
                <a:latin typeface="-apple-system"/>
              </a:rPr>
              <a:t>A legal entity is created on the date of registration in the public register.”</a:t>
            </a:r>
          </a:p>
          <a:p>
            <a:pPr lvl="1"/>
            <a:r>
              <a:rPr lang="de-AT" dirty="0">
                <a:solidFill>
                  <a:srgbClr val="333333"/>
                </a:solidFill>
                <a:latin typeface="-apple-system"/>
              </a:rPr>
              <a:t>„</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vzniká</a:t>
            </a:r>
            <a:r>
              <a:rPr lang="de-AT" dirty="0">
                <a:solidFill>
                  <a:srgbClr val="333333"/>
                </a:solidFill>
                <a:latin typeface="-apple-system"/>
              </a:rPr>
              <a:t> </a:t>
            </a:r>
            <a:r>
              <a:rPr lang="de-AT" dirty="0" err="1">
                <a:solidFill>
                  <a:srgbClr val="333333"/>
                </a:solidFill>
                <a:latin typeface="-apple-system"/>
              </a:rPr>
              <a:t>dnem</a:t>
            </a:r>
            <a:r>
              <a:rPr lang="de-AT" dirty="0">
                <a:solidFill>
                  <a:srgbClr val="333333"/>
                </a:solidFill>
                <a:latin typeface="-apple-system"/>
              </a:rPr>
              <a:t> </a:t>
            </a:r>
            <a:r>
              <a:rPr lang="de-AT" dirty="0" err="1">
                <a:solidFill>
                  <a:srgbClr val="333333"/>
                </a:solidFill>
                <a:latin typeface="-apple-system"/>
              </a:rPr>
              <a:t>zápisu</a:t>
            </a:r>
            <a:r>
              <a:rPr lang="de-AT" dirty="0">
                <a:solidFill>
                  <a:srgbClr val="333333"/>
                </a:solidFill>
                <a:latin typeface="-apple-system"/>
              </a:rPr>
              <a:t> do </a:t>
            </a:r>
            <a:r>
              <a:rPr lang="de-AT" dirty="0" err="1">
                <a:solidFill>
                  <a:srgbClr val="333333"/>
                </a:solidFill>
                <a:latin typeface="-apple-system"/>
              </a:rPr>
              <a:t>veřejného</a:t>
            </a:r>
            <a:r>
              <a:rPr lang="de-AT" dirty="0">
                <a:solidFill>
                  <a:srgbClr val="333333"/>
                </a:solidFill>
                <a:latin typeface="-apple-system"/>
              </a:rPr>
              <a:t> </a:t>
            </a:r>
            <a:r>
              <a:rPr lang="de-AT" dirty="0" err="1">
                <a:solidFill>
                  <a:srgbClr val="333333"/>
                </a:solidFill>
                <a:latin typeface="-apple-system"/>
              </a:rPr>
              <a:t>rejstříku</a:t>
            </a:r>
            <a:r>
              <a:rPr lang="de-AT" dirty="0">
                <a:solidFill>
                  <a:srgbClr val="333333"/>
                </a:solidFill>
                <a:latin typeface="-apple-system"/>
              </a:rPr>
              <a:t>.“</a:t>
            </a:r>
            <a:endParaRPr lang="de-AT" dirty="0"/>
          </a:p>
        </p:txBody>
      </p:sp>
    </p:spTree>
    <p:extLst>
      <p:ext uri="{BB962C8B-B14F-4D97-AF65-F5344CB8AC3E}">
        <p14:creationId xmlns:p14="http://schemas.microsoft.com/office/powerpoint/2010/main" val="3302470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what</a:t>
            </a:r>
            <a:r>
              <a:rPr lang="de-AT" dirty="0"/>
              <a:t> </a:t>
            </a:r>
            <a:r>
              <a:rPr lang="de-AT" dirty="0" err="1"/>
              <a:t>happens</a:t>
            </a:r>
            <a:r>
              <a:rPr lang="de-AT" dirty="0"/>
              <a:t> </a:t>
            </a:r>
            <a:r>
              <a:rPr lang="de-AT" dirty="0" err="1"/>
              <a:t>between</a:t>
            </a:r>
            <a:r>
              <a:rPr lang="de-AT" dirty="0"/>
              <a:t> </a:t>
            </a:r>
            <a:r>
              <a:rPr lang="de-AT" dirty="0" err="1"/>
              <a:t>the</a:t>
            </a:r>
            <a:r>
              <a:rPr lang="de-AT" dirty="0"/>
              <a:t> </a:t>
            </a:r>
            <a:r>
              <a:rPr lang="de-AT" dirty="0" err="1"/>
              <a:t>founding</a:t>
            </a:r>
            <a:r>
              <a:rPr lang="de-AT" dirty="0"/>
              <a:t> </a:t>
            </a:r>
            <a:r>
              <a:rPr lang="de-AT" dirty="0" err="1"/>
              <a:t>act</a:t>
            </a:r>
            <a:r>
              <a:rPr lang="de-AT" dirty="0"/>
              <a:t> (legal </a:t>
            </a:r>
            <a:r>
              <a:rPr lang="de-AT" dirty="0" err="1"/>
              <a:t>act</a:t>
            </a:r>
            <a:r>
              <a:rPr lang="de-AT" dirty="0"/>
              <a:t> </a:t>
            </a:r>
            <a:r>
              <a:rPr lang="de-AT" dirty="0" err="1"/>
              <a:t>by</a:t>
            </a:r>
            <a:r>
              <a:rPr lang="de-AT" dirty="0"/>
              <a:t> </a:t>
            </a:r>
            <a:r>
              <a:rPr lang="de-AT" dirty="0" err="1"/>
              <a:t>the</a:t>
            </a:r>
            <a:r>
              <a:rPr lang="de-AT" dirty="0"/>
              <a:t> </a:t>
            </a:r>
            <a:r>
              <a:rPr lang="de-AT" dirty="0" err="1"/>
              <a:t>founders</a:t>
            </a:r>
            <a:r>
              <a:rPr lang="de-AT" dirty="0"/>
              <a:t>) </a:t>
            </a:r>
            <a:r>
              <a:rPr lang="de-AT" dirty="0" err="1"/>
              <a:t>and</a:t>
            </a:r>
            <a:r>
              <a:rPr lang="de-AT" dirty="0"/>
              <a:t> </a:t>
            </a:r>
            <a:r>
              <a:rPr lang="de-AT" dirty="0" err="1"/>
              <a:t>the</a:t>
            </a:r>
            <a:r>
              <a:rPr lang="de-AT" dirty="0"/>
              <a:t> </a:t>
            </a:r>
            <a:r>
              <a:rPr lang="de-AT" dirty="0" err="1"/>
              <a:t>creation</a:t>
            </a:r>
            <a:r>
              <a:rPr lang="de-AT" dirty="0"/>
              <a:t> of </a:t>
            </a:r>
            <a:r>
              <a:rPr lang="de-AT" dirty="0" err="1"/>
              <a:t>the</a:t>
            </a:r>
            <a:r>
              <a:rPr lang="de-AT" dirty="0"/>
              <a:t> legal </a:t>
            </a:r>
            <a:r>
              <a:rPr lang="de-AT" dirty="0" err="1"/>
              <a:t>person</a:t>
            </a:r>
            <a:r>
              <a:rPr lang="de-AT" dirty="0"/>
              <a:t> (</a:t>
            </a:r>
            <a:r>
              <a:rPr lang="de-AT" dirty="0" err="1"/>
              <a:t>entry</a:t>
            </a:r>
            <a:r>
              <a:rPr lang="de-AT" dirty="0"/>
              <a:t> </a:t>
            </a:r>
            <a:r>
              <a:rPr lang="de-AT" dirty="0" err="1"/>
              <a:t>into</a:t>
            </a:r>
            <a:r>
              <a:rPr lang="de-AT" dirty="0"/>
              <a:t> </a:t>
            </a:r>
            <a:r>
              <a:rPr lang="de-AT" dirty="0" err="1"/>
              <a:t>public</a:t>
            </a:r>
            <a:r>
              <a:rPr lang="de-AT" dirty="0"/>
              <a:t> </a:t>
            </a:r>
            <a:r>
              <a:rPr lang="de-AT" dirty="0" err="1"/>
              <a:t>register</a:t>
            </a:r>
            <a:r>
              <a:rPr lang="de-AT" dirty="0"/>
              <a:t>)?</a:t>
            </a:r>
          </a:p>
          <a:p>
            <a:pPr lvl="1"/>
            <a:r>
              <a:rPr lang="de-AT" dirty="0" err="1"/>
              <a:t>review</a:t>
            </a:r>
            <a:r>
              <a:rPr lang="de-AT" dirty="0"/>
              <a:t> </a:t>
            </a:r>
            <a:r>
              <a:rPr lang="de-AT" dirty="0" err="1"/>
              <a:t>by</a:t>
            </a:r>
            <a:r>
              <a:rPr lang="de-AT" dirty="0"/>
              <a:t> </a:t>
            </a:r>
            <a:r>
              <a:rPr lang="de-AT" dirty="0" err="1"/>
              <a:t>court</a:t>
            </a:r>
            <a:r>
              <a:rPr lang="de-AT" dirty="0"/>
              <a:t> (</a:t>
            </a:r>
            <a:r>
              <a:rPr lang="de-AT" dirty="0" err="1"/>
              <a:t>or</a:t>
            </a:r>
            <a:r>
              <a:rPr lang="de-AT" dirty="0"/>
              <a:t> </a:t>
            </a:r>
            <a:r>
              <a:rPr lang="de-AT" dirty="0" err="1"/>
              <a:t>competent</a:t>
            </a:r>
            <a:r>
              <a:rPr lang="de-AT" dirty="0"/>
              <a:t> </a:t>
            </a:r>
            <a:r>
              <a:rPr lang="de-AT" dirty="0" err="1"/>
              <a:t>authority</a:t>
            </a:r>
            <a:r>
              <a:rPr lang="de-AT" dirty="0"/>
              <a:t>)</a:t>
            </a:r>
          </a:p>
          <a:p>
            <a:r>
              <a:rPr lang="de-AT" dirty="0" err="1"/>
              <a:t>establishment</a:t>
            </a:r>
            <a:r>
              <a:rPr lang="de-AT" dirty="0"/>
              <a:t> of a legal </a:t>
            </a:r>
            <a:r>
              <a:rPr lang="de-AT" dirty="0" err="1"/>
              <a:t>person</a:t>
            </a:r>
            <a:r>
              <a:rPr lang="de-AT" dirty="0"/>
              <a:t> </a:t>
            </a:r>
            <a:r>
              <a:rPr lang="de-AT" dirty="0" err="1"/>
              <a:t>governed</a:t>
            </a:r>
            <a:r>
              <a:rPr lang="de-AT" dirty="0"/>
              <a:t> </a:t>
            </a:r>
            <a:r>
              <a:rPr lang="de-AT" dirty="0" err="1"/>
              <a:t>by</a:t>
            </a:r>
            <a:r>
              <a:rPr lang="de-AT" dirty="0"/>
              <a:t> private </a:t>
            </a:r>
            <a:r>
              <a:rPr lang="de-AT" dirty="0" err="1"/>
              <a:t>law</a:t>
            </a:r>
            <a:r>
              <a:rPr lang="de-AT" dirty="0"/>
              <a:t> </a:t>
            </a:r>
            <a:r>
              <a:rPr lang="de-AT" dirty="0" err="1"/>
              <a:t>is</a:t>
            </a:r>
            <a:r>
              <a:rPr lang="de-AT" dirty="0"/>
              <a:t> </a:t>
            </a:r>
            <a:r>
              <a:rPr lang="de-AT" dirty="0" err="1"/>
              <a:t>based</a:t>
            </a:r>
            <a:r>
              <a:rPr lang="de-AT" dirty="0"/>
              <a:t> on </a:t>
            </a:r>
            <a:r>
              <a:rPr lang="de-AT" dirty="0" err="1"/>
              <a:t>interaction</a:t>
            </a:r>
            <a:r>
              <a:rPr lang="de-AT" dirty="0"/>
              <a:t> </a:t>
            </a:r>
            <a:r>
              <a:rPr lang="de-AT" dirty="0" err="1"/>
              <a:t>between</a:t>
            </a:r>
            <a:r>
              <a:rPr lang="de-AT" dirty="0"/>
              <a:t> </a:t>
            </a:r>
            <a:r>
              <a:rPr lang="de-AT" dirty="0" err="1"/>
              <a:t>founders</a:t>
            </a:r>
            <a:r>
              <a:rPr lang="de-AT" dirty="0"/>
              <a:t> </a:t>
            </a:r>
            <a:r>
              <a:rPr lang="de-AT" dirty="0" err="1"/>
              <a:t>and</a:t>
            </a:r>
            <a:r>
              <a:rPr lang="de-AT" dirty="0"/>
              <a:t> </a:t>
            </a:r>
            <a:r>
              <a:rPr lang="de-AT" dirty="0" err="1"/>
              <a:t>state</a:t>
            </a:r>
            <a:r>
              <a:rPr lang="de-AT" dirty="0"/>
              <a:t> </a:t>
            </a:r>
            <a:r>
              <a:rPr lang="de-AT" dirty="0" err="1"/>
              <a:t>control</a:t>
            </a:r>
            <a:endParaRPr lang="de-AT" dirty="0"/>
          </a:p>
          <a:p>
            <a:endParaRPr lang="de-AT" dirty="0"/>
          </a:p>
        </p:txBody>
      </p:sp>
    </p:spTree>
    <p:extLst>
      <p:ext uri="{BB962C8B-B14F-4D97-AF65-F5344CB8AC3E}">
        <p14:creationId xmlns:p14="http://schemas.microsoft.com/office/powerpoint/2010/main" val="285529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models</a:t>
            </a:r>
            <a:r>
              <a:rPr lang="de-AT" dirty="0"/>
              <a:t> of </a:t>
            </a:r>
            <a:r>
              <a:rPr lang="de-AT" dirty="0" err="1"/>
              <a:t>involvement</a:t>
            </a:r>
            <a:r>
              <a:rPr lang="de-AT" dirty="0"/>
              <a:t> of </a:t>
            </a:r>
            <a:r>
              <a:rPr lang="de-AT" dirty="0" err="1"/>
              <a:t>state</a:t>
            </a:r>
            <a:r>
              <a:rPr lang="de-AT" dirty="0"/>
              <a:t> in </a:t>
            </a:r>
            <a:r>
              <a:rPr lang="de-AT" dirty="0" err="1"/>
              <a:t>the</a:t>
            </a:r>
            <a:r>
              <a:rPr lang="de-AT" dirty="0"/>
              <a:t> </a:t>
            </a:r>
            <a:r>
              <a:rPr lang="de-AT" dirty="0" err="1"/>
              <a:t>establishment</a:t>
            </a:r>
            <a:r>
              <a:rPr lang="de-AT" dirty="0"/>
              <a:t> of a legal </a:t>
            </a:r>
            <a:r>
              <a:rPr lang="de-AT" dirty="0" err="1"/>
              <a:t>person</a:t>
            </a:r>
            <a:endParaRPr lang="de-AT" dirty="0"/>
          </a:p>
          <a:p>
            <a:r>
              <a:rPr lang="de-AT" dirty="0"/>
              <a:t> </a:t>
            </a:r>
            <a:r>
              <a:rPr lang="de-AT" dirty="0" err="1"/>
              <a:t>concession</a:t>
            </a:r>
            <a:r>
              <a:rPr lang="de-AT" dirty="0"/>
              <a:t> </a:t>
            </a:r>
            <a:r>
              <a:rPr lang="de-AT" dirty="0" err="1"/>
              <a:t>system</a:t>
            </a:r>
            <a:endParaRPr lang="de-AT" dirty="0"/>
          </a:p>
          <a:p>
            <a:pPr lvl="1"/>
            <a:r>
              <a:rPr lang="de-AT" dirty="0" err="1"/>
              <a:t>puts</a:t>
            </a:r>
            <a:r>
              <a:rPr lang="de-AT" dirty="0"/>
              <a:t> </a:t>
            </a:r>
            <a:r>
              <a:rPr lang="de-AT" dirty="0" err="1"/>
              <a:t>the</a:t>
            </a:r>
            <a:r>
              <a:rPr lang="de-AT" dirty="0"/>
              <a:t> </a:t>
            </a:r>
            <a:r>
              <a:rPr lang="de-AT" dirty="0" err="1"/>
              <a:t>state</a:t>
            </a:r>
            <a:r>
              <a:rPr lang="de-AT" dirty="0"/>
              <a:t> „in </a:t>
            </a:r>
            <a:r>
              <a:rPr lang="de-AT" dirty="0" err="1"/>
              <a:t>the</a:t>
            </a:r>
            <a:r>
              <a:rPr lang="de-AT" dirty="0"/>
              <a:t> </a:t>
            </a:r>
            <a:r>
              <a:rPr lang="de-AT" dirty="0" err="1"/>
              <a:t>driver</a:t>
            </a:r>
            <a:r>
              <a:rPr lang="de-AT" dirty="0"/>
              <a:t> </a:t>
            </a:r>
            <a:r>
              <a:rPr lang="de-AT" dirty="0" err="1"/>
              <a:t>seat</a:t>
            </a:r>
            <a:r>
              <a:rPr lang="de-AT" dirty="0"/>
              <a:t>“ (</a:t>
            </a:r>
            <a:r>
              <a:rPr lang="de-AT" i="1" dirty="0" err="1"/>
              <a:t>Micheler</a:t>
            </a:r>
            <a:r>
              <a:rPr lang="de-AT" dirty="0"/>
              <a:t>, Real Entity </a:t>
            </a:r>
            <a:r>
              <a:rPr lang="de-AT" dirty="0" err="1"/>
              <a:t>Theory</a:t>
            </a:r>
            <a:r>
              <a:rPr lang="de-AT" dirty="0"/>
              <a:t>)</a:t>
            </a:r>
          </a:p>
          <a:p>
            <a:pPr lvl="1"/>
            <a:r>
              <a:rPr lang="de-AT" dirty="0" err="1"/>
              <a:t>from</a:t>
            </a:r>
            <a:r>
              <a:rPr lang="de-AT" dirty="0"/>
              <a:t> </a:t>
            </a:r>
            <a:r>
              <a:rPr lang="de-AT" dirty="0" err="1"/>
              <a:t>the</a:t>
            </a:r>
            <a:r>
              <a:rPr lang="de-AT" dirty="0"/>
              <a:t> </a:t>
            </a:r>
            <a:r>
              <a:rPr lang="de-AT" dirty="0" err="1"/>
              <a:t>historic</a:t>
            </a:r>
            <a:r>
              <a:rPr lang="de-AT" dirty="0"/>
              <a:t> </a:t>
            </a:r>
            <a:r>
              <a:rPr lang="de-AT" dirty="0" err="1"/>
              <a:t>perspective</a:t>
            </a:r>
            <a:r>
              <a:rPr lang="de-AT" dirty="0"/>
              <a:t> </a:t>
            </a:r>
            <a:r>
              <a:rPr lang="de-AT" dirty="0" err="1"/>
              <a:t>the</a:t>
            </a:r>
            <a:r>
              <a:rPr lang="de-AT" dirty="0"/>
              <a:t> </a:t>
            </a:r>
            <a:r>
              <a:rPr lang="de-AT" dirty="0" err="1"/>
              <a:t>oldest</a:t>
            </a:r>
            <a:r>
              <a:rPr lang="de-AT" dirty="0"/>
              <a:t> </a:t>
            </a:r>
            <a:r>
              <a:rPr lang="de-AT" dirty="0" err="1"/>
              <a:t>model</a:t>
            </a:r>
            <a:r>
              <a:rPr lang="de-AT" dirty="0"/>
              <a:t> (19th </a:t>
            </a:r>
            <a:r>
              <a:rPr lang="de-AT" dirty="0" err="1"/>
              <a:t>century</a:t>
            </a:r>
            <a:r>
              <a:rPr lang="de-AT" dirty="0"/>
              <a:t> </a:t>
            </a:r>
            <a:r>
              <a:rPr lang="de-AT" dirty="0" err="1"/>
              <a:t>and</a:t>
            </a:r>
            <a:r>
              <a:rPr lang="de-AT" dirty="0"/>
              <a:t> </a:t>
            </a:r>
            <a:r>
              <a:rPr lang="de-AT" dirty="0" err="1"/>
              <a:t>older</a:t>
            </a:r>
            <a:r>
              <a:rPr lang="de-AT" dirty="0"/>
              <a:t>)</a:t>
            </a:r>
          </a:p>
          <a:p>
            <a:pPr lvl="1"/>
            <a:r>
              <a:rPr lang="de-AT" dirty="0" err="1"/>
              <a:t>state</a:t>
            </a:r>
            <a:r>
              <a:rPr lang="de-AT" dirty="0"/>
              <a:t> (</a:t>
            </a:r>
            <a:r>
              <a:rPr lang="de-AT" dirty="0" err="1"/>
              <a:t>government</a:t>
            </a:r>
            <a:r>
              <a:rPr lang="de-AT" dirty="0"/>
              <a:t> </a:t>
            </a:r>
            <a:r>
              <a:rPr lang="de-AT" dirty="0" err="1"/>
              <a:t>or</a:t>
            </a:r>
            <a:r>
              <a:rPr lang="de-AT" dirty="0"/>
              <a:t> </a:t>
            </a:r>
            <a:r>
              <a:rPr lang="de-AT" dirty="0" err="1"/>
              <a:t>competent</a:t>
            </a:r>
            <a:r>
              <a:rPr lang="de-AT" dirty="0"/>
              <a:t> </a:t>
            </a:r>
            <a:r>
              <a:rPr lang="de-AT" dirty="0" err="1"/>
              <a:t>authority</a:t>
            </a:r>
            <a:r>
              <a:rPr lang="de-AT" dirty="0"/>
              <a:t>) </a:t>
            </a:r>
            <a:r>
              <a:rPr lang="de-AT" dirty="0" err="1"/>
              <a:t>is</a:t>
            </a:r>
            <a:r>
              <a:rPr lang="de-AT" dirty="0"/>
              <a:t> </a:t>
            </a:r>
            <a:r>
              <a:rPr lang="de-AT" dirty="0" err="1"/>
              <a:t>free</a:t>
            </a:r>
            <a:r>
              <a:rPr lang="de-AT" dirty="0"/>
              <a:t> </a:t>
            </a:r>
            <a:r>
              <a:rPr lang="de-AT" dirty="0" err="1"/>
              <a:t>approve</a:t>
            </a:r>
            <a:r>
              <a:rPr lang="de-AT" dirty="0"/>
              <a:t> </a:t>
            </a:r>
            <a:r>
              <a:rPr lang="de-AT" dirty="0" err="1"/>
              <a:t>or</a:t>
            </a:r>
            <a:r>
              <a:rPr lang="de-AT" dirty="0"/>
              <a:t> </a:t>
            </a:r>
            <a:r>
              <a:rPr lang="de-AT" dirty="0" err="1"/>
              <a:t>to</a:t>
            </a:r>
            <a:r>
              <a:rPr lang="de-AT" dirty="0"/>
              <a:t> </a:t>
            </a:r>
            <a:r>
              <a:rPr lang="de-AT" dirty="0" err="1"/>
              <a:t>deny</a:t>
            </a:r>
            <a:r>
              <a:rPr lang="de-AT" dirty="0"/>
              <a:t> </a:t>
            </a:r>
            <a:r>
              <a:rPr lang="de-AT" dirty="0" err="1"/>
              <a:t>the</a:t>
            </a:r>
            <a:r>
              <a:rPr lang="de-AT" dirty="0"/>
              <a:t> </a:t>
            </a:r>
            <a:r>
              <a:rPr lang="de-AT" dirty="0" err="1"/>
              <a:t>creation</a:t>
            </a:r>
            <a:r>
              <a:rPr lang="de-AT" dirty="0"/>
              <a:t> of </a:t>
            </a:r>
            <a:r>
              <a:rPr lang="de-AT" dirty="0" err="1"/>
              <a:t>the</a:t>
            </a:r>
            <a:r>
              <a:rPr lang="de-AT" dirty="0"/>
              <a:t> legal </a:t>
            </a:r>
            <a:r>
              <a:rPr lang="de-AT" dirty="0" err="1"/>
              <a:t>person</a:t>
            </a:r>
            <a:r>
              <a:rPr lang="de-AT" dirty="0"/>
              <a:t> (</a:t>
            </a:r>
            <a:r>
              <a:rPr lang="de-AT" dirty="0" err="1"/>
              <a:t>by</a:t>
            </a:r>
            <a:r>
              <a:rPr lang="de-AT" dirty="0"/>
              <a:t> </a:t>
            </a:r>
            <a:r>
              <a:rPr lang="de-AT" dirty="0" err="1"/>
              <a:t>discretionary</a:t>
            </a:r>
            <a:r>
              <a:rPr lang="de-AT" dirty="0"/>
              <a:t> power)</a:t>
            </a:r>
          </a:p>
          <a:p>
            <a:pPr lvl="1"/>
            <a:r>
              <a:rPr lang="de-AT" dirty="0" err="1"/>
              <a:t>no</a:t>
            </a:r>
            <a:r>
              <a:rPr lang="de-AT" dirty="0"/>
              <a:t> </a:t>
            </a:r>
            <a:r>
              <a:rPr lang="de-AT" dirty="0" err="1"/>
              <a:t>enforcable</a:t>
            </a:r>
            <a:r>
              <a:rPr lang="de-AT" dirty="0"/>
              <a:t> </a:t>
            </a:r>
            <a:r>
              <a:rPr lang="de-AT" dirty="0" err="1"/>
              <a:t>right</a:t>
            </a:r>
            <a:r>
              <a:rPr lang="de-AT" dirty="0"/>
              <a:t> of </a:t>
            </a:r>
            <a:r>
              <a:rPr lang="de-AT" dirty="0" err="1"/>
              <a:t>founders</a:t>
            </a:r>
            <a:r>
              <a:rPr lang="de-AT" dirty="0"/>
              <a:t> </a:t>
            </a:r>
            <a:r>
              <a:rPr lang="de-AT" dirty="0" err="1"/>
              <a:t>to</a:t>
            </a:r>
            <a:r>
              <a:rPr lang="de-AT" dirty="0"/>
              <a:t> bring „</a:t>
            </a:r>
            <a:r>
              <a:rPr lang="de-AT" dirty="0" err="1"/>
              <a:t>their</a:t>
            </a:r>
            <a:r>
              <a:rPr lang="de-AT" dirty="0"/>
              <a:t>“ legal </a:t>
            </a:r>
            <a:r>
              <a:rPr lang="de-AT" dirty="0" err="1"/>
              <a:t>entity</a:t>
            </a:r>
            <a:r>
              <a:rPr lang="de-AT" dirty="0"/>
              <a:t> </a:t>
            </a:r>
            <a:r>
              <a:rPr lang="de-AT" dirty="0" err="1"/>
              <a:t>to</a:t>
            </a:r>
            <a:r>
              <a:rPr lang="de-AT" dirty="0"/>
              <a:t> </a:t>
            </a:r>
            <a:r>
              <a:rPr lang="de-AT" dirty="0" err="1"/>
              <a:t>existence</a:t>
            </a:r>
            <a:endParaRPr lang="de-AT" dirty="0"/>
          </a:p>
          <a:p>
            <a:pPr lvl="1"/>
            <a:r>
              <a:rPr lang="de-AT" dirty="0" err="1"/>
              <a:t>reason</a:t>
            </a:r>
            <a:r>
              <a:rPr lang="de-AT" dirty="0"/>
              <a:t>: legal </a:t>
            </a:r>
            <a:r>
              <a:rPr lang="de-AT" dirty="0" err="1"/>
              <a:t>persons</a:t>
            </a:r>
            <a:r>
              <a:rPr lang="de-AT" dirty="0"/>
              <a:t> (</a:t>
            </a:r>
            <a:r>
              <a:rPr lang="de-AT" dirty="0" err="1"/>
              <a:t>associations</a:t>
            </a:r>
            <a:r>
              <a:rPr lang="de-AT" dirty="0"/>
              <a:t>, </a:t>
            </a:r>
            <a:r>
              <a:rPr lang="de-AT" dirty="0" err="1"/>
              <a:t>foundations</a:t>
            </a:r>
            <a:r>
              <a:rPr lang="de-AT" dirty="0"/>
              <a:t>, </a:t>
            </a:r>
            <a:r>
              <a:rPr lang="de-AT" dirty="0" err="1"/>
              <a:t>corporations</a:t>
            </a:r>
            <a:r>
              <a:rPr lang="de-AT" dirty="0"/>
              <a:t>) </a:t>
            </a:r>
            <a:r>
              <a:rPr lang="de-AT" dirty="0" err="1"/>
              <a:t>were</a:t>
            </a:r>
            <a:r>
              <a:rPr lang="de-AT" dirty="0"/>
              <a:t> </a:t>
            </a:r>
            <a:r>
              <a:rPr lang="de-AT" dirty="0" err="1"/>
              <a:t>considered</a:t>
            </a:r>
            <a:r>
              <a:rPr lang="de-AT" dirty="0"/>
              <a:t> </a:t>
            </a:r>
            <a:r>
              <a:rPr lang="de-AT" dirty="0" err="1"/>
              <a:t>as</a:t>
            </a:r>
            <a:r>
              <a:rPr lang="de-AT" dirty="0"/>
              <a:t> </a:t>
            </a:r>
            <a:r>
              <a:rPr lang="de-AT" dirty="0" err="1"/>
              <a:t>kind</a:t>
            </a:r>
            <a:r>
              <a:rPr lang="de-AT" dirty="0"/>
              <a:t> of </a:t>
            </a:r>
            <a:r>
              <a:rPr lang="de-AT" dirty="0" err="1"/>
              <a:t>dangerous</a:t>
            </a:r>
            <a:endParaRPr lang="de-AT" dirty="0"/>
          </a:p>
          <a:p>
            <a:pPr lvl="1"/>
            <a:r>
              <a:rPr lang="de-AT" dirty="0"/>
              <a:t>absolute </a:t>
            </a:r>
            <a:r>
              <a:rPr lang="de-AT" dirty="0" err="1"/>
              <a:t>control</a:t>
            </a:r>
            <a:r>
              <a:rPr lang="de-AT" dirty="0"/>
              <a:t> of </a:t>
            </a:r>
            <a:r>
              <a:rPr lang="de-AT" dirty="0" err="1"/>
              <a:t>state</a:t>
            </a:r>
            <a:r>
              <a:rPr lang="de-AT" dirty="0"/>
              <a:t> </a:t>
            </a:r>
            <a:r>
              <a:rPr lang="de-AT" dirty="0" err="1"/>
              <a:t>considered</a:t>
            </a:r>
            <a:r>
              <a:rPr lang="de-AT" dirty="0"/>
              <a:t> </a:t>
            </a:r>
            <a:r>
              <a:rPr lang="de-AT" dirty="0" err="1"/>
              <a:t>to</a:t>
            </a:r>
            <a:r>
              <a:rPr lang="de-AT" dirty="0"/>
              <a:t> </a:t>
            </a:r>
            <a:r>
              <a:rPr lang="de-AT" dirty="0" err="1"/>
              <a:t>be</a:t>
            </a:r>
            <a:r>
              <a:rPr lang="de-AT" dirty="0"/>
              <a:t> </a:t>
            </a:r>
            <a:r>
              <a:rPr lang="de-AT" dirty="0" err="1"/>
              <a:t>necessary</a:t>
            </a:r>
            <a:endParaRPr lang="de-AT" dirty="0"/>
          </a:p>
          <a:p>
            <a:pPr lvl="1"/>
            <a:r>
              <a:rPr lang="de-AT" dirty="0" err="1"/>
              <a:t>strictly</a:t>
            </a:r>
            <a:r>
              <a:rPr lang="de-AT" dirty="0"/>
              <a:t> </a:t>
            </a:r>
            <a:r>
              <a:rPr lang="de-AT" dirty="0" err="1"/>
              <a:t>opposed</a:t>
            </a:r>
            <a:r>
              <a:rPr lang="de-AT" dirty="0"/>
              <a:t> </a:t>
            </a:r>
            <a:r>
              <a:rPr lang="de-AT" dirty="0" err="1"/>
              <a:t>by</a:t>
            </a:r>
            <a:r>
              <a:rPr lang="de-AT" dirty="0"/>
              <a:t> </a:t>
            </a:r>
            <a:r>
              <a:rPr lang="de-AT" i="1" dirty="0"/>
              <a:t>v. Gierke</a:t>
            </a:r>
            <a:r>
              <a:rPr lang="de-AT" dirty="0"/>
              <a:t> (real </a:t>
            </a:r>
            <a:r>
              <a:rPr lang="de-AT" dirty="0" err="1"/>
              <a:t>entitiy</a:t>
            </a:r>
            <a:r>
              <a:rPr lang="de-AT" dirty="0"/>
              <a:t> </a:t>
            </a:r>
            <a:r>
              <a:rPr lang="de-AT" dirty="0" err="1"/>
              <a:t>theory</a:t>
            </a:r>
            <a:r>
              <a:rPr lang="de-AT" dirty="0"/>
              <a:t>!)</a:t>
            </a:r>
          </a:p>
        </p:txBody>
      </p:sp>
    </p:spTree>
    <p:extLst>
      <p:ext uri="{BB962C8B-B14F-4D97-AF65-F5344CB8AC3E}">
        <p14:creationId xmlns:p14="http://schemas.microsoft.com/office/powerpoint/2010/main" val="253462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pPr lvl="1"/>
            <a:r>
              <a:rPr lang="de-AT" dirty="0" err="1"/>
              <a:t>state</a:t>
            </a:r>
            <a:r>
              <a:rPr lang="de-AT" dirty="0"/>
              <a:t> (</a:t>
            </a:r>
            <a:r>
              <a:rPr lang="de-AT" dirty="0" err="1"/>
              <a:t>government</a:t>
            </a:r>
            <a:r>
              <a:rPr lang="de-AT" dirty="0"/>
              <a:t> </a:t>
            </a:r>
            <a:r>
              <a:rPr lang="de-AT" dirty="0" err="1"/>
              <a:t>or</a:t>
            </a:r>
            <a:r>
              <a:rPr lang="de-AT" dirty="0"/>
              <a:t> </a:t>
            </a:r>
            <a:r>
              <a:rPr lang="de-AT" dirty="0" err="1"/>
              <a:t>competent</a:t>
            </a:r>
            <a:r>
              <a:rPr lang="de-AT" dirty="0"/>
              <a:t> </a:t>
            </a:r>
            <a:r>
              <a:rPr lang="de-AT" dirty="0" err="1"/>
              <a:t>authority</a:t>
            </a:r>
            <a:r>
              <a:rPr lang="de-AT" dirty="0"/>
              <a:t>) </a:t>
            </a:r>
            <a:r>
              <a:rPr lang="de-AT" dirty="0" err="1"/>
              <a:t>found</a:t>
            </a:r>
            <a:r>
              <a:rPr lang="de-AT" dirty="0"/>
              <a:t> </a:t>
            </a:r>
            <a:r>
              <a:rPr lang="de-AT" dirty="0" err="1"/>
              <a:t>by</a:t>
            </a:r>
            <a:r>
              <a:rPr lang="de-AT" dirty="0"/>
              <a:t> </a:t>
            </a:r>
            <a:r>
              <a:rPr lang="de-AT" dirty="0" err="1"/>
              <a:t>experience</a:t>
            </a:r>
            <a:r>
              <a:rPr lang="de-AT" dirty="0"/>
              <a:t> </a:t>
            </a:r>
            <a:r>
              <a:rPr lang="de-AT" dirty="0" err="1"/>
              <a:t>that</a:t>
            </a:r>
            <a:r>
              <a:rPr lang="de-AT" dirty="0"/>
              <a:t> legal </a:t>
            </a:r>
            <a:r>
              <a:rPr lang="de-AT" dirty="0" err="1"/>
              <a:t>persons</a:t>
            </a:r>
            <a:r>
              <a:rPr lang="de-AT" dirty="0"/>
              <a:t> </a:t>
            </a:r>
            <a:r>
              <a:rPr lang="de-AT" dirty="0" err="1"/>
              <a:t>could</a:t>
            </a:r>
            <a:r>
              <a:rPr lang="de-AT" dirty="0"/>
              <a:t> </a:t>
            </a:r>
            <a:r>
              <a:rPr lang="de-AT" dirty="0" err="1"/>
              <a:t>be</a:t>
            </a:r>
            <a:r>
              <a:rPr lang="de-AT" dirty="0"/>
              <a:t> </a:t>
            </a:r>
            <a:r>
              <a:rPr lang="de-AT" dirty="0" err="1"/>
              <a:t>approved</a:t>
            </a:r>
            <a:r>
              <a:rPr lang="de-AT" dirty="0"/>
              <a:t> </a:t>
            </a:r>
            <a:r>
              <a:rPr lang="de-AT" dirty="0" err="1"/>
              <a:t>if</a:t>
            </a:r>
            <a:r>
              <a:rPr lang="de-AT" dirty="0"/>
              <a:t> </a:t>
            </a:r>
            <a:r>
              <a:rPr lang="de-AT" dirty="0" err="1"/>
              <a:t>they</a:t>
            </a:r>
            <a:r>
              <a:rPr lang="de-AT" dirty="0"/>
              <a:t> </a:t>
            </a:r>
            <a:r>
              <a:rPr lang="de-AT" dirty="0" err="1"/>
              <a:t>met</a:t>
            </a:r>
            <a:r>
              <a:rPr lang="de-AT" dirty="0"/>
              <a:t> </a:t>
            </a:r>
            <a:r>
              <a:rPr lang="de-AT" dirty="0" err="1"/>
              <a:t>certain</a:t>
            </a:r>
            <a:r>
              <a:rPr lang="de-AT" dirty="0"/>
              <a:t> </a:t>
            </a:r>
            <a:r>
              <a:rPr lang="de-AT" dirty="0" err="1"/>
              <a:t>requirements</a:t>
            </a:r>
            <a:endParaRPr lang="de-AT" dirty="0"/>
          </a:p>
          <a:p>
            <a:pPr lvl="1"/>
            <a:r>
              <a:rPr lang="de-AT" dirty="0" err="1"/>
              <a:t>as</a:t>
            </a:r>
            <a:r>
              <a:rPr lang="de-AT" dirty="0"/>
              <a:t> a </a:t>
            </a:r>
            <a:r>
              <a:rPr lang="de-AT" dirty="0" err="1"/>
              <a:t>consequence</a:t>
            </a:r>
            <a:r>
              <a:rPr lang="de-AT" dirty="0"/>
              <a:t>:</a:t>
            </a:r>
          </a:p>
          <a:p>
            <a:r>
              <a:rPr lang="de-AT" dirty="0"/>
              <a:t>normative </a:t>
            </a:r>
            <a:r>
              <a:rPr lang="de-AT" dirty="0" err="1"/>
              <a:t>system</a:t>
            </a:r>
            <a:endParaRPr lang="de-AT" dirty="0"/>
          </a:p>
          <a:p>
            <a:pPr lvl="1"/>
            <a:r>
              <a:rPr lang="de-AT" dirty="0" err="1"/>
              <a:t>legislation</a:t>
            </a:r>
            <a:r>
              <a:rPr lang="de-AT" dirty="0"/>
              <a:t> </a:t>
            </a:r>
            <a:r>
              <a:rPr lang="de-AT" dirty="0" err="1"/>
              <a:t>provides</a:t>
            </a:r>
            <a:r>
              <a:rPr lang="de-AT" dirty="0"/>
              <a:t> </a:t>
            </a:r>
            <a:r>
              <a:rPr lang="de-AT" dirty="0" err="1"/>
              <a:t>for</a:t>
            </a:r>
            <a:r>
              <a:rPr lang="de-AT" dirty="0"/>
              <a:t> </a:t>
            </a:r>
            <a:r>
              <a:rPr lang="de-AT" dirty="0" err="1"/>
              <a:t>certain</a:t>
            </a:r>
            <a:r>
              <a:rPr lang="de-AT" dirty="0"/>
              <a:t> </a:t>
            </a:r>
            <a:r>
              <a:rPr lang="de-AT" dirty="0" err="1"/>
              <a:t>requirements</a:t>
            </a:r>
            <a:r>
              <a:rPr lang="de-AT" dirty="0"/>
              <a:t> </a:t>
            </a:r>
            <a:r>
              <a:rPr lang="de-AT" dirty="0" err="1"/>
              <a:t>for</a:t>
            </a:r>
            <a:r>
              <a:rPr lang="de-AT" dirty="0"/>
              <a:t> </a:t>
            </a:r>
            <a:r>
              <a:rPr lang="de-AT" dirty="0" err="1"/>
              <a:t>the</a:t>
            </a:r>
            <a:r>
              <a:rPr lang="de-AT" dirty="0"/>
              <a:t> </a:t>
            </a:r>
            <a:r>
              <a:rPr lang="de-AT" dirty="0" err="1"/>
              <a:t>establishment</a:t>
            </a:r>
            <a:r>
              <a:rPr lang="de-AT" dirty="0"/>
              <a:t> of a legal </a:t>
            </a:r>
            <a:r>
              <a:rPr lang="de-AT" dirty="0" err="1"/>
              <a:t>person</a:t>
            </a:r>
            <a:endParaRPr lang="de-AT" dirty="0"/>
          </a:p>
          <a:p>
            <a:pPr lvl="2"/>
            <a:r>
              <a:rPr lang="de-AT" dirty="0"/>
              <a:t>e.g. </a:t>
            </a:r>
            <a:r>
              <a:rPr lang="de-AT" dirty="0" err="1"/>
              <a:t>name</a:t>
            </a:r>
            <a:r>
              <a:rPr lang="de-AT" dirty="0"/>
              <a:t> </a:t>
            </a:r>
            <a:r>
              <a:rPr lang="de-AT" dirty="0" err="1"/>
              <a:t>and</a:t>
            </a:r>
            <a:r>
              <a:rPr lang="de-AT" dirty="0"/>
              <a:t> </a:t>
            </a:r>
            <a:r>
              <a:rPr lang="de-AT" dirty="0" err="1"/>
              <a:t>seat</a:t>
            </a:r>
            <a:r>
              <a:rPr lang="de-AT" dirty="0"/>
              <a:t> of </a:t>
            </a:r>
            <a:r>
              <a:rPr lang="de-AT" dirty="0" err="1"/>
              <a:t>the</a:t>
            </a:r>
            <a:r>
              <a:rPr lang="de-AT" dirty="0"/>
              <a:t> legal </a:t>
            </a:r>
            <a:r>
              <a:rPr lang="de-AT" dirty="0" err="1"/>
              <a:t>person</a:t>
            </a:r>
            <a:r>
              <a:rPr lang="de-AT" dirty="0"/>
              <a:t>, </a:t>
            </a:r>
            <a:r>
              <a:rPr lang="de-AT" dirty="0" err="1"/>
              <a:t>minimum</a:t>
            </a:r>
            <a:r>
              <a:rPr lang="de-AT" dirty="0"/>
              <a:t> </a:t>
            </a:r>
            <a:r>
              <a:rPr lang="de-AT" dirty="0" err="1"/>
              <a:t>capital</a:t>
            </a:r>
            <a:r>
              <a:rPr lang="de-AT" dirty="0"/>
              <a:t>, </a:t>
            </a:r>
            <a:r>
              <a:rPr lang="de-AT" dirty="0" err="1"/>
              <a:t>appointment</a:t>
            </a:r>
            <a:r>
              <a:rPr lang="de-AT" dirty="0"/>
              <a:t> of </a:t>
            </a:r>
            <a:r>
              <a:rPr lang="de-AT" dirty="0" err="1"/>
              <a:t>representatives</a:t>
            </a:r>
            <a:r>
              <a:rPr lang="de-AT" dirty="0"/>
              <a:t> </a:t>
            </a:r>
            <a:r>
              <a:rPr lang="de-AT" dirty="0" err="1"/>
              <a:t>and</a:t>
            </a:r>
            <a:r>
              <a:rPr lang="de-AT" dirty="0"/>
              <a:t> </a:t>
            </a:r>
            <a:r>
              <a:rPr lang="de-AT" dirty="0" err="1"/>
              <a:t>other</a:t>
            </a:r>
            <a:r>
              <a:rPr lang="de-AT" dirty="0"/>
              <a:t> </a:t>
            </a:r>
            <a:r>
              <a:rPr lang="de-AT" dirty="0" err="1"/>
              <a:t>organs</a:t>
            </a:r>
            <a:r>
              <a:rPr lang="de-AT" dirty="0"/>
              <a:t> </a:t>
            </a:r>
            <a:r>
              <a:rPr lang="de-AT" dirty="0" err="1"/>
              <a:t>etc</a:t>
            </a:r>
            <a:endParaRPr lang="de-AT" dirty="0"/>
          </a:p>
          <a:p>
            <a:pPr lvl="1"/>
            <a:r>
              <a:rPr lang="de-AT" dirty="0" err="1"/>
              <a:t>if</a:t>
            </a:r>
            <a:r>
              <a:rPr lang="de-AT" dirty="0"/>
              <a:t> </a:t>
            </a:r>
            <a:r>
              <a:rPr lang="de-AT" dirty="0" err="1"/>
              <a:t>those</a:t>
            </a:r>
            <a:r>
              <a:rPr lang="de-AT" dirty="0"/>
              <a:t> </a:t>
            </a:r>
            <a:r>
              <a:rPr lang="de-AT" dirty="0" err="1"/>
              <a:t>requirements</a:t>
            </a:r>
            <a:r>
              <a:rPr lang="de-AT" dirty="0"/>
              <a:t> </a:t>
            </a:r>
            <a:r>
              <a:rPr lang="de-AT" dirty="0" err="1"/>
              <a:t>are</a:t>
            </a:r>
            <a:r>
              <a:rPr lang="de-AT" dirty="0"/>
              <a:t> </a:t>
            </a:r>
            <a:r>
              <a:rPr lang="de-AT" dirty="0" err="1"/>
              <a:t>met</a:t>
            </a:r>
            <a:r>
              <a:rPr lang="de-AT" dirty="0"/>
              <a:t> </a:t>
            </a:r>
            <a:r>
              <a:rPr lang="de-AT" dirty="0" err="1"/>
              <a:t>the</a:t>
            </a:r>
            <a:r>
              <a:rPr lang="de-AT" dirty="0"/>
              <a:t> </a:t>
            </a:r>
            <a:r>
              <a:rPr lang="de-AT" dirty="0" err="1"/>
              <a:t>establishment</a:t>
            </a:r>
            <a:r>
              <a:rPr lang="de-AT" dirty="0"/>
              <a:t> of </a:t>
            </a:r>
            <a:r>
              <a:rPr lang="de-AT" dirty="0" err="1"/>
              <a:t>the</a:t>
            </a:r>
            <a:r>
              <a:rPr lang="de-AT" dirty="0"/>
              <a:t> legal </a:t>
            </a:r>
            <a:r>
              <a:rPr lang="de-AT" dirty="0" err="1"/>
              <a:t>person</a:t>
            </a:r>
            <a:r>
              <a:rPr lang="de-AT" dirty="0"/>
              <a:t> </a:t>
            </a:r>
            <a:r>
              <a:rPr lang="de-AT" dirty="0" err="1"/>
              <a:t>has</a:t>
            </a:r>
            <a:r>
              <a:rPr lang="de-AT" dirty="0"/>
              <a:t> </a:t>
            </a:r>
            <a:r>
              <a:rPr lang="de-AT" dirty="0" err="1"/>
              <a:t>to</a:t>
            </a:r>
            <a:r>
              <a:rPr lang="de-AT" dirty="0"/>
              <a:t> </a:t>
            </a:r>
            <a:r>
              <a:rPr lang="de-AT" dirty="0" err="1"/>
              <a:t>be</a:t>
            </a:r>
            <a:r>
              <a:rPr lang="de-AT" dirty="0"/>
              <a:t> </a:t>
            </a:r>
            <a:r>
              <a:rPr lang="de-AT" dirty="0" err="1"/>
              <a:t>approved</a:t>
            </a:r>
            <a:endParaRPr lang="de-AT" dirty="0"/>
          </a:p>
          <a:p>
            <a:pPr lvl="1"/>
            <a:r>
              <a:rPr lang="de-AT" dirty="0" err="1"/>
              <a:t>state</a:t>
            </a:r>
            <a:r>
              <a:rPr lang="de-AT" dirty="0"/>
              <a:t> </a:t>
            </a:r>
            <a:r>
              <a:rPr lang="de-AT" dirty="0" err="1"/>
              <a:t>control</a:t>
            </a:r>
            <a:r>
              <a:rPr lang="de-AT" dirty="0"/>
              <a:t> </a:t>
            </a:r>
            <a:r>
              <a:rPr lang="de-AT" dirty="0" err="1"/>
              <a:t>is</a:t>
            </a:r>
            <a:r>
              <a:rPr lang="de-AT" dirty="0"/>
              <a:t> </a:t>
            </a:r>
            <a:r>
              <a:rPr lang="de-AT" dirty="0" err="1"/>
              <a:t>restricted</a:t>
            </a:r>
            <a:r>
              <a:rPr lang="de-AT" dirty="0"/>
              <a:t> </a:t>
            </a:r>
            <a:r>
              <a:rPr lang="de-AT" dirty="0" err="1"/>
              <a:t>to</a:t>
            </a:r>
            <a:r>
              <a:rPr lang="de-AT" dirty="0"/>
              <a:t> a </a:t>
            </a:r>
            <a:r>
              <a:rPr lang="de-AT" dirty="0" err="1"/>
              <a:t>review</a:t>
            </a:r>
            <a:r>
              <a:rPr lang="de-AT" dirty="0"/>
              <a:t> </a:t>
            </a:r>
            <a:r>
              <a:rPr lang="de-AT" dirty="0" err="1"/>
              <a:t>whether</a:t>
            </a:r>
            <a:r>
              <a:rPr lang="de-AT" dirty="0"/>
              <a:t> </a:t>
            </a:r>
            <a:r>
              <a:rPr lang="de-AT" dirty="0" err="1"/>
              <a:t>or</a:t>
            </a:r>
            <a:r>
              <a:rPr lang="de-AT" dirty="0"/>
              <a:t> not </a:t>
            </a:r>
            <a:r>
              <a:rPr lang="de-AT" dirty="0" err="1"/>
              <a:t>the</a:t>
            </a:r>
            <a:r>
              <a:rPr lang="de-AT" dirty="0"/>
              <a:t> legal </a:t>
            </a:r>
            <a:r>
              <a:rPr lang="de-AT" dirty="0" err="1"/>
              <a:t>requirements</a:t>
            </a:r>
            <a:r>
              <a:rPr lang="de-AT" dirty="0"/>
              <a:t> </a:t>
            </a:r>
            <a:r>
              <a:rPr lang="de-AT" dirty="0" err="1"/>
              <a:t>are</a:t>
            </a:r>
            <a:r>
              <a:rPr lang="de-AT" dirty="0"/>
              <a:t> </a:t>
            </a:r>
            <a:r>
              <a:rPr lang="de-AT" dirty="0" err="1"/>
              <a:t>met</a:t>
            </a:r>
            <a:endParaRPr lang="de-AT" dirty="0"/>
          </a:p>
          <a:p>
            <a:pPr lvl="1"/>
            <a:r>
              <a:rPr lang="de-AT" dirty="0" err="1"/>
              <a:t>founders</a:t>
            </a:r>
            <a:r>
              <a:rPr lang="de-AT" dirty="0"/>
              <a:t>‘ </a:t>
            </a:r>
            <a:r>
              <a:rPr lang="de-AT" dirty="0" err="1"/>
              <a:t>right</a:t>
            </a:r>
            <a:r>
              <a:rPr lang="de-AT" dirty="0"/>
              <a:t> </a:t>
            </a:r>
            <a:r>
              <a:rPr lang="de-AT" dirty="0" err="1"/>
              <a:t>to</a:t>
            </a:r>
            <a:r>
              <a:rPr lang="de-AT" dirty="0"/>
              <a:t> bring </a:t>
            </a:r>
            <a:r>
              <a:rPr lang="de-AT" dirty="0" err="1"/>
              <a:t>their</a:t>
            </a:r>
            <a:r>
              <a:rPr lang="de-AT" dirty="0"/>
              <a:t> legal </a:t>
            </a:r>
            <a:r>
              <a:rPr lang="de-AT" dirty="0" err="1"/>
              <a:t>person</a:t>
            </a:r>
            <a:r>
              <a:rPr lang="de-AT" dirty="0"/>
              <a:t> </a:t>
            </a:r>
            <a:r>
              <a:rPr lang="de-AT" dirty="0" err="1"/>
              <a:t>to</a:t>
            </a:r>
            <a:r>
              <a:rPr lang="de-AT" dirty="0"/>
              <a:t> </a:t>
            </a:r>
            <a:r>
              <a:rPr lang="de-AT" dirty="0" err="1"/>
              <a:t>existence</a:t>
            </a:r>
            <a:r>
              <a:rPr lang="de-AT" dirty="0"/>
              <a:t> </a:t>
            </a:r>
            <a:r>
              <a:rPr lang="de-AT" dirty="0" err="1"/>
              <a:t>is</a:t>
            </a:r>
            <a:r>
              <a:rPr lang="de-AT" dirty="0"/>
              <a:t> </a:t>
            </a:r>
            <a:r>
              <a:rPr lang="de-AT" dirty="0" err="1"/>
              <a:t>granted</a:t>
            </a:r>
            <a:endParaRPr lang="de-AT" dirty="0"/>
          </a:p>
          <a:p>
            <a:pPr lvl="1"/>
            <a:r>
              <a:rPr lang="de-AT" dirty="0"/>
              <a:t>normative </a:t>
            </a:r>
            <a:r>
              <a:rPr lang="de-AT" dirty="0" err="1"/>
              <a:t>system</a:t>
            </a:r>
            <a:r>
              <a:rPr lang="de-AT" dirty="0"/>
              <a:t> </a:t>
            </a:r>
            <a:r>
              <a:rPr lang="de-AT" dirty="0" err="1"/>
              <a:t>is</a:t>
            </a:r>
            <a:r>
              <a:rPr lang="de-AT" dirty="0"/>
              <a:t> </a:t>
            </a:r>
            <a:r>
              <a:rPr lang="de-AT" dirty="0" err="1"/>
              <a:t>most</a:t>
            </a:r>
            <a:r>
              <a:rPr lang="de-AT" dirty="0"/>
              <a:t> </a:t>
            </a:r>
            <a:r>
              <a:rPr lang="de-AT" dirty="0" err="1"/>
              <a:t>commonly</a:t>
            </a:r>
            <a:r>
              <a:rPr lang="de-AT" dirty="0"/>
              <a:t> </a:t>
            </a:r>
            <a:r>
              <a:rPr lang="de-AT" dirty="0" err="1"/>
              <a:t>applied</a:t>
            </a:r>
            <a:r>
              <a:rPr lang="de-AT" dirty="0"/>
              <a:t> in modern </a:t>
            </a:r>
            <a:r>
              <a:rPr lang="de-AT" dirty="0" err="1"/>
              <a:t>legislation</a:t>
            </a:r>
            <a:endParaRPr lang="de-AT" dirty="0"/>
          </a:p>
        </p:txBody>
      </p:sp>
    </p:spTree>
    <p:extLst>
      <p:ext uri="{BB962C8B-B14F-4D97-AF65-F5344CB8AC3E}">
        <p14:creationId xmlns:p14="http://schemas.microsoft.com/office/powerpoint/2010/main" val="237301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el 3"/>
          <p:cNvSpPr>
            <a:spLocks noGrp="1"/>
          </p:cNvSpPr>
          <p:nvPr>
            <p:ph type="title"/>
          </p:nvPr>
        </p:nvSpPr>
        <p:spPr/>
        <p:txBody>
          <a:bodyPr/>
          <a:lstStyle/>
          <a:p>
            <a:r>
              <a:rPr lang="de-AT" dirty="0"/>
              <a:t>Survey of </a:t>
            </a:r>
            <a:r>
              <a:rPr lang="de-AT" dirty="0" err="1"/>
              <a:t>contents</a:t>
            </a:r>
            <a:endParaRPr lang="de-AT" dirty="0"/>
          </a:p>
        </p:txBody>
      </p:sp>
      <p:sp>
        <p:nvSpPr>
          <p:cNvPr id="5" name="Inhaltsplatzhalter 4"/>
          <p:cNvSpPr>
            <a:spLocks noGrp="1"/>
          </p:cNvSpPr>
          <p:nvPr>
            <p:ph idx="1"/>
          </p:nvPr>
        </p:nvSpPr>
        <p:spPr/>
        <p:txBody>
          <a:bodyPr/>
          <a:lstStyle/>
          <a:p>
            <a:pPr marL="643500" indent="-571500">
              <a:buAutoNum type="romanUcPeriod"/>
            </a:pPr>
            <a:r>
              <a:rPr lang="de-AT" dirty="0" err="1"/>
              <a:t>What</a:t>
            </a:r>
            <a:r>
              <a:rPr lang="de-AT" dirty="0"/>
              <a:t> </a:t>
            </a:r>
            <a:r>
              <a:rPr lang="de-AT" dirty="0" err="1"/>
              <a:t>is</a:t>
            </a:r>
            <a:r>
              <a:rPr lang="de-AT" dirty="0"/>
              <a:t> a legal </a:t>
            </a:r>
            <a:r>
              <a:rPr lang="de-AT" dirty="0" err="1"/>
              <a:t>person</a:t>
            </a:r>
            <a:r>
              <a:rPr lang="de-AT" dirty="0"/>
              <a:t>?</a:t>
            </a:r>
          </a:p>
          <a:p>
            <a:pPr marL="643500" indent="-571500">
              <a:buAutoNum type="romanUcPeriod"/>
            </a:pPr>
            <a:r>
              <a:rPr lang="de-AT" dirty="0"/>
              <a:t>Systems of legal </a:t>
            </a:r>
            <a:r>
              <a:rPr lang="de-AT" dirty="0" err="1"/>
              <a:t>persons</a:t>
            </a:r>
            <a:endParaRPr lang="de-AT" dirty="0"/>
          </a:p>
          <a:p>
            <a:pPr marL="643500" indent="-571500">
              <a:buAutoNum type="romanUcPeriod"/>
            </a:pP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a:p>
            <a:pPr marL="643500" indent="-571500">
              <a:buAutoNum type="romanUcPeriod"/>
            </a:pPr>
            <a:r>
              <a:rPr lang="de-AT" dirty="0"/>
              <a:t>Establishment of a legal </a:t>
            </a:r>
            <a:r>
              <a:rPr lang="de-AT" dirty="0" err="1"/>
              <a:t>person</a:t>
            </a:r>
            <a:endParaRPr lang="de-AT" dirty="0"/>
          </a:p>
          <a:p>
            <a:pPr marL="643500" indent="-571500">
              <a:buAutoNum type="romanUcPeriod"/>
            </a:pPr>
            <a:r>
              <a:rPr lang="de-AT" dirty="0"/>
              <a:t>Legal </a:t>
            </a:r>
            <a:r>
              <a:rPr lang="de-AT" dirty="0" err="1"/>
              <a:t>personality</a:t>
            </a:r>
            <a:endParaRPr lang="de-AT" dirty="0"/>
          </a:p>
          <a:p>
            <a:pPr marL="643500" indent="-571500">
              <a:buAutoNum type="romanUcPeriod"/>
            </a:pPr>
            <a:r>
              <a:rPr lang="de-AT" dirty="0" err="1"/>
              <a:t>Principle</a:t>
            </a:r>
            <a:r>
              <a:rPr lang="de-AT" dirty="0"/>
              <a:t> of </a:t>
            </a:r>
            <a:r>
              <a:rPr lang="de-AT" dirty="0" err="1"/>
              <a:t>separation</a:t>
            </a:r>
            <a:endParaRPr lang="de-AT" dirty="0"/>
          </a:p>
          <a:p>
            <a:pPr marL="643500" indent="-571500">
              <a:buAutoNum type="romanUcPeriod"/>
            </a:pPr>
            <a:r>
              <a:rPr lang="de-DE" dirty="0" err="1"/>
              <a:t>Principle</a:t>
            </a:r>
            <a:r>
              <a:rPr lang="de-DE" dirty="0"/>
              <a:t> of </a:t>
            </a:r>
            <a:r>
              <a:rPr lang="de-DE" dirty="0" err="1"/>
              <a:t>equal</a:t>
            </a:r>
            <a:r>
              <a:rPr lang="de-DE" dirty="0"/>
              <a:t> </a:t>
            </a:r>
            <a:r>
              <a:rPr lang="de-DE" dirty="0" err="1"/>
              <a:t>treatment</a:t>
            </a:r>
            <a:endParaRPr lang="de-AT" dirty="0"/>
          </a:p>
        </p:txBody>
      </p:sp>
    </p:spTree>
    <p:extLst>
      <p:ext uri="{BB962C8B-B14F-4D97-AF65-F5344CB8AC3E}">
        <p14:creationId xmlns:p14="http://schemas.microsoft.com/office/powerpoint/2010/main" val="4232063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pPr lvl="1"/>
            <a:r>
              <a:rPr lang="de-AT" dirty="0" err="1"/>
              <a:t>see</a:t>
            </a:r>
            <a:r>
              <a:rPr lang="de-AT" dirty="0"/>
              <a:t> e.g. § 123 (1) </a:t>
            </a:r>
            <a:r>
              <a:rPr lang="de-AT" dirty="0" err="1"/>
              <a:t>czCC</a:t>
            </a:r>
            <a:r>
              <a:rPr lang="de-AT" dirty="0"/>
              <a:t>: „</a:t>
            </a:r>
            <a:r>
              <a:rPr lang="en-US" dirty="0"/>
              <a:t>The founding legal act shall specify at least the name, the registered office of the legal entity, the subject of activity, the legal entity's statutory body and how it is formed, unless this is provided for directly by law. It shall also specify who are the first members of the statutory body.”</a:t>
            </a:r>
          </a:p>
          <a:p>
            <a:pPr lvl="1"/>
            <a:r>
              <a:rPr lang="de-AT" dirty="0">
                <a:solidFill>
                  <a:srgbClr val="333333"/>
                </a:solidFill>
                <a:latin typeface="-apple-system"/>
              </a:rPr>
              <a:t>„</a:t>
            </a:r>
            <a:r>
              <a:rPr lang="de-AT" dirty="0" err="1">
                <a:solidFill>
                  <a:srgbClr val="333333"/>
                </a:solidFill>
                <a:latin typeface="-apple-system"/>
              </a:rPr>
              <a:t>Zakladatelské</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jednání</a:t>
            </a:r>
            <a:r>
              <a:rPr lang="de-AT" dirty="0">
                <a:solidFill>
                  <a:srgbClr val="333333"/>
                </a:solidFill>
                <a:latin typeface="-apple-system"/>
              </a:rPr>
              <a:t> </a:t>
            </a:r>
            <a:r>
              <a:rPr lang="de-AT" dirty="0" err="1">
                <a:solidFill>
                  <a:srgbClr val="333333"/>
                </a:solidFill>
                <a:latin typeface="-apple-system"/>
              </a:rPr>
              <a:t>určí</a:t>
            </a:r>
            <a:r>
              <a:rPr lang="de-AT" dirty="0">
                <a:solidFill>
                  <a:srgbClr val="333333"/>
                </a:solidFill>
                <a:latin typeface="-apple-system"/>
              </a:rPr>
              <a:t> </a:t>
            </a:r>
            <a:r>
              <a:rPr lang="de-AT" dirty="0" err="1">
                <a:solidFill>
                  <a:srgbClr val="333333"/>
                </a:solidFill>
                <a:latin typeface="-apple-system"/>
              </a:rPr>
              <a:t>alespoň</a:t>
            </a:r>
            <a:r>
              <a:rPr lang="de-AT" dirty="0">
                <a:solidFill>
                  <a:srgbClr val="333333"/>
                </a:solidFill>
                <a:latin typeface="-apple-system"/>
              </a:rPr>
              <a:t> </a:t>
            </a:r>
            <a:r>
              <a:rPr lang="de-AT" dirty="0" err="1">
                <a:solidFill>
                  <a:srgbClr val="333333"/>
                </a:solidFill>
                <a:latin typeface="-apple-system"/>
              </a:rPr>
              <a:t>název</a:t>
            </a:r>
            <a:r>
              <a:rPr lang="de-AT" dirty="0">
                <a:solidFill>
                  <a:srgbClr val="333333"/>
                </a:solidFill>
                <a:latin typeface="-apple-system"/>
              </a:rPr>
              <a:t>, </a:t>
            </a:r>
            <a:r>
              <a:rPr lang="de-AT" dirty="0" err="1">
                <a:solidFill>
                  <a:srgbClr val="333333"/>
                </a:solidFill>
                <a:latin typeface="-apple-system"/>
              </a:rPr>
              <a:t>sídlo</a:t>
            </a:r>
            <a:r>
              <a:rPr lang="de-AT" dirty="0">
                <a:solidFill>
                  <a:srgbClr val="333333"/>
                </a:solidFill>
                <a:latin typeface="-apple-system"/>
              </a:rPr>
              <a:t> </a:t>
            </a:r>
            <a:r>
              <a:rPr lang="de-AT" dirty="0" err="1">
                <a:solidFill>
                  <a:srgbClr val="333333"/>
                </a:solidFill>
                <a:latin typeface="-apple-system"/>
              </a:rPr>
              <a:t>právnické</a:t>
            </a:r>
            <a:r>
              <a:rPr lang="de-AT" dirty="0">
                <a:solidFill>
                  <a:srgbClr val="333333"/>
                </a:solidFill>
                <a:latin typeface="-apple-system"/>
              </a:rPr>
              <a:t> </a:t>
            </a:r>
            <a:r>
              <a:rPr lang="de-AT" dirty="0" err="1">
                <a:solidFill>
                  <a:srgbClr val="333333"/>
                </a:solidFill>
                <a:latin typeface="-apple-system"/>
              </a:rPr>
              <a:t>osoby</a:t>
            </a:r>
            <a:r>
              <a:rPr lang="de-AT" dirty="0">
                <a:solidFill>
                  <a:srgbClr val="333333"/>
                </a:solidFill>
                <a:latin typeface="-apple-system"/>
              </a:rPr>
              <a:t>, </a:t>
            </a:r>
            <a:r>
              <a:rPr lang="de-AT" dirty="0" err="1">
                <a:solidFill>
                  <a:srgbClr val="333333"/>
                </a:solidFill>
                <a:latin typeface="-apple-system"/>
              </a:rPr>
              <a:t>předmět</a:t>
            </a:r>
            <a:r>
              <a:rPr lang="de-AT" dirty="0">
                <a:solidFill>
                  <a:srgbClr val="333333"/>
                </a:solidFill>
                <a:latin typeface="-apple-system"/>
              </a:rPr>
              <a:t> </a:t>
            </a:r>
            <a:r>
              <a:rPr lang="de-AT" dirty="0" err="1">
                <a:solidFill>
                  <a:srgbClr val="333333"/>
                </a:solidFill>
                <a:latin typeface="-apple-system"/>
              </a:rPr>
              <a:t>činnosti</a:t>
            </a:r>
            <a:r>
              <a:rPr lang="de-AT" dirty="0">
                <a:solidFill>
                  <a:srgbClr val="333333"/>
                </a:solidFill>
                <a:latin typeface="-apple-system"/>
              </a:rPr>
              <a:t>, </a:t>
            </a:r>
            <a:r>
              <a:rPr lang="de-AT" dirty="0" err="1">
                <a:solidFill>
                  <a:srgbClr val="333333"/>
                </a:solidFill>
                <a:latin typeface="-apple-system"/>
              </a:rPr>
              <a:t>jaký</a:t>
            </a:r>
            <a:r>
              <a:rPr lang="de-AT" dirty="0">
                <a:solidFill>
                  <a:srgbClr val="333333"/>
                </a:solidFill>
                <a:latin typeface="-apple-system"/>
              </a:rPr>
              <a:t> </a:t>
            </a:r>
            <a:r>
              <a:rPr lang="de-AT" dirty="0" err="1">
                <a:solidFill>
                  <a:srgbClr val="333333"/>
                </a:solidFill>
                <a:latin typeface="-apple-system"/>
              </a:rPr>
              <a:t>má</a:t>
            </a:r>
            <a:r>
              <a:rPr lang="de-AT" dirty="0">
                <a:solidFill>
                  <a:srgbClr val="333333"/>
                </a:solidFill>
                <a:latin typeface="-apple-system"/>
              </a:rPr>
              <a:t> </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statutární</a:t>
            </a:r>
            <a:r>
              <a:rPr lang="de-AT" dirty="0">
                <a:solidFill>
                  <a:srgbClr val="333333"/>
                </a:solidFill>
                <a:latin typeface="-apple-system"/>
              </a:rPr>
              <a:t> </a:t>
            </a:r>
            <a:r>
              <a:rPr lang="de-AT" dirty="0" err="1">
                <a:solidFill>
                  <a:srgbClr val="333333"/>
                </a:solidFill>
                <a:latin typeface="-apple-system"/>
              </a:rPr>
              <a:t>orgán</a:t>
            </a:r>
            <a:r>
              <a:rPr lang="de-AT" dirty="0">
                <a:solidFill>
                  <a:srgbClr val="333333"/>
                </a:solidFill>
                <a:latin typeface="-apple-system"/>
              </a:rPr>
              <a:t> a </a:t>
            </a:r>
            <a:r>
              <a:rPr lang="de-AT" dirty="0" err="1">
                <a:solidFill>
                  <a:srgbClr val="333333"/>
                </a:solidFill>
                <a:latin typeface="-apple-system"/>
              </a:rPr>
              <a:t>jak</a:t>
            </a:r>
            <a:r>
              <a:rPr lang="de-AT" dirty="0">
                <a:solidFill>
                  <a:srgbClr val="333333"/>
                </a:solidFill>
                <a:latin typeface="-apple-system"/>
              </a:rPr>
              <a:t> se </a:t>
            </a:r>
            <a:r>
              <a:rPr lang="de-AT" dirty="0" err="1">
                <a:solidFill>
                  <a:srgbClr val="333333"/>
                </a:solidFill>
                <a:latin typeface="-apple-system"/>
              </a:rPr>
              <a:t>vytváří</a:t>
            </a:r>
            <a:r>
              <a:rPr lang="de-AT" dirty="0">
                <a:solidFill>
                  <a:srgbClr val="333333"/>
                </a:solidFill>
                <a:latin typeface="-apple-system"/>
              </a:rPr>
              <a:t>, </a:t>
            </a:r>
            <a:r>
              <a:rPr lang="de-AT" dirty="0" err="1">
                <a:solidFill>
                  <a:srgbClr val="333333"/>
                </a:solidFill>
                <a:latin typeface="-apple-system"/>
              </a:rPr>
              <a:t>nestanoví</a:t>
            </a:r>
            <a:r>
              <a:rPr lang="de-AT" dirty="0">
                <a:solidFill>
                  <a:srgbClr val="333333"/>
                </a:solidFill>
                <a:latin typeface="-apple-system"/>
              </a:rPr>
              <a:t>-li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zákon</a:t>
            </a:r>
            <a:r>
              <a:rPr lang="de-AT" dirty="0">
                <a:solidFill>
                  <a:srgbClr val="333333"/>
                </a:solidFill>
                <a:latin typeface="-apple-system"/>
              </a:rPr>
              <a:t> </a:t>
            </a:r>
            <a:r>
              <a:rPr lang="de-AT" dirty="0" err="1">
                <a:solidFill>
                  <a:srgbClr val="333333"/>
                </a:solidFill>
                <a:latin typeface="-apple-system"/>
              </a:rPr>
              <a:t>přímo</a:t>
            </a:r>
            <a:r>
              <a:rPr lang="de-AT" dirty="0">
                <a:solidFill>
                  <a:srgbClr val="333333"/>
                </a:solidFill>
                <a:latin typeface="-apple-system"/>
              </a:rPr>
              <a:t>. </a:t>
            </a:r>
            <a:r>
              <a:rPr lang="de-AT" dirty="0" err="1">
                <a:solidFill>
                  <a:srgbClr val="333333"/>
                </a:solidFill>
                <a:latin typeface="-apple-system"/>
              </a:rPr>
              <a:t>Určí</a:t>
            </a:r>
            <a:r>
              <a:rPr lang="de-AT" dirty="0">
                <a:solidFill>
                  <a:srgbClr val="333333"/>
                </a:solidFill>
                <a:latin typeface="-apple-system"/>
              </a:rPr>
              <a:t> </a:t>
            </a:r>
            <a:r>
              <a:rPr lang="de-AT" dirty="0" err="1">
                <a:solidFill>
                  <a:srgbClr val="333333"/>
                </a:solidFill>
                <a:latin typeface="-apple-system"/>
              </a:rPr>
              <a:t>též</a:t>
            </a:r>
            <a:r>
              <a:rPr lang="de-AT" dirty="0">
                <a:solidFill>
                  <a:srgbClr val="333333"/>
                </a:solidFill>
                <a:latin typeface="-apple-system"/>
              </a:rPr>
              <a:t>, </a:t>
            </a:r>
            <a:r>
              <a:rPr lang="de-AT" dirty="0" err="1">
                <a:solidFill>
                  <a:srgbClr val="333333"/>
                </a:solidFill>
                <a:latin typeface="-apple-system"/>
              </a:rPr>
              <a:t>kdo</a:t>
            </a:r>
            <a:r>
              <a:rPr lang="de-AT" dirty="0">
                <a:solidFill>
                  <a:srgbClr val="333333"/>
                </a:solidFill>
                <a:latin typeface="-apple-system"/>
              </a:rPr>
              <a:t> </a:t>
            </a:r>
            <a:r>
              <a:rPr lang="de-AT" dirty="0" err="1">
                <a:solidFill>
                  <a:srgbClr val="333333"/>
                </a:solidFill>
                <a:latin typeface="-apple-system"/>
              </a:rPr>
              <a:t>jsou</a:t>
            </a:r>
            <a:r>
              <a:rPr lang="de-AT" dirty="0">
                <a:solidFill>
                  <a:srgbClr val="333333"/>
                </a:solidFill>
                <a:latin typeface="-apple-system"/>
              </a:rPr>
              <a:t> </a:t>
            </a:r>
            <a:r>
              <a:rPr lang="de-AT" dirty="0" err="1">
                <a:solidFill>
                  <a:srgbClr val="333333"/>
                </a:solidFill>
                <a:latin typeface="-apple-system"/>
              </a:rPr>
              <a:t>první</a:t>
            </a:r>
            <a:r>
              <a:rPr lang="de-AT" dirty="0">
                <a:solidFill>
                  <a:srgbClr val="333333"/>
                </a:solidFill>
                <a:latin typeface="-apple-system"/>
              </a:rPr>
              <a:t> </a:t>
            </a:r>
            <a:r>
              <a:rPr lang="de-AT" dirty="0" err="1">
                <a:solidFill>
                  <a:srgbClr val="333333"/>
                </a:solidFill>
                <a:latin typeface="-apple-system"/>
              </a:rPr>
              <a:t>členové</a:t>
            </a:r>
            <a:r>
              <a:rPr lang="de-AT" dirty="0">
                <a:solidFill>
                  <a:srgbClr val="333333"/>
                </a:solidFill>
                <a:latin typeface="-apple-system"/>
              </a:rPr>
              <a:t> </a:t>
            </a:r>
            <a:r>
              <a:rPr lang="de-AT" dirty="0" err="1">
                <a:solidFill>
                  <a:srgbClr val="333333"/>
                </a:solidFill>
                <a:latin typeface="-apple-system"/>
              </a:rPr>
              <a:t>statutárního</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a:t>
            </a:r>
          </a:p>
          <a:p>
            <a:pPr lvl="1"/>
            <a:r>
              <a:rPr lang="de-AT" dirty="0" err="1">
                <a:solidFill>
                  <a:srgbClr val="333333"/>
                </a:solidFill>
                <a:latin typeface="-apple-system"/>
              </a:rPr>
              <a:t>depending</a:t>
            </a:r>
            <a:r>
              <a:rPr lang="de-AT" dirty="0">
                <a:solidFill>
                  <a:srgbClr val="333333"/>
                </a:solidFill>
                <a:latin typeface="-apple-system"/>
              </a:rPr>
              <a:t> on </a:t>
            </a:r>
            <a:r>
              <a:rPr lang="de-AT" dirty="0" err="1">
                <a:solidFill>
                  <a:srgbClr val="333333"/>
                </a:solidFill>
                <a:latin typeface="-apple-system"/>
              </a:rPr>
              <a:t>the</a:t>
            </a:r>
            <a:r>
              <a:rPr lang="de-AT" dirty="0">
                <a:solidFill>
                  <a:srgbClr val="333333"/>
                </a:solidFill>
                <a:latin typeface="-apple-system"/>
              </a:rPr>
              <a:t> form of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there</a:t>
            </a:r>
            <a:r>
              <a:rPr lang="de-AT" dirty="0">
                <a:solidFill>
                  <a:srgbClr val="333333"/>
                </a:solidFill>
                <a:latin typeface="-apple-system"/>
              </a:rPr>
              <a:t> </a:t>
            </a:r>
            <a:r>
              <a:rPr lang="de-AT" dirty="0" err="1">
                <a:solidFill>
                  <a:srgbClr val="333333"/>
                </a:solidFill>
                <a:latin typeface="-apple-system"/>
              </a:rPr>
              <a:t>may</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additional </a:t>
            </a:r>
            <a:r>
              <a:rPr lang="de-AT" dirty="0" err="1">
                <a:solidFill>
                  <a:srgbClr val="333333"/>
                </a:solidFill>
                <a:latin typeface="-apple-system"/>
              </a:rPr>
              <a:t>requirements</a:t>
            </a:r>
            <a:endParaRPr lang="de-AT" dirty="0">
              <a:solidFill>
                <a:srgbClr val="333333"/>
              </a:solidFill>
              <a:latin typeface="-apple-system"/>
            </a:endParaRPr>
          </a:p>
          <a:p>
            <a:r>
              <a:rPr lang="de-AT" dirty="0" err="1">
                <a:solidFill>
                  <a:srgbClr val="333333"/>
                </a:solidFill>
                <a:latin typeface="-apple-system"/>
              </a:rPr>
              <a:t>system</a:t>
            </a:r>
            <a:r>
              <a:rPr lang="de-AT" dirty="0">
                <a:solidFill>
                  <a:srgbClr val="333333"/>
                </a:solidFill>
                <a:latin typeface="-apple-system"/>
              </a:rPr>
              <a:t> of </a:t>
            </a:r>
            <a:r>
              <a:rPr lang="de-AT" dirty="0" err="1">
                <a:solidFill>
                  <a:srgbClr val="333333"/>
                </a:solidFill>
                <a:latin typeface="-apple-system"/>
              </a:rPr>
              <a:t>registration</a:t>
            </a:r>
            <a:r>
              <a:rPr lang="de-AT" dirty="0">
                <a:solidFill>
                  <a:srgbClr val="333333"/>
                </a:solidFill>
                <a:latin typeface="-apple-system"/>
              </a:rPr>
              <a:t> (</a:t>
            </a:r>
            <a:r>
              <a:rPr lang="de-AT" dirty="0" err="1">
                <a:solidFill>
                  <a:srgbClr val="333333"/>
                </a:solidFill>
                <a:latin typeface="-apple-system"/>
              </a:rPr>
              <a:t>free</a:t>
            </a:r>
            <a:r>
              <a:rPr lang="de-AT" dirty="0">
                <a:solidFill>
                  <a:srgbClr val="333333"/>
                </a:solidFill>
                <a:latin typeface="-apple-system"/>
              </a:rPr>
              <a:t> </a:t>
            </a:r>
            <a:r>
              <a:rPr lang="de-AT" dirty="0" err="1">
                <a:solidFill>
                  <a:srgbClr val="333333"/>
                </a:solidFill>
                <a:latin typeface="-apple-system"/>
              </a:rPr>
              <a:t>creation</a:t>
            </a:r>
            <a:r>
              <a:rPr lang="de-AT" dirty="0">
                <a:solidFill>
                  <a:srgbClr val="333333"/>
                </a:solidFill>
                <a:latin typeface="-apple-system"/>
              </a:rPr>
              <a:t> of a legal </a:t>
            </a:r>
            <a:r>
              <a:rPr lang="de-AT" dirty="0" err="1">
                <a:solidFill>
                  <a:srgbClr val="333333"/>
                </a:solidFill>
                <a:latin typeface="-apple-system"/>
              </a:rPr>
              <a:t>person</a:t>
            </a:r>
            <a:r>
              <a:rPr lang="de-AT" dirty="0">
                <a:solidFill>
                  <a:srgbClr val="333333"/>
                </a:solidFill>
                <a:latin typeface="-apple-system"/>
              </a:rPr>
              <a:t>)</a:t>
            </a:r>
          </a:p>
          <a:p>
            <a:pPr lvl="1"/>
            <a:r>
              <a:rPr lang="de-AT" dirty="0">
                <a:solidFill>
                  <a:srgbClr val="333333"/>
                </a:solidFill>
                <a:latin typeface="-apple-system"/>
              </a:rPr>
              <a:t>after legal </a:t>
            </a:r>
            <a:r>
              <a:rPr lang="de-AT" dirty="0" err="1">
                <a:solidFill>
                  <a:srgbClr val="333333"/>
                </a:solidFill>
                <a:latin typeface="-apple-system"/>
              </a:rPr>
              <a:t>act</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founders</a:t>
            </a:r>
            <a:r>
              <a:rPr lang="de-AT" dirty="0">
                <a:solidFill>
                  <a:srgbClr val="333333"/>
                </a:solidFill>
                <a:latin typeface="-apple-system"/>
              </a:rPr>
              <a:t>,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has</a:t>
            </a:r>
            <a:r>
              <a:rPr lang="de-AT" dirty="0">
                <a:solidFill>
                  <a:srgbClr val="333333"/>
                </a:solidFill>
                <a:latin typeface="-apple-system"/>
              </a:rPr>
              <a:t> just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registered</a:t>
            </a:r>
          </a:p>
          <a:p>
            <a:pPr lvl="1"/>
            <a:r>
              <a:rPr lang="de-AT" dirty="0" err="1">
                <a:solidFill>
                  <a:srgbClr val="333333"/>
                </a:solidFill>
                <a:latin typeface="-apple-system"/>
              </a:rPr>
              <a:t>no</a:t>
            </a:r>
            <a:r>
              <a:rPr lang="de-AT" dirty="0">
                <a:solidFill>
                  <a:srgbClr val="333333"/>
                </a:solidFill>
                <a:latin typeface="-apple-system"/>
              </a:rPr>
              <a:t>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control</a:t>
            </a:r>
            <a:endParaRPr lang="de-AT" dirty="0">
              <a:solidFill>
                <a:srgbClr val="333333"/>
              </a:solidFill>
              <a:latin typeface="-apple-system"/>
            </a:endParaRPr>
          </a:p>
          <a:p>
            <a:pPr lvl="1"/>
            <a:r>
              <a:rPr lang="de-AT" dirty="0" err="1">
                <a:solidFill>
                  <a:srgbClr val="333333"/>
                </a:solidFill>
                <a:latin typeface="-apple-system"/>
              </a:rPr>
              <a:t>rarely</a:t>
            </a:r>
            <a:r>
              <a:rPr lang="de-AT" dirty="0">
                <a:solidFill>
                  <a:srgbClr val="333333"/>
                </a:solidFill>
                <a:latin typeface="-apple-system"/>
              </a:rPr>
              <a:t> </a:t>
            </a:r>
            <a:r>
              <a:rPr lang="de-AT" dirty="0" err="1">
                <a:solidFill>
                  <a:srgbClr val="333333"/>
                </a:solidFill>
                <a:latin typeface="-apple-system"/>
              </a:rPr>
              <a:t>applied</a:t>
            </a:r>
            <a:endParaRPr lang="de-AT" dirty="0">
              <a:solidFill>
                <a:srgbClr val="333333"/>
              </a:solidFill>
              <a:latin typeface="-apple-system"/>
            </a:endParaRPr>
          </a:p>
          <a:p>
            <a:pPr lvl="1"/>
            <a:r>
              <a:rPr lang="de-AT" dirty="0">
                <a:solidFill>
                  <a:srgbClr val="333333"/>
                </a:solidFill>
                <a:latin typeface="-apple-system"/>
              </a:rPr>
              <a:t>Liechtenstein </a:t>
            </a:r>
            <a:r>
              <a:rPr lang="de-AT" dirty="0" err="1">
                <a:solidFill>
                  <a:srgbClr val="333333"/>
                </a:solidFill>
                <a:latin typeface="-apple-system"/>
              </a:rPr>
              <a:t>foundation</a:t>
            </a:r>
            <a:r>
              <a:rPr lang="de-AT" dirty="0">
                <a:solidFill>
                  <a:srgbClr val="333333"/>
                </a:solidFill>
                <a:latin typeface="-apple-system"/>
              </a:rPr>
              <a:t> </a:t>
            </a:r>
            <a:r>
              <a:rPr lang="de-AT" dirty="0" err="1">
                <a:solidFill>
                  <a:srgbClr val="333333"/>
                </a:solidFill>
                <a:latin typeface="-apple-system"/>
              </a:rPr>
              <a:t>as</a:t>
            </a:r>
            <a:r>
              <a:rPr lang="de-AT" dirty="0">
                <a:solidFill>
                  <a:srgbClr val="333333"/>
                </a:solidFill>
                <a:latin typeface="-apple-system"/>
              </a:rPr>
              <a:t> an </a:t>
            </a:r>
            <a:r>
              <a:rPr lang="de-AT" dirty="0" err="1">
                <a:solidFill>
                  <a:srgbClr val="333333"/>
                </a:solidFill>
                <a:latin typeface="-apple-system"/>
              </a:rPr>
              <a:t>example</a:t>
            </a:r>
            <a:endParaRPr lang="de-AT" dirty="0"/>
          </a:p>
        </p:txBody>
      </p:sp>
    </p:spTree>
    <p:extLst>
      <p:ext uri="{BB962C8B-B14F-4D97-AF65-F5344CB8AC3E}">
        <p14:creationId xmlns:p14="http://schemas.microsoft.com/office/powerpoint/2010/main" val="3874454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a:t>Legal </a:t>
            </a:r>
            <a:r>
              <a:rPr lang="de-AT" dirty="0" err="1"/>
              <a:t>person</a:t>
            </a:r>
            <a:r>
              <a:rPr lang="de-AT" dirty="0"/>
              <a:t> </a:t>
            </a:r>
            <a:r>
              <a:rPr lang="de-AT" dirty="0" err="1"/>
              <a:t>has</a:t>
            </a:r>
            <a:r>
              <a:rPr lang="de-AT" dirty="0"/>
              <a:t> legal </a:t>
            </a:r>
            <a:r>
              <a:rPr lang="de-AT" dirty="0" err="1"/>
              <a:t>personality</a:t>
            </a:r>
            <a:endParaRPr lang="de-AT" dirty="0"/>
          </a:p>
          <a:p>
            <a:r>
              <a:rPr lang="de-AT" dirty="0" err="1"/>
              <a:t>range</a:t>
            </a:r>
            <a:r>
              <a:rPr lang="de-AT" dirty="0"/>
              <a:t> of legal </a:t>
            </a:r>
            <a:r>
              <a:rPr lang="de-AT" dirty="0" err="1"/>
              <a:t>personality</a:t>
            </a:r>
            <a:r>
              <a:rPr lang="de-AT" dirty="0"/>
              <a:t>?</a:t>
            </a:r>
          </a:p>
          <a:p>
            <a:r>
              <a:rPr lang="de-AT" dirty="0"/>
              <a:t>Basic </a:t>
            </a:r>
            <a:r>
              <a:rPr lang="de-AT" dirty="0" err="1"/>
              <a:t>principle</a:t>
            </a:r>
            <a:r>
              <a:rPr lang="de-AT" dirty="0"/>
              <a:t>:</a:t>
            </a:r>
          </a:p>
          <a:p>
            <a:pPr lvl="1"/>
            <a:r>
              <a:rPr lang="de-AT" dirty="0" err="1"/>
              <a:t>equality</a:t>
            </a:r>
            <a:r>
              <a:rPr lang="de-AT" dirty="0"/>
              <a:t> of legal </a:t>
            </a:r>
            <a:r>
              <a:rPr lang="de-AT" dirty="0" err="1"/>
              <a:t>personality</a:t>
            </a:r>
            <a:r>
              <a:rPr lang="de-AT" dirty="0"/>
              <a:t> </a:t>
            </a:r>
            <a:r>
              <a:rPr lang="de-AT" dirty="0" err="1"/>
              <a:t>between</a:t>
            </a:r>
            <a:r>
              <a:rPr lang="de-AT" dirty="0"/>
              <a:t> </a:t>
            </a:r>
            <a:r>
              <a:rPr lang="de-AT" dirty="0" err="1"/>
              <a:t>natural</a:t>
            </a:r>
            <a:r>
              <a:rPr lang="de-AT" dirty="0"/>
              <a:t> </a:t>
            </a:r>
            <a:r>
              <a:rPr lang="de-AT" dirty="0" err="1"/>
              <a:t>persons</a:t>
            </a:r>
            <a:r>
              <a:rPr lang="de-AT" dirty="0"/>
              <a:t> </a:t>
            </a:r>
            <a:r>
              <a:rPr lang="de-AT" dirty="0" err="1"/>
              <a:t>and</a:t>
            </a:r>
            <a:r>
              <a:rPr lang="de-AT" dirty="0"/>
              <a:t> legal </a:t>
            </a:r>
            <a:r>
              <a:rPr lang="de-AT" dirty="0" err="1"/>
              <a:t>persons</a:t>
            </a:r>
            <a:endParaRPr lang="de-AT" dirty="0"/>
          </a:p>
          <a:p>
            <a:pPr lvl="2"/>
            <a:r>
              <a:rPr lang="de-AT" dirty="0"/>
              <a:t>legal </a:t>
            </a:r>
            <a:r>
              <a:rPr lang="de-AT" dirty="0" err="1"/>
              <a:t>persons</a:t>
            </a:r>
            <a:r>
              <a:rPr lang="de-AT" dirty="0"/>
              <a:t>, in </a:t>
            </a:r>
            <a:r>
              <a:rPr lang="de-AT" dirty="0" err="1"/>
              <a:t>general</a:t>
            </a:r>
            <a:r>
              <a:rPr lang="de-AT" dirty="0"/>
              <a:t>, </a:t>
            </a:r>
            <a:r>
              <a:rPr lang="de-AT" dirty="0" err="1"/>
              <a:t>have</a:t>
            </a:r>
            <a:r>
              <a:rPr lang="de-AT" dirty="0"/>
              <a:t> </a:t>
            </a:r>
            <a:r>
              <a:rPr lang="de-AT" dirty="0" err="1"/>
              <a:t>the</a:t>
            </a:r>
            <a:r>
              <a:rPr lang="de-AT" dirty="0"/>
              <a:t> same </a:t>
            </a:r>
            <a:r>
              <a:rPr lang="de-AT" dirty="0" err="1"/>
              <a:t>range</a:t>
            </a:r>
            <a:r>
              <a:rPr lang="de-AT" dirty="0"/>
              <a:t> of legal </a:t>
            </a:r>
            <a:r>
              <a:rPr lang="de-AT" dirty="0" err="1"/>
              <a:t>personality</a:t>
            </a:r>
            <a:endParaRPr lang="de-AT" dirty="0"/>
          </a:p>
          <a:p>
            <a:pPr lvl="1"/>
            <a:r>
              <a:rPr lang="de-AT" dirty="0" err="1"/>
              <a:t>protection</a:t>
            </a:r>
            <a:r>
              <a:rPr lang="de-AT" dirty="0"/>
              <a:t> not </a:t>
            </a:r>
            <a:r>
              <a:rPr lang="de-AT" dirty="0" err="1"/>
              <a:t>only</a:t>
            </a:r>
            <a:r>
              <a:rPr lang="de-AT" dirty="0"/>
              <a:t> of </a:t>
            </a:r>
            <a:r>
              <a:rPr lang="de-AT" dirty="0" err="1"/>
              <a:t>property</a:t>
            </a:r>
            <a:r>
              <a:rPr lang="de-AT" dirty="0"/>
              <a:t>, but </a:t>
            </a:r>
            <a:r>
              <a:rPr lang="de-AT" dirty="0" err="1"/>
              <a:t>as</a:t>
            </a:r>
            <a:r>
              <a:rPr lang="de-AT" dirty="0"/>
              <a:t> </a:t>
            </a:r>
            <a:r>
              <a:rPr lang="de-AT" dirty="0" err="1"/>
              <a:t>well</a:t>
            </a:r>
            <a:r>
              <a:rPr lang="de-AT" dirty="0"/>
              <a:t> personal </a:t>
            </a:r>
            <a:r>
              <a:rPr lang="de-AT" dirty="0" err="1"/>
              <a:t>rights</a:t>
            </a:r>
            <a:r>
              <a:rPr lang="de-AT" dirty="0"/>
              <a:t> (</a:t>
            </a:r>
            <a:r>
              <a:rPr lang="de-AT" dirty="0" err="1"/>
              <a:t>name</a:t>
            </a:r>
            <a:r>
              <a:rPr lang="de-AT" dirty="0"/>
              <a:t>, </a:t>
            </a:r>
            <a:r>
              <a:rPr lang="de-AT" dirty="0" err="1"/>
              <a:t>privacy</a:t>
            </a:r>
            <a:r>
              <a:rPr lang="de-AT" dirty="0"/>
              <a:t> </a:t>
            </a:r>
            <a:r>
              <a:rPr lang="de-AT" dirty="0" err="1"/>
              <a:t>etc</a:t>
            </a:r>
            <a:r>
              <a:rPr lang="de-AT" dirty="0"/>
              <a:t>)</a:t>
            </a:r>
          </a:p>
          <a:p>
            <a:pPr lvl="1"/>
            <a:r>
              <a:rPr lang="de-AT" dirty="0"/>
              <a:t>legal </a:t>
            </a:r>
            <a:r>
              <a:rPr lang="de-AT" dirty="0" err="1"/>
              <a:t>persons</a:t>
            </a:r>
            <a:r>
              <a:rPr lang="de-AT" dirty="0"/>
              <a:t> </a:t>
            </a:r>
            <a:r>
              <a:rPr lang="de-AT" dirty="0" err="1"/>
              <a:t>entitled</a:t>
            </a:r>
            <a:r>
              <a:rPr lang="de-AT" dirty="0"/>
              <a:t> </a:t>
            </a:r>
            <a:r>
              <a:rPr lang="de-AT" dirty="0" err="1"/>
              <a:t>to</a:t>
            </a:r>
            <a:r>
              <a:rPr lang="de-AT" dirty="0"/>
              <a:t> fundamental </a:t>
            </a:r>
            <a:r>
              <a:rPr lang="de-AT" dirty="0" err="1"/>
              <a:t>rights</a:t>
            </a:r>
            <a:endParaRPr lang="de-AT" dirty="0"/>
          </a:p>
          <a:p>
            <a:r>
              <a:rPr lang="de-AT" dirty="0" err="1"/>
              <a:t>Restrictions</a:t>
            </a:r>
            <a:r>
              <a:rPr lang="de-AT" dirty="0"/>
              <a:t>:</a:t>
            </a:r>
          </a:p>
          <a:p>
            <a:pPr lvl="1"/>
            <a:r>
              <a:rPr lang="de-AT" dirty="0"/>
              <a:t>legal </a:t>
            </a:r>
            <a:r>
              <a:rPr lang="de-AT" dirty="0" err="1"/>
              <a:t>personality</a:t>
            </a:r>
            <a:r>
              <a:rPr lang="de-AT" dirty="0"/>
              <a:t> </a:t>
            </a:r>
            <a:r>
              <a:rPr lang="de-AT" dirty="0" err="1"/>
              <a:t>may</a:t>
            </a:r>
            <a:r>
              <a:rPr lang="de-AT" dirty="0"/>
              <a:t> </a:t>
            </a:r>
            <a:r>
              <a:rPr lang="de-AT" dirty="0" err="1"/>
              <a:t>be</a:t>
            </a:r>
            <a:r>
              <a:rPr lang="de-AT" dirty="0"/>
              <a:t> </a:t>
            </a:r>
            <a:r>
              <a:rPr lang="de-AT" dirty="0" err="1"/>
              <a:t>restricted</a:t>
            </a:r>
            <a:r>
              <a:rPr lang="de-AT" dirty="0"/>
              <a:t> </a:t>
            </a:r>
            <a:r>
              <a:rPr lang="de-AT" dirty="0" err="1"/>
              <a:t>by</a:t>
            </a:r>
            <a:r>
              <a:rPr lang="de-AT" dirty="0"/>
              <a:t> </a:t>
            </a:r>
            <a:r>
              <a:rPr lang="de-AT" dirty="0" err="1"/>
              <a:t>law</a:t>
            </a:r>
            <a:endParaRPr lang="de-AT" dirty="0"/>
          </a:p>
          <a:p>
            <a:pPr lvl="1"/>
            <a:r>
              <a:rPr lang="de-AT" dirty="0" err="1"/>
              <a:t>further</a:t>
            </a:r>
            <a:r>
              <a:rPr lang="de-AT" dirty="0"/>
              <a:t> </a:t>
            </a:r>
            <a:r>
              <a:rPr lang="de-AT" dirty="0" err="1"/>
              <a:t>restrictions</a:t>
            </a:r>
            <a:r>
              <a:rPr lang="de-AT" dirty="0"/>
              <a:t> </a:t>
            </a:r>
            <a:r>
              <a:rPr lang="de-AT" dirty="0" err="1"/>
              <a:t>by</a:t>
            </a:r>
            <a:r>
              <a:rPr lang="de-AT" dirty="0"/>
              <a:t> </a:t>
            </a:r>
            <a:r>
              <a:rPr lang="de-AT" dirty="0" err="1"/>
              <a:t>nature</a:t>
            </a:r>
            <a:r>
              <a:rPr lang="de-AT" dirty="0"/>
              <a:t> of legal </a:t>
            </a:r>
            <a:r>
              <a:rPr lang="de-AT" dirty="0" err="1"/>
              <a:t>person</a:t>
            </a:r>
            <a:endParaRPr lang="de-AT" dirty="0"/>
          </a:p>
        </p:txBody>
      </p:sp>
    </p:spTree>
    <p:extLst>
      <p:ext uri="{BB962C8B-B14F-4D97-AF65-F5344CB8AC3E}">
        <p14:creationId xmlns:p14="http://schemas.microsoft.com/office/powerpoint/2010/main" val="3549756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err="1"/>
              <a:t>see</a:t>
            </a:r>
            <a:r>
              <a:rPr lang="de-AT" dirty="0"/>
              <a:t> also § 20 (1) </a:t>
            </a:r>
            <a:r>
              <a:rPr lang="de-AT" dirty="0" err="1"/>
              <a:t>sentence</a:t>
            </a:r>
            <a:r>
              <a:rPr lang="de-AT" dirty="0"/>
              <a:t> 2 </a:t>
            </a:r>
            <a:r>
              <a:rPr lang="de-AT" dirty="0" err="1"/>
              <a:t>czCG</a:t>
            </a:r>
            <a:r>
              <a:rPr lang="de-AT" dirty="0"/>
              <a:t>: „</a:t>
            </a:r>
            <a:r>
              <a:rPr lang="en-US" dirty="0">
                <a:solidFill>
                  <a:srgbClr val="333333"/>
                </a:solidFill>
                <a:latin typeface="-apple-system"/>
              </a:rPr>
              <a:t>… A legal person may, irrespective of the object of its activity, have rights and obligations </a:t>
            </a:r>
            <a:r>
              <a:rPr lang="en-US" i="1" dirty="0">
                <a:solidFill>
                  <a:srgbClr val="333333"/>
                </a:solidFill>
                <a:latin typeface="-apple-system"/>
              </a:rPr>
              <a:t>which are compatible with its legal nature.</a:t>
            </a:r>
            <a:r>
              <a:rPr lang="en-US" dirty="0">
                <a:solidFill>
                  <a:srgbClr val="333333"/>
                </a:solidFill>
                <a:latin typeface="-apple-system"/>
              </a:rPr>
              <a:t>”</a:t>
            </a:r>
          </a:p>
          <a:p>
            <a:pPr lvl="1"/>
            <a:r>
              <a:rPr lang="de-AT" dirty="0"/>
              <a:t>„… . </a:t>
            </a:r>
            <a:r>
              <a:rPr lang="de-AT" dirty="0" err="1"/>
              <a:t>Právnická</a:t>
            </a:r>
            <a:r>
              <a:rPr lang="de-AT" dirty="0"/>
              <a:t> </a:t>
            </a:r>
            <a:r>
              <a:rPr lang="de-AT" dirty="0" err="1"/>
              <a:t>osoba</a:t>
            </a:r>
            <a:r>
              <a:rPr lang="de-AT" dirty="0"/>
              <a:t> </a:t>
            </a:r>
            <a:r>
              <a:rPr lang="de-AT" dirty="0" err="1"/>
              <a:t>může</a:t>
            </a:r>
            <a:r>
              <a:rPr lang="de-AT" dirty="0"/>
              <a:t> </a:t>
            </a:r>
            <a:r>
              <a:rPr lang="de-AT" dirty="0" err="1"/>
              <a:t>bez</a:t>
            </a:r>
            <a:r>
              <a:rPr lang="de-AT" dirty="0"/>
              <a:t> </a:t>
            </a:r>
            <a:r>
              <a:rPr lang="de-AT" dirty="0" err="1"/>
              <a:t>zřetele</a:t>
            </a:r>
            <a:r>
              <a:rPr lang="de-AT" dirty="0"/>
              <a:t> na </a:t>
            </a:r>
            <a:r>
              <a:rPr lang="de-AT" dirty="0" err="1"/>
              <a:t>předmět</a:t>
            </a:r>
            <a:r>
              <a:rPr lang="de-AT" dirty="0"/>
              <a:t> </a:t>
            </a:r>
            <a:r>
              <a:rPr lang="de-AT" dirty="0" err="1"/>
              <a:t>své</a:t>
            </a:r>
            <a:r>
              <a:rPr lang="de-AT" dirty="0"/>
              <a:t> </a:t>
            </a:r>
            <a:r>
              <a:rPr lang="de-AT" dirty="0" err="1"/>
              <a:t>činnosti</a:t>
            </a:r>
            <a:r>
              <a:rPr lang="de-AT" dirty="0"/>
              <a:t> </a:t>
            </a:r>
            <a:r>
              <a:rPr lang="de-AT" dirty="0" err="1"/>
              <a:t>mít</a:t>
            </a:r>
            <a:r>
              <a:rPr lang="de-AT" dirty="0"/>
              <a:t> </a:t>
            </a:r>
            <a:r>
              <a:rPr lang="de-AT" dirty="0" err="1"/>
              <a:t>práva</a:t>
            </a:r>
            <a:r>
              <a:rPr lang="de-AT" dirty="0"/>
              <a:t> a </a:t>
            </a:r>
            <a:r>
              <a:rPr lang="de-AT" dirty="0" err="1"/>
              <a:t>povinnosti</a:t>
            </a:r>
            <a:r>
              <a:rPr lang="de-AT" dirty="0"/>
              <a:t>, </a:t>
            </a:r>
            <a:r>
              <a:rPr lang="de-AT" dirty="0" err="1"/>
              <a:t>které</a:t>
            </a:r>
            <a:r>
              <a:rPr lang="de-AT" dirty="0"/>
              <a:t> se </a:t>
            </a:r>
            <a:r>
              <a:rPr lang="de-AT" dirty="0" err="1"/>
              <a:t>slučují</a:t>
            </a:r>
            <a:r>
              <a:rPr lang="de-AT" dirty="0"/>
              <a:t> s </a:t>
            </a:r>
            <a:r>
              <a:rPr lang="de-AT" dirty="0" err="1"/>
              <a:t>její</a:t>
            </a:r>
            <a:r>
              <a:rPr lang="de-AT" dirty="0"/>
              <a:t> </a:t>
            </a:r>
            <a:r>
              <a:rPr lang="de-AT" dirty="0" err="1"/>
              <a:t>právní</a:t>
            </a:r>
            <a:r>
              <a:rPr lang="de-AT" dirty="0"/>
              <a:t> </a:t>
            </a:r>
            <a:r>
              <a:rPr lang="de-AT" dirty="0" err="1"/>
              <a:t>povahou</a:t>
            </a:r>
            <a:r>
              <a:rPr lang="de-AT" dirty="0"/>
              <a:t>.“</a:t>
            </a:r>
          </a:p>
          <a:p>
            <a:pPr lvl="1"/>
            <a:r>
              <a:rPr lang="de-AT" dirty="0" err="1"/>
              <a:t>see</a:t>
            </a:r>
            <a:r>
              <a:rPr lang="de-AT" dirty="0"/>
              <a:t> </a:t>
            </a:r>
            <a:r>
              <a:rPr lang="de-AT" dirty="0" err="1"/>
              <a:t>sect</a:t>
            </a:r>
            <a:r>
              <a:rPr lang="de-AT" dirty="0"/>
              <a:t> 53 CH-ZGB: „Legal </a:t>
            </a:r>
            <a:r>
              <a:rPr lang="de-AT" dirty="0" err="1"/>
              <a:t>persons</a:t>
            </a:r>
            <a:r>
              <a:rPr lang="de-AT" dirty="0"/>
              <a:t> </a:t>
            </a:r>
            <a:r>
              <a:rPr lang="de-AT" dirty="0" err="1"/>
              <a:t>have</a:t>
            </a:r>
            <a:r>
              <a:rPr lang="de-AT" dirty="0"/>
              <a:t> all </a:t>
            </a:r>
            <a:r>
              <a:rPr lang="de-AT" dirty="0" err="1"/>
              <a:t>the</a:t>
            </a:r>
            <a:r>
              <a:rPr lang="de-AT" dirty="0"/>
              <a:t> </a:t>
            </a:r>
            <a:r>
              <a:rPr lang="de-AT" dirty="0" err="1"/>
              <a:t>rights</a:t>
            </a:r>
            <a:r>
              <a:rPr lang="de-AT" dirty="0"/>
              <a:t> and </a:t>
            </a:r>
            <a:r>
              <a:rPr lang="de-AT" dirty="0" err="1"/>
              <a:t>duties</a:t>
            </a:r>
            <a:r>
              <a:rPr lang="de-AT" dirty="0"/>
              <a:t> </a:t>
            </a:r>
            <a:r>
              <a:rPr lang="de-AT" dirty="0" err="1"/>
              <a:t>other</a:t>
            </a:r>
            <a:r>
              <a:rPr lang="de-AT" dirty="0"/>
              <a:t> </a:t>
            </a:r>
            <a:r>
              <a:rPr lang="de-AT" dirty="0" err="1"/>
              <a:t>than</a:t>
            </a:r>
            <a:r>
              <a:rPr lang="de-AT" dirty="0"/>
              <a:t> </a:t>
            </a:r>
            <a:r>
              <a:rPr lang="de-AT" dirty="0" err="1"/>
              <a:t>those</a:t>
            </a:r>
            <a:r>
              <a:rPr lang="de-AT" dirty="0"/>
              <a:t> </a:t>
            </a:r>
            <a:r>
              <a:rPr lang="de-AT" dirty="0" err="1"/>
              <a:t>which</a:t>
            </a:r>
            <a:r>
              <a:rPr lang="de-AT" dirty="0"/>
              <a:t> </a:t>
            </a:r>
            <a:r>
              <a:rPr lang="de-AT" dirty="0" err="1"/>
              <a:t>presuppose</a:t>
            </a:r>
            <a:r>
              <a:rPr lang="de-AT" dirty="0"/>
              <a:t> </a:t>
            </a:r>
            <a:r>
              <a:rPr lang="de-AT" dirty="0" err="1"/>
              <a:t>intrinsically</a:t>
            </a:r>
            <a:r>
              <a:rPr lang="de-AT" dirty="0"/>
              <a:t> human </a:t>
            </a:r>
            <a:r>
              <a:rPr lang="de-AT" dirty="0" err="1"/>
              <a:t>attributes</a:t>
            </a:r>
            <a:r>
              <a:rPr lang="de-AT" dirty="0"/>
              <a:t>, such </a:t>
            </a:r>
            <a:r>
              <a:rPr lang="de-AT" dirty="0" err="1"/>
              <a:t>as</a:t>
            </a:r>
            <a:r>
              <a:rPr lang="de-AT" dirty="0"/>
              <a:t> sex, </a:t>
            </a:r>
            <a:r>
              <a:rPr lang="de-AT" dirty="0" err="1"/>
              <a:t>age</a:t>
            </a:r>
            <a:r>
              <a:rPr lang="de-AT" dirty="0"/>
              <a:t> </a:t>
            </a:r>
            <a:r>
              <a:rPr lang="de-AT" dirty="0" err="1"/>
              <a:t>or</a:t>
            </a:r>
            <a:r>
              <a:rPr lang="de-AT" dirty="0"/>
              <a:t> </a:t>
            </a:r>
            <a:r>
              <a:rPr lang="de-AT" dirty="0" err="1"/>
              <a:t>kinship</a:t>
            </a:r>
            <a:r>
              <a:rPr lang="de-AT" dirty="0"/>
              <a:t>.“</a:t>
            </a:r>
          </a:p>
          <a:p>
            <a:r>
              <a:rPr lang="de-AT" dirty="0" err="1"/>
              <a:t>full</a:t>
            </a:r>
            <a:r>
              <a:rPr lang="de-AT" dirty="0"/>
              <a:t> legal </a:t>
            </a:r>
            <a:r>
              <a:rPr lang="de-AT" dirty="0" err="1"/>
              <a:t>personality</a:t>
            </a:r>
            <a:r>
              <a:rPr lang="de-AT" dirty="0"/>
              <a:t> in </a:t>
            </a:r>
            <a:r>
              <a:rPr lang="de-AT" dirty="0" err="1"/>
              <a:t>the</a:t>
            </a:r>
            <a:r>
              <a:rPr lang="de-AT" dirty="0"/>
              <a:t> </a:t>
            </a:r>
            <a:r>
              <a:rPr lang="de-AT" dirty="0" err="1"/>
              <a:t>field</a:t>
            </a:r>
            <a:r>
              <a:rPr lang="de-AT" dirty="0"/>
              <a:t> of </a:t>
            </a:r>
            <a:r>
              <a:rPr lang="de-AT" dirty="0" err="1"/>
              <a:t>property</a:t>
            </a:r>
            <a:r>
              <a:rPr lang="de-AT" dirty="0"/>
              <a:t> </a:t>
            </a:r>
            <a:r>
              <a:rPr lang="de-AT" dirty="0" err="1"/>
              <a:t>rights</a:t>
            </a:r>
            <a:endParaRPr lang="de-AT" dirty="0"/>
          </a:p>
          <a:p>
            <a:pPr marL="324000" lvl="1" indent="0">
              <a:buNone/>
            </a:pPr>
            <a:endParaRPr lang="de-AT" dirty="0"/>
          </a:p>
        </p:txBody>
      </p:sp>
    </p:spTree>
    <p:extLst>
      <p:ext uri="{BB962C8B-B14F-4D97-AF65-F5344CB8AC3E}">
        <p14:creationId xmlns:p14="http://schemas.microsoft.com/office/powerpoint/2010/main" val="246885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err="1"/>
              <a:t>liability</a:t>
            </a:r>
            <a:r>
              <a:rPr lang="de-AT" dirty="0"/>
              <a:t> of a legal </a:t>
            </a:r>
            <a:r>
              <a:rPr lang="de-AT" dirty="0" err="1"/>
              <a:t>persons</a:t>
            </a:r>
            <a:r>
              <a:rPr lang="de-AT" dirty="0"/>
              <a:t> </a:t>
            </a:r>
            <a:r>
              <a:rPr lang="de-AT" dirty="0" err="1"/>
              <a:t>for</a:t>
            </a:r>
            <a:r>
              <a:rPr lang="de-AT" dirty="0"/>
              <a:t> non-</a:t>
            </a:r>
            <a:r>
              <a:rPr lang="de-AT" dirty="0" err="1"/>
              <a:t>contractual</a:t>
            </a:r>
            <a:r>
              <a:rPr lang="de-AT" dirty="0"/>
              <a:t> </a:t>
            </a:r>
            <a:r>
              <a:rPr lang="de-AT" dirty="0" err="1"/>
              <a:t>damages</a:t>
            </a:r>
            <a:r>
              <a:rPr lang="de-AT" dirty="0"/>
              <a:t> (</a:t>
            </a:r>
            <a:r>
              <a:rPr lang="de-AT" dirty="0" err="1"/>
              <a:t>torts</a:t>
            </a:r>
            <a:r>
              <a:rPr lang="de-AT" dirty="0"/>
              <a:t>)?</a:t>
            </a:r>
          </a:p>
          <a:p>
            <a:pPr lvl="1"/>
            <a:r>
              <a:rPr lang="de-AT" dirty="0"/>
              <a:t>different </a:t>
            </a:r>
            <a:r>
              <a:rPr lang="de-AT" dirty="0" err="1"/>
              <a:t>solutions</a:t>
            </a:r>
            <a:r>
              <a:rPr lang="de-AT" dirty="0"/>
              <a:t> in </a:t>
            </a:r>
            <a:r>
              <a:rPr lang="de-AT" dirty="0" err="1"/>
              <a:t>various</a:t>
            </a:r>
            <a:r>
              <a:rPr lang="de-AT" dirty="0"/>
              <a:t> </a:t>
            </a:r>
            <a:r>
              <a:rPr lang="de-AT" dirty="0" err="1"/>
              <a:t>jurisdictions</a:t>
            </a:r>
            <a:endParaRPr lang="de-AT" dirty="0"/>
          </a:p>
          <a:p>
            <a:pPr lvl="1"/>
            <a:r>
              <a:rPr lang="de-AT" dirty="0" err="1"/>
              <a:t>see</a:t>
            </a:r>
            <a:r>
              <a:rPr lang="de-AT" dirty="0"/>
              <a:t> § 167 </a:t>
            </a:r>
            <a:r>
              <a:rPr lang="de-AT" dirty="0" err="1"/>
              <a:t>czCC</a:t>
            </a:r>
            <a:r>
              <a:rPr lang="de-AT" dirty="0"/>
              <a:t>: „</a:t>
            </a:r>
            <a:r>
              <a:rPr lang="en-US" dirty="0"/>
              <a:t> A legal person shall be bound by an unlawful act committed by a member of an elected body, an employee or other representative of the legal person in the performance of his or her duties towards a third party.”</a:t>
            </a:r>
          </a:p>
          <a:p>
            <a:pPr lvl="1"/>
            <a:r>
              <a:rPr lang="de-AT" dirty="0">
                <a:solidFill>
                  <a:srgbClr val="333333"/>
                </a:solidFill>
                <a:latin typeface="-apple-system"/>
              </a:rPr>
              <a:t>„</a:t>
            </a:r>
            <a:r>
              <a:rPr lang="de-AT" dirty="0" err="1">
                <a:solidFill>
                  <a:srgbClr val="333333"/>
                </a:solidFill>
                <a:latin typeface="-apple-system"/>
              </a:rPr>
              <a:t>Právnickou</a:t>
            </a:r>
            <a:r>
              <a:rPr lang="de-AT" dirty="0">
                <a:solidFill>
                  <a:srgbClr val="333333"/>
                </a:solidFill>
                <a:latin typeface="-apple-system"/>
              </a:rPr>
              <a:t> </a:t>
            </a:r>
            <a:r>
              <a:rPr lang="de-AT" dirty="0" err="1">
                <a:solidFill>
                  <a:srgbClr val="333333"/>
                </a:solidFill>
                <a:latin typeface="-apple-system"/>
              </a:rPr>
              <a:t>osobu</a:t>
            </a:r>
            <a:r>
              <a:rPr lang="de-AT" dirty="0">
                <a:solidFill>
                  <a:srgbClr val="333333"/>
                </a:solidFill>
                <a:latin typeface="-apple-system"/>
              </a:rPr>
              <a:t> </a:t>
            </a:r>
            <a:r>
              <a:rPr lang="de-AT" dirty="0" err="1">
                <a:solidFill>
                  <a:srgbClr val="333333"/>
                </a:solidFill>
                <a:latin typeface="-apple-system"/>
              </a:rPr>
              <a:t>zavazuje</a:t>
            </a:r>
            <a:r>
              <a:rPr lang="de-AT" dirty="0">
                <a:solidFill>
                  <a:srgbClr val="333333"/>
                </a:solidFill>
                <a:latin typeface="-apple-system"/>
              </a:rPr>
              <a:t> </a:t>
            </a:r>
            <a:r>
              <a:rPr lang="de-AT" dirty="0" err="1">
                <a:solidFill>
                  <a:srgbClr val="333333"/>
                </a:solidFill>
                <a:latin typeface="-apple-system"/>
              </a:rPr>
              <a:t>protiprávní</a:t>
            </a:r>
            <a:r>
              <a:rPr lang="de-AT" dirty="0">
                <a:solidFill>
                  <a:srgbClr val="333333"/>
                </a:solidFill>
                <a:latin typeface="-apple-system"/>
              </a:rPr>
              <a:t> </a:t>
            </a:r>
            <a:r>
              <a:rPr lang="de-AT" dirty="0" err="1">
                <a:solidFill>
                  <a:srgbClr val="333333"/>
                </a:solidFill>
                <a:latin typeface="-apple-system"/>
              </a:rPr>
              <a:t>čin</a:t>
            </a:r>
            <a:r>
              <a:rPr lang="de-AT" dirty="0">
                <a:solidFill>
                  <a:srgbClr val="333333"/>
                </a:solidFill>
                <a:latin typeface="-apple-system"/>
              </a:rPr>
              <a:t>, </a:t>
            </a:r>
            <a:r>
              <a:rPr lang="de-AT" dirty="0" err="1">
                <a:solidFill>
                  <a:srgbClr val="333333"/>
                </a:solidFill>
                <a:latin typeface="-apple-system"/>
              </a:rPr>
              <a:t>kterého</a:t>
            </a:r>
            <a:r>
              <a:rPr lang="de-AT" dirty="0">
                <a:solidFill>
                  <a:srgbClr val="333333"/>
                </a:solidFill>
                <a:latin typeface="-apple-system"/>
              </a:rPr>
              <a:t> se </a:t>
            </a:r>
            <a:r>
              <a:rPr lang="de-AT" dirty="0" err="1">
                <a:solidFill>
                  <a:srgbClr val="333333"/>
                </a:solidFill>
                <a:latin typeface="-apple-system"/>
              </a:rPr>
              <a:t>při</a:t>
            </a:r>
            <a:r>
              <a:rPr lang="de-AT" dirty="0">
                <a:solidFill>
                  <a:srgbClr val="333333"/>
                </a:solidFill>
                <a:latin typeface="-apple-system"/>
              </a:rPr>
              <a:t> </a:t>
            </a:r>
            <a:r>
              <a:rPr lang="de-AT" dirty="0" err="1">
                <a:solidFill>
                  <a:srgbClr val="333333"/>
                </a:solidFill>
                <a:latin typeface="-apple-system"/>
              </a:rPr>
              <a:t>plnění</a:t>
            </a:r>
            <a:r>
              <a:rPr lang="de-AT" dirty="0">
                <a:solidFill>
                  <a:srgbClr val="333333"/>
                </a:solidFill>
                <a:latin typeface="-apple-system"/>
              </a:rPr>
              <a:t> </a:t>
            </a:r>
            <a:r>
              <a:rPr lang="de-AT" dirty="0" err="1">
                <a:solidFill>
                  <a:srgbClr val="333333"/>
                </a:solidFill>
                <a:latin typeface="-apple-system"/>
              </a:rPr>
              <a:t>svých</a:t>
            </a:r>
            <a:r>
              <a:rPr lang="de-AT" dirty="0">
                <a:solidFill>
                  <a:srgbClr val="333333"/>
                </a:solidFill>
                <a:latin typeface="-apple-system"/>
              </a:rPr>
              <a:t> </a:t>
            </a:r>
            <a:r>
              <a:rPr lang="de-AT" dirty="0" err="1">
                <a:solidFill>
                  <a:srgbClr val="333333"/>
                </a:solidFill>
                <a:latin typeface="-apple-system"/>
              </a:rPr>
              <a:t>úkolů</a:t>
            </a:r>
            <a:r>
              <a:rPr lang="de-AT" dirty="0">
                <a:solidFill>
                  <a:srgbClr val="333333"/>
                </a:solidFill>
                <a:latin typeface="-apple-system"/>
              </a:rPr>
              <a:t> </a:t>
            </a:r>
            <a:r>
              <a:rPr lang="de-AT" dirty="0" err="1">
                <a:solidFill>
                  <a:srgbClr val="333333"/>
                </a:solidFill>
                <a:latin typeface="-apple-system"/>
              </a:rPr>
              <a:t>dopustil</a:t>
            </a:r>
            <a:r>
              <a:rPr lang="de-AT" dirty="0">
                <a:solidFill>
                  <a:srgbClr val="333333"/>
                </a:solidFill>
                <a:latin typeface="-apple-system"/>
              </a:rPr>
              <a:t> </a:t>
            </a:r>
            <a:r>
              <a:rPr lang="de-AT" dirty="0" err="1">
                <a:solidFill>
                  <a:srgbClr val="333333"/>
                </a:solidFill>
                <a:latin typeface="-apple-system"/>
              </a:rPr>
              <a:t>člen</a:t>
            </a:r>
            <a:r>
              <a:rPr lang="de-AT" dirty="0">
                <a:solidFill>
                  <a:srgbClr val="333333"/>
                </a:solidFill>
                <a:latin typeface="-apple-system"/>
              </a:rPr>
              <a:t> </a:t>
            </a:r>
            <a:r>
              <a:rPr lang="de-AT" dirty="0" err="1">
                <a:solidFill>
                  <a:srgbClr val="333333"/>
                </a:solidFill>
                <a:latin typeface="-apple-system"/>
              </a:rPr>
              <a:t>voleného</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zaměstnanec</a:t>
            </a:r>
            <a:r>
              <a:rPr lang="de-AT" dirty="0">
                <a:solidFill>
                  <a:srgbClr val="333333"/>
                </a:solidFill>
                <a:latin typeface="-apple-system"/>
              </a:rPr>
              <a:t> </a:t>
            </a:r>
            <a:r>
              <a:rPr lang="de-AT" dirty="0" err="1">
                <a:solidFill>
                  <a:srgbClr val="333333"/>
                </a:solidFill>
                <a:latin typeface="-apple-system"/>
              </a:rPr>
              <a:t>nebo</a:t>
            </a:r>
            <a:r>
              <a:rPr lang="de-AT" dirty="0">
                <a:solidFill>
                  <a:srgbClr val="333333"/>
                </a:solidFill>
                <a:latin typeface="-apple-system"/>
              </a:rPr>
              <a:t> </a:t>
            </a:r>
            <a:r>
              <a:rPr lang="de-AT" dirty="0" err="1">
                <a:solidFill>
                  <a:srgbClr val="333333"/>
                </a:solidFill>
                <a:latin typeface="-apple-system"/>
              </a:rPr>
              <a:t>jiný</a:t>
            </a:r>
            <a:r>
              <a:rPr lang="de-AT" dirty="0">
                <a:solidFill>
                  <a:srgbClr val="333333"/>
                </a:solidFill>
                <a:latin typeface="-apple-system"/>
              </a:rPr>
              <a:t> </a:t>
            </a:r>
            <a:r>
              <a:rPr lang="de-AT" dirty="0" err="1">
                <a:solidFill>
                  <a:srgbClr val="333333"/>
                </a:solidFill>
                <a:latin typeface="-apple-system"/>
              </a:rPr>
              <a:t>její</a:t>
            </a:r>
            <a:r>
              <a:rPr lang="de-AT" dirty="0">
                <a:solidFill>
                  <a:srgbClr val="333333"/>
                </a:solidFill>
                <a:latin typeface="-apple-system"/>
              </a:rPr>
              <a:t> </a:t>
            </a:r>
            <a:r>
              <a:rPr lang="de-AT" dirty="0" err="1">
                <a:solidFill>
                  <a:srgbClr val="333333"/>
                </a:solidFill>
                <a:latin typeface="-apple-system"/>
              </a:rPr>
              <a:t>zástupce</a:t>
            </a:r>
            <a:r>
              <a:rPr lang="de-AT" dirty="0">
                <a:solidFill>
                  <a:srgbClr val="333333"/>
                </a:solidFill>
                <a:latin typeface="-apple-system"/>
              </a:rPr>
              <a:t> </a:t>
            </a:r>
            <a:r>
              <a:rPr lang="de-AT" dirty="0" err="1">
                <a:solidFill>
                  <a:srgbClr val="333333"/>
                </a:solidFill>
                <a:latin typeface="-apple-system"/>
              </a:rPr>
              <a:t>vůči</a:t>
            </a:r>
            <a:r>
              <a:rPr lang="de-AT" dirty="0">
                <a:solidFill>
                  <a:srgbClr val="333333"/>
                </a:solidFill>
                <a:latin typeface="-apple-system"/>
              </a:rPr>
              <a:t> </a:t>
            </a:r>
            <a:r>
              <a:rPr lang="de-AT" dirty="0" err="1">
                <a:solidFill>
                  <a:srgbClr val="333333"/>
                </a:solidFill>
                <a:latin typeface="-apple-system"/>
              </a:rPr>
              <a:t>třetí</a:t>
            </a:r>
            <a:r>
              <a:rPr lang="de-AT" dirty="0">
                <a:solidFill>
                  <a:srgbClr val="333333"/>
                </a:solidFill>
                <a:latin typeface="-apple-system"/>
              </a:rPr>
              <a:t> </a:t>
            </a:r>
            <a:r>
              <a:rPr lang="de-AT" dirty="0" err="1">
                <a:solidFill>
                  <a:srgbClr val="333333"/>
                </a:solidFill>
                <a:latin typeface="-apple-system"/>
              </a:rPr>
              <a:t>osobě</a:t>
            </a:r>
            <a:r>
              <a:rPr lang="de-AT" dirty="0">
                <a:solidFill>
                  <a:srgbClr val="333333"/>
                </a:solidFill>
                <a:latin typeface="-apple-system"/>
              </a:rPr>
              <a:t>,“</a:t>
            </a:r>
            <a:r>
              <a:rPr lang="de-AT" dirty="0"/>
              <a:t/>
            </a:r>
            <a:br>
              <a:rPr lang="de-AT" dirty="0"/>
            </a:br>
            <a:endParaRPr lang="de-AT" dirty="0"/>
          </a:p>
        </p:txBody>
      </p:sp>
    </p:spTree>
    <p:extLst>
      <p:ext uri="{BB962C8B-B14F-4D97-AF65-F5344CB8AC3E}">
        <p14:creationId xmlns:p14="http://schemas.microsoft.com/office/powerpoint/2010/main" val="2954344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3237F32-7EB2-2D50-7D11-14F794F0CB9A}"/>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C34A1409-32F6-EB8C-FDF5-1DBAEB4466E7}"/>
              </a:ext>
            </a:extLst>
          </p:cNvPr>
          <p:cNvSpPr>
            <a:spLocks noGrp="1"/>
          </p:cNvSpPr>
          <p:nvPr>
            <p:ph type="sldNum" sz="quarter" idx="11"/>
          </p:nvPr>
        </p:nvSpPr>
        <p:spPr/>
        <p:txBody>
          <a:bodyPr/>
          <a:lstStyle/>
          <a:p>
            <a:fld id="{0970407D-EE58-4A0B-824B-1D3AE42DD9CF}" type="slidenum">
              <a:rPr lang="en-GB" altLang="cs-CZ" noProof="0" smtClean="0"/>
              <a:pPr/>
              <a:t>24</a:t>
            </a:fld>
            <a:endParaRPr lang="en-GB" altLang="cs-CZ" noProof="0" dirty="0"/>
          </a:p>
        </p:txBody>
      </p:sp>
      <p:sp>
        <p:nvSpPr>
          <p:cNvPr id="4" name="Titel 3">
            <a:extLst>
              <a:ext uri="{FF2B5EF4-FFF2-40B4-BE49-F238E27FC236}">
                <a16:creationId xmlns:a16="http://schemas.microsoft.com/office/drawing/2014/main" id="{0EE7C2B9-A0CD-8EE6-06D1-8D63BFB3953C}"/>
              </a:ext>
            </a:extLst>
          </p:cNvPr>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a:extLst>
              <a:ext uri="{FF2B5EF4-FFF2-40B4-BE49-F238E27FC236}">
                <a16:creationId xmlns:a16="http://schemas.microsoft.com/office/drawing/2014/main" id="{03EE8B4A-D73C-125F-86C2-207C3919014C}"/>
              </a:ext>
            </a:extLst>
          </p:cNvPr>
          <p:cNvSpPr>
            <a:spLocks noGrp="1"/>
          </p:cNvSpPr>
          <p:nvPr>
            <p:ph idx="1"/>
          </p:nvPr>
        </p:nvSpPr>
        <p:spPr/>
        <p:txBody>
          <a:bodyPr/>
          <a:lstStyle/>
          <a:p>
            <a:r>
              <a:rPr lang="de-AT" dirty="0" err="1"/>
              <a:t>criminal</a:t>
            </a:r>
            <a:r>
              <a:rPr lang="de-AT" dirty="0"/>
              <a:t> </a:t>
            </a:r>
            <a:r>
              <a:rPr lang="de-AT" dirty="0" err="1"/>
              <a:t>responsibility</a:t>
            </a:r>
            <a:r>
              <a:rPr lang="de-AT" dirty="0"/>
              <a:t>?</a:t>
            </a:r>
          </a:p>
          <a:p>
            <a:pPr lvl="2"/>
            <a:r>
              <a:rPr lang="de-AT" dirty="0" err="1"/>
              <a:t>criminal</a:t>
            </a:r>
            <a:r>
              <a:rPr lang="de-AT" dirty="0"/>
              <a:t> </a:t>
            </a:r>
            <a:r>
              <a:rPr lang="de-AT" dirty="0" err="1"/>
              <a:t>responsibility</a:t>
            </a:r>
            <a:r>
              <a:rPr lang="de-AT" dirty="0"/>
              <a:t> </a:t>
            </a:r>
            <a:r>
              <a:rPr lang="de-AT" dirty="0" err="1"/>
              <a:t>as</a:t>
            </a:r>
            <a:r>
              <a:rPr lang="de-AT" dirty="0"/>
              <a:t> a </a:t>
            </a:r>
            <a:r>
              <a:rPr lang="de-AT" dirty="0" err="1"/>
              <a:t>consequence</a:t>
            </a:r>
            <a:r>
              <a:rPr lang="de-AT" dirty="0"/>
              <a:t> of personal fault</a:t>
            </a:r>
          </a:p>
          <a:p>
            <a:pPr lvl="2"/>
            <a:r>
              <a:rPr lang="de-AT" dirty="0" err="1"/>
              <a:t>criminal</a:t>
            </a:r>
            <a:r>
              <a:rPr lang="de-AT" dirty="0"/>
              <a:t> </a:t>
            </a:r>
            <a:r>
              <a:rPr lang="de-AT" dirty="0" err="1"/>
              <a:t>responsibility</a:t>
            </a:r>
            <a:r>
              <a:rPr lang="de-AT" dirty="0"/>
              <a:t> of legal </a:t>
            </a:r>
            <a:r>
              <a:rPr lang="de-AT" dirty="0" err="1"/>
              <a:t>persons</a:t>
            </a:r>
            <a:r>
              <a:rPr lang="de-AT" dirty="0"/>
              <a:t> </a:t>
            </a:r>
            <a:r>
              <a:rPr lang="de-AT" dirty="0" err="1"/>
              <a:t>nevertheless</a:t>
            </a:r>
            <a:r>
              <a:rPr lang="de-AT" dirty="0"/>
              <a:t> </a:t>
            </a:r>
            <a:r>
              <a:rPr lang="de-AT" dirty="0" err="1"/>
              <a:t>adopted</a:t>
            </a:r>
            <a:r>
              <a:rPr lang="de-AT" dirty="0"/>
              <a:t> in </a:t>
            </a:r>
            <a:r>
              <a:rPr lang="de-AT" dirty="0" err="1"/>
              <a:t>some</a:t>
            </a:r>
            <a:r>
              <a:rPr lang="de-AT" dirty="0"/>
              <a:t> </a:t>
            </a:r>
            <a:r>
              <a:rPr lang="de-AT" dirty="0" err="1"/>
              <a:t>areas</a:t>
            </a:r>
            <a:r>
              <a:rPr lang="de-AT" dirty="0"/>
              <a:t> of </a:t>
            </a:r>
            <a:r>
              <a:rPr lang="de-AT" dirty="0" err="1"/>
              <a:t>law</a:t>
            </a:r>
            <a:r>
              <a:rPr lang="de-AT" dirty="0"/>
              <a:t> (</a:t>
            </a:r>
            <a:r>
              <a:rPr lang="de-AT" dirty="0" err="1"/>
              <a:t>competition</a:t>
            </a:r>
            <a:r>
              <a:rPr lang="de-AT" dirty="0"/>
              <a:t> </a:t>
            </a:r>
            <a:r>
              <a:rPr lang="de-AT" dirty="0" err="1"/>
              <a:t>law</a:t>
            </a:r>
            <a:r>
              <a:rPr lang="de-AT" dirty="0"/>
              <a:t>) </a:t>
            </a:r>
          </a:p>
          <a:p>
            <a:pPr lvl="2"/>
            <a:r>
              <a:rPr lang="de-AT" dirty="0"/>
              <a:t>and, on a </a:t>
            </a:r>
            <a:r>
              <a:rPr lang="de-AT" dirty="0" err="1"/>
              <a:t>general</a:t>
            </a:r>
            <a:r>
              <a:rPr lang="de-AT" dirty="0"/>
              <a:t> </a:t>
            </a:r>
            <a:r>
              <a:rPr lang="de-AT" dirty="0" err="1"/>
              <a:t>basis</a:t>
            </a:r>
            <a:r>
              <a:rPr lang="de-AT" dirty="0"/>
              <a:t>, in </a:t>
            </a:r>
            <a:r>
              <a:rPr lang="de-AT" dirty="0" err="1"/>
              <a:t>some</a:t>
            </a:r>
            <a:r>
              <a:rPr lang="de-AT" dirty="0"/>
              <a:t> European countries (Austria [Verbandsverantwortlichkeitsgesetz], </a:t>
            </a:r>
            <a:r>
              <a:rPr lang="de-AT" dirty="0" err="1"/>
              <a:t>Switzerland</a:t>
            </a:r>
            <a:r>
              <a:rPr lang="de-AT" dirty="0"/>
              <a:t>: „</a:t>
            </a:r>
            <a:r>
              <a:rPr lang="en-US" b="0" i="0" dirty="0">
                <a:solidFill>
                  <a:srgbClr val="454545"/>
                </a:solidFill>
                <a:effectLst/>
                <a:highlight>
                  <a:srgbClr val="FFFFFF"/>
                </a:highlight>
                <a:latin typeface="Frutiger Neue"/>
              </a:rPr>
              <a:t>If a felony or </a:t>
            </a:r>
            <a:r>
              <a:rPr lang="en-US" b="0" i="0" dirty="0" err="1">
                <a:solidFill>
                  <a:srgbClr val="454545"/>
                </a:solidFill>
                <a:effectLst/>
                <a:highlight>
                  <a:srgbClr val="FFFFFF"/>
                </a:highlight>
                <a:latin typeface="Frutiger Neue"/>
              </a:rPr>
              <a:t>misdemeanour</a:t>
            </a:r>
            <a:r>
              <a:rPr lang="en-US" b="0" i="0" dirty="0">
                <a:solidFill>
                  <a:srgbClr val="454545"/>
                </a:solidFill>
                <a:effectLst/>
                <a:highlight>
                  <a:srgbClr val="FFFFFF"/>
                </a:highlight>
                <a:latin typeface="Frutiger Neue"/>
              </a:rPr>
              <a:t> is committed in an undertaking in the exercise of commercial activities in accordance with the objects of the undertaking and if it is not possible to attribute this act to any specific natural person due to the inadequate </a:t>
            </a:r>
            <a:r>
              <a:rPr lang="en-US" b="0" i="0" dirty="0" err="1">
                <a:solidFill>
                  <a:srgbClr val="454545"/>
                </a:solidFill>
                <a:effectLst/>
                <a:highlight>
                  <a:srgbClr val="FFFFFF"/>
                </a:highlight>
                <a:latin typeface="Frutiger Neue"/>
              </a:rPr>
              <a:t>organisation</a:t>
            </a:r>
            <a:r>
              <a:rPr lang="en-US" b="0" i="0" dirty="0">
                <a:solidFill>
                  <a:srgbClr val="454545"/>
                </a:solidFill>
                <a:effectLst/>
                <a:highlight>
                  <a:srgbClr val="FFFFFF"/>
                </a:highlight>
                <a:latin typeface="Frutiger Neue"/>
              </a:rPr>
              <a:t> of the undertaking, then the felony or </a:t>
            </a:r>
            <a:r>
              <a:rPr lang="en-US" b="0" i="0" dirty="0" err="1">
                <a:solidFill>
                  <a:srgbClr val="454545"/>
                </a:solidFill>
                <a:effectLst/>
                <a:highlight>
                  <a:srgbClr val="FFFFFF"/>
                </a:highlight>
                <a:latin typeface="Frutiger Neue"/>
              </a:rPr>
              <a:t>misdemeanour</a:t>
            </a:r>
            <a:r>
              <a:rPr lang="en-US" b="0" i="0" dirty="0">
                <a:solidFill>
                  <a:srgbClr val="454545"/>
                </a:solidFill>
                <a:effectLst/>
                <a:highlight>
                  <a:srgbClr val="FFFFFF"/>
                </a:highlight>
                <a:latin typeface="Frutiger Neue"/>
              </a:rPr>
              <a:t> is attributed to the undertaking. In such cases, the undertaking shall be liable to a fine not exceeding 5 million francs.”</a:t>
            </a:r>
          </a:p>
          <a:p>
            <a:pPr lvl="2"/>
            <a:r>
              <a:rPr lang="en-US" dirty="0">
                <a:solidFill>
                  <a:srgbClr val="454545"/>
                </a:solidFill>
                <a:highlight>
                  <a:srgbClr val="FFFFFF"/>
                </a:highlight>
                <a:latin typeface="Frutiger Neue"/>
              </a:rPr>
              <a:t>In same cases, </a:t>
            </a:r>
            <a:r>
              <a:rPr lang="en-US" i="1" dirty="0">
                <a:solidFill>
                  <a:srgbClr val="454545"/>
                </a:solidFill>
                <a:highlight>
                  <a:srgbClr val="FFFFFF"/>
                </a:highlight>
                <a:latin typeface="Frutiger Neue"/>
              </a:rPr>
              <a:t>both</a:t>
            </a:r>
            <a:r>
              <a:rPr lang="en-US" dirty="0">
                <a:solidFill>
                  <a:srgbClr val="454545"/>
                </a:solidFill>
                <a:highlight>
                  <a:srgbClr val="FFFFFF"/>
                </a:highlight>
                <a:latin typeface="Frutiger Neue"/>
              </a:rPr>
              <a:t> the natural person </a:t>
            </a:r>
            <a:r>
              <a:rPr lang="en-US" i="1" dirty="0">
                <a:solidFill>
                  <a:srgbClr val="454545"/>
                </a:solidFill>
                <a:highlight>
                  <a:srgbClr val="FFFFFF"/>
                </a:highlight>
                <a:latin typeface="Frutiger Neue"/>
              </a:rPr>
              <a:t>and</a:t>
            </a:r>
            <a:r>
              <a:rPr lang="en-US" dirty="0">
                <a:solidFill>
                  <a:srgbClr val="454545"/>
                </a:solidFill>
                <a:highlight>
                  <a:srgbClr val="FFFFFF"/>
                </a:highlight>
                <a:latin typeface="Frutiger Neue"/>
              </a:rPr>
              <a:t> the legal person are responsible</a:t>
            </a:r>
            <a:endParaRPr lang="de-AT" dirty="0"/>
          </a:p>
          <a:p>
            <a:r>
              <a:rPr lang="de-AT" dirty="0" err="1"/>
              <a:t>protection</a:t>
            </a:r>
            <a:r>
              <a:rPr lang="de-AT" dirty="0"/>
              <a:t> of </a:t>
            </a:r>
            <a:r>
              <a:rPr lang="de-AT" dirty="0" err="1"/>
              <a:t>personality</a:t>
            </a:r>
            <a:r>
              <a:rPr lang="de-AT" dirty="0"/>
              <a:t> (</a:t>
            </a:r>
            <a:r>
              <a:rPr lang="de-AT" dirty="0" err="1"/>
              <a:t>name</a:t>
            </a:r>
            <a:r>
              <a:rPr lang="de-AT" dirty="0"/>
              <a:t>, </a:t>
            </a:r>
            <a:r>
              <a:rPr lang="de-AT" dirty="0" err="1"/>
              <a:t>reputation</a:t>
            </a:r>
            <a:r>
              <a:rPr lang="de-AT" dirty="0"/>
              <a:t> </a:t>
            </a:r>
            <a:r>
              <a:rPr lang="de-AT" dirty="0" err="1"/>
              <a:t>etc</a:t>
            </a:r>
            <a:r>
              <a:rPr lang="de-AT" dirty="0"/>
              <a:t>)</a:t>
            </a:r>
          </a:p>
          <a:p>
            <a:r>
              <a:rPr lang="de-AT" dirty="0" err="1"/>
              <a:t>protected</a:t>
            </a:r>
            <a:r>
              <a:rPr lang="de-AT" dirty="0"/>
              <a:t> </a:t>
            </a:r>
            <a:r>
              <a:rPr lang="de-AT" dirty="0" err="1"/>
              <a:t>by</a:t>
            </a:r>
            <a:r>
              <a:rPr lang="de-AT" dirty="0"/>
              <a:t> fundamental </a:t>
            </a:r>
            <a:r>
              <a:rPr lang="de-AT" dirty="0" err="1"/>
              <a:t>rights</a:t>
            </a:r>
            <a:endParaRPr lang="de-AT" dirty="0"/>
          </a:p>
          <a:p>
            <a:r>
              <a:rPr lang="de-AT" dirty="0" err="1"/>
              <a:t>restrictions</a:t>
            </a:r>
            <a:r>
              <a:rPr lang="de-AT" dirty="0"/>
              <a:t> </a:t>
            </a:r>
            <a:r>
              <a:rPr lang="de-AT" dirty="0" err="1"/>
              <a:t>especially</a:t>
            </a:r>
            <a:r>
              <a:rPr lang="de-AT" dirty="0"/>
              <a:t> in </a:t>
            </a:r>
            <a:r>
              <a:rPr lang="de-AT" dirty="0" err="1"/>
              <a:t>the</a:t>
            </a:r>
            <a:r>
              <a:rPr lang="de-AT" dirty="0"/>
              <a:t> </a:t>
            </a:r>
            <a:r>
              <a:rPr lang="de-AT" dirty="0" err="1"/>
              <a:t>field</a:t>
            </a:r>
            <a:r>
              <a:rPr lang="de-AT" dirty="0"/>
              <a:t> of </a:t>
            </a:r>
            <a:r>
              <a:rPr lang="de-AT" dirty="0" err="1"/>
              <a:t>family</a:t>
            </a:r>
            <a:r>
              <a:rPr lang="de-AT" dirty="0"/>
              <a:t> </a:t>
            </a:r>
            <a:r>
              <a:rPr lang="de-AT" dirty="0" err="1"/>
              <a:t>law</a:t>
            </a:r>
            <a:r>
              <a:rPr lang="de-AT" dirty="0"/>
              <a:t> and </a:t>
            </a:r>
            <a:r>
              <a:rPr lang="de-AT" dirty="0" err="1"/>
              <a:t>succssion</a:t>
            </a:r>
            <a:r>
              <a:rPr lang="de-AT" dirty="0"/>
              <a:t> </a:t>
            </a:r>
            <a:r>
              <a:rPr lang="de-AT" dirty="0" err="1"/>
              <a:t>law</a:t>
            </a:r>
            <a:endParaRPr lang="de-AT" dirty="0"/>
          </a:p>
          <a:p>
            <a:r>
              <a:rPr lang="de-AT" dirty="0"/>
              <a:t>a legal </a:t>
            </a:r>
            <a:r>
              <a:rPr lang="de-AT" dirty="0" err="1"/>
              <a:t>person</a:t>
            </a:r>
            <a:r>
              <a:rPr lang="de-AT" dirty="0"/>
              <a:t> </a:t>
            </a:r>
            <a:r>
              <a:rPr lang="de-AT" dirty="0" err="1"/>
              <a:t>cannot</a:t>
            </a:r>
            <a:r>
              <a:rPr lang="de-AT" dirty="0"/>
              <a:t> </a:t>
            </a:r>
            <a:r>
              <a:rPr lang="de-AT" dirty="0" err="1"/>
              <a:t>marry</a:t>
            </a:r>
            <a:r>
              <a:rPr lang="de-AT" dirty="0"/>
              <a:t> </a:t>
            </a:r>
            <a:r>
              <a:rPr lang="de-AT" dirty="0" err="1"/>
              <a:t>or</a:t>
            </a:r>
            <a:r>
              <a:rPr lang="de-AT" dirty="0"/>
              <a:t> </a:t>
            </a:r>
            <a:r>
              <a:rPr lang="de-AT" dirty="0" err="1"/>
              <a:t>set</a:t>
            </a:r>
            <a:r>
              <a:rPr lang="de-AT" dirty="0"/>
              <a:t> </a:t>
            </a:r>
            <a:r>
              <a:rPr lang="de-AT" dirty="0" err="1"/>
              <a:t>up</a:t>
            </a:r>
            <a:r>
              <a:rPr lang="de-AT" dirty="0"/>
              <a:t> a will</a:t>
            </a:r>
          </a:p>
          <a:p>
            <a:endParaRPr lang="de-AT" dirty="0"/>
          </a:p>
        </p:txBody>
      </p:sp>
    </p:spTree>
    <p:extLst>
      <p:ext uri="{BB962C8B-B14F-4D97-AF65-F5344CB8AC3E}">
        <p14:creationId xmlns:p14="http://schemas.microsoft.com/office/powerpoint/2010/main" val="4160905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8466B1A-635A-C081-477B-2DFD09CCC8CA}"/>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BE0C068F-2804-8432-43B2-BC779EDA1697}"/>
              </a:ext>
            </a:extLst>
          </p:cNvPr>
          <p:cNvSpPr>
            <a:spLocks noGrp="1"/>
          </p:cNvSpPr>
          <p:nvPr>
            <p:ph type="sldNum" sz="quarter" idx="11"/>
          </p:nvPr>
        </p:nvSpPr>
        <p:spPr/>
        <p:txBody>
          <a:bodyPr/>
          <a:lstStyle/>
          <a:p>
            <a:fld id="{0970407D-EE58-4A0B-824B-1D3AE42DD9CF}" type="slidenum">
              <a:rPr lang="en-GB" altLang="cs-CZ" noProof="0" smtClean="0"/>
              <a:pPr/>
              <a:t>25</a:t>
            </a:fld>
            <a:endParaRPr lang="en-GB" altLang="cs-CZ" noProof="0" dirty="0"/>
          </a:p>
        </p:txBody>
      </p:sp>
      <p:sp>
        <p:nvSpPr>
          <p:cNvPr id="4" name="Titel 3">
            <a:extLst>
              <a:ext uri="{FF2B5EF4-FFF2-40B4-BE49-F238E27FC236}">
                <a16:creationId xmlns:a16="http://schemas.microsoft.com/office/drawing/2014/main" id="{7CF41E30-13E2-D1FC-7510-4365316661FE}"/>
              </a:ext>
            </a:extLst>
          </p:cNvPr>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a:extLst>
              <a:ext uri="{FF2B5EF4-FFF2-40B4-BE49-F238E27FC236}">
                <a16:creationId xmlns:a16="http://schemas.microsoft.com/office/drawing/2014/main" id="{4390B419-2543-D260-2000-3A793715E5A3}"/>
              </a:ext>
            </a:extLst>
          </p:cNvPr>
          <p:cNvSpPr>
            <a:spLocks noGrp="1"/>
          </p:cNvSpPr>
          <p:nvPr>
            <p:ph idx="1"/>
          </p:nvPr>
        </p:nvSpPr>
        <p:spPr/>
        <p:txBody>
          <a:bodyPr/>
          <a:lstStyle/>
          <a:p>
            <a:r>
              <a:rPr lang="de-AT" dirty="0" err="1"/>
              <a:t>restriction</a:t>
            </a:r>
            <a:r>
              <a:rPr lang="de-AT" dirty="0"/>
              <a:t> of legal </a:t>
            </a:r>
            <a:r>
              <a:rPr lang="de-AT" dirty="0" err="1"/>
              <a:t>personality</a:t>
            </a:r>
            <a:r>
              <a:rPr lang="de-AT" dirty="0"/>
              <a:t> </a:t>
            </a:r>
            <a:r>
              <a:rPr lang="de-AT" dirty="0" err="1"/>
              <a:t>by</a:t>
            </a:r>
            <a:r>
              <a:rPr lang="de-AT" dirty="0"/>
              <a:t> </a:t>
            </a:r>
            <a:r>
              <a:rPr lang="de-AT" dirty="0" err="1"/>
              <a:t>purpose</a:t>
            </a:r>
            <a:r>
              <a:rPr lang="de-AT" dirty="0"/>
              <a:t> </a:t>
            </a:r>
            <a:r>
              <a:rPr lang="de-AT" dirty="0" err="1"/>
              <a:t>or</a:t>
            </a:r>
            <a:r>
              <a:rPr lang="de-AT" dirty="0"/>
              <a:t> </a:t>
            </a:r>
            <a:r>
              <a:rPr lang="de-AT" dirty="0" err="1"/>
              <a:t>object</a:t>
            </a:r>
            <a:r>
              <a:rPr lang="de-AT" dirty="0"/>
              <a:t> of </a:t>
            </a:r>
            <a:r>
              <a:rPr lang="de-AT" dirty="0" err="1"/>
              <a:t>activity</a:t>
            </a:r>
            <a:r>
              <a:rPr lang="de-AT" dirty="0"/>
              <a:t> of legal </a:t>
            </a:r>
            <a:r>
              <a:rPr lang="de-AT" dirty="0" err="1"/>
              <a:t>person</a:t>
            </a:r>
            <a:r>
              <a:rPr lang="de-AT" dirty="0"/>
              <a:t>?</a:t>
            </a:r>
          </a:p>
          <a:p>
            <a:r>
              <a:rPr lang="de-AT" dirty="0" err="1"/>
              <a:t>theory</a:t>
            </a:r>
            <a:r>
              <a:rPr lang="de-AT" dirty="0"/>
              <a:t> of </a:t>
            </a:r>
            <a:r>
              <a:rPr lang="de-AT" dirty="0" err="1"/>
              <a:t>ultra</a:t>
            </a:r>
            <a:r>
              <a:rPr lang="de-AT" dirty="0"/>
              <a:t> </a:t>
            </a:r>
            <a:r>
              <a:rPr lang="de-AT" dirty="0" err="1"/>
              <a:t>vires</a:t>
            </a:r>
            <a:r>
              <a:rPr lang="de-AT" dirty="0"/>
              <a:t>?</a:t>
            </a:r>
          </a:p>
          <a:p>
            <a:pPr lvl="1"/>
            <a:r>
              <a:rPr lang="en-US" dirty="0"/>
              <a:t>dominant in Anglo-American law</a:t>
            </a:r>
          </a:p>
          <a:p>
            <a:pPr lvl="2"/>
            <a:r>
              <a:rPr lang="en-US" dirty="0"/>
              <a:t>See § 102 (a) (3) DGCL : “… the purpose of the corporation is to engage in any lawful act or activity for which corporations may be organized under the General Corporation Law of Delaware, and by such statement all lawful acts and activities shall be within the purposes of the corporation, except for express limitations, if any; …”</a:t>
            </a:r>
          </a:p>
          <a:p>
            <a:pPr lvl="1"/>
            <a:r>
              <a:rPr lang="en-US" dirty="0"/>
              <a:t>based on the idea that a legal entity can engage only in those kinds of activities which had been approved by the state(UK law)</a:t>
            </a:r>
          </a:p>
          <a:p>
            <a:pPr lvl="1"/>
            <a:r>
              <a:rPr lang="en-US" dirty="0"/>
              <a:t>can also be effected by a restriction of power of representation of organs</a:t>
            </a:r>
          </a:p>
          <a:p>
            <a:pPr lvl="2"/>
            <a:r>
              <a:rPr lang="en-US" dirty="0"/>
              <a:t>has the same effect</a:t>
            </a:r>
          </a:p>
          <a:p>
            <a:pPr lvl="1"/>
            <a:r>
              <a:rPr lang="en-US" dirty="0"/>
              <a:t>restricts activities of a legal persons to the intention of the founders</a:t>
            </a:r>
          </a:p>
          <a:p>
            <a:endParaRPr lang="de-AT" dirty="0"/>
          </a:p>
        </p:txBody>
      </p:sp>
    </p:spTree>
    <p:extLst>
      <p:ext uri="{BB962C8B-B14F-4D97-AF65-F5344CB8AC3E}">
        <p14:creationId xmlns:p14="http://schemas.microsoft.com/office/powerpoint/2010/main" val="377028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25640527-10C7-0958-9D31-7350EE17B2C2}"/>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B42992F9-9AA4-AE64-2845-F1C667E0C928}"/>
              </a:ext>
            </a:extLst>
          </p:cNvPr>
          <p:cNvSpPr>
            <a:spLocks noGrp="1"/>
          </p:cNvSpPr>
          <p:nvPr>
            <p:ph type="sldNum" sz="quarter" idx="11"/>
          </p:nvPr>
        </p:nvSpPr>
        <p:spPr/>
        <p:txBody>
          <a:bodyPr/>
          <a:lstStyle/>
          <a:p>
            <a:fld id="{0970407D-EE58-4A0B-824B-1D3AE42DD9CF}" type="slidenum">
              <a:rPr lang="en-GB" altLang="cs-CZ" noProof="0" smtClean="0"/>
              <a:pPr/>
              <a:t>26</a:t>
            </a:fld>
            <a:endParaRPr lang="en-GB" altLang="cs-CZ" noProof="0" dirty="0"/>
          </a:p>
        </p:txBody>
      </p:sp>
      <p:sp>
        <p:nvSpPr>
          <p:cNvPr id="4" name="Titel 3">
            <a:extLst>
              <a:ext uri="{FF2B5EF4-FFF2-40B4-BE49-F238E27FC236}">
                <a16:creationId xmlns:a16="http://schemas.microsoft.com/office/drawing/2014/main" id="{01625867-9A75-7D61-4C7F-B9F7AB25F91B}"/>
              </a:ext>
            </a:extLst>
          </p:cNvPr>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a:extLst>
              <a:ext uri="{FF2B5EF4-FFF2-40B4-BE49-F238E27FC236}">
                <a16:creationId xmlns:a16="http://schemas.microsoft.com/office/drawing/2014/main" id="{C05AE9EA-6189-BEA4-CA8A-F2AF94E349E8}"/>
              </a:ext>
            </a:extLst>
          </p:cNvPr>
          <p:cNvSpPr>
            <a:spLocks noGrp="1"/>
          </p:cNvSpPr>
          <p:nvPr>
            <p:ph idx="1"/>
          </p:nvPr>
        </p:nvSpPr>
        <p:spPr/>
        <p:txBody>
          <a:bodyPr/>
          <a:lstStyle/>
          <a:p>
            <a:pPr lvl="1"/>
            <a:r>
              <a:rPr lang="en-US" dirty="0"/>
              <a:t>restricts activities of a legal persons to the intention of the founders</a:t>
            </a:r>
          </a:p>
          <a:p>
            <a:pPr lvl="1"/>
            <a:r>
              <a:rPr lang="en-US" dirty="0"/>
              <a:t>but is a major impediment for market participants who cannot rely on the validity of transactions performed with legal entity</a:t>
            </a:r>
          </a:p>
          <a:p>
            <a:r>
              <a:rPr lang="de-AT" dirty="0"/>
              <a:t>German </a:t>
            </a:r>
            <a:r>
              <a:rPr lang="de-AT" dirty="0" err="1"/>
              <a:t>speaking</a:t>
            </a:r>
            <a:r>
              <a:rPr lang="de-AT" dirty="0"/>
              <a:t> countries:</a:t>
            </a:r>
          </a:p>
          <a:p>
            <a:pPr lvl="1"/>
            <a:r>
              <a:rPr lang="de-AT" dirty="0" err="1"/>
              <a:t>idea</a:t>
            </a:r>
            <a:r>
              <a:rPr lang="de-AT" dirty="0"/>
              <a:t> of </a:t>
            </a:r>
            <a:r>
              <a:rPr lang="de-AT" dirty="0" err="1"/>
              <a:t>ultra</a:t>
            </a:r>
            <a:r>
              <a:rPr lang="de-AT" dirty="0"/>
              <a:t> </a:t>
            </a:r>
            <a:r>
              <a:rPr lang="de-AT" dirty="0" err="1"/>
              <a:t>vires</a:t>
            </a:r>
            <a:r>
              <a:rPr lang="de-AT" dirty="0"/>
              <a:t> </a:t>
            </a:r>
            <a:r>
              <a:rPr lang="de-AT" dirty="0" err="1"/>
              <a:t>rejected</a:t>
            </a:r>
            <a:endParaRPr lang="de-AT" dirty="0"/>
          </a:p>
          <a:p>
            <a:pPr lvl="1"/>
            <a:r>
              <a:rPr lang="de-AT" dirty="0"/>
              <a:t>legal </a:t>
            </a:r>
            <a:r>
              <a:rPr lang="de-AT" dirty="0" err="1"/>
              <a:t>personality</a:t>
            </a:r>
            <a:r>
              <a:rPr lang="de-AT" dirty="0"/>
              <a:t> not </a:t>
            </a:r>
            <a:r>
              <a:rPr lang="de-AT" dirty="0" err="1"/>
              <a:t>restricted</a:t>
            </a:r>
            <a:r>
              <a:rPr lang="de-AT" dirty="0"/>
              <a:t> </a:t>
            </a:r>
            <a:r>
              <a:rPr lang="de-AT" dirty="0" err="1"/>
              <a:t>by</a:t>
            </a:r>
            <a:r>
              <a:rPr lang="de-AT" dirty="0"/>
              <a:t> </a:t>
            </a:r>
            <a:r>
              <a:rPr lang="de-AT" dirty="0" err="1"/>
              <a:t>purpose</a:t>
            </a:r>
            <a:r>
              <a:rPr lang="de-AT" dirty="0"/>
              <a:t> </a:t>
            </a:r>
            <a:r>
              <a:rPr lang="de-AT" dirty="0" err="1"/>
              <a:t>or</a:t>
            </a:r>
            <a:r>
              <a:rPr lang="de-AT" dirty="0"/>
              <a:t> </a:t>
            </a:r>
            <a:r>
              <a:rPr lang="de-AT" dirty="0" err="1"/>
              <a:t>object</a:t>
            </a:r>
            <a:r>
              <a:rPr lang="de-AT" dirty="0"/>
              <a:t> of </a:t>
            </a:r>
            <a:r>
              <a:rPr lang="de-AT" dirty="0" err="1"/>
              <a:t>activity</a:t>
            </a:r>
            <a:r>
              <a:rPr lang="de-AT" dirty="0"/>
              <a:t> of legal </a:t>
            </a:r>
            <a:r>
              <a:rPr lang="de-AT" dirty="0" err="1"/>
              <a:t>person</a:t>
            </a:r>
            <a:endParaRPr lang="de-AT" dirty="0"/>
          </a:p>
          <a:p>
            <a:pPr lvl="1"/>
            <a:r>
              <a:rPr lang="de-AT" dirty="0" err="1"/>
              <a:t>improves</a:t>
            </a:r>
            <a:r>
              <a:rPr lang="de-AT" dirty="0"/>
              <a:t> </a:t>
            </a:r>
            <a:r>
              <a:rPr lang="de-AT" dirty="0" err="1"/>
              <a:t>efficiency</a:t>
            </a:r>
            <a:r>
              <a:rPr lang="de-AT" dirty="0"/>
              <a:t> of </a:t>
            </a:r>
            <a:r>
              <a:rPr lang="de-AT" dirty="0" err="1"/>
              <a:t>market</a:t>
            </a:r>
            <a:r>
              <a:rPr lang="de-AT" dirty="0"/>
              <a:t> </a:t>
            </a:r>
            <a:r>
              <a:rPr lang="de-AT" dirty="0" err="1"/>
              <a:t>transactions</a:t>
            </a:r>
            <a:r>
              <a:rPr lang="de-AT" dirty="0"/>
              <a:t> </a:t>
            </a:r>
            <a:r>
              <a:rPr lang="de-AT" dirty="0" err="1"/>
              <a:t>since</a:t>
            </a:r>
            <a:r>
              <a:rPr lang="de-AT" dirty="0"/>
              <a:t> </a:t>
            </a:r>
            <a:r>
              <a:rPr lang="de-AT" dirty="0" err="1"/>
              <a:t>validity</a:t>
            </a:r>
            <a:r>
              <a:rPr lang="de-AT" dirty="0"/>
              <a:t> </a:t>
            </a:r>
            <a:r>
              <a:rPr lang="de-AT" dirty="0" err="1"/>
              <a:t>cannot</a:t>
            </a:r>
            <a:r>
              <a:rPr lang="de-AT" dirty="0"/>
              <a:t> </a:t>
            </a:r>
            <a:r>
              <a:rPr lang="de-AT" dirty="0" err="1"/>
              <a:t>be</a:t>
            </a:r>
            <a:r>
              <a:rPr lang="de-AT" dirty="0"/>
              <a:t> </a:t>
            </a:r>
            <a:r>
              <a:rPr lang="de-AT" dirty="0" err="1"/>
              <a:t>avoided</a:t>
            </a:r>
            <a:r>
              <a:rPr lang="de-AT" dirty="0"/>
              <a:t> on </a:t>
            </a:r>
            <a:r>
              <a:rPr lang="de-AT" dirty="0" err="1"/>
              <a:t>grounds</a:t>
            </a:r>
            <a:r>
              <a:rPr lang="de-AT" dirty="0"/>
              <a:t> of </a:t>
            </a:r>
            <a:r>
              <a:rPr lang="de-AT" dirty="0" err="1"/>
              <a:t>ultra</a:t>
            </a:r>
            <a:r>
              <a:rPr lang="de-AT" dirty="0"/>
              <a:t> </a:t>
            </a:r>
            <a:r>
              <a:rPr lang="de-AT" dirty="0" err="1"/>
              <a:t>vires</a:t>
            </a:r>
            <a:endParaRPr lang="de-AT" dirty="0"/>
          </a:p>
          <a:p>
            <a:pPr lvl="1"/>
            <a:r>
              <a:rPr lang="de-AT" dirty="0" err="1"/>
              <a:t>however</a:t>
            </a:r>
            <a:r>
              <a:rPr lang="de-AT" dirty="0"/>
              <a:t>: </a:t>
            </a:r>
            <a:r>
              <a:rPr lang="de-AT" dirty="0" err="1"/>
              <a:t>market</a:t>
            </a:r>
            <a:r>
              <a:rPr lang="de-AT" dirty="0"/>
              <a:t> </a:t>
            </a:r>
            <a:r>
              <a:rPr lang="de-AT" dirty="0" err="1"/>
              <a:t>transactions</a:t>
            </a:r>
            <a:r>
              <a:rPr lang="de-AT" dirty="0"/>
              <a:t> </a:t>
            </a:r>
            <a:r>
              <a:rPr lang="de-AT" dirty="0" err="1"/>
              <a:t>may</a:t>
            </a:r>
            <a:r>
              <a:rPr lang="de-AT" dirty="0"/>
              <a:t> </a:t>
            </a:r>
            <a:r>
              <a:rPr lang="de-AT" dirty="0" err="1"/>
              <a:t>be</a:t>
            </a:r>
            <a:r>
              <a:rPr lang="de-AT" dirty="0"/>
              <a:t> in </a:t>
            </a:r>
            <a:r>
              <a:rPr lang="de-AT" dirty="0" err="1"/>
              <a:t>contradiction</a:t>
            </a:r>
            <a:r>
              <a:rPr lang="de-AT" dirty="0"/>
              <a:t> </a:t>
            </a:r>
            <a:r>
              <a:rPr lang="de-AT" dirty="0" err="1"/>
              <a:t>to</a:t>
            </a:r>
            <a:r>
              <a:rPr lang="de-AT" dirty="0"/>
              <a:t> </a:t>
            </a:r>
            <a:r>
              <a:rPr lang="de-AT" dirty="0" err="1"/>
              <a:t>the</a:t>
            </a:r>
            <a:r>
              <a:rPr lang="de-AT" dirty="0"/>
              <a:t> </a:t>
            </a:r>
            <a:r>
              <a:rPr lang="de-AT" dirty="0" err="1"/>
              <a:t>intention</a:t>
            </a:r>
            <a:r>
              <a:rPr lang="de-AT" dirty="0"/>
              <a:t> of </a:t>
            </a:r>
            <a:r>
              <a:rPr lang="de-AT" dirty="0" err="1"/>
              <a:t>the</a:t>
            </a:r>
            <a:r>
              <a:rPr lang="de-AT" dirty="0"/>
              <a:t> </a:t>
            </a:r>
            <a:r>
              <a:rPr lang="de-AT" dirty="0" err="1"/>
              <a:t>founders</a:t>
            </a:r>
            <a:r>
              <a:rPr lang="de-AT" dirty="0"/>
              <a:t> (</a:t>
            </a:r>
            <a:r>
              <a:rPr lang="de-AT" dirty="0" err="1"/>
              <a:t>shareholders</a:t>
            </a:r>
            <a:r>
              <a:rPr lang="de-AT" dirty="0"/>
              <a:t>)</a:t>
            </a:r>
          </a:p>
        </p:txBody>
      </p:sp>
    </p:spTree>
    <p:extLst>
      <p:ext uri="{BB962C8B-B14F-4D97-AF65-F5344CB8AC3E}">
        <p14:creationId xmlns:p14="http://schemas.microsoft.com/office/powerpoint/2010/main" val="3478724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5119C519-9C66-2859-ED42-E3E585230675}"/>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B1BCB443-F3F0-388D-A018-A82F5C05B773}"/>
              </a:ext>
            </a:extLst>
          </p:cNvPr>
          <p:cNvSpPr>
            <a:spLocks noGrp="1"/>
          </p:cNvSpPr>
          <p:nvPr>
            <p:ph type="sldNum" sz="quarter" idx="11"/>
          </p:nvPr>
        </p:nvSpPr>
        <p:spPr/>
        <p:txBody>
          <a:bodyPr/>
          <a:lstStyle/>
          <a:p>
            <a:fld id="{0970407D-EE58-4A0B-824B-1D3AE42DD9CF}" type="slidenum">
              <a:rPr lang="en-GB" altLang="cs-CZ" noProof="0" smtClean="0"/>
              <a:pPr/>
              <a:t>27</a:t>
            </a:fld>
            <a:endParaRPr lang="en-GB" altLang="cs-CZ" noProof="0" dirty="0"/>
          </a:p>
        </p:txBody>
      </p:sp>
      <p:sp>
        <p:nvSpPr>
          <p:cNvPr id="4" name="Titel 3">
            <a:extLst>
              <a:ext uri="{FF2B5EF4-FFF2-40B4-BE49-F238E27FC236}">
                <a16:creationId xmlns:a16="http://schemas.microsoft.com/office/drawing/2014/main" id="{AA0E0108-9108-9C30-6368-F80F6F6DA6F0}"/>
              </a:ext>
            </a:extLst>
          </p:cNvPr>
          <p:cNvSpPr>
            <a:spLocks noGrp="1"/>
          </p:cNvSpPr>
          <p:nvPr>
            <p:ph type="title"/>
          </p:nvPr>
        </p:nvSpPr>
        <p:spPr/>
        <p:txBody>
          <a:bodyPr/>
          <a:lstStyle/>
          <a:p>
            <a:r>
              <a:rPr lang="de-DE" dirty="0"/>
              <a:t>V. Legal </a:t>
            </a:r>
            <a:r>
              <a:rPr lang="de-DE" dirty="0" err="1"/>
              <a:t>personality</a:t>
            </a:r>
            <a:endParaRPr lang="de-AT" dirty="0"/>
          </a:p>
        </p:txBody>
      </p:sp>
      <p:sp>
        <p:nvSpPr>
          <p:cNvPr id="5" name="Inhaltsplatzhalter 4">
            <a:extLst>
              <a:ext uri="{FF2B5EF4-FFF2-40B4-BE49-F238E27FC236}">
                <a16:creationId xmlns:a16="http://schemas.microsoft.com/office/drawing/2014/main" id="{4E9C41B5-876A-CA50-4A43-44372FAE8C93}"/>
              </a:ext>
            </a:extLst>
          </p:cNvPr>
          <p:cNvSpPr>
            <a:spLocks noGrp="1"/>
          </p:cNvSpPr>
          <p:nvPr>
            <p:ph idx="1"/>
          </p:nvPr>
        </p:nvSpPr>
        <p:spPr/>
        <p:txBody>
          <a:bodyPr/>
          <a:lstStyle/>
          <a:p>
            <a:r>
              <a:rPr lang="de-DE" dirty="0" err="1"/>
              <a:t>trend</a:t>
            </a:r>
            <a:r>
              <a:rPr lang="de-DE" dirty="0"/>
              <a:t> </a:t>
            </a:r>
            <a:r>
              <a:rPr lang="de-DE" dirty="0" err="1"/>
              <a:t>to</a:t>
            </a:r>
            <a:r>
              <a:rPr lang="de-DE" dirty="0"/>
              <a:t> </a:t>
            </a:r>
            <a:r>
              <a:rPr lang="de-DE" dirty="0" err="1"/>
              <a:t>convergance</a:t>
            </a:r>
            <a:r>
              <a:rPr lang="de-DE" dirty="0"/>
              <a:t> of </a:t>
            </a:r>
            <a:r>
              <a:rPr lang="de-DE" dirty="0" err="1"/>
              <a:t>both</a:t>
            </a:r>
            <a:r>
              <a:rPr lang="de-DE" dirty="0"/>
              <a:t> </a:t>
            </a:r>
            <a:r>
              <a:rPr lang="de-DE" dirty="0" err="1"/>
              <a:t>concepts</a:t>
            </a:r>
            <a:r>
              <a:rPr lang="de-DE" dirty="0"/>
              <a:t>?</a:t>
            </a:r>
          </a:p>
          <a:p>
            <a:pPr lvl="1"/>
            <a:r>
              <a:rPr lang="de-DE" dirty="0" err="1"/>
              <a:t>theory</a:t>
            </a:r>
            <a:r>
              <a:rPr lang="de-DE" dirty="0"/>
              <a:t> of </a:t>
            </a:r>
            <a:r>
              <a:rPr lang="de-DE" dirty="0" err="1"/>
              <a:t>ultra</a:t>
            </a:r>
            <a:r>
              <a:rPr lang="de-DE" dirty="0"/>
              <a:t> </a:t>
            </a:r>
            <a:r>
              <a:rPr lang="de-DE" dirty="0" err="1"/>
              <a:t>vires</a:t>
            </a:r>
            <a:r>
              <a:rPr lang="de-DE" dirty="0"/>
              <a:t> </a:t>
            </a:r>
            <a:r>
              <a:rPr lang="de-DE" dirty="0" err="1"/>
              <a:t>losing</a:t>
            </a:r>
            <a:r>
              <a:rPr lang="de-DE" dirty="0"/>
              <a:t> power in </a:t>
            </a:r>
            <a:r>
              <a:rPr lang="de-DE" dirty="0" err="1"/>
              <a:t>some</a:t>
            </a:r>
            <a:r>
              <a:rPr lang="de-DE" dirty="0"/>
              <a:t> countries</a:t>
            </a:r>
          </a:p>
          <a:p>
            <a:pPr lvl="1"/>
            <a:r>
              <a:rPr lang="de-DE" dirty="0" err="1"/>
              <a:t>see</a:t>
            </a:r>
            <a:r>
              <a:rPr lang="de-DE" dirty="0"/>
              <a:t> </a:t>
            </a:r>
            <a:r>
              <a:rPr lang="de-DE" dirty="0" err="1"/>
              <a:t>sect</a:t>
            </a:r>
            <a:r>
              <a:rPr lang="de-DE" dirty="0"/>
              <a:t> 39 UK Companies Act 2006: „(1) The </a:t>
            </a:r>
            <a:r>
              <a:rPr lang="de-DE" dirty="0" err="1"/>
              <a:t>validity</a:t>
            </a:r>
            <a:r>
              <a:rPr lang="de-DE" dirty="0"/>
              <a:t> of an </a:t>
            </a:r>
            <a:r>
              <a:rPr lang="de-DE" dirty="0" err="1"/>
              <a:t>act</a:t>
            </a:r>
            <a:r>
              <a:rPr lang="de-DE" dirty="0"/>
              <a:t> </a:t>
            </a:r>
            <a:r>
              <a:rPr lang="de-DE" dirty="0" err="1"/>
              <a:t>done</a:t>
            </a:r>
            <a:r>
              <a:rPr lang="de-DE" dirty="0"/>
              <a:t> </a:t>
            </a:r>
            <a:r>
              <a:rPr lang="de-DE" dirty="0" err="1"/>
              <a:t>by</a:t>
            </a:r>
            <a:r>
              <a:rPr lang="de-DE" dirty="0"/>
              <a:t> a </a:t>
            </a:r>
            <a:r>
              <a:rPr lang="de-DE" dirty="0" err="1"/>
              <a:t>company</a:t>
            </a:r>
            <a:r>
              <a:rPr lang="de-DE" dirty="0"/>
              <a:t> </a:t>
            </a:r>
            <a:r>
              <a:rPr lang="de-DE" dirty="0" err="1"/>
              <a:t>shall</a:t>
            </a:r>
            <a:r>
              <a:rPr lang="de-DE" dirty="0"/>
              <a:t> not </a:t>
            </a:r>
            <a:r>
              <a:rPr lang="de-DE" dirty="0" err="1"/>
              <a:t>be</a:t>
            </a:r>
            <a:r>
              <a:rPr lang="de-DE" dirty="0"/>
              <a:t> </a:t>
            </a:r>
            <a:r>
              <a:rPr lang="de-DE" dirty="0" err="1"/>
              <a:t>called</a:t>
            </a:r>
            <a:r>
              <a:rPr lang="de-DE" dirty="0"/>
              <a:t> </a:t>
            </a:r>
            <a:r>
              <a:rPr lang="de-DE" dirty="0" err="1"/>
              <a:t>into</a:t>
            </a:r>
            <a:r>
              <a:rPr lang="de-DE" dirty="0"/>
              <a:t> </a:t>
            </a:r>
            <a:r>
              <a:rPr lang="de-DE" dirty="0" err="1"/>
              <a:t>question</a:t>
            </a:r>
            <a:r>
              <a:rPr lang="de-DE" dirty="0"/>
              <a:t> on </a:t>
            </a:r>
            <a:r>
              <a:rPr lang="de-DE" dirty="0" err="1"/>
              <a:t>the</a:t>
            </a:r>
            <a:r>
              <a:rPr lang="de-DE" dirty="0"/>
              <a:t> </a:t>
            </a:r>
            <a:r>
              <a:rPr lang="de-DE" dirty="0" err="1"/>
              <a:t>ground</a:t>
            </a:r>
            <a:r>
              <a:rPr lang="de-DE" dirty="0"/>
              <a:t> of lack of </a:t>
            </a:r>
            <a:r>
              <a:rPr lang="de-DE" dirty="0" err="1"/>
              <a:t>capacity</a:t>
            </a:r>
            <a:r>
              <a:rPr lang="de-DE" dirty="0"/>
              <a:t> of </a:t>
            </a:r>
            <a:r>
              <a:rPr lang="de-DE" dirty="0" err="1"/>
              <a:t>anything</a:t>
            </a:r>
            <a:r>
              <a:rPr lang="de-DE" dirty="0"/>
              <a:t> in </a:t>
            </a:r>
            <a:r>
              <a:rPr lang="de-DE" dirty="0" err="1"/>
              <a:t>the</a:t>
            </a:r>
            <a:r>
              <a:rPr lang="de-DE" dirty="0"/>
              <a:t> </a:t>
            </a:r>
            <a:r>
              <a:rPr lang="de-DE" dirty="0" err="1"/>
              <a:t>company‘s</a:t>
            </a:r>
            <a:r>
              <a:rPr lang="de-DE" dirty="0"/>
              <a:t> </a:t>
            </a:r>
            <a:r>
              <a:rPr lang="de-DE" dirty="0" err="1"/>
              <a:t>constitution</a:t>
            </a:r>
            <a:r>
              <a:rPr lang="de-DE" dirty="0"/>
              <a:t>.“</a:t>
            </a:r>
          </a:p>
          <a:p>
            <a:pPr lvl="1"/>
            <a:r>
              <a:rPr lang="de-DE" dirty="0" err="1"/>
              <a:t>unrestricted</a:t>
            </a:r>
            <a:r>
              <a:rPr lang="de-DE" dirty="0"/>
              <a:t> legal </a:t>
            </a:r>
            <a:r>
              <a:rPr lang="de-DE" dirty="0" err="1"/>
              <a:t>personality</a:t>
            </a:r>
            <a:r>
              <a:rPr lang="de-DE" dirty="0"/>
              <a:t>: legal </a:t>
            </a:r>
            <a:r>
              <a:rPr lang="de-DE" dirty="0" err="1"/>
              <a:t>act</a:t>
            </a:r>
            <a:r>
              <a:rPr lang="de-DE" dirty="0"/>
              <a:t> </a:t>
            </a:r>
            <a:r>
              <a:rPr lang="de-DE" dirty="0" err="1"/>
              <a:t>done</a:t>
            </a:r>
            <a:r>
              <a:rPr lang="de-DE" dirty="0"/>
              <a:t> </a:t>
            </a:r>
            <a:r>
              <a:rPr lang="de-DE" dirty="0" err="1"/>
              <a:t>by</a:t>
            </a:r>
            <a:r>
              <a:rPr lang="de-DE" dirty="0"/>
              <a:t> </a:t>
            </a:r>
            <a:r>
              <a:rPr lang="de-DE" dirty="0" err="1"/>
              <a:t>the</a:t>
            </a:r>
            <a:r>
              <a:rPr lang="de-DE" dirty="0"/>
              <a:t> </a:t>
            </a:r>
            <a:r>
              <a:rPr lang="de-DE" dirty="0" err="1"/>
              <a:t>company</a:t>
            </a:r>
            <a:r>
              <a:rPr lang="de-DE" dirty="0"/>
              <a:t> </a:t>
            </a:r>
            <a:r>
              <a:rPr lang="de-DE" dirty="0" err="1"/>
              <a:t>beyond</a:t>
            </a:r>
            <a:r>
              <a:rPr lang="de-DE" dirty="0"/>
              <a:t> </a:t>
            </a:r>
            <a:r>
              <a:rPr lang="de-DE" dirty="0" err="1"/>
              <a:t>purpose</a:t>
            </a:r>
            <a:r>
              <a:rPr lang="de-DE" dirty="0"/>
              <a:t> </a:t>
            </a:r>
            <a:r>
              <a:rPr lang="de-DE" dirty="0" err="1"/>
              <a:t>or</a:t>
            </a:r>
            <a:r>
              <a:rPr lang="de-DE" dirty="0"/>
              <a:t> </a:t>
            </a:r>
            <a:r>
              <a:rPr lang="de-DE" dirty="0" err="1"/>
              <a:t>object</a:t>
            </a:r>
            <a:r>
              <a:rPr lang="de-DE" dirty="0"/>
              <a:t> of </a:t>
            </a:r>
            <a:r>
              <a:rPr lang="de-DE" dirty="0" err="1"/>
              <a:t>activity</a:t>
            </a:r>
            <a:r>
              <a:rPr lang="de-DE" dirty="0"/>
              <a:t> </a:t>
            </a:r>
            <a:r>
              <a:rPr lang="de-DE" dirty="0" err="1"/>
              <a:t>could</a:t>
            </a:r>
            <a:r>
              <a:rPr lang="de-DE" dirty="0"/>
              <a:t> </a:t>
            </a:r>
            <a:r>
              <a:rPr lang="de-DE" dirty="0" err="1"/>
              <a:t>be</a:t>
            </a:r>
            <a:r>
              <a:rPr lang="de-DE" dirty="0"/>
              <a:t> invalid on </a:t>
            </a:r>
            <a:r>
              <a:rPr lang="de-DE" dirty="0" err="1"/>
              <a:t>grounds</a:t>
            </a:r>
            <a:r>
              <a:rPr lang="de-DE" dirty="0"/>
              <a:t> of </a:t>
            </a:r>
            <a:r>
              <a:rPr lang="de-DE" dirty="0" err="1"/>
              <a:t>abuse</a:t>
            </a:r>
            <a:r>
              <a:rPr lang="de-DE" dirty="0"/>
              <a:t> of power </a:t>
            </a:r>
            <a:r>
              <a:rPr lang="de-DE" dirty="0" err="1"/>
              <a:t>to</a:t>
            </a:r>
            <a:r>
              <a:rPr lang="de-DE" dirty="0"/>
              <a:t> </a:t>
            </a:r>
            <a:r>
              <a:rPr lang="de-DE" dirty="0" err="1"/>
              <a:t>represent</a:t>
            </a:r>
            <a:r>
              <a:rPr lang="de-DE" dirty="0"/>
              <a:t> </a:t>
            </a:r>
            <a:r>
              <a:rPr lang="de-DE" dirty="0" err="1"/>
              <a:t>the</a:t>
            </a:r>
            <a:r>
              <a:rPr lang="de-DE" dirty="0"/>
              <a:t> </a:t>
            </a:r>
            <a:r>
              <a:rPr lang="de-DE" dirty="0" err="1"/>
              <a:t>company</a:t>
            </a:r>
            <a:endParaRPr lang="de-DE" dirty="0"/>
          </a:p>
        </p:txBody>
      </p:sp>
    </p:spTree>
    <p:extLst>
      <p:ext uri="{BB962C8B-B14F-4D97-AF65-F5344CB8AC3E}">
        <p14:creationId xmlns:p14="http://schemas.microsoft.com/office/powerpoint/2010/main" val="1912128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75304900-7AC8-E14C-4041-35AF9ABD9362}"/>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15EC2086-41EF-431D-DEC9-8736F850AC9C}"/>
              </a:ext>
            </a:extLst>
          </p:cNvPr>
          <p:cNvSpPr>
            <a:spLocks noGrp="1"/>
          </p:cNvSpPr>
          <p:nvPr>
            <p:ph type="sldNum" sz="quarter" idx="11"/>
          </p:nvPr>
        </p:nvSpPr>
        <p:spPr/>
        <p:txBody>
          <a:bodyPr/>
          <a:lstStyle/>
          <a:p>
            <a:fld id="{0970407D-EE58-4A0B-824B-1D3AE42DD9CF}" type="slidenum">
              <a:rPr lang="en-GB" altLang="cs-CZ" noProof="0" smtClean="0"/>
              <a:pPr/>
              <a:t>28</a:t>
            </a:fld>
            <a:endParaRPr lang="en-GB" altLang="cs-CZ" noProof="0" dirty="0"/>
          </a:p>
        </p:txBody>
      </p:sp>
      <p:sp>
        <p:nvSpPr>
          <p:cNvPr id="4" name="Titel 3">
            <a:extLst>
              <a:ext uri="{FF2B5EF4-FFF2-40B4-BE49-F238E27FC236}">
                <a16:creationId xmlns:a16="http://schemas.microsoft.com/office/drawing/2014/main" id="{53AFFD81-F0AB-0024-EB45-E0CC031888EE}"/>
              </a:ext>
            </a:extLst>
          </p:cNvPr>
          <p:cNvSpPr>
            <a:spLocks noGrp="1"/>
          </p:cNvSpPr>
          <p:nvPr>
            <p:ph type="title"/>
          </p:nvPr>
        </p:nvSpPr>
        <p:spPr/>
        <p:txBody>
          <a:bodyPr/>
          <a:lstStyle/>
          <a:p>
            <a:r>
              <a:rPr lang="de-DE" dirty="0"/>
              <a:t>V. Legal </a:t>
            </a:r>
            <a:r>
              <a:rPr lang="de-DE" dirty="0" err="1"/>
              <a:t>personality</a:t>
            </a:r>
            <a:endParaRPr lang="de-AT" dirty="0"/>
          </a:p>
        </p:txBody>
      </p:sp>
      <p:sp>
        <p:nvSpPr>
          <p:cNvPr id="5" name="Inhaltsplatzhalter 4">
            <a:extLst>
              <a:ext uri="{FF2B5EF4-FFF2-40B4-BE49-F238E27FC236}">
                <a16:creationId xmlns:a16="http://schemas.microsoft.com/office/drawing/2014/main" id="{1DB27DD0-BD9C-BC00-CA45-73264275C99C}"/>
              </a:ext>
            </a:extLst>
          </p:cNvPr>
          <p:cNvSpPr>
            <a:spLocks noGrp="1"/>
          </p:cNvSpPr>
          <p:nvPr>
            <p:ph idx="1"/>
          </p:nvPr>
        </p:nvSpPr>
        <p:spPr/>
        <p:txBody>
          <a:bodyPr/>
          <a:lstStyle/>
          <a:p>
            <a:r>
              <a:rPr lang="de-DE" dirty="0" err="1"/>
              <a:t>see</a:t>
            </a:r>
            <a:r>
              <a:rPr lang="de-DE" dirty="0"/>
              <a:t> also Art 9 European </a:t>
            </a:r>
            <a:r>
              <a:rPr lang="de-DE" dirty="0" err="1"/>
              <a:t>directive</a:t>
            </a:r>
            <a:r>
              <a:rPr lang="de-DE" dirty="0"/>
              <a:t> </a:t>
            </a:r>
            <a:r>
              <a:rPr lang="de-DE" dirty="0" err="1"/>
              <a:t>relating</a:t>
            </a:r>
            <a:r>
              <a:rPr lang="de-DE" dirty="0"/>
              <a:t> </a:t>
            </a:r>
            <a:r>
              <a:rPr lang="de-DE" dirty="0" err="1"/>
              <a:t>to</a:t>
            </a:r>
            <a:r>
              <a:rPr lang="de-DE" dirty="0"/>
              <a:t> </a:t>
            </a:r>
            <a:r>
              <a:rPr lang="de-DE" dirty="0" err="1"/>
              <a:t>certain</a:t>
            </a:r>
            <a:r>
              <a:rPr lang="de-DE" dirty="0"/>
              <a:t> </a:t>
            </a:r>
            <a:r>
              <a:rPr lang="de-DE" dirty="0" err="1"/>
              <a:t>aspects</a:t>
            </a:r>
            <a:r>
              <a:rPr lang="de-DE" dirty="0"/>
              <a:t> of </a:t>
            </a:r>
            <a:r>
              <a:rPr lang="de-DE" dirty="0" err="1"/>
              <a:t>company</a:t>
            </a:r>
            <a:r>
              <a:rPr lang="de-DE" dirty="0"/>
              <a:t> </a:t>
            </a:r>
            <a:r>
              <a:rPr lang="de-DE" dirty="0" err="1"/>
              <a:t>law</a:t>
            </a:r>
            <a:r>
              <a:rPr lang="de-DE" dirty="0"/>
              <a:t> (ex Art 9 1st dir </a:t>
            </a:r>
            <a:r>
              <a:rPr lang="de-DE" dirty="0" err="1"/>
              <a:t>company</a:t>
            </a:r>
            <a:r>
              <a:rPr lang="de-DE" dirty="0"/>
              <a:t> </a:t>
            </a:r>
            <a:r>
              <a:rPr lang="de-DE" dirty="0" err="1"/>
              <a:t>law</a:t>
            </a:r>
            <a:r>
              <a:rPr lang="de-DE" dirty="0"/>
              <a:t>):</a:t>
            </a:r>
          </a:p>
          <a:p>
            <a:pPr lvl="1"/>
            <a:r>
              <a:rPr lang="en-US" dirty="0"/>
              <a:t>(1) “Acts done by the organs of the company shall be binding upon it even if those acts are not within the objects of the company, unless such acts exceed the powers that the law confers or allows to be conferred on those organs. However, Member States may provide that the company shall not be bound where such acts are outside the objects of the company, if it proves that the third party knew that the act was outside those objects or could not in view of the circumstances have been unaware of it. Disclosure of the statutes shall not of itself be sufficient proof thereof.</a:t>
            </a:r>
            <a:endParaRPr lang="de-AT" dirty="0"/>
          </a:p>
          <a:p>
            <a:pPr lvl="1"/>
            <a:r>
              <a:rPr lang="de-AT" dirty="0"/>
              <a:t>2nd </a:t>
            </a:r>
            <a:r>
              <a:rPr lang="de-AT" dirty="0" err="1"/>
              <a:t>sentence</a:t>
            </a:r>
            <a:r>
              <a:rPr lang="de-AT" dirty="0"/>
              <a:t> </a:t>
            </a:r>
            <a:r>
              <a:rPr lang="de-AT" dirty="0" err="1"/>
              <a:t>can</a:t>
            </a:r>
            <a:r>
              <a:rPr lang="de-AT" dirty="0"/>
              <a:t> </a:t>
            </a:r>
            <a:r>
              <a:rPr lang="de-AT" dirty="0" err="1"/>
              <a:t>be</a:t>
            </a:r>
            <a:r>
              <a:rPr lang="de-AT" dirty="0"/>
              <a:t> </a:t>
            </a:r>
            <a:r>
              <a:rPr lang="de-AT" dirty="0" err="1"/>
              <a:t>seen</a:t>
            </a:r>
            <a:r>
              <a:rPr lang="de-AT" dirty="0"/>
              <a:t> </a:t>
            </a:r>
            <a:r>
              <a:rPr lang="de-AT" dirty="0" err="1"/>
              <a:t>as</a:t>
            </a:r>
            <a:r>
              <a:rPr lang="de-AT" dirty="0"/>
              <a:t> a </a:t>
            </a:r>
            <a:r>
              <a:rPr lang="de-AT" dirty="0" err="1"/>
              <a:t>concession</a:t>
            </a:r>
            <a:r>
              <a:rPr lang="de-AT" dirty="0"/>
              <a:t> </a:t>
            </a:r>
            <a:r>
              <a:rPr lang="de-AT" dirty="0" err="1"/>
              <a:t>to</a:t>
            </a:r>
            <a:r>
              <a:rPr lang="de-AT" dirty="0"/>
              <a:t> </a:t>
            </a:r>
            <a:r>
              <a:rPr lang="de-AT" dirty="0" err="1"/>
              <a:t>ultra</a:t>
            </a:r>
            <a:r>
              <a:rPr lang="de-AT" dirty="0"/>
              <a:t> </a:t>
            </a:r>
            <a:r>
              <a:rPr lang="de-AT" dirty="0" err="1"/>
              <a:t>vires</a:t>
            </a:r>
            <a:r>
              <a:rPr lang="de-AT" dirty="0"/>
              <a:t> </a:t>
            </a:r>
            <a:r>
              <a:rPr lang="de-AT" dirty="0" err="1"/>
              <a:t>theory</a:t>
            </a:r>
            <a:endParaRPr lang="de-AT" dirty="0"/>
          </a:p>
          <a:p>
            <a:pPr lvl="1"/>
            <a:r>
              <a:rPr lang="de-AT" dirty="0"/>
              <a:t>(2) „</a:t>
            </a:r>
            <a:r>
              <a:rPr lang="en-US" dirty="0"/>
              <a:t>The limits on the powers of the organs of the company, arising under the statutes or from a decision of the competent organs, may not be relied on as against third parties, even if they have been disclosed.”</a:t>
            </a:r>
            <a:endParaRPr lang="de-AT" dirty="0"/>
          </a:p>
        </p:txBody>
      </p:sp>
    </p:spTree>
    <p:extLst>
      <p:ext uri="{BB962C8B-B14F-4D97-AF65-F5344CB8AC3E}">
        <p14:creationId xmlns:p14="http://schemas.microsoft.com/office/powerpoint/2010/main" val="2755536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CF4C5EC-72CE-AC85-9FF5-F7945C18A622}"/>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825E4E4C-4E96-5C28-BD73-82362D72D739}"/>
              </a:ext>
            </a:extLst>
          </p:cNvPr>
          <p:cNvSpPr>
            <a:spLocks noGrp="1"/>
          </p:cNvSpPr>
          <p:nvPr>
            <p:ph type="sldNum" sz="quarter" idx="11"/>
          </p:nvPr>
        </p:nvSpPr>
        <p:spPr/>
        <p:txBody>
          <a:bodyPr/>
          <a:lstStyle/>
          <a:p>
            <a:fld id="{0970407D-EE58-4A0B-824B-1D3AE42DD9CF}" type="slidenum">
              <a:rPr lang="en-GB" altLang="cs-CZ" noProof="0" smtClean="0"/>
              <a:pPr/>
              <a:t>29</a:t>
            </a:fld>
            <a:endParaRPr lang="en-GB" altLang="cs-CZ" noProof="0" dirty="0"/>
          </a:p>
        </p:txBody>
      </p:sp>
      <p:sp>
        <p:nvSpPr>
          <p:cNvPr id="4" name="Titel 3">
            <a:extLst>
              <a:ext uri="{FF2B5EF4-FFF2-40B4-BE49-F238E27FC236}">
                <a16:creationId xmlns:a16="http://schemas.microsoft.com/office/drawing/2014/main" id="{EDA9671F-0DAC-E004-691A-A149F8EB5E1E}"/>
              </a:ext>
            </a:extLst>
          </p:cNvPr>
          <p:cNvSpPr>
            <a:spLocks noGrp="1"/>
          </p:cNvSpPr>
          <p:nvPr>
            <p:ph type="title"/>
          </p:nvPr>
        </p:nvSpPr>
        <p:spPr/>
        <p:txBody>
          <a:bodyPr/>
          <a:lstStyle/>
          <a:p>
            <a:r>
              <a:rPr lang="de-DE" dirty="0"/>
              <a:t>V. Legal </a:t>
            </a:r>
            <a:r>
              <a:rPr lang="de-DE" dirty="0" err="1"/>
              <a:t>personality</a:t>
            </a:r>
            <a:endParaRPr lang="de-AT" dirty="0"/>
          </a:p>
        </p:txBody>
      </p:sp>
      <p:sp>
        <p:nvSpPr>
          <p:cNvPr id="5" name="Inhaltsplatzhalter 4">
            <a:extLst>
              <a:ext uri="{FF2B5EF4-FFF2-40B4-BE49-F238E27FC236}">
                <a16:creationId xmlns:a16="http://schemas.microsoft.com/office/drawing/2014/main" id="{550F1ED1-EAAE-06A0-3C1E-A6B12E169AD3}"/>
              </a:ext>
            </a:extLst>
          </p:cNvPr>
          <p:cNvSpPr>
            <a:spLocks noGrp="1"/>
          </p:cNvSpPr>
          <p:nvPr>
            <p:ph idx="1"/>
          </p:nvPr>
        </p:nvSpPr>
        <p:spPr/>
        <p:txBody>
          <a:bodyPr/>
          <a:lstStyle/>
          <a:p>
            <a:r>
              <a:rPr lang="de-DE" dirty="0" err="1"/>
              <a:t>see</a:t>
            </a:r>
            <a:r>
              <a:rPr lang="de-DE" dirty="0"/>
              <a:t> also Art 13 Rome I </a:t>
            </a:r>
            <a:r>
              <a:rPr lang="de-DE" dirty="0" err="1"/>
              <a:t>regulation</a:t>
            </a:r>
            <a:r>
              <a:rPr lang="de-DE" dirty="0"/>
              <a:t>:</a:t>
            </a:r>
          </a:p>
          <a:p>
            <a:pPr lvl="1"/>
            <a:r>
              <a:rPr lang="de-DE" dirty="0"/>
              <a:t>I</a:t>
            </a:r>
            <a:r>
              <a:rPr lang="en-US" dirty="0"/>
              <a:t>n a contract concluded between persons who are in the same country, a natural person who would have capacity under the law of that country may invoke his incapacity resulting from the law of another country, only if the other party to the contract was aware of that incapacity at the time of the conclusion of the contract or was not aware thereof as a result of negligence.</a:t>
            </a:r>
          </a:p>
          <a:p>
            <a:pPr lvl="1"/>
            <a:r>
              <a:rPr lang="en-US" dirty="0"/>
              <a:t>Art 13 Rome I regulation is an exception from the principle that legal personality and capacity to act is governed by the personal statute (law of citizenship or seat or registration)</a:t>
            </a:r>
          </a:p>
          <a:p>
            <a:pPr lvl="1"/>
            <a:r>
              <a:rPr lang="en-US" dirty="0"/>
              <a:t>Art 13 Rome I regulation is to be applied on legal persons by analogy</a:t>
            </a:r>
          </a:p>
          <a:p>
            <a:pPr lvl="1"/>
            <a:endParaRPr lang="de-AT" dirty="0"/>
          </a:p>
        </p:txBody>
      </p:sp>
    </p:spTree>
    <p:extLst>
      <p:ext uri="{BB962C8B-B14F-4D97-AF65-F5344CB8AC3E}">
        <p14:creationId xmlns:p14="http://schemas.microsoft.com/office/powerpoint/2010/main" val="344668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DE" dirty="0"/>
              <a:t>legal </a:t>
            </a:r>
            <a:r>
              <a:rPr lang="de-DE" dirty="0" err="1"/>
              <a:t>persons</a:t>
            </a:r>
            <a:r>
              <a:rPr lang="de-DE" dirty="0"/>
              <a:t> (</a:t>
            </a:r>
            <a:r>
              <a:rPr lang="de-DE" dirty="0" err="1"/>
              <a:t>juristic</a:t>
            </a:r>
            <a:r>
              <a:rPr lang="de-DE" dirty="0"/>
              <a:t> </a:t>
            </a:r>
            <a:r>
              <a:rPr lang="de-DE" dirty="0" err="1"/>
              <a:t>persons</a:t>
            </a:r>
            <a:r>
              <a:rPr lang="de-DE" dirty="0"/>
              <a:t>) </a:t>
            </a:r>
            <a:r>
              <a:rPr lang="de-DE" dirty="0" err="1"/>
              <a:t>is</a:t>
            </a:r>
            <a:r>
              <a:rPr lang="de-DE" dirty="0"/>
              <a:t> a (</a:t>
            </a:r>
            <a:r>
              <a:rPr lang="de-DE" dirty="0" err="1"/>
              <a:t>relatively</a:t>
            </a:r>
            <a:r>
              <a:rPr lang="de-DE" dirty="0"/>
              <a:t>) </a:t>
            </a:r>
            <a:r>
              <a:rPr lang="de-DE" dirty="0" err="1"/>
              <a:t>new</a:t>
            </a:r>
            <a:r>
              <a:rPr lang="de-DE" dirty="0"/>
              <a:t> </a:t>
            </a:r>
            <a:r>
              <a:rPr lang="de-DE" dirty="0" err="1"/>
              <a:t>one</a:t>
            </a:r>
            <a:r>
              <a:rPr lang="de-DE" dirty="0"/>
              <a:t> </a:t>
            </a:r>
            <a:r>
              <a:rPr lang="de-DE" dirty="0" err="1"/>
              <a:t>phenomenon</a:t>
            </a:r>
            <a:r>
              <a:rPr lang="de-DE" dirty="0"/>
              <a:t> in legal </a:t>
            </a:r>
            <a:r>
              <a:rPr lang="de-DE" dirty="0" err="1"/>
              <a:t>doctrine</a:t>
            </a:r>
            <a:r>
              <a:rPr lang="de-DE" dirty="0"/>
              <a:t> </a:t>
            </a:r>
            <a:r>
              <a:rPr lang="de-DE" dirty="0" err="1"/>
              <a:t>and</a:t>
            </a:r>
            <a:r>
              <a:rPr lang="de-DE" dirty="0"/>
              <a:t> </a:t>
            </a:r>
            <a:r>
              <a:rPr lang="de-DE" dirty="0" err="1"/>
              <a:t>legislation</a:t>
            </a:r>
            <a:endParaRPr lang="de-DE" dirty="0"/>
          </a:p>
          <a:p>
            <a:r>
              <a:rPr lang="de-DE" dirty="0" err="1"/>
              <a:t>concept</a:t>
            </a:r>
            <a:r>
              <a:rPr lang="de-DE" dirty="0"/>
              <a:t> </a:t>
            </a:r>
            <a:r>
              <a:rPr lang="de-DE" dirty="0" err="1"/>
              <a:t>and</a:t>
            </a:r>
            <a:r>
              <a:rPr lang="de-DE" dirty="0"/>
              <a:t> </a:t>
            </a:r>
            <a:r>
              <a:rPr lang="de-DE" dirty="0" err="1"/>
              <a:t>system</a:t>
            </a:r>
            <a:r>
              <a:rPr lang="de-DE" dirty="0"/>
              <a:t> was </a:t>
            </a:r>
            <a:r>
              <a:rPr lang="de-DE" dirty="0" err="1"/>
              <a:t>mainly</a:t>
            </a:r>
            <a:r>
              <a:rPr lang="de-DE" dirty="0"/>
              <a:t> </a:t>
            </a:r>
            <a:r>
              <a:rPr lang="de-DE" dirty="0" err="1"/>
              <a:t>developed</a:t>
            </a:r>
            <a:r>
              <a:rPr lang="de-DE" dirty="0"/>
              <a:t> in </a:t>
            </a:r>
            <a:r>
              <a:rPr lang="de-DE" dirty="0" err="1"/>
              <a:t>continental</a:t>
            </a:r>
            <a:r>
              <a:rPr lang="de-DE" dirty="0"/>
              <a:t> Europe</a:t>
            </a:r>
          </a:p>
          <a:p>
            <a:r>
              <a:rPr lang="de-DE" dirty="0" err="1"/>
              <a:t>definition</a:t>
            </a:r>
            <a:r>
              <a:rPr lang="de-DE" dirty="0"/>
              <a:t> of a legal </a:t>
            </a:r>
            <a:r>
              <a:rPr lang="de-DE" dirty="0" err="1"/>
              <a:t>person</a:t>
            </a:r>
            <a:r>
              <a:rPr lang="de-DE" dirty="0"/>
              <a:t>?</a:t>
            </a:r>
          </a:p>
          <a:p>
            <a:r>
              <a:rPr lang="de-DE" dirty="0"/>
              <a:t>„</a:t>
            </a:r>
            <a:r>
              <a:rPr lang="de-DE" i="1" dirty="0"/>
              <a:t>legal </a:t>
            </a:r>
            <a:r>
              <a:rPr lang="de-DE" i="1" dirty="0" err="1"/>
              <a:t>person</a:t>
            </a:r>
            <a:r>
              <a:rPr lang="de-DE" i="1" dirty="0"/>
              <a:t> </a:t>
            </a:r>
            <a:r>
              <a:rPr lang="de-DE" i="1" dirty="0" err="1"/>
              <a:t>is</a:t>
            </a:r>
            <a:r>
              <a:rPr lang="de-DE" i="1" dirty="0"/>
              <a:t> </a:t>
            </a:r>
            <a:r>
              <a:rPr lang="de-DE" i="1" dirty="0" err="1"/>
              <a:t>everything</a:t>
            </a:r>
            <a:r>
              <a:rPr lang="de-DE" i="1" dirty="0"/>
              <a:t> </a:t>
            </a:r>
            <a:r>
              <a:rPr lang="de-DE" i="1" dirty="0" err="1"/>
              <a:t>except</a:t>
            </a:r>
            <a:r>
              <a:rPr lang="de-DE" i="1" dirty="0"/>
              <a:t> </a:t>
            </a:r>
            <a:r>
              <a:rPr lang="de-DE" i="1" dirty="0" err="1"/>
              <a:t>the</a:t>
            </a:r>
            <a:r>
              <a:rPr lang="de-DE" i="1" dirty="0"/>
              <a:t> individual human </a:t>
            </a:r>
            <a:r>
              <a:rPr lang="de-DE" i="1" dirty="0" err="1"/>
              <a:t>being</a:t>
            </a:r>
            <a:r>
              <a:rPr lang="de-DE" i="1" dirty="0"/>
              <a:t>, </a:t>
            </a:r>
            <a:r>
              <a:rPr lang="de-DE" i="1" dirty="0" err="1"/>
              <a:t>which</a:t>
            </a:r>
            <a:r>
              <a:rPr lang="de-DE" i="1" dirty="0"/>
              <a:t> </a:t>
            </a:r>
            <a:r>
              <a:rPr lang="de-DE" i="1" dirty="0" err="1"/>
              <a:t>is</a:t>
            </a:r>
            <a:r>
              <a:rPr lang="de-DE" i="1" dirty="0"/>
              <a:t> </a:t>
            </a:r>
            <a:r>
              <a:rPr lang="de-DE" i="1" dirty="0" err="1"/>
              <a:t>recognized</a:t>
            </a:r>
            <a:r>
              <a:rPr lang="de-DE" i="1" dirty="0"/>
              <a:t> </a:t>
            </a:r>
            <a:r>
              <a:rPr lang="de-DE" i="1" dirty="0" err="1"/>
              <a:t>by</a:t>
            </a:r>
            <a:r>
              <a:rPr lang="de-DE" i="1" dirty="0"/>
              <a:t> </a:t>
            </a:r>
            <a:r>
              <a:rPr lang="de-DE" i="1" dirty="0" err="1"/>
              <a:t>the</a:t>
            </a:r>
            <a:r>
              <a:rPr lang="de-DE" i="1" dirty="0"/>
              <a:t> </a:t>
            </a:r>
            <a:r>
              <a:rPr lang="de-DE" i="1" dirty="0" err="1"/>
              <a:t>state</a:t>
            </a:r>
            <a:r>
              <a:rPr lang="de-DE" i="1" dirty="0"/>
              <a:t> </a:t>
            </a:r>
            <a:r>
              <a:rPr lang="de-DE" i="1" dirty="0" err="1"/>
              <a:t>as</a:t>
            </a:r>
            <a:r>
              <a:rPr lang="de-DE" i="1" dirty="0"/>
              <a:t> a </a:t>
            </a:r>
            <a:r>
              <a:rPr lang="de-DE" i="1" dirty="0" err="1"/>
              <a:t>subject</a:t>
            </a:r>
            <a:r>
              <a:rPr lang="de-DE" i="1" dirty="0"/>
              <a:t> of </a:t>
            </a:r>
            <a:r>
              <a:rPr lang="de-DE" i="1" dirty="0" err="1"/>
              <a:t>rights</a:t>
            </a:r>
            <a:r>
              <a:rPr lang="de-DE" dirty="0"/>
              <a:t>“ (</a:t>
            </a:r>
            <a:r>
              <a:rPr lang="de-DE" i="1" dirty="0"/>
              <a:t>Hei</a:t>
            </a:r>
            <a:r>
              <a:rPr lang="cs-CZ" i="1" dirty="0"/>
              <a:t>s</a:t>
            </a:r>
            <a:r>
              <a:rPr lang="de-DE" i="1" dirty="0"/>
              <a:t>e</a:t>
            </a:r>
            <a:r>
              <a:rPr lang="de-DE" dirty="0"/>
              <a:t> 1807)</a:t>
            </a:r>
          </a:p>
        </p:txBody>
      </p:sp>
    </p:spTree>
    <p:extLst>
      <p:ext uri="{BB962C8B-B14F-4D97-AF65-F5344CB8AC3E}">
        <p14:creationId xmlns:p14="http://schemas.microsoft.com/office/powerpoint/2010/main" val="37659506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30</a:t>
            </a:fld>
            <a:endParaRPr lang="en-GB" altLang="cs-CZ" noProof="0" dirty="0"/>
          </a:p>
        </p:txBody>
      </p:sp>
      <p:sp>
        <p:nvSpPr>
          <p:cNvPr id="4" name="Titel 3"/>
          <p:cNvSpPr>
            <a:spLocks noGrp="1"/>
          </p:cNvSpPr>
          <p:nvPr>
            <p:ph type="title"/>
          </p:nvPr>
        </p:nvSpPr>
        <p:spPr/>
        <p:txBody>
          <a:bodyPr/>
          <a:lstStyle/>
          <a:p>
            <a:r>
              <a:rPr lang="de-AT" dirty="0"/>
              <a:t>VI. </a:t>
            </a:r>
            <a:r>
              <a:rPr lang="de-AT" dirty="0" err="1"/>
              <a:t>Principle</a:t>
            </a:r>
            <a:r>
              <a:rPr lang="de-AT" dirty="0"/>
              <a:t> of </a:t>
            </a:r>
            <a:r>
              <a:rPr lang="de-AT" dirty="0" err="1"/>
              <a:t>separation</a:t>
            </a:r>
            <a:endParaRPr lang="de-AT" dirty="0"/>
          </a:p>
        </p:txBody>
      </p:sp>
      <p:sp>
        <p:nvSpPr>
          <p:cNvPr id="5" name="Inhaltsplatzhalter 4"/>
          <p:cNvSpPr>
            <a:spLocks noGrp="1"/>
          </p:cNvSpPr>
          <p:nvPr>
            <p:ph idx="1"/>
          </p:nvPr>
        </p:nvSpPr>
        <p:spPr/>
        <p:txBody>
          <a:bodyPr/>
          <a:lstStyle/>
          <a:p>
            <a:r>
              <a:rPr lang="de-AT" dirty="0" err="1"/>
              <a:t>consequence</a:t>
            </a:r>
            <a:r>
              <a:rPr lang="de-AT" dirty="0"/>
              <a:t> of legal </a:t>
            </a:r>
            <a:r>
              <a:rPr lang="de-AT" dirty="0" err="1"/>
              <a:t>personality</a:t>
            </a:r>
            <a:r>
              <a:rPr lang="de-AT" dirty="0"/>
              <a:t>:</a:t>
            </a:r>
          </a:p>
          <a:p>
            <a:r>
              <a:rPr lang="de-AT" dirty="0" err="1"/>
              <a:t>principle</a:t>
            </a:r>
            <a:r>
              <a:rPr lang="de-AT" dirty="0"/>
              <a:t> of </a:t>
            </a:r>
            <a:r>
              <a:rPr lang="de-AT" dirty="0" err="1"/>
              <a:t>separation</a:t>
            </a:r>
            <a:endParaRPr lang="de-AT" dirty="0"/>
          </a:p>
          <a:p>
            <a:pPr lvl="1"/>
            <a:r>
              <a:rPr lang="de-AT" dirty="0"/>
              <a:t>legal </a:t>
            </a:r>
            <a:r>
              <a:rPr lang="de-AT" dirty="0" err="1"/>
              <a:t>sphere</a:t>
            </a:r>
            <a:r>
              <a:rPr lang="de-AT" dirty="0"/>
              <a:t> of legal </a:t>
            </a:r>
            <a:r>
              <a:rPr lang="de-AT" dirty="0" err="1"/>
              <a:t>person</a:t>
            </a:r>
            <a:r>
              <a:rPr lang="de-AT" dirty="0"/>
              <a:t> </a:t>
            </a:r>
            <a:r>
              <a:rPr lang="de-AT" dirty="0" err="1"/>
              <a:t>and</a:t>
            </a:r>
            <a:r>
              <a:rPr lang="de-AT" dirty="0"/>
              <a:t> legal </a:t>
            </a:r>
            <a:r>
              <a:rPr lang="de-AT" dirty="0" err="1"/>
              <a:t>sphere</a:t>
            </a:r>
            <a:r>
              <a:rPr lang="de-AT" dirty="0"/>
              <a:t> of </a:t>
            </a:r>
            <a:r>
              <a:rPr lang="de-AT" dirty="0" err="1"/>
              <a:t>members</a:t>
            </a:r>
            <a:r>
              <a:rPr lang="de-AT" dirty="0"/>
              <a:t> (</a:t>
            </a:r>
            <a:r>
              <a:rPr lang="de-AT" dirty="0" err="1"/>
              <a:t>shareholders</a:t>
            </a:r>
            <a:r>
              <a:rPr lang="de-AT" dirty="0"/>
              <a:t>) </a:t>
            </a:r>
            <a:r>
              <a:rPr lang="de-AT" dirty="0" err="1"/>
              <a:t>or</a:t>
            </a:r>
            <a:r>
              <a:rPr lang="de-AT" dirty="0"/>
              <a:t> </a:t>
            </a:r>
            <a:r>
              <a:rPr lang="de-AT" dirty="0" err="1"/>
              <a:t>founder</a:t>
            </a:r>
            <a:r>
              <a:rPr lang="de-AT" dirty="0"/>
              <a:t> </a:t>
            </a:r>
            <a:r>
              <a:rPr lang="de-AT" dirty="0" err="1"/>
              <a:t>are</a:t>
            </a:r>
            <a:r>
              <a:rPr lang="de-AT" dirty="0"/>
              <a:t> </a:t>
            </a:r>
            <a:r>
              <a:rPr lang="de-AT" dirty="0" err="1"/>
              <a:t>completely</a:t>
            </a:r>
            <a:r>
              <a:rPr lang="de-AT" dirty="0"/>
              <a:t> </a:t>
            </a:r>
            <a:r>
              <a:rPr lang="de-AT" dirty="0" err="1"/>
              <a:t>separated</a:t>
            </a:r>
            <a:endParaRPr lang="de-AT" dirty="0"/>
          </a:p>
          <a:p>
            <a:pPr lvl="1"/>
            <a:r>
              <a:rPr lang="de-AT" dirty="0" err="1"/>
              <a:t>members</a:t>
            </a:r>
            <a:r>
              <a:rPr lang="de-AT" dirty="0"/>
              <a:t> (</a:t>
            </a:r>
            <a:r>
              <a:rPr lang="de-AT" dirty="0" err="1"/>
              <a:t>shareholders</a:t>
            </a:r>
            <a:r>
              <a:rPr lang="de-AT" dirty="0"/>
              <a:t>) </a:t>
            </a:r>
            <a:r>
              <a:rPr lang="de-AT" dirty="0" err="1"/>
              <a:t>are</a:t>
            </a:r>
            <a:r>
              <a:rPr lang="de-AT" dirty="0"/>
              <a:t> not </a:t>
            </a:r>
            <a:r>
              <a:rPr lang="de-AT" dirty="0" err="1"/>
              <a:t>liable</a:t>
            </a:r>
            <a:r>
              <a:rPr lang="de-AT" dirty="0"/>
              <a:t> </a:t>
            </a:r>
            <a:r>
              <a:rPr lang="de-AT" dirty="0" err="1"/>
              <a:t>for</a:t>
            </a:r>
            <a:r>
              <a:rPr lang="de-AT" dirty="0"/>
              <a:t> </a:t>
            </a:r>
            <a:r>
              <a:rPr lang="de-AT" dirty="0" err="1"/>
              <a:t>the</a:t>
            </a:r>
            <a:r>
              <a:rPr lang="de-AT" dirty="0"/>
              <a:t> </a:t>
            </a:r>
            <a:r>
              <a:rPr lang="de-AT" dirty="0" err="1"/>
              <a:t>obligation</a:t>
            </a:r>
            <a:r>
              <a:rPr lang="de-AT" dirty="0"/>
              <a:t> of </a:t>
            </a:r>
            <a:r>
              <a:rPr lang="de-AT" dirty="0" err="1"/>
              <a:t>the</a:t>
            </a:r>
            <a:r>
              <a:rPr lang="de-AT" dirty="0"/>
              <a:t> legal </a:t>
            </a:r>
            <a:r>
              <a:rPr lang="de-AT" dirty="0" err="1"/>
              <a:t>person</a:t>
            </a:r>
            <a:endParaRPr lang="de-AT" dirty="0"/>
          </a:p>
          <a:p>
            <a:pPr lvl="1"/>
            <a:r>
              <a:rPr lang="de-AT" dirty="0"/>
              <a:t>legal </a:t>
            </a:r>
            <a:r>
              <a:rPr lang="de-AT" dirty="0" err="1"/>
              <a:t>person</a:t>
            </a:r>
            <a:r>
              <a:rPr lang="de-AT" dirty="0"/>
              <a:t> </a:t>
            </a:r>
            <a:r>
              <a:rPr lang="de-AT" dirty="0" err="1"/>
              <a:t>is</a:t>
            </a:r>
            <a:r>
              <a:rPr lang="de-AT" dirty="0"/>
              <a:t> not </a:t>
            </a:r>
            <a:r>
              <a:rPr lang="de-AT" dirty="0" err="1"/>
              <a:t>liable</a:t>
            </a:r>
            <a:r>
              <a:rPr lang="de-AT" dirty="0"/>
              <a:t> </a:t>
            </a:r>
            <a:r>
              <a:rPr lang="de-AT" dirty="0" err="1"/>
              <a:t>for</a:t>
            </a:r>
            <a:r>
              <a:rPr lang="de-AT" dirty="0"/>
              <a:t> </a:t>
            </a:r>
            <a:r>
              <a:rPr lang="de-AT" dirty="0" err="1"/>
              <a:t>the</a:t>
            </a:r>
            <a:r>
              <a:rPr lang="de-AT" dirty="0"/>
              <a:t> </a:t>
            </a:r>
            <a:r>
              <a:rPr lang="de-AT" dirty="0" err="1"/>
              <a:t>obligation</a:t>
            </a:r>
            <a:r>
              <a:rPr lang="de-AT" dirty="0"/>
              <a:t> of ist </a:t>
            </a:r>
            <a:r>
              <a:rPr lang="de-AT" dirty="0" err="1"/>
              <a:t>members</a:t>
            </a:r>
            <a:r>
              <a:rPr lang="de-AT" dirty="0"/>
              <a:t> (</a:t>
            </a:r>
            <a:r>
              <a:rPr lang="de-AT" dirty="0" err="1"/>
              <a:t>shareholders</a:t>
            </a:r>
            <a:r>
              <a:rPr lang="de-AT" dirty="0"/>
              <a:t>)</a:t>
            </a:r>
          </a:p>
          <a:p>
            <a:r>
              <a:rPr lang="de-AT" dirty="0"/>
              <a:t>in </a:t>
            </a:r>
            <a:r>
              <a:rPr lang="de-AT" dirty="0" err="1"/>
              <a:t>exceptional</a:t>
            </a:r>
            <a:r>
              <a:rPr lang="de-AT" dirty="0"/>
              <a:t> </a:t>
            </a:r>
            <a:r>
              <a:rPr lang="de-AT" dirty="0" err="1"/>
              <a:t>cases</a:t>
            </a:r>
            <a:r>
              <a:rPr lang="de-AT" dirty="0"/>
              <a:t> „</a:t>
            </a:r>
            <a:r>
              <a:rPr lang="de-AT" dirty="0" err="1"/>
              <a:t>piercing</a:t>
            </a:r>
            <a:r>
              <a:rPr lang="de-AT" dirty="0"/>
              <a:t> </a:t>
            </a:r>
            <a:r>
              <a:rPr lang="de-AT" dirty="0" err="1"/>
              <a:t>the</a:t>
            </a:r>
            <a:r>
              <a:rPr lang="de-AT" dirty="0"/>
              <a:t> </a:t>
            </a:r>
            <a:r>
              <a:rPr lang="de-AT" dirty="0" err="1"/>
              <a:t>corporate</a:t>
            </a:r>
            <a:r>
              <a:rPr lang="de-AT" dirty="0"/>
              <a:t> </a:t>
            </a:r>
            <a:r>
              <a:rPr lang="de-AT" dirty="0" err="1"/>
              <a:t>veil</a:t>
            </a:r>
            <a:r>
              <a:rPr lang="de-AT" dirty="0"/>
              <a:t>“</a:t>
            </a:r>
          </a:p>
          <a:p>
            <a:pPr lvl="1"/>
            <a:r>
              <a:rPr lang="de-AT" dirty="0" err="1"/>
              <a:t>members</a:t>
            </a:r>
            <a:r>
              <a:rPr lang="de-AT" dirty="0"/>
              <a:t> (</a:t>
            </a:r>
            <a:r>
              <a:rPr lang="de-AT" dirty="0" err="1"/>
              <a:t>shareholders</a:t>
            </a:r>
            <a:r>
              <a:rPr lang="de-AT" dirty="0"/>
              <a:t>) </a:t>
            </a:r>
            <a:r>
              <a:rPr lang="de-AT" dirty="0" err="1"/>
              <a:t>are</a:t>
            </a:r>
            <a:r>
              <a:rPr lang="de-AT" dirty="0"/>
              <a:t> </a:t>
            </a:r>
            <a:r>
              <a:rPr lang="de-AT" dirty="0" err="1"/>
              <a:t>liable</a:t>
            </a:r>
            <a:r>
              <a:rPr lang="de-AT" dirty="0"/>
              <a:t> </a:t>
            </a:r>
            <a:r>
              <a:rPr lang="de-AT" dirty="0" err="1"/>
              <a:t>for</a:t>
            </a:r>
            <a:r>
              <a:rPr lang="de-AT" dirty="0"/>
              <a:t> </a:t>
            </a:r>
            <a:r>
              <a:rPr lang="de-AT" dirty="0" err="1"/>
              <a:t>obligations</a:t>
            </a:r>
            <a:r>
              <a:rPr lang="de-AT" dirty="0"/>
              <a:t> of </a:t>
            </a:r>
            <a:r>
              <a:rPr lang="de-AT" dirty="0" err="1"/>
              <a:t>the</a:t>
            </a:r>
            <a:r>
              <a:rPr lang="de-AT" dirty="0"/>
              <a:t> legal </a:t>
            </a:r>
            <a:r>
              <a:rPr lang="de-AT" dirty="0" err="1"/>
              <a:t>person</a:t>
            </a:r>
            <a:endParaRPr lang="de-AT" dirty="0"/>
          </a:p>
          <a:p>
            <a:pPr lvl="1"/>
            <a:r>
              <a:rPr lang="de-AT" dirty="0" err="1"/>
              <a:t>requirements</a:t>
            </a:r>
            <a:r>
              <a:rPr lang="de-AT" dirty="0"/>
              <a:t> </a:t>
            </a:r>
            <a:r>
              <a:rPr lang="de-AT" dirty="0" err="1"/>
              <a:t>and</a:t>
            </a:r>
            <a:r>
              <a:rPr lang="de-AT" dirty="0"/>
              <a:t> </a:t>
            </a:r>
            <a:r>
              <a:rPr lang="de-AT" dirty="0" err="1"/>
              <a:t>reasoning</a:t>
            </a:r>
            <a:r>
              <a:rPr lang="de-AT" dirty="0"/>
              <a:t> of such </a:t>
            </a:r>
            <a:r>
              <a:rPr lang="de-AT" dirty="0" err="1"/>
              <a:t>direct</a:t>
            </a:r>
            <a:r>
              <a:rPr lang="de-AT" dirty="0"/>
              <a:t> </a:t>
            </a:r>
            <a:r>
              <a:rPr lang="de-AT" dirty="0" err="1"/>
              <a:t>liability</a:t>
            </a:r>
            <a:r>
              <a:rPr lang="de-AT" dirty="0"/>
              <a:t> </a:t>
            </a:r>
            <a:r>
              <a:rPr lang="de-AT" dirty="0" err="1"/>
              <a:t>discussed</a:t>
            </a:r>
            <a:r>
              <a:rPr lang="de-AT" dirty="0"/>
              <a:t> in </a:t>
            </a:r>
            <a:r>
              <a:rPr lang="de-AT" dirty="0" err="1"/>
              <a:t>many</a:t>
            </a:r>
            <a:r>
              <a:rPr lang="de-AT" dirty="0"/>
              <a:t> </a:t>
            </a:r>
            <a:r>
              <a:rPr lang="de-AT" dirty="0" err="1"/>
              <a:t>jurisdictions</a:t>
            </a:r>
            <a:endParaRPr lang="de-AT" dirty="0"/>
          </a:p>
          <a:p>
            <a:pPr lvl="1"/>
            <a:r>
              <a:rPr lang="de-AT" dirty="0" err="1"/>
              <a:t>abuse</a:t>
            </a:r>
            <a:r>
              <a:rPr lang="de-AT" dirty="0"/>
              <a:t> of </a:t>
            </a:r>
            <a:r>
              <a:rPr lang="de-AT" dirty="0" err="1"/>
              <a:t>law</a:t>
            </a:r>
            <a:r>
              <a:rPr lang="de-AT" dirty="0"/>
              <a:t>? non-</a:t>
            </a:r>
            <a:r>
              <a:rPr lang="de-AT" dirty="0" err="1"/>
              <a:t>application</a:t>
            </a:r>
            <a:r>
              <a:rPr lang="de-AT" dirty="0"/>
              <a:t> of </a:t>
            </a:r>
            <a:r>
              <a:rPr lang="de-AT" dirty="0" err="1"/>
              <a:t>principle</a:t>
            </a:r>
            <a:r>
              <a:rPr lang="de-AT" dirty="0"/>
              <a:t> of </a:t>
            </a:r>
            <a:r>
              <a:rPr lang="de-AT" dirty="0" err="1"/>
              <a:t>separation</a:t>
            </a:r>
            <a:r>
              <a:rPr lang="de-AT" dirty="0"/>
              <a:t> </a:t>
            </a:r>
            <a:r>
              <a:rPr lang="de-AT" dirty="0" err="1"/>
              <a:t>based</a:t>
            </a:r>
            <a:r>
              <a:rPr lang="de-AT" dirty="0"/>
              <a:t> on </a:t>
            </a:r>
            <a:r>
              <a:rPr lang="de-AT" dirty="0" err="1"/>
              <a:t>its</a:t>
            </a:r>
            <a:r>
              <a:rPr lang="de-AT" dirty="0"/>
              <a:t> </a:t>
            </a:r>
            <a:r>
              <a:rPr lang="de-AT" dirty="0" err="1"/>
              <a:t>purpose</a:t>
            </a:r>
            <a:r>
              <a:rPr lang="de-AT" dirty="0"/>
              <a:t>?</a:t>
            </a:r>
          </a:p>
        </p:txBody>
      </p:sp>
    </p:spTree>
    <p:extLst>
      <p:ext uri="{BB962C8B-B14F-4D97-AF65-F5344CB8AC3E}">
        <p14:creationId xmlns:p14="http://schemas.microsoft.com/office/powerpoint/2010/main" val="1768518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31</a:t>
            </a:fld>
            <a:endParaRPr lang="en-GB" altLang="cs-CZ" noProof="0" dirty="0"/>
          </a:p>
        </p:txBody>
      </p:sp>
      <p:sp>
        <p:nvSpPr>
          <p:cNvPr id="4" name="Titel 3"/>
          <p:cNvSpPr>
            <a:spLocks noGrp="1"/>
          </p:cNvSpPr>
          <p:nvPr>
            <p:ph type="title"/>
          </p:nvPr>
        </p:nvSpPr>
        <p:spPr/>
        <p:txBody>
          <a:bodyPr/>
          <a:lstStyle/>
          <a:p>
            <a:r>
              <a:rPr lang="de-AT" dirty="0"/>
              <a:t>VI. </a:t>
            </a:r>
            <a:r>
              <a:rPr lang="de-AT" dirty="0" err="1"/>
              <a:t>Principle</a:t>
            </a:r>
            <a:r>
              <a:rPr lang="de-AT" dirty="0"/>
              <a:t> of </a:t>
            </a:r>
            <a:r>
              <a:rPr lang="de-AT" dirty="0" err="1"/>
              <a:t>separation</a:t>
            </a:r>
            <a:endParaRPr lang="de-AT" dirty="0"/>
          </a:p>
        </p:txBody>
      </p:sp>
      <p:sp>
        <p:nvSpPr>
          <p:cNvPr id="5" name="Inhaltsplatzhalter 4"/>
          <p:cNvSpPr>
            <a:spLocks noGrp="1"/>
          </p:cNvSpPr>
          <p:nvPr>
            <p:ph idx="1"/>
          </p:nvPr>
        </p:nvSpPr>
        <p:spPr/>
        <p:txBody>
          <a:bodyPr/>
          <a:lstStyle/>
          <a:p>
            <a:pPr lvl="1"/>
            <a:r>
              <a:rPr lang="de-AT" dirty="0" err="1"/>
              <a:t>see</a:t>
            </a:r>
            <a:r>
              <a:rPr lang="de-AT" dirty="0"/>
              <a:t> e.g. German Bundesgerichtshof II ZR 178/99:</a:t>
            </a:r>
          </a:p>
          <a:p>
            <a:pPr lvl="1"/>
            <a:r>
              <a:rPr lang="de-AT" dirty="0"/>
              <a:t>„</a:t>
            </a:r>
            <a:r>
              <a:rPr lang="en-US" dirty="0"/>
              <a:t>If the sole shareholder induces a GmbH (company with limited liability) which is dependent on him to contribute its liquid funds to a liquidity network controlled by him, he is obliged, to take into account the GmbH's own interest in maintaining its ability to meet its liabilities and not to </a:t>
            </a:r>
            <a:r>
              <a:rPr lang="en-US" dirty="0" err="1"/>
              <a:t>jeopardise</a:t>
            </a:r>
            <a:r>
              <a:rPr lang="en-US" dirty="0"/>
              <a:t> its existence. If he does not comply with this obligation, he may be guilty of a breach of trust within the meaning of § 266 (1) German Criminal Code.” (“</a:t>
            </a:r>
            <a:r>
              <a:rPr lang="en-US" dirty="0" err="1"/>
              <a:t>Existenzvernichtungshaftung</a:t>
            </a:r>
            <a:r>
              <a:rPr lang="en-US" dirty="0"/>
              <a:t>”)</a:t>
            </a:r>
          </a:p>
          <a:p>
            <a:pPr lvl="1"/>
            <a:r>
              <a:rPr lang="en-US" dirty="0"/>
              <a:t>See e.g. </a:t>
            </a:r>
            <a:r>
              <a:rPr lang="de-AT" dirty="0"/>
              <a:t>German Bundesgerichtshof II ZR 199/17:</a:t>
            </a:r>
          </a:p>
          <a:p>
            <a:pPr lvl="1"/>
            <a:r>
              <a:rPr lang="en-US" dirty="0"/>
              <a:t>“The merger of a transferring legal entity that is ready for insolvency as a means of </a:t>
            </a:r>
            <a:r>
              <a:rPr lang="en-US" dirty="0" err="1"/>
              <a:t>organising</a:t>
            </a:r>
            <a:r>
              <a:rPr lang="en-US" dirty="0"/>
              <a:t> its liquidation without liquidation and thereby causing or deepening the insolvency of the acquiring legal entity may constitute an intervention that destroys its existence.”</a:t>
            </a:r>
          </a:p>
        </p:txBody>
      </p:sp>
    </p:spTree>
    <p:extLst>
      <p:ext uri="{BB962C8B-B14F-4D97-AF65-F5344CB8AC3E}">
        <p14:creationId xmlns:p14="http://schemas.microsoft.com/office/powerpoint/2010/main" val="2906997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44F991B8-30E3-94FA-F66A-250F25B524E2}"/>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C1A4C998-1774-CCCB-3399-0EDFC068C78F}"/>
              </a:ext>
            </a:extLst>
          </p:cNvPr>
          <p:cNvSpPr>
            <a:spLocks noGrp="1"/>
          </p:cNvSpPr>
          <p:nvPr>
            <p:ph type="sldNum" sz="quarter" idx="11"/>
          </p:nvPr>
        </p:nvSpPr>
        <p:spPr/>
        <p:txBody>
          <a:bodyPr/>
          <a:lstStyle/>
          <a:p>
            <a:fld id="{0970407D-EE58-4A0B-824B-1D3AE42DD9CF}" type="slidenum">
              <a:rPr lang="en-GB" altLang="cs-CZ" noProof="0" smtClean="0"/>
              <a:pPr/>
              <a:t>32</a:t>
            </a:fld>
            <a:endParaRPr lang="en-GB" altLang="cs-CZ" noProof="0" dirty="0"/>
          </a:p>
        </p:txBody>
      </p:sp>
      <p:sp>
        <p:nvSpPr>
          <p:cNvPr id="4" name="Titel 3">
            <a:extLst>
              <a:ext uri="{FF2B5EF4-FFF2-40B4-BE49-F238E27FC236}">
                <a16:creationId xmlns:a16="http://schemas.microsoft.com/office/drawing/2014/main" id="{F0DC6CA1-17F7-02AB-B994-06E1B2C58DDE}"/>
              </a:ext>
            </a:extLst>
          </p:cNvPr>
          <p:cNvSpPr>
            <a:spLocks noGrp="1"/>
          </p:cNvSpPr>
          <p:nvPr>
            <p:ph type="title"/>
          </p:nvPr>
        </p:nvSpPr>
        <p:spPr/>
        <p:txBody>
          <a:bodyPr/>
          <a:lstStyle/>
          <a:p>
            <a:r>
              <a:rPr lang="de-AT" dirty="0"/>
              <a:t>VI. </a:t>
            </a:r>
            <a:r>
              <a:rPr lang="de-AT" dirty="0" err="1"/>
              <a:t>Principle</a:t>
            </a:r>
            <a:r>
              <a:rPr lang="de-AT" dirty="0"/>
              <a:t> of </a:t>
            </a:r>
            <a:r>
              <a:rPr lang="de-AT" dirty="0" err="1"/>
              <a:t>separation</a:t>
            </a:r>
            <a:endParaRPr lang="de-AT" dirty="0"/>
          </a:p>
        </p:txBody>
      </p:sp>
      <p:sp>
        <p:nvSpPr>
          <p:cNvPr id="5" name="Inhaltsplatzhalter 4">
            <a:extLst>
              <a:ext uri="{FF2B5EF4-FFF2-40B4-BE49-F238E27FC236}">
                <a16:creationId xmlns:a16="http://schemas.microsoft.com/office/drawing/2014/main" id="{2E5F808E-FCA8-9308-86F2-FCB42340587F}"/>
              </a:ext>
            </a:extLst>
          </p:cNvPr>
          <p:cNvSpPr>
            <a:spLocks noGrp="1"/>
          </p:cNvSpPr>
          <p:nvPr>
            <p:ph idx="1"/>
          </p:nvPr>
        </p:nvSpPr>
        <p:spPr/>
        <p:txBody>
          <a:bodyPr/>
          <a:lstStyle/>
          <a:p>
            <a:r>
              <a:rPr lang="de-DE" dirty="0" err="1"/>
              <a:t>other</a:t>
            </a:r>
            <a:r>
              <a:rPr lang="de-DE" dirty="0"/>
              <a:t> </a:t>
            </a:r>
            <a:r>
              <a:rPr lang="de-DE" dirty="0" err="1"/>
              <a:t>reasons</a:t>
            </a:r>
            <a:r>
              <a:rPr lang="de-DE" dirty="0"/>
              <a:t> </a:t>
            </a:r>
            <a:r>
              <a:rPr lang="de-DE" dirty="0" err="1"/>
              <a:t>for</a:t>
            </a:r>
            <a:r>
              <a:rPr lang="de-DE" dirty="0"/>
              <a:t> </a:t>
            </a:r>
            <a:r>
              <a:rPr lang="de-DE" dirty="0" err="1"/>
              <a:t>piercing</a:t>
            </a:r>
            <a:r>
              <a:rPr lang="de-DE" dirty="0"/>
              <a:t> </a:t>
            </a:r>
            <a:r>
              <a:rPr lang="de-DE" dirty="0" err="1"/>
              <a:t>the</a:t>
            </a:r>
            <a:r>
              <a:rPr lang="de-DE" dirty="0"/>
              <a:t> </a:t>
            </a:r>
            <a:r>
              <a:rPr lang="de-DE" dirty="0" err="1"/>
              <a:t>corporate</a:t>
            </a:r>
            <a:r>
              <a:rPr lang="de-DE" dirty="0"/>
              <a:t> </a:t>
            </a:r>
            <a:r>
              <a:rPr lang="de-DE" dirty="0" err="1"/>
              <a:t>veil</a:t>
            </a:r>
            <a:r>
              <a:rPr lang="de-DE" dirty="0"/>
              <a:t> (</a:t>
            </a:r>
            <a:r>
              <a:rPr lang="de-DE" dirty="0" err="1"/>
              <a:t>as</a:t>
            </a:r>
            <a:r>
              <a:rPr lang="de-DE" dirty="0"/>
              <a:t> </a:t>
            </a:r>
            <a:r>
              <a:rPr lang="de-DE" dirty="0" err="1"/>
              <a:t>discussed</a:t>
            </a:r>
            <a:r>
              <a:rPr lang="de-DE" dirty="0"/>
              <a:t> </a:t>
            </a:r>
            <a:r>
              <a:rPr lang="de-DE" dirty="0" err="1"/>
              <a:t>by</a:t>
            </a:r>
            <a:r>
              <a:rPr lang="de-DE" dirty="0"/>
              <a:t> </a:t>
            </a:r>
            <a:r>
              <a:rPr lang="de-DE" dirty="0" err="1"/>
              <a:t>doctrine</a:t>
            </a:r>
            <a:r>
              <a:rPr lang="de-DE" dirty="0"/>
              <a:t>)</a:t>
            </a:r>
          </a:p>
          <a:p>
            <a:pPr lvl="1"/>
            <a:r>
              <a:rPr lang="de-AT" dirty="0" err="1"/>
              <a:t>Undercapitalisation</a:t>
            </a:r>
            <a:r>
              <a:rPr lang="de-AT" dirty="0"/>
              <a:t> (</a:t>
            </a:r>
            <a:r>
              <a:rPr lang="en-US" dirty="0"/>
              <a:t>serious imbalance between the company's </a:t>
            </a:r>
            <a:r>
              <a:rPr lang="en-US" dirty="0" err="1"/>
              <a:t>capitalisation</a:t>
            </a:r>
            <a:r>
              <a:rPr lang="en-US" dirty="0"/>
              <a:t> and its economic activity)</a:t>
            </a:r>
          </a:p>
          <a:p>
            <a:pPr lvl="1"/>
            <a:r>
              <a:rPr lang="en-US" dirty="0"/>
              <a:t>Lack of clear differentiation between the assets of the company and the shareholders</a:t>
            </a:r>
            <a:endParaRPr lang="de-AT" dirty="0"/>
          </a:p>
          <a:p>
            <a:pPr lvl="1"/>
            <a:r>
              <a:rPr lang="de-AT" dirty="0"/>
              <a:t>de facto </a:t>
            </a:r>
            <a:r>
              <a:rPr lang="de-AT" dirty="0" err="1"/>
              <a:t>managing</a:t>
            </a:r>
            <a:r>
              <a:rPr lang="de-AT" dirty="0"/>
              <a:t> </a:t>
            </a:r>
            <a:r>
              <a:rPr lang="de-AT" dirty="0" err="1"/>
              <a:t>director</a:t>
            </a:r>
            <a:r>
              <a:rPr lang="de-AT" dirty="0"/>
              <a:t>: </a:t>
            </a:r>
            <a:r>
              <a:rPr lang="de-AT" dirty="0" err="1"/>
              <a:t>someone</a:t>
            </a:r>
            <a:r>
              <a:rPr lang="de-AT" dirty="0"/>
              <a:t> </a:t>
            </a:r>
            <a:r>
              <a:rPr lang="de-AT" dirty="0" err="1"/>
              <a:t>who</a:t>
            </a:r>
            <a:r>
              <a:rPr lang="de-AT" dirty="0"/>
              <a:t> </a:t>
            </a:r>
            <a:r>
              <a:rPr lang="de-AT" dirty="0" err="1"/>
              <a:t>is</a:t>
            </a:r>
            <a:r>
              <a:rPr lang="de-AT" dirty="0"/>
              <a:t> not a </a:t>
            </a:r>
            <a:r>
              <a:rPr lang="de-AT" dirty="0" err="1"/>
              <a:t>board</a:t>
            </a:r>
            <a:r>
              <a:rPr lang="de-AT" dirty="0"/>
              <a:t> </a:t>
            </a:r>
            <a:r>
              <a:rPr lang="de-AT" dirty="0" err="1"/>
              <a:t>member</a:t>
            </a:r>
            <a:r>
              <a:rPr lang="de-AT" dirty="0"/>
              <a:t> but </a:t>
            </a:r>
            <a:r>
              <a:rPr lang="de-AT" dirty="0" err="1"/>
              <a:t>acts</a:t>
            </a:r>
            <a:r>
              <a:rPr lang="de-AT" dirty="0"/>
              <a:t> </a:t>
            </a:r>
            <a:r>
              <a:rPr lang="de-AT" dirty="0" err="1"/>
              <a:t>as</a:t>
            </a:r>
            <a:r>
              <a:rPr lang="de-AT" dirty="0"/>
              <a:t> such</a:t>
            </a:r>
          </a:p>
          <a:p>
            <a:pPr lvl="2"/>
            <a:r>
              <a:rPr lang="de-AT" dirty="0" err="1"/>
              <a:t>may</a:t>
            </a:r>
            <a:r>
              <a:rPr lang="de-AT" dirty="0"/>
              <a:t> </a:t>
            </a:r>
            <a:r>
              <a:rPr lang="de-AT" dirty="0" err="1"/>
              <a:t>be</a:t>
            </a:r>
            <a:r>
              <a:rPr lang="de-AT" dirty="0"/>
              <a:t> </a:t>
            </a:r>
            <a:r>
              <a:rPr lang="de-AT" dirty="0" err="1"/>
              <a:t>liable</a:t>
            </a:r>
            <a:r>
              <a:rPr lang="de-AT" dirty="0"/>
              <a:t> in </a:t>
            </a:r>
            <a:r>
              <a:rPr lang="de-AT" dirty="0" err="1"/>
              <a:t>the</a:t>
            </a:r>
            <a:r>
              <a:rPr lang="de-AT" dirty="0"/>
              <a:t> same </a:t>
            </a:r>
            <a:r>
              <a:rPr lang="de-AT" dirty="0" err="1"/>
              <a:t>way</a:t>
            </a:r>
            <a:r>
              <a:rPr lang="de-AT" dirty="0"/>
              <a:t> </a:t>
            </a:r>
            <a:r>
              <a:rPr lang="de-AT" dirty="0" err="1"/>
              <a:t>as</a:t>
            </a:r>
            <a:r>
              <a:rPr lang="de-AT" dirty="0"/>
              <a:t> a real </a:t>
            </a:r>
            <a:r>
              <a:rPr lang="de-AT" dirty="0" err="1"/>
              <a:t>board</a:t>
            </a:r>
            <a:r>
              <a:rPr lang="de-AT" dirty="0"/>
              <a:t> </a:t>
            </a:r>
            <a:r>
              <a:rPr lang="de-AT" dirty="0" err="1"/>
              <a:t>member</a:t>
            </a:r>
            <a:endParaRPr lang="de-AT" dirty="0"/>
          </a:p>
          <a:p>
            <a:pPr lvl="2"/>
            <a:r>
              <a:rPr lang="de-AT" dirty="0" err="1"/>
              <a:t>is</a:t>
            </a:r>
            <a:r>
              <a:rPr lang="de-AT" dirty="0"/>
              <a:t> not </a:t>
            </a:r>
            <a:r>
              <a:rPr lang="de-AT" dirty="0" err="1"/>
              <a:t>seen</a:t>
            </a:r>
            <a:r>
              <a:rPr lang="de-AT" dirty="0"/>
              <a:t> </a:t>
            </a:r>
            <a:r>
              <a:rPr lang="de-AT" dirty="0" err="1"/>
              <a:t>as</a:t>
            </a:r>
            <a:r>
              <a:rPr lang="de-AT" dirty="0"/>
              <a:t> a </a:t>
            </a:r>
            <a:r>
              <a:rPr lang="de-AT" dirty="0" err="1"/>
              <a:t>case</a:t>
            </a:r>
            <a:r>
              <a:rPr lang="de-AT" dirty="0"/>
              <a:t> of </a:t>
            </a:r>
            <a:r>
              <a:rPr lang="de-AT" dirty="0" err="1"/>
              <a:t>piercing</a:t>
            </a:r>
            <a:r>
              <a:rPr lang="de-AT" dirty="0"/>
              <a:t> </a:t>
            </a:r>
            <a:r>
              <a:rPr lang="de-AT" dirty="0" err="1"/>
              <a:t>the</a:t>
            </a:r>
            <a:r>
              <a:rPr lang="de-AT" dirty="0"/>
              <a:t> </a:t>
            </a:r>
            <a:r>
              <a:rPr lang="de-AT" dirty="0" err="1"/>
              <a:t>veil</a:t>
            </a:r>
            <a:r>
              <a:rPr lang="de-AT" dirty="0"/>
              <a:t> but </a:t>
            </a:r>
            <a:r>
              <a:rPr lang="de-AT" dirty="0" err="1"/>
              <a:t>as</a:t>
            </a:r>
            <a:r>
              <a:rPr lang="de-AT" dirty="0"/>
              <a:t> </a:t>
            </a:r>
            <a:r>
              <a:rPr lang="de-AT" dirty="0" err="1"/>
              <a:t>extension</a:t>
            </a:r>
            <a:r>
              <a:rPr lang="de-AT" dirty="0"/>
              <a:t> of </a:t>
            </a:r>
            <a:r>
              <a:rPr lang="de-AT" dirty="0" err="1"/>
              <a:t>the</a:t>
            </a:r>
            <a:r>
              <a:rPr lang="de-AT" dirty="0"/>
              <a:t> </a:t>
            </a:r>
            <a:r>
              <a:rPr lang="de-AT" dirty="0" err="1"/>
              <a:t>provisions</a:t>
            </a:r>
            <a:r>
              <a:rPr lang="de-AT" dirty="0"/>
              <a:t> on </a:t>
            </a:r>
            <a:r>
              <a:rPr lang="de-AT" dirty="0" err="1"/>
              <a:t>liability</a:t>
            </a:r>
            <a:r>
              <a:rPr lang="de-AT" dirty="0"/>
              <a:t> of </a:t>
            </a:r>
            <a:r>
              <a:rPr lang="de-AT" dirty="0" err="1"/>
              <a:t>board</a:t>
            </a:r>
            <a:r>
              <a:rPr lang="de-AT" dirty="0"/>
              <a:t> </a:t>
            </a:r>
            <a:r>
              <a:rPr lang="de-AT" dirty="0" err="1"/>
              <a:t>members</a:t>
            </a:r>
            <a:endParaRPr lang="de-DE" dirty="0"/>
          </a:p>
        </p:txBody>
      </p:sp>
    </p:spTree>
    <p:extLst>
      <p:ext uri="{BB962C8B-B14F-4D97-AF65-F5344CB8AC3E}">
        <p14:creationId xmlns:p14="http://schemas.microsoft.com/office/powerpoint/2010/main" val="2661635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39EE5419-E2E4-2316-E764-F7560E8C301B}"/>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a:extLst>
              <a:ext uri="{FF2B5EF4-FFF2-40B4-BE49-F238E27FC236}">
                <a16:creationId xmlns:a16="http://schemas.microsoft.com/office/drawing/2014/main" id="{BFE1A23B-F307-7123-E06C-98CF96170DA7}"/>
              </a:ext>
            </a:extLst>
          </p:cNvPr>
          <p:cNvSpPr>
            <a:spLocks noGrp="1"/>
          </p:cNvSpPr>
          <p:nvPr>
            <p:ph type="sldNum" sz="quarter" idx="11"/>
          </p:nvPr>
        </p:nvSpPr>
        <p:spPr/>
        <p:txBody>
          <a:bodyPr/>
          <a:lstStyle/>
          <a:p>
            <a:fld id="{0970407D-EE58-4A0B-824B-1D3AE42DD9CF}" type="slidenum">
              <a:rPr lang="en-GB" altLang="cs-CZ" noProof="0" smtClean="0"/>
              <a:pPr/>
              <a:t>33</a:t>
            </a:fld>
            <a:endParaRPr lang="en-GB" altLang="cs-CZ" noProof="0" dirty="0"/>
          </a:p>
        </p:txBody>
      </p:sp>
      <p:sp>
        <p:nvSpPr>
          <p:cNvPr id="4" name="Titel 3">
            <a:extLst>
              <a:ext uri="{FF2B5EF4-FFF2-40B4-BE49-F238E27FC236}">
                <a16:creationId xmlns:a16="http://schemas.microsoft.com/office/drawing/2014/main" id="{907EF0E3-7D91-4E98-2337-B2B14B5D5650}"/>
              </a:ext>
            </a:extLst>
          </p:cNvPr>
          <p:cNvSpPr>
            <a:spLocks noGrp="1"/>
          </p:cNvSpPr>
          <p:nvPr>
            <p:ph type="title"/>
          </p:nvPr>
        </p:nvSpPr>
        <p:spPr/>
        <p:txBody>
          <a:bodyPr/>
          <a:lstStyle/>
          <a:p>
            <a:r>
              <a:rPr lang="de-AT" dirty="0"/>
              <a:t>VI. </a:t>
            </a:r>
            <a:r>
              <a:rPr lang="de-AT" dirty="0" err="1"/>
              <a:t>Principle</a:t>
            </a:r>
            <a:r>
              <a:rPr lang="de-AT" dirty="0"/>
              <a:t> of </a:t>
            </a:r>
            <a:r>
              <a:rPr lang="de-AT" dirty="0" err="1"/>
              <a:t>separation</a:t>
            </a:r>
            <a:endParaRPr lang="de-AT" dirty="0"/>
          </a:p>
        </p:txBody>
      </p:sp>
      <p:sp>
        <p:nvSpPr>
          <p:cNvPr id="5" name="Inhaltsplatzhalter 4">
            <a:extLst>
              <a:ext uri="{FF2B5EF4-FFF2-40B4-BE49-F238E27FC236}">
                <a16:creationId xmlns:a16="http://schemas.microsoft.com/office/drawing/2014/main" id="{0EB3FEBC-35EC-39C3-EF56-C865CA06B47D}"/>
              </a:ext>
            </a:extLst>
          </p:cNvPr>
          <p:cNvSpPr>
            <a:spLocks noGrp="1"/>
          </p:cNvSpPr>
          <p:nvPr>
            <p:ph idx="1"/>
          </p:nvPr>
        </p:nvSpPr>
        <p:spPr/>
        <p:txBody>
          <a:bodyPr/>
          <a:lstStyle/>
          <a:p>
            <a:r>
              <a:rPr lang="de-DE" dirty="0"/>
              <a:t>Liechtenstein </a:t>
            </a:r>
            <a:r>
              <a:rPr lang="de-DE" dirty="0" err="1"/>
              <a:t>law</a:t>
            </a:r>
            <a:r>
              <a:rPr lang="de-DE" dirty="0"/>
              <a:t>: reverse </a:t>
            </a:r>
            <a:r>
              <a:rPr lang="de-DE" dirty="0" err="1"/>
              <a:t>piercing</a:t>
            </a:r>
            <a:r>
              <a:rPr lang="de-DE" dirty="0"/>
              <a:t> („umgekehrter Haftungsdurchgriff“)</a:t>
            </a:r>
          </a:p>
          <a:p>
            <a:pPr lvl="1"/>
            <a:r>
              <a:rPr lang="de-DE" dirty="0" err="1"/>
              <a:t>liability</a:t>
            </a:r>
            <a:r>
              <a:rPr lang="de-DE" dirty="0"/>
              <a:t> of a legal </a:t>
            </a:r>
            <a:r>
              <a:rPr lang="de-DE" dirty="0" err="1"/>
              <a:t>person</a:t>
            </a:r>
            <a:r>
              <a:rPr lang="de-DE" dirty="0"/>
              <a:t> </a:t>
            </a:r>
            <a:r>
              <a:rPr lang="de-DE" dirty="0" err="1"/>
              <a:t>for</a:t>
            </a:r>
            <a:r>
              <a:rPr lang="de-DE" dirty="0"/>
              <a:t> </a:t>
            </a:r>
            <a:r>
              <a:rPr lang="de-DE" dirty="0" err="1"/>
              <a:t>obligation</a:t>
            </a:r>
            <a:r>
              <a:rPr lang="de-DE" dirty="0"/>
              <a:t> </a:t>
            </a:r>
            <a:r>
              <a:rPr lang="de-DE" dirty="0" err="1"/>
              <a:t>addressed</a:t>
            </a:r>
            <a:r>
              <a:rPr lang="de-DE" dirty="0"/>
              <a:t> </a:t>
            </a:r>
            <a:r>
              <a:rPr lang="de-DE" dirty="0" err="1"/>
              <a:t>to</a:t>
            </a:r>
            <a:r>
              <a:rPr lang="de-DE" dirty="0"/>
              <a:t> a </a:t>
            </a:r>
            <a:r>
              <a:rPr lang="de-DE" dirty="0" err="1"/>
              <a:t>shareholder</a:t>
            </a:r>
            <a:r>
              <a:rPr lang="de-DE" dirty="0"/>
              <a:t> </a:t>
            </a:r>
            <a:r>
              <a:rPr lang="de-DE" dirty="0" err="1"/>
              <a:t>or</a:t>
            </a:r>
            <a:r>
              <a:rPr lang="de-DE" dirty="0"/>
              <a:t> </a:t>
            </a:r>
            <a:r>
              <a:rPr lang="de-DE" dirty="0" err="1"/>
              <a:t>founder</a:t>
            </a:r>
            <a:r>
              <a:rPr lang="de-DE" dirty="0"/>
              <a:t> (</a:t>
            </a:r>
            <a:r>
              <a:rPr lang="de-DE" dirty="0" err="1"/>
              <a:t>foundation</a:t>
            </a:r>
            <a:r>
              <a:rPr lang="de-DE" dirty="0"/>
              <a:t>)</a:t>
            </a:r>
            <a:endParaRPr lang="en-US" dirty="0">
              <a:solidFill>
                <a:srgbClr val="333333"/>
              </a:solidFill>
              <a:highlight>
                <a:srgbClr val="FFFFFF"/>
              </a:highlight>
              <a:latin typeface="-apple-system"/>
            </a:endParaRPr>
          </a:p>
          <a:p>
            <a:pPr lvl="1"/>
            <a:r>
              <a:rPr lang="en-US" dirty="0"/>
              <a:t>“If the founder or beneficial owner of a legal entity has misused or used it to circumvent a law, cover fraudulent acts, deliberately breach contractual obligations or violate fundamental principles of company law, then the judge is permitted to take action against the legal entity as an extraordinary remedy.” (Liechtenstein Supreme Court 11 UR 2005.48-92).</a:t>
            </a:r>
          </a:p>
          <a:p>
            <a:pPr lvl="1"/>
            <a:r>
              <a:rPr lang="en-US" dirty="0"/>
              <a:t>considered as abuse of law</a:t>
            </a:r>
            <a:endParaRPr lang="de-AT" dirty="0"/>
          </a:p>
        </p:txBody>
      </p:sp>
    </p:spTree>
    <p:extLst>
      <p:ext uri="{BB962C8B-B14F-4D97-AF65-F5344CB8AC3E}">
        <p14:creationId xmlns:p14="http://schemas.microsoft.com/office/powerpoint/2010/main" val="3255137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34</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r>
              <a:rPr lang="de-DE" dirty="0"/>
              <a:t>Legal </a:t>
            </a:r>
            <a:r>
              <a:rPr lang="de-DE" dirty="0" err="1"/>
              <a:t>persons</a:t>
            </a:r>
            <a:r>
              <a:rPr lang="de-DE" dirty="0"/>
              <a:t> </a:t>
            </a:r>
            <a:r>
              <a:rPr lang="de-DE" dirty="0" err="1"/>
              <a:t>established</a:t>
            </a:r>
            <a:r>
              <a:rPr lang="de-DE" dirty="0"/>
              <a:t> </a:t>
            </a:r>
            <a:r>
              <a:rPr lang="de-DE" dirty="0" err="1"/>
              <a:t>under</a:t>
            </a:r>
            <a:r>
              <a:rPr lang="de-DE" dirty="0"/>
              <a:t> private </a:t>
            </a:r>
            <a:r>
              <a:rPr lang="de-DE" dirty="0" err="1"/>
              <a:t>law</a:t>
            </a:r>
            <a:r>
              <a:rPr lang="de-DE" dirty="0"/>
              <a:t> </a:t>
            </a:r>
            <a:r>
              <a:rPr lang="de-DE" dirty="0" err="1"/>
              <a:t>are</a:t>
            </a:r>
            <a:r>
              <a:rPr lang="de-DE" dirty="0"/>
              <a:t> </a:t>
            </a:r>
            <a:r>
              <a:rPr lang="de-DE" dirty="0" err="1"/>
              <a:t>based</a:t>
            </a:r>
            <a:r>
              <a:rPr lang="de-DE" dirty="0"/>
              <a:t> on </a:t>
            </a:r>
            <a:r>
              <a:rPr lang="de-DE" dirty="0" err="1"/>
              <a:t>the</a:t>
            </a:r>
            <a:r>
              <a:rPr lang="de-DE" dirty="0"/>
              <a:t> private </a:t>
            </a:r>
            <a:r>
              <a:rPr lang="de-DE" dirty="0" err="1"/>
              <a:t>autonomy</a:t>
            </a:r>
            <a:r>
              <a:rPr lang="de-DE" dirty="0"/>
              <a:t> of </a:t>
            </a:r>
            <a:r>
              <a:rPr lang="de-DE" dirty="0" err="1"/>
              <a:t>founding</a:t>
            </a:r>
            <a:r>
              <a:rPr lang="de-DE" dirty="0"/>
              <a:t> </a:t>
            </a:r>
            <a:r>
              <a:rPr lang="de-DE" dirty="0" err="1"/>
              <a:t>members</a:t>
            </a:r>
            <a:endParaRPr lang="de-DE" dirty="0"/>
          </a:p>
          <a:p>
            <a:r>
              <a:rPr lang="de-DE" dirty="0" err="1"/>
              <a:t>members</a:t>
            </a:r>
            <a:r>
              <a:rPr lang="de-DE" dirty="0"/>
              <a:t> of a </a:t>
            </a:r>
            <a:r>
              <a:rPr lang="de-DE" dirty="0" err="1"/>
              <a:t>corporation</a:t>
            </a:r>
            <a:r>
              <a:rPr lang="de-DE" dirty="0"/>
              <a:t> </a:t>
            </a:r>
            <a:r>
              <a:rPr lang="de-DE" dirty="0" err="1"/>
              <a:t>may</a:t>
            </a:r>
            <a:r>
              <a:rPr lang="de-DE" dirty="0"/>
              <a:t> </a:t>
            </a:r>
            <a:r>
              <a:rPr lang="de-DE" dirty="0" err="1"/>
              <a:t>have</a:t>
            </a:r>
            <a:r>
              <a:rPr lang="de-DE" dirty="0"/>
              <a:t> different legal </a:t>
            </a:r>
            <a:r>
              <a:rPr lang="de-DE" dirty="0" err="1"/>
              <a:t>positions</a:t>
            </a:r>
            <a:endParaRPr lang="de-DE" dirty="0"/>
          </a:p>
          <a:p>
            <a:pPr lvl="1"/>
            <a:r>
              <a:rPr lang="de-DE" dirty="0" err="1"/>
              <a:t>specific</a:t>
            </a:r>
            <a:r>
              <a:rPr lang="de-DE" dirty="0"/>
              <a:t> </a:t>
            </a:r>
            <a:r>
              <a:rPr lang="de-DE" dirty="0" err="1"/>
              <a:t>rights</a:t>
            </a:r>
            <a:r>
              <a:rPr lang="de-DE" dirty="0"/>
              <a:t> </a:t>
            </a:r>
            <a:r>
              <a:rPr lang="de-DE" dirty="0" err="1"/>
              <a:t>may</a:t>
            </a:r>
            <a:r>
              <a:rPr lang="de-DE" dirty="0"/>
              <a:t> </a:t>
            </a:r>
            <a:r>
              <a:rPr lang="de-DE" dirty="0" err="1"/>
              <a:t>be</a:t>
            </a:r>
            <a:r>
              <a:rPr lang="de-DE" dirty="0"/>
              <a:t> </a:t>
            </a:r>
            <a:r>
              <a:rPr lang="de-DE" dirty="0" err="1"/>
              <a:t>attached</a:t>
            </a:r>
            <a:r>
              <a:rPr lang="de-DE" dirty="0"/>
              <a:t> </a:t>
            </a:r>
            <a:r>
              <a:rPr lang="de-DE" dirty="0" err="1"/>
              <a:t>to</a:t>
            </a:r>
            <a:r>
              <a:rPr lang="de-DE" dirty="0"/>
              <a:t> a </a:t>
            </a:r>
            <a:r>
              <a:rPr lang="de-DE" dirty="0" err="1"/>
              <a:t>specific</a:t>
            </a:r>
            <a:r>
              <a:rPr lang="de-DE" dirty="0"/>
              <a:t> shareholder (e.g. </a:t>
            </a:r>
            <a:r>
              <a:rPr lang="de-DE" dirty="0" err="1"/>
              <a:t>being</a:t>
            </a:r>
            <a:r>
              <a:rPr lang="de-DE" dirty="0"/>
              <a:t> </a:t>
            </a:r>
            <a:r>
              <a:rPr lang="de-DE" dirty="0" err="1"/>
              <a:t>part</a:t>
            </a:r>
            <a:r>
              <a:rPr lang="de-DE" dirty="0"/>
              <a:t> of </a:t>
            </a:r>
            <a:r>
              <a:rPr lang="de-DE" dirty="0" err="1"/>
              <a:t>the</a:t>
            </a:r>
            <a:r>
              <a:rPr lang="de-DE" dirty="0"/>
              <a:t> </a:t>
            </a:r>
            <a:r>
              <a:rPr lang="de-DE" dirty="0" err="1"/>
              <a:t>board</a:t>
            </a:r>
            <a:r>
              <a:rPr lang="de-DE" dirty="0"/>
              <a:t> of </a:t>
            </a:r>
            <a:r>
              <a:rPr lang="de-DE" dirty="0" err="1"/>
              <a:t>directors</a:t>
            </a:r>
            <a:r>
              <a:rPr lang="de-DE" dirty="0"/>
              <a:t>, </a:t>
            </a:r>
            <a:r>
              <a:rPr lang="de-DE" dirty="0" err="1"/>
              <a:t>right</a:t>
            </a:r>
            <a:r>
              <a:rPr lang="de-DE" dirty="0"/>
              <a:t> </a:t>
            </a:r>
            <a:r>
              <a:rPr lang="de-DE" dirty="0" err="1"/>
              <a:t>to</a:t>
            </a:r>
            <a:r>
              <a:rPr lang="de-DE" dirty="0"/>
              <a:t> </a:t>
            </a:r>
            <a:r>
              <a:rPr lang="de-DE" dirty="0" err="1"/>
              <a:t>nominate</a:t>
            </a:r>
            <a:r>
              <a:rPr lang="de-DE" dirty="0"/>
              <a:t> a </a:t>
            </a:r>
            <a:r>
              <a:rPr lang="de-DE" dirty="0" err="1"/>
              <a:t>member</a:t>
            </a:r>
            <a:r>
              <a:rPr lang="de-DE" dirty="0"/>
              <a:t> of </a:t>
            </a:r>
            <a:r>
              <a:rPr lang="de-DE" dirty="0" err="1"/>
              <a:t>the</a:t>
            </a:r>
            <a:r>
              <a:rPr lang="de-DE" dirty="0"/>
              <a:t> </a:t>
            </a:r>
            <a:r>
              <a:rPr lang="de-DE" dirty="0" err="1"/>
              <a:t>supervisory</a:t>
            </a:r>
            <a:r>
              <a:rPr lang="de-DE" dirty="0"/>
              <a:t> </a:t>
            </a:r>
            <a:r>
              <a:rPr lang="de-DE" dirty="0" err="1"/>
              <a:t>board</a:t>
            </a:r>
            <a:r>
              <a:rPr lang="de-DE" dirty="0"/>
              <a:t>)</a:t>
            </a:r>
          </a:p>
          <a:p>
            <a:pPr lvl="1"/>
            <a:r>
              <a:rPr lang="de-DE" dirty="0"/>
              <a:t>a shareholder </a:t>
            </a:r>
            <a:r>
              <a:rPr lang="de-DE" dirty="0" err="1"/>
              <a:t>may</a:t>
            </a:r>
            <a:r>
              <a:rPr lang="de-DE" dirty="0"/>
              <a:t> </a:t>
            </a:r>
            <a:r>
              <a:rPr lang="de-DE" dirty="0" err="1"/>
              <a:t>accept</a:t>
            </a:r>
            <a:r>
              <a:rPr lang="de-DE" dirty="0"/>
              <a:t> a </a:t>
            </a:r>
            <a:r>
              <a:rPr lang="de-DE" dirty="0" err="1"/>
              <a:t>weaker</a:t>
            </a:r>
            <a:r>
              <a:rPr lang="de-DE" dirty="0"/>
              <a:t> </a:t>
            </a:r>
            <a:r>
              <a:rPr lang="de-DE" dirty="0" err="1"/>
              <a:t>position</a:t>
            </a:r>
            <a:r>
              <a:rPr lang="de-DE" dirty="0"/>
              <a:t> </a:t>
            </a:r>
            <a:r>
              <a:rPr lang="de-DE" dirty="0" err="1"/>
              <a:t>than</a:t>
            </a:r>
            <a:r>
              <a:rPr lang="de-DE" dirty="0"/>
              <a:t> </a:t>
            </a:r>
            <a:r>
              <a:rPr lang="de-DE" dirty="0" err="1"/>
              <a:t>the</a:t>
            </a:r>
            <a:r>
              <a:rPr lang="de-DE" dirty="0"/>
              <a:t> </a:t>
            </a:r>
            <a:r>
              <a:rPr lang="de-DE" dirty="0" err="1"/>
              <a:t>other</a:t>
            </a:r>
            <a:r>
              <a:rPr lang="de-DE" dirty="0"/>
              <a:t> </a:t>
            </a:r>
            <a:r>
              <a:rPr lang="de-DE" dirty="0" err="1"/>
              <a:t>shareholders</a:t>
            </a:r>
            <a:endParaRPr lang="de-DE" dirty="0"/>
          </a:p>
          <a:p>
            <a:pPr lvl="2"/>
            <a:r>
              <a:rPr lang="de-DE" dirty="0"/>
              <a:t>e.g. </a:t>
            </a:r>
            <a:r>
              <a:rPr lang="de-DE" dirty="0" err="1"/>
              <a:t>child</a:t>
            </a:r>
            <a:r>
              <a:rPr lang="de-DE" dirty="0"/>
              <a:t> of </a:t>
            </a:r>
            <a:r>
              <a:rPr lang="de-DE" dirty="0" err="1"/>
              <a:t>founder</a:t>
            </a:r>
            <a:r>
              <a:rPr lang="de-DE" dirty="0"/>
              <a:t> </a:t>
            </a:r>
            <a:r>
              <a:rPr lang="de-DE" dirty="0" err="1"/>
              <a:t>accepts</a:t>
            </a:r>
            <a:r>
              <a:rPr lang="de-DE" dirty="0"/>
              <a:t> a </a:t>
            </a:r>
            <a:r>
              <a:rPr lang="de-DE" dirty="0" err="1"/>
              <a:t>smaller</a:t>
            </a:r>
            <a:r>
              <a:rPr lang="de-DE" dirty="0"/>
              <a:t> </a:t>
            </a:r>
            <a:r>
              <a:rPr lang="de-DE" dirty="0" err="1"/>
              <a:t>portion</a:t>
            </a:r>
            <a:r>
              <a:rPr lang="de-DE" dirty="0"/>
              <a:t> of </a:t>
            </a:r>
            <a:r>
              <a:rPr lang="de-DE" dirty="0" err="1"/>
              <a:t>the</a:t>
            </a:r>
            <a:r>
              <a:rPr lang="de-DE" dirty="0"/>
              <a:t> </a:t>
            </a:r>
            <a:r>
              <a:rPr lang="de-DE" dirty="0" err="1"/>
              <a:t>company‘s</a:t>
            </a:r>
            <a:r>
              <a:rPr lang="de-DE" dirty="0"/>
              <a:t> </a:t>
            </a:r>
            <a:r>
              <a:rPr lang="de-DE" dirty="0" err="1"/>
              <a:t>profits</a:t>
            </a:r>
            <a:r>
              <a:rPr lang="de-DE" dirty="0"/>
              <a:t> </a:t>
            </a:r>
            <a:r>
              <a:rPr lang="de-DE" dirty="0" err="1"/>
              <a:t>for</a:t>
            </a:r>
            <a:r>
              <a:rPr lang="de-DE" dirty="0"/>
              <a:t> </a:t>
            </a:r>
            <a:r>
              <a:rPr lang="de-DE" dirty="0" err="1"/>
              <a:t>the</a:t>
            </a:r>
            <a:r>
              <a:rPr lang="de-DE" dirty="0"/>
              <a:t> </a:t>
            </a:r>
            <a:r>
              <a:rPr lang="de-DE" dirty="0" err="1"/>
              <a:t>first</a:t>
            </a:r>
            <a:r>
              <a:rPr lang="de-DE" dirty="0"/>
              <a:t> </a:t>
            </a:r>
            <a:r>
              <a:rPr lang="de-DE" dirty="0" err="1"/>
              <a:t>years</a:t>
            </a:r>
            <a:endParaRPr lang="de-DE" dirty="0"/>
          </a:p>
          <a:p>
            <a:r>
              <a:rPr lang="de-DE" dirty="0" err="1"/>
              <a:t>however</a:t>
            </a:r>
            <a:r>
              <a:rPr lang="de-DE" dirty="0"/>
              <a:t>: </a:t>
            </a:r>
            <a:r>
              <a:rPr lang="de-DE" dirty="0" err="1"/>
              <a:t>principle</a:t>
            </a:r>
            <a:r>
              <a:rPr lang="de-DE" dirty="0"/>
              <a:t> of </a:t>
            </a:r>
            <a:r>
              <a:rPr lang="de-DE" dirty="0" err="1"/>
              <a:t>equal</a:t>
            </a:r>
            <a:r>
              <a:rPr lang="de-DE" dirty="0"/>
              <a:t> </a:t>
            </a:r>
            <a:r>
              <a:rPr lang="de-DE" dirty="0" err="1"/>
              <a:t>treatment</a:t>
            </a:r>
            <a:r>
              <a:rPr lang="de-DE" dirty="0"/>
              <a:t> after </a:t>
            </a:r>
            <a:r>
              <a:rPr lang="de-DE" dirty="0" err="1"/>
              <a:t>the</a:t>
            </a:r>
            <a:r>
              <a:rPr lang="de-DE" dirty="0"/>
              <a:t> </a:t>
            </a:r>
            <a:r>
              <a:rPr lang="de-DE" dirty="0" err="1"/>
              <a:t>establishment</a:t>
            </a:r>
            <a:r>
              <a:rPr lang="de-DE" dirty="0"/>
              <a:t> of a legal </a:t>
            </a:r>
            <a:r>
              <a:rPr lang="de-DE" dirty="0" err="1"/>
              <a:t>person</a:t>
            </a:r>
            <a:r>
              <a:rPr lang="de-DE" dirty="0"/>
              <a:t> </a:t>
            </a:r>
            <a:r>
              <a:rPr lang="de-DE" dirty="0" err="1"/>
              <a:t>is</a:t>
            </a:r>
            <a:r>
              <a:rPr lang="de-DE" dirty="0"/>
              <a:t> </a:t>
            </a:r>
            <a:r>
              <a:rPr lang="de-DE" dirty="0" err="1"/>
              <a:t>widely</a:t>
            </a:r>
            <a:r>
              <a:rPr lang="de-DE" dirty="0"/>
              <a:t> </a:t>
            </a:r>
            <a:r>
              <a:rPr lang="de-DE" dirty="0" err="1"/>
              <a:t>accepted</a:t>
            </a:r>
            <a:endParaRPr lang="de-AT" dirty="0"/>
          </a:p>
        </p:txBody>
      </p:sp>
    </p:spTree>
    <p:extLst>
      <p:ext uri="{BB962C8B-B14F-4D97-AF65-F5344CB8AC3E}">
        <p14:creationId xmlns:p14="http://schemas.microsoft.com/office/powerpoint/2010/main" val="3423607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35</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pPr lvl="1"/>
            <a:r>
              <a:rPr lang="de-DE" dirty="0"/>
              <a:t>See </a:t>
            </a:r>
            <a:r>
              <a:rPr lang="de-DE" dirty="0" err="1"/>
              <a:t>sect</a:t>
            </a:r>
            <a:r>
              <a:rPr lang="de-DE" dirty="0"/>
              <a:t> 1186 (2) ABGB: </a:t>
            </a:r>
            <a:r>
              <a:rPr lang="en-US" dirty="0"/>
              <a:t>“Shareholders are to be treated equally under the same conditions”. (see also sect 47a Austrian </a:t>
            </a:r>
            <a:r>
              <a:rPr lang="en-US" dirty="0" err="1"/>
              <a:t>AktG</a:t>
            </a:r>
            <a:r>
              <a:rPr lang="en-US" dirty="0"/>
              <a:t>)</a:t>
            </a:r>
          </a:p>
          <a:p>
            <a:pPr lvl="1"/>
            <a:r>
              <a:rPr lang="en-US" dirty="0"/>
              <a:t>See sect 53a German </a:t>
            </a:r>
            <a:r>
              <a:rPr lang="en-US" dirty="0" err="1"/>
              <a:t>AktG</a:t>
            </a:r>
            <a:r>
              <a:rPr lang="en-US" dirty="0"/>
              <a:t>: “Shareholders are to be treated equally under the same conditions.”</a:t>
            </a:r>
          </a:p>
          <a:p>
            <a:pPr lvl="1"/>
            <a:r>
              <a:rPr lang="en-US" dirty="0"/>
              <a:t>see sect 706 Swiss OR: “… challenges may be brought against resolutions (of the shareholders’ assembly) </a:t>
            </a:r>
            <a:r>
              <a:rPr lang="en-US" dirty="0" err="1"/>
              <a:t>whch</a:t>
            </a:r>
            <a:r>
              <a:rPr lang="en-US" dirty="0"/>
              <a:t> … give rise to the unequal treatment or disadvantaging of the shareholders in a manner not justified by the company’s objects; …”</a:t>
            </a:r>
          </a:p>
          <a:p>
            <a:pPr lvl="1"/>
            <a:r>
              <a:rPr lang="en-US" dirty="0"/>
              <a:t>see sect </a:t>
            </a:r>
            <a:r>
              <a:rPr lang="en-US" dirty="0" err="1"/>
              <a:t>sect</a:t>
            </a:r>
            <a:r>
              <a:rPr lang="en-US" dirty="0"/>
              <a:t> 717 (2) Swiss OR: the members of the board of directors … “must afford the shareholders equal treatment in like circumstances.” </a:t>
            </a:r>
          </a:p>
          <a:p>
            <a:r>
              <a:rPr lang="en-US" dirty="0"/>
              <a:t>Principle of equal treatment applies “under the same conditions”</a:t>
            </a:r>
            <a:endParaRPr lang="de-AT" dirty="0"/>
          </a:p>
          <a:p>
            <a:pPr marL="72000" indent="0">
              <a:buNone/>
            </a:pPr>
            <a:endParaRPr lang="de-AT" dirty="0"/>
          </a:p>
        </p:txBody>
      </p:sp>
    </p:spTree>
    <p:extLst>
      <p:ext uri="{BB962C8B-B14F-4D97-AF65-F5344CB8AC3E}">
        <p14:creationId xmlns:p14="http://schemas.microsoft.com/office/powerpoint/2010/main" val="1764936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36</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r>
              <a:rPr lang="de-DE" dirty="0" err="1"/>
              <a:t>Practical</a:t>
            </a:r>
            <a:r>
              <a:rPr lang="de-DE" dirty="0"/>
              <a:t> </a:t>
            </a:r>
            <a:r>
              <a:rPr lang="de-DE" dirty="0" err="1"/>
              <a:t>relevance</a:t>
            </a:r>
            <a:endParaRPr lang="de-DE" dirty="0"/>
          </a:p>
          <a:p>
            <a:pPr lvl="1"/>
            <a:r>
              <a:rPr lang="en-US" dirty="0"/>
              <a:t>Exclusion of subscription rights for capital increases</a:t>
            </a:r>
          </a:p>
          <a:p>
            <a:pPr lvl="1"/>
            <a:r>
              <a:rPr lang="en-US" dirty="0">
                <a:solidFill>
                  <a:srgbClr val="333333"/>
                </a:solidFill>
                <a:latin typeface="-apple-system"/>
              </a:rPr>
              <a:t>Consent to the transfer of shares in the event of transfer restrictions</a:t>
            </a:r>
          </a:p>
          <a:p>
            <a:pPr lvl="1"/>
            <a:r>
              <a:rPr lang="en-US" dirty="0">
                <a:solidFill>
                  <a:srgbClr val="333333"/>
                </a:solidFill>
                <a:latin typeface="-apple-system"/>
              </a:rPr>
              <a:t>Introduction of maximum voting rights</a:t>
            </a:r>
          </a:p>
          <a:p>
            <a:pPr lvl="1"/>
            <a:r>
              <a:rPr lang="en-US" dirty="0">
                <a:solidFill>
                  <a:srgbClr val="333333"/>
                </a:solidFill>
                <a:latin typeface="-apple-system"/>
              </a:rPr>
              <a:t>Information of </a:t>
            </a:r>
            <a:r>
              <a:rPr lang="en-US" dirty="0" err="1">
                <a:solidFill>
                  <a:srgbClr val="333333"/>
                </a:solidFill>
                <a:latin typeface="-apple-system"/>
              </a:rPr>
              <a:t>shareholdes</a:t>
            </a:r>
            <a:r>
              <a:rPr lang="en-US" dirty="0">
                <a:solidFill>
                  <a:srgbClr val="333333"/>
                </a:solidFill>
                <a:latin typeface="-apple-system"/>
              </a:rPr>
              <a:t> by the board of directors?</a:t>
            </a:r>
          </a:p>
          <a:p>
            <a:pPr lvl="2"/>
            <a:r>
              <a:rPr lang="en-US" dirty="0">
                <a:solidFill>
                  <a:srgbClr val="333333"/>
                </a:solidFill>
                <a:latin typeface="-apple-system"/>
              </a:rPr>
              <a:t>Information to majority shareholder considered as not in violation of principle of equal </a:t>
            </a:r>
            <a:r>
              <a:rPr lang="en-US" dirty="0" err="1">
                <a:solidFill>
                  <a:srgbClr val="333333"/>
                </a:solidFill>
                <a:latin typeface="-apple-system"/>
              </a:rPr>
              <a:t>treatmeht</a:t>
            </a:r>
            <a:r>
              <a:rPr lang="en-US" dirty="0">
                <a:solidFill>
                  <a:srgbClr val="333333"/>
                </a:solidFill>
                <a:latin typeface="-apple-system"/>
              </a:rPr>
              <a:t> if it helps to establish and to execute efficient group management o</a:t>
            </a:r>
            <a:r>
              <a:rPr lang="de-AT" dirty="0" err="1"/>
              <a:t>bjective</a:t>
            </a:r>
            <a:r>
              <a:rPr lang="de-AT" dirty="0"/>
              <a:t> </a:t>
            </a:r>
            <a:r>
              <a:rPr lang="de-AT" dirty="0" err="1"/>
              <a:t>justification</a:t>
            </a:r>
            <a:r>
              <a:rPr lang="de-AT" dirty="0"/>
              <a:t> </a:t>
            </a:r>
            <a:r>
              <a:rPr lang="de-AT" dirty="0" err="1"/>
              <a:t>is</a:t>
            </a:r>
            <a:r>
              <a:rPr lang="de-AT" dirty="0"/>
              <a:t> </a:t>
            </a:r>
            <a:r>
              <a:rPr lang="de-AT" dirty="0" err="1"/>
              <a:t>required</a:t>
            </a:r>
            <a:endParaRPr lang="en-US" dirty="0"/>
          </a:p>
          <a:p>
            <a:pPr lvl="1"/>
            <a:r>
              <a:rPr lang="en-US" dirty="0"/>
              <a:t>takeover law</a:t>
            </a:r>
          </a:p>
          <a:p>
            <a:pPr lvl="2"/>
            <a:r>
              <a:rPr lang="en-US" dirty="0"/>
              <a:t>Equal treatment of shareholders in case of a public tender offer</a:t>
            </a:r>
          </a:p>
          <a:p>
            <a:pPr lvl="1"/>
            <a:r>
              <a:rPr lang="en-US" dirty="0"/>
              <a:t>Exceptions if provided by law</a:t>
            </a:r>
          </a:p>
          <a:p>
            <a:pPr lvl="2"/>
            <a:r>
              <a:rPr lang="en-US" dirty="0"/>
              <a:t>e.g. squeeze out of a minority of not more than 10% of capital</a:t>
            </a:r>
          </a:p>
          <a:p>
            <a:pPr lvl="2"/>
            <a:endParaRPr lang="de-AT" dirty="0"/>
          </a:p>
        </p:txBody>
      </p:sp>
    </p:spTree>
    <p:extLst>
      <p:ext uri="{BB962C8B-B14F-4D97-AF65-F5344CB8AC3E}">
        <p14:creationId xmlns:p14="http://schemas.microsoft.com/office/powerpoint/2010/main" val="3947537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CB2F1EF-B35B-A422-053B-92B5AE05A2F4}"/>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D3BEA4C-DFD5-4A5B-CA79-D0CF5E82E8E5}"/>
              </a:ext>
            </a:extLst>
          </p:cNvPr>
          <p:cNvSpPr>
            <a:spLocks noGrp="1"/>
          </p:cNvSpPr>
          <p:nvPr>
            <p:ph type="sldNum" sz="quarter" idx="11"/>
          </p:nvPr>
        </p:nvSpPr>
        <p:spPr/>
        <p:txBody>
          <a:bodyPr/>
          <a:lstStyle/>
          <a:p>
            <a:fld id="{0970407D-EE58-4A0B-824B-1D3AE42DD9CF}" type="slidenum">
              <a:rPr lang="en-GB" altLang="cs-CZ" noProof="0" smtClean="0"/>
              <a:pPr/>
              <a:t>37</a:t>
            </a:fld>
            <a:endParaRPr lang="en-GB" altLang="cs-CZ" noProof="0" dirty="0"/>
          </a:p>
        </p:txBody>
      </p:sp>
      <p:sp>
        <p:nvSpPr>
          <p:cNvPr id="4" name="Titel 3">
            <a:extLst>
              <a:ext uri="{FF2B5EF4-FFF2-40B4-BE49-F238E27FC236}">
                <a16:creationId xmlns:a16="http://schemas.microsoft.com/office/drawing/2014/main" id="{C1E9C093-B4B5-5726-2FF9-2A97A89081A9}"/>
              </a:ext>
            </a:extLst>
          </p:cNvPr>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a:extLst>
              <a:ext uri="{FF2B5EF4-FFF2-40B4-BE49-F238E27FC236}">
                <a16:creationId xmlns:a16="http://schemas.microsoft.com/office/drawing/2014/main" id="{CB3738FE-4C3A-A32D-49DB-97FD8158F5CF}"/>
              </a:ext>
            </a:extLst>
          </p:cNvPr>
          <p:cNvSpPr>
            <a:spLocks noGrp="1"/>
          </p:cNvSpPr>
          <p:nvPr>
            <p:ph idx="1"/>
          </p:nvPr>
        </p:nvSpPr>
        <p:spPr/>
        <p:txBody>
          <a:bodyPr/>
          <a:lstStyle/>
          <a:p>
            <a:r>
              <a:rPr lang="de-DE" dirty="0" err="1"/>
              <a:t>Decision</a:t>
            </a:r>
            <a:r>
              <a:rPr lang="de-DE" dirty="0"/>
              <a:t> of </a:t>
            </a:r>
            <a:r>
              <a:rPr lang="de-DE" dirty="0" err="1"/>
              <a:t>the</a:t>
            </a:r>
            <a:r>
              <a:rPr lang="de-DE" dirty="0"/>
              <a:t> Austrian Supreme Court (6 Ob 55/18h)</a:t>
            </a:r>
          </a:p>
          <a:p>
            <a:r>
              <a:rPr lang="de-DE" dirty="0"/>
              <a:t>Facts:</a:t>
            </a:r>
          </a:p>
          <a:p>
            <a:pPr lvl="1"/>
            <a:r>
              <a:rPr lang="de-DE" dirty="0"/>
              <a:t>Limited </a:t>
            </a:r>
            <a:r>
              <a:rPr lang="de-DE" dirty="0" err="1"/>
              <a:t>partnership</a:t>
            </a:r>
            <a:r>
              <a:rPr lang="de-DE" dirty="0"/>
              <a:t> </a:t>
            </a:r>
            <a:r>
              <a:rPr lang="de-DE" dirty="0" err="1"/>
              <a:t>founded</a:t>
            </a:r>
            <a:r>
              <a:rPr lang="de-DE" dirty="0"/>
              <a:t> in 1963</a:t>
            </a:r>
          </a:p>
          <a:p>
            <a:pPr lvl="1"/>
            <a:r>
              <a:rPr lang="de-DE" dirty="0" err="1"/>
              <a:t>Two</a:t>
            </a:r>
            <a:r>
              <a:rPr lang="de-DE" dirty="0"/>
              <a:t> (male) </a:t>
            </a:r>
            <a:r>
              <a:rPr lang="de-DE" dirty="0" err="1"/>
              <a:t>partners</a:t>
            </a:r>
            <a:r>
              <a:rPr lang="de-DE" dirty="0"/>
              <a:t> </a:t>
            </a:r>
            <a:r>
              <a:rPr lang="de-DE" dirty="0" err="1"/>
              <a:t>with</a:t>
            </a:r>
            <a:r>
              <a:rPr lang="de-DE" dirty="0"/>
              <a:t> </a:t>
            </a:r>
            <a:r>
              <a:rPr lang="de-DE" dirty="0" err="1"/>
              <a:t>unlimited</a:t>
            </a:r>
            <a:r>
              <a:rPr lang="de-DE" dirty="0"/>
              <a:t> </a:t>
            </a:r>
            <a:r>
              <a:rPr lang="de-DE" dirty="0" err="1"/>
              <a:t>liability</a:t>
            </a:r>
            <a:r>
              <a:rPr lang="de-DE" dirty="0"/>
              <a:t>, (at least) </a:t>
            </a:r>
            <a:r>
              <a:rPr lang="de-DE" dirty="0" err="1"/>
              <a:t>another</a:t>
            </a:r>
            <a:r>
              <a:rPr lang="de-DE" dirty="0"/>
              <a:t> </a:t>
            </a:r>
            <a:r>
              <a:rPr lang="de-DE" dirty="0" err="1"/>
              <a:t>one</a:t>
            </a:r>
            <a:r>
              <a:rPr lang="de-DE" dirty="0"/>
              <a:t> </a:t>
            </a:r>
            <a:r>
              <a:rPr lang="de-DE" dirty="0" err="1"/>
              <a:t>with</a:t>
            </a:r>
            <a:r>
              <a:rPr lang="de-DE" dirty="0"/>
              <a:t> limited </a:t>
            </a:r>
            <a:r>
              <a:rPr lang="de-DE" dirty="0" err="1"/>
              <a:t>liability</a:t>
            </a:r>
            <a:endParaRPr lang="de-DE" dirty="0"/>
          </a:p>
          <a:p>
            <a:pPr lvl="1"/>
            <a:r>
              <a:rPr lang="de-DE" dirty="0" err="1"/>
              <a:t>Excerpt</a:t>
            </a:r>
            <a:r>
              <a:rPr lang="de-DE" dirty="0"/>
              <a:t> form </a:t>
            </a:r>
            <a:r>
              <a:rPr lang="de-DE" dirty="0" err="1"/>
              <a:t>the</a:t>
            </a:r>
            <a:r>
              <a:rPr lang="de-DE" dirty="0"/>
              <a:t> </a:t>
            </a:r>
            <a:r>
              <a:rPr lang="de-DE" dirty="0" err="1"/>
              <a:t>partnership</a:t>
            </a:r>
            <a:r>
              <a:rPr lang="de-DE" dirty="0"/>
              <a:t> </a:t>
            </a:r>
            <a:r>
              <a:rPr lang="de-DE" dirty="0" err="1"/>
              <a:t>agreement</a:t>
            </a:r>
            <a:r>
              <a:rPr lang="de-DE" dirty="0"/>
              <a:t>:</a:t>
            </a:r>
          </a:p>
          <a:p>
            <a:pPr lvl="2"/>
            <a:r>
              <a:rPr lang="de-DE" dirty="0"/>
              <a:t>Art VII.1. „</a:t>
            </a:r>
            <a:r>
              <a:rPr lang="en-US" dirty="0"/>
              <a:t>In the event of the death of a partner, his legal male heirs shall take over his rights and obligations and the company shall be continued with them.</a:t>
            </a:r>
            <a:r>
              <a:rPr lang="en-US" dirty="0">
                <a:solidFill>
                  <a:srgbClr val="333333"/>
                </a:solidFill>
                <a:latin typeface="-apple-system"/>
              </a:rPr>
              <a:t> …” </a:t>
            </a:r>
          </a:p>
          <a:p>
            <a:pPr lvl="2"/>
            <a:r>
              <a:rPr lang="en-US" dirty="0">
                <a:solidFill>
                  <a:srgbClr val="333333"/>
                </a:solidFill>
                <a:latin typeface="-apple-system"/>
              </a:rPr>
              <a:t>Art VII. 4. “In the event that any person other than a male descendant of the founding shareholders should be appointed by a testamentary disposition as heir or legatee to take over a Shareholder's interest or to join the Company, the other Shareholders shall have the right to consent to such joining or to pay out the share … .”</a:t>
            </a:r>
          </a:p>
          <a:p>
            <a:pPr lvl="1"/>
            <a:r>
              <a:rPr lang="en-US" dirty="0">
                <a:solidFill>
                  <a:srgbClr val="333333"/>
                </a:solidFill>
                <a:latin typeface="-apple-system"/>
              </a:rPr>
              <a:t>One of the partners with unlimited liability dies in 2017, leaving his wife and a daughter behind</a:t>
            </a:r>
          </a:p>
          <a:p>
            <a:pPr lvl="1"/>
            <a:r>
              <a:rPr lang="en-US" dirty="0">
                <a:solidFill>
                  <a:srgbClr val="333333"/>
                </a:solidFill>
                <a:latin typeface="-apple-system"/>
              </a:rPr>
              <a:t>appointed his daughter as legal successor to his share of the partnership</a:t>
            </a:r>
            <a:endParaRPr lang="de-AT" dirty="0"/>
          </a:p>
        </p:txBody>
      </p:sp>
    </p:spTree>
    <p:extLst>
      <p:ext uri="{BB962C8B-B14F-4D97-AF65-F5344CB8AC3E}">
        <p14:creationId xmlns:p14="http://schemas.microsoft.com/office/powerpoint/2010/main" val="2286107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A060125-F010-2D3D-6239-0401C8FE4A07}"/>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7135C00A-D332-CF8E-62DB-E351B844C088}"/>
              </a:ext>
            </a:extLst>
          </p:cNvPr>
          <p:cNvSpPr>
            <a:spLocks noGrp="1"/>
          </p:cNvSpPr>
          <p:nvPr>
            <p:ph type="sldNum" sz="quarter" idx="11"/>
          </p:nvPr>
        </p:nvSpPr>
        <p:spPr/>
        <p:txBody>
          <a:bodyPr/>
          <a:lstStyle/>
          <a:p>
            <a:fld id="{0970407D-EE58-4A0B-824B-1D3AE42DD9CF}" type="slidenum">
              <a:rPr lang="en-GB" altLang="cs-CZ" noProof="0" smtClean="0"/>
              <a:pPr/>
              <a:t>38</a:t>
            </a:fld>
            <a:endParaRPr lang="en-GB" altLang="cs-CZ" noProof="0" dirty="0"/>
          </a:p>
        </p:txBody>
      </p:sp>
      <p:sp>
        <p:nvSpPr>
          <p:cNvPr id="4" name="Titel 3">
            <a:extLst>
              <a:ext uri="{FF2B5EF4-FFF2-40B4-BE49-F238E27FC236}">
                <a16:creationId xmlns:a16="http://schemas.microsoft.com/office/drawing/2014/main" id="{E4301517-A59A-9372-0747-F7C5E0DC7061}"/>
              </a:ext>
            </a:extLst>
          </p:cNvPr>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a:extLst>
              <a:ext uri="{FF2B5EF4-FFF2-40B4-BE49-F238E27FC236}">
                <a16:creationId xmlns:a16="http://schemas.microsoft.com/office/drawing/2014/main" id="{6CC95D6D-A93E-8B09-A436-E154109B886C}"/>
              </a:ext>
            </a:extLst>
          </p:cNvPr>
          <p:cNvSpPr>
            <a:spLocks noGrp="1"/>
          </p:cNvSpPr>
          <p:nvPr>
            <p:ph idx="1"/>
          </p:nvPr>
        </p:nvSpPr>
        <p:spPr/>
        <p:txBody>
          <a:bodyPr/>
          <a:lstStyle/>
          <a:p>
            <a:r>
              <a:rPr lang="de-DE" dirty="0" err="1"/>
              <a:t>Succession</a:t>
            </a:r>
            <a:r>
              <a:rPr lang="de-DE" dirty="0"/>
              <a:t> of </a:t>
            </a:r>
            <a:r>
              <a:rPr lang="de-DE" dirty="0" err="1"/>
              <a:t>the</a:t>
            </a:r>
            <a:r>
              <a:rPr lang="de-DE" dirty="0"/>
              <a:t> </a:t>
            </a:r>
            <a:r>
              <a:rPr lang="de-DE" dirty="0" err="1"/>
              <a:t>daughter</a:t>
            </a:r>
            <a:r>
              <a:rPr lang="de-DE" dirty="0"/>
              <a:t> </a:t>
            </a:r>
            <a:r>
              <a:rPr lang="de-DE" dirty="0" err="1"/>
              <a:t>is</a:t>
            </a:r>
            <a:r>
              <a:rPr lang="de-DE" dirty="0"/>
              <a:t> </a:t>
            </a:r>
            <a:r>
              <a:rPr lang="de-DE" dirty="0" err="1"/>
              <a:t>refused</a:t>
            </a:r>
            <a:r>
              <a:rPr lang="de-DE" dirty="0"/>
              <a:t> </a:t>
            </a:r>
            <a:r>
              <a:rPr lang="de-DE" dirty="0" err="1"/>
              <a:t>by</a:t>
            </a:r>
            <a:r>
              <a:rPr lang="de-DE" dirty="0"/>
              <a:t> </a:t>
            </a:r>
            <a:r>
              <a:rPr lang="de-DE" dirty="0" err="1"/>
              <a:t>surviving</a:t>
            </a:r>
            <a:r>
              <a:rPr lang="de-DE" dirty="0"/>
              <a:t> </a:t>
            </a:r>
            <a:r>
              <a:rPr lang="de-DE" dirty="0" err="1"/>
              <a:t>shareholders</a:t>
            </a:r>
            <a:endParaRPr lang="de-DE" dirty="0"/>
          </a:p>
          <a:p>
            <a:r>
              <a:rPr lang="de-DE" dirty="0" err="1"/>
              <a:t>Daughter</a:t>
            </a:r>
            <a:r>
              <a:rPr lang="de-DE" dirty="0"/>
              <a:t> </a:t>
            </a:r>
            <a:r>
              <a:rPr lang="de-DE" dirty="0" err="1"/>
              <a:t>claims</a:t>
            </a:r>
            <a:r>
              <a:rPr lang="de-DE" dirty="0"/>
              <a:t> </a:t>
            </a:r>
            <a:r>
              <a:rPr lang="de-DE" dirty="0" err="1"/>
              <a:t>that</a:t>
            </a:r>
            <a:r>
              <a:rPr lang="de-DE" dirty="0"/>
              <a:t> Art VII.1 and VII.4. </a:t>
            </a:r>
            <a:r>
              <a:rPr lang="de-DE" dirty="0" err="1"/>
              <a:t>are</a:t>
            </a:r>
            <a:r>
              <a:rPr lang="de-DE" dirty="0"/>
              <a:t> </a:t>
            </a:r>
            <a:r>
              <a:rPr lang="de-DE" dirty="0" err="1"/>
              <a:t>nul</a:t>
            </a:r>
            <a:r>
              <a:rPr lang="de-DE" dirty="0"/>
              <a:t> and </a:t>
            </a:r>
            <a:r>
              <a:rPr lang="de-DE" dirty="0" err="1"/>
              <a:t>void</a:t>
            </a:r>
            <a:r>
              <a:rPr lang="de-DE" dirty="0"/>
              <a:t> </a:t>
            </a:r>
            <a:r>
              <a:rPr lang="de-DE" dirty="0" err="1"/>
              <a:t>insofar</a:t>
            </a:r>
            <a:r>
              <a:rPr lang="de-DE" dirty="0"/>
              <a:t> </a:t>
            </a:r>
            <a:r>
              <a:rPr lang="de-DE" dirty="0" err="1"/>
              <a:t>as</a:t>
            </a:r>
            <a:r>
              <a:rPr lang="de-DE" dirty="0"/>
              <a:t> </a:t>
            </a:r>
            <a:r>
              <a:rPr lang="de-DE" dirty="0" err="1"/>
              <a:t>women</a:t>
            </a:r>
            <a:r>
              <a:rPr lang="de-DE" dirty="0"/>
              <a:t> do not </a:t>
            </a:r>
            <a:r>
              <a:rPr lang="de-DE" dirty="0" err="1"/>
              <a:t>have</a:t>
            </a:r>
            <a:r>
              <a:rPr lang="de-DE" dirty="0"/>
              <a:t> </a:t>
            </a:r>
            <a:r>
              <a:rPr lang="de-DE" dirty="0" err="1"/>
              <a:t>the</a:t>
            </a:r>
            <a:r>
              <a:rPr lang="de-DE" dirty="0"/>
              <a:t> same legal </a:t>
            </a:r>
            <a:r>
              <a:rPr lang="de-DE" dirty="0" err="1"/>
              <a:t>position</a:t>
            </a:r>
            <a:r>
              <a:rPr lang="de-DE" dirty="0"/>
              <a:t> </a:t>
            </a:r>
            <a:r>
              <a:rPr lang="de-DE" dirty="0" err="1"/>
              <a:t>as</a:t>
            </a:r>
            <a:r>
              <a:rPr lang="de-DE" dirty="0"/>
              <a:t> </a:t>
            </a:r>
            <a:r>
              <a:rPr lang="de-DE" dirty="0" err="1"/>
              <a:t>men</a:t>
            </a:r>
            <a:endParaRPr lang="de-DE" dirty="0"/>
          </a:p>
          <a:p>
            <a:r>
              <a:rPr lang="de-DE" dirty="0" err="1"/>
              <a:t>Decision</a:t>
            </a:r>
            <a:r>
              <a:rPr lang="de-DE" dirty="0"/>
              <a:t> of </a:t>
            </a:r>
            <a:r>
              <a:rPr lang="de-DE" dirty="0" err="1"/>
              <a:t>the</a:t>
            </a:r>
            <a:r>
              <a:rPr lang="de-DE" dirty="0"/>
              <a:t> Supreme Court </a:t>
            </a:r>
            <a:r>
              <a:rPr lang="de-DE" dirty="0" err="1"/>
              <a:t>is</a:t>
            </a:r>
            <a:r>
              <a:rPr lang="de-DE" dirty="0"/>
              <a:t> </a:t>
            </a:r>
            <a:r>
              <a:rPr lang="de-DE" dirty="0" err="1"/>
              <a:t>based</a:t>
            </a:r>
            <a:r>
              <a:rPr lang="de-DE" dirty="0"/>
              <a:t> on </a:t>
            </a:r>
            <a:r>
              <a:rPr lang="de-DE" dirty="0" err="1"/>
              <a:t>two</a:t>
            </a:r>
            <a:r>
              <a:rPr lang="de-DE" dirty="0"/>
              <a:t> </a:t>
            </a:r>
            <a:r>
              <a:rPr lang="de-DE" dirty="0" err="1"/>
              <a:t>lines</a:t>
            </a:r>
            <a:r>
              <a:rPr lang="de-DE" dirty="0"/>
              <a:t> of </a:t>
            </a:r>
            <a:r>
              <a:rPr lang="de-DE" dirty="0" err="1"/>
              <a:t>argumentation</a:t>
            </a:r>
            <a:endParaRPr lang="de-DE" dirty="0"/>
          </a:p>
          <a:p>
            <a:pPr lvl="1"/>
            <a:r>
              <a:rPr lang="de-DE" dirty="0" err="1"/>
              <a:t>unclear</a:t>
            </a:r>
            <a:r>
              <a:rPr lang="de-DE" dirty="0"/>
              <a:t> </a:t>
            </a:r>
            <a:r>
              <a:rPr lang="de-DE" dirty="0" err="1"/>
              <a:t>how</a:t>
            </a:r>
            <a:r>
              <a:rPr lang="de-DE" dirty="0"/>
              <a:t> </a:t>
            </a:r>
            <a:r>
              <a:rPr lang="de-DE" dirty="0" err="1"/>
              <a:t>they</a:t>
            </a:r>
            <a:r>
              <a:rPr lang="de-DE" dirty="0"/>
              <a:t> </a:t>
            </a:r>
            <a:r>
              <a:rPr lang="de-DE" dirty="0" err="1"/>
              <a:t>relate</a:t>
            </a:r>
            <a:r>
              <a:rPr lang="de-DE" dirty="0"/>
              <a:t> </a:t>
            </a:r>
            <a:r>
              <a:rPr lang="de-DE" dirty="0" err="1"/>
              <a:t>to</a:t>
            </a:r>
            <a:r>
              <a:rPr lang="de-DE" dirty="0"/>
              <a:t> </a:t>
            </a:r>
            <a:r>
              <a:rPr lang="de-DE" dirty="0" err="1"/>
              <a:t>each</a:t>
            </a:r>
            <a:r>
              <a:rPr lang="de-DE" dirty="0"/>
              <a:t> </a:t>
            </a:r>
            <a:r>
              <a:rPr lang="de-DE" dirty="0" err="1"/>
              <a:t>other</a:t>
            </a:r>
            <a:endParaRPr lang="de-DE" dirty="0"/>
          </a:p>
          <a:p>
            <a:pPr lvl="1"/>
            <a:r>
              <a:rPr lang="de-DE" dirty="0" err="1"/>
              <a:t>first</a:t>
            </a:r>
            <a:r>
              <a:rPr lang="de-DE" dirty="0"/>
              <a:t> </a:t>
            </a:r>
            <a:r>
              <a:rPr lang="de-DE" dirty="0" err="1"/>
              <a:t>line</a:t>
            </a:r>
            <a:r>
              <a:rPr lang="de-DE" dirty="0"/>
              <a:t> of </a:t>
            </a:r>
            <a:r>
              <a:rPr lang="de-DE" dirty="0" err="1"/>
              <a:t>reason</a:t>
            </a:r>
            <a:r>
              <a:rPr lang="de-DE" dirty="0"/>
              <a:t>: </a:t>
            </a:r>
            <a:r>
              <a:rPr lang="de-DE" dirty="0" err="1"/>
              <a:t>based</a:t>
            </a:r>
            <a:r>
              <a:rPr lang="de-DE" dirty="0"/>
              <a:t> on a European </a:t>
            </a:r>
            <a:r>
              <a:rPr lang="de-DE" dirty="0" err="1"/>
              <a:t>directive</a:t>
            </a:r>
            <a:r>
              <a:rPr lang="de-DE" dirty="0"/>
              <a:t> </a:t>
            </a:r>
            <a:r>
              <a:rPr lang="de-DE" dirty="0" err="1"/>
              <a:t>there</a:t>
            </a:r>
            <a:r>
              <a:rPr lang="de-DE" dirty="0"/>
              <a:t> </a:t>
            </a:r>
            <a:r>
              <a:rPr lang="de-DE" dirty="0" err="1"/>
              <a:t>is</a:t>
            </a:r>
            <a:r>
              <a:rPr lang="de-DE" dirty="0"/>
              <a:t> a </a:t>
            </a:r>
            <a:r>
              <a:rPr lang="de-DE" dirty="0" err="1"/>
              <a:t>law</a:t>
            </a:r>
            <a:r>
              <a:rPr lang="de-DE" dirty="0"/>
              <a:t> on </a:t>
            </a:r>
            <a:r>
              <a:rPr lang="de-DE" dirty="0" err="1"/>
              <a:t>equal</a:t>
            </a:r>
            <a:r>
              <a:rPr lang="de-DE" dirty="0"/>
              <a:t> </a:t>
            </a:r>
            <a:r>
              <a:rPr lang="de-DE" dirty="0" err="1"/>
              <a:t>treatment</a:t>
            </a:r>
            <a:r>
              <a:rPr lang="de-DE" dirty="0"/>
              <a:t> in </a:t>
            </a:r>
            <a:r>
              <a:rPr lang="de-DE" dirty="0" err="1"/>
              <a:t>the</a:t>
            </a:r>
            <a:r>
              <a:rPr lang="de-DE" dirty="0"/>
              <a:t> </a:t>
            </a:r>
            <a:r>
              <a:rPr lang="de-DE" dirty="0" err="1"/>
              <a:t>field</a:t>
            </a:r>
            <a:r>
              <a:rPr lang="de-DE" dirty="0"/>
              <a:t> of </a:t>
            </a:r>
            <a:r>
              <a:rPr lang="de-DE" dirty="0" err="1"/>
              <a:t>labor</a:t>
            </a:r>
            <a:endParaRPr lang="de-DE" dirty="0"/>
          </a:p>
          <a:p>
            <a:pPr lvl="1"/>
            <a:r>
              <a:rPr lang="de-DE" dirty="0" err="1"/>
              <a:t>law</a:t>
            </a:r>
            <a:r>
              <a:rPr lang="de-DE" dirty="0"/>
              <a:t> also </a:t>
            </a:r>
            <a:r>
              <a:rPr lang="de-DE" dirty="0" err="1"/>
              <a:t>applies</a:t>
            </a:r>
            <a:r>
              <a:rPr lang="de-DE" dirty="0"/>
              <a:t> on </a:t>
            </a:r>
            <a:r>
              <a:rPr lang="de-DE" dirty="0" err="1"/>
              <a:t>activities</a:t>
            </a:r>
            <a:r>
              <a:rPr lang="de-DE" dirty="0"/>
              <a:t> </a:t>
            </a:r>
            <a:r>
              <a:rPr lang="de-DE" dirty="0" err="1"/>
              <a:t>as</a:t>
            </a:r>
            <a:r>
              <a:rPr lang="de-DE" dirty="0"/>
              <a:t> a </a:t>
            </a:r>
            <a:r>
              <a:rPr lang="de-DE" dirty="0" err="1"/>
              <a:t>freelancer</a:t>
            </a:r>
            <a:endParaRPr lang="de-DE" dirty="0"/>
          </a:p>
          <a:p>
            <a:pPr lvl="1"/>
            <a:r>
              <a:rPr lang="de-DE" dirty="0" err="1"/>
              <a:t>partner</a:t>
            </a:r>
            <a:r>
              <a:rPr lang="de-DE" dirty="0"/>
              <a:t> </a:t>
            </a:r>
            <a:r>
              <a:rPr lang="de-DE" dirty="0" err="1"/>
              <a:t>with</a:t>
            </a:r>
            <a:r>
              <a:rPr lang="de-DE" dirty="0"/>
              <a:t> </a:t>
            </a:r>
            <a:r>
              <a:rPr lang="de-DE" dirty="0" err="1"/>
              <a:t>unlimited</a:t>
            </a:r>
            <a:r>
              <a:rPr lang="de-DE" dirty="0"/>
              <a:t> </a:t>
            </a:r>
            <a:r>
              <a:rPr lang="de-DE" dirty="0" err="1"/>
              <a:t>liability</a:t>
            </a:r>
            <a:r>
              <a:rPr lang="de-DE" dirty="0"/>
              <a:t> </a:t>
            </a:r>
            <a:r>
              <a:rPr lang="de-DE" dirty="0" err="1"/>
              <a:t>has</a:t>
            </a:r>
            <a:r>
              <a:rPr lang="de-DE" dirty="0"/>
              <a:t> </a:t>
            </a:r>
            <a:r>
              <a:rPr lang="de-DE" dirty="0" err="1"/>
              <a:t>to</a:t>
            </a:r>
            <a:r>
              <a:rPr lang="de-DE" dirty="0"/>
              <a:t> </a:t>
            </a:r>
            <a:r>
              <a:rPr lang="de-DE" dirty="0" err="1"/>
              <a:t>represent</a:t>
            </a:r>
            <a:r>
              <a:rPr lang="de-DE" dirty="0"/>
              <a:t> </a:t>
            </a:r>
            <a:r>
              <a:rPr lang="de-DE" dirty="0" err="1"/>
              <a:t>the</a:t>
            </a:r>
            <a:r>
              <a:rPr lang="de-DE" dirty="0"/>
              <a:t> </a:t>
            </a:r>
            <a:r>
              <a:rPr lang="de-DE" dirty="0" err="1"/>
              <a:t>company</a:t>
            </a:r>
            <a:r>
              <a:rPr lang="de-DE" dirty="0"/>
              <a:t> and </a:t>
            </a:r>
            <a:r>
              <a:rPr lang="de-DE" dirty="0" err="1"/>
              <a:t>to</a:t>
            </a:r>
            <a:r>
              <a:rPr lang="de-DE" dirty="0"/>
              <a:t> manage </a:t>
            </a:r>
            <a:r>
              <a:rPr lang="de-DE" dirty="0" err="1"/>
              <a:t>the</a:t>
            </a:r>
            <a:r>
              <a:rPr lang="de-DE" dirty="0"/>
              <a:t> </a:t>
            </a:r>
            <a:r>
              <a:rPr lang="de-DE" dirty="0" err="1"/>
              <a:t>business</a:t>
            </a:r>
            <a:endParaRPr lang="de-DE" dirty="0"/>
          </a:p>
          <a:p>
            <a:pPr lvl="1"/>
            <a:r>
              <a:rPr lang="de-DE" dirty="0" err="1"/>
              <a:t>can</a:t>
            </a:r>
            <a:r>
              <a:rPr lang="de-DE" dirty="0"/>
              <a:t> </a:t>
            </a:r>
            <a:r>
              <a:rPr lang="de-DE" dirty="0" err="1"/>
              <a:t>be</a:t>
            </a:r>
            <a:r>
              <a:rPr lang="de-DE" dirty="0"/>
              <a:t> </a:t>
            </a:r>
            <a:r>
              <a:rPr lang="de-DE" dirty="0" err="1"/>
              <a:t>considered</a:t>
            </a:r>
            <a:r>
              <a:rPr lang="de-DE" dirty="0"/>
              <a:t> </a:t>
            </a:r>
            <a:r>
              <a:rPr lang="de-DE" dirty="0" err="1"/>
              <a:t>as</a:t>
            </a:r>
            <a:r>
              <a:rPr lang="de-DE" dirty="0"/>
              <a:t> a </a:t>
            </a:r>
            <a:r>
              <a:rPr lang="de-DE" dirty="0" err="1"/>
              <a:t>freelancing</a:t>
            </a:r>
            <a:r>
              <a:rPr lang="de-DE" dirty="0"/>
              <a:t> </a:t>
            </a:r>
            <a:r>
              <a:rPr lang="de-DE" dirty="0" err="1"/>
              <a:t>acitivity</a:t>
            </a:r>
            <a:r>
              <a:rPr lang="de-DE" dirty="0"/>
              <a:t> </a:t>
            </a:r>
            <a:r>
              <a:rPr lang="de-DE" dirty="0" err="1"/>
              <a:t>according</a:t>
            </a:r>
            <a:r>
              <a:rPr lang="de-DE" dirty="0"/>
              <a:t> </a:t>
            </a:r>
            <a:r>
              <a:rPr lang="de-DE" dirty="0" err="1"/>
              <a:t>to</a:t>
            </a:r>
            <a:r>
              <a:rPr lang="de-DE" dirty="0"/>
              <a:t> </a:t>
            </a:r>
            <a:r>
              <a:rPr lang="de-DE" dirty="0" err="1"/>
              <a:t>the</a:t>
            </a:r>
            <a:r>
              <a:rPr lang="de-DE" dirty="0"/>
              <a:t> </a:t>
            </a:r>
            <a:r>
              <a:rPr lang="de-DE" dirty="0" err="1"/>
              <a:t>law</a:t>
            </a:r>
            <a:r>
              <a:rPr lang="de-DE" dirty="0"/>
              <a:t> on </a:t>
            </a:r>
            <a:r>
              <a:rPr lang="de-DE" dirty="0" err="1"/>
              <a:t>equal</a:t>
            </a:r>
            <a:r>
              <a:rPr lang="de-DE" dirty="0"/>
              <a:t> </a:t>
            </a:r>
            <a:r>
              <a:rPr lang="de-DE" dirty="0" err="1"/>
              <a:t>treatment</a:t>
            </a:r>
            <a:endParaRPr lang="de-AT" dirty="0"/>
          </a:p>
        </p:txBody>
      </p:sp>
    </p:spTree>
    <p:extLst>
      <p:ext uri="{BB962C8B-B14F-4D97-AF65-F5344CB8AC3E}">
        <p14:creationId xmlns:p14="http://schemas.microsoft.com/office/powerpoint/2010/main" val="2582550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35213B15-61E7-0617-2A87-EC2FFC3FB976}"/>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A99C3384-A558-A2A2-2E3D-4A04EBD19639}"/>
              </a:ext>
            </a:extLst>
          </p:cNvPr>
          <p:cNvSpPr>
            <a:spLocks noGrp="1"/>
          </p:cNvSpPr>
          <p:nvPr>
            <p:ph type="sldNum" sz="quarter" idx="11"/>
          </p:nvPr>
        </p:nvSpPr>
        <p:spPr/>
        <p:txBody>
          <a:bodyPr/>
          <a:lstStyle/>
          <a:p>
            <a:fld id="{0970407D-EE58-4A0B-824B-1D3AE42DD9CF}" type="slidenum">
              <a:rPr lang="en-GB" altLang="cs-CZ" noProof="0" smtClean="0"/>
              <a:pPr/>
              <a:t>39</a:t>
            </a:fld>
            <a:endParaRPr lang="en-GB" altLang="cs-CZ" noProof="0" dirty="0"/>
          </a:p>
        </p:txBody>
      </p:sp>
      <p:sp>
        <p:nvSpPr>
          <p:cNvPr id="4" name="Titel 3">
            <a:extLst>
              <a:ext uri="{FF2B5EF4-FFF2-40B4-BE49-F238E27FC236}">
                <a16:creationId xmlns:a16="http://schemas.microsoft.com/office/drawing/2014/main" id="{D76C4132-A294-04D2-4064-54524B415C23}"/>
              </a:ext>
            </a:extLst>
          </p:cNvPr>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a:extLst>
              <a:ext uri="{FF2B5EF4-FFF2-40B4-BE49-F238E27FC236}">
                <a16:creationId xmlns:a16="http://schemas.microsoft.com/office/drawing/2014/main" id="{54C562E5-6F73-2E50-314D-DCFA262A0621}"/>
              </a:ext>
            </a:extLst>
          </p:cNvPr>
          <p:cNvSpPr>
            <a:spLocks noGrp="1"/>
          </p:cNvSpPr>
          <p:nvPr>
            <p:ph idx="1"/>
          </p:nvPr>
        </p:nvSpPr>
        <p:spPr/>
        <p:txBody>
          <a:bodyPr/>
          <a:lstStyle/>
          <a:p>
            <a:pPr lvl="1"/>
            <a:r>
              <a:rPr lang="de-DE" dirty="0"/>
              <a:t>Second </a:t>
            </a:r>
            <a:r>
              <a:rPr lang="de-DE" dirty="0" err="1"/>
              <a:t>line</a:t>
            </a:r>
            <a:r>
              <a:rPr lang="de-DE" dirty="0"/>
              <a:t> of </a:t>
            </a:r>
            <a:r>
              <a:rPr lang="de-DE" dirty="0" err="1"/>
              <a:t>argumentation</a:t>
            </a:r>
            <a:r>
              <a:rPr lang="de-DE" dirty="0"/>
              <a:t>: </a:t>
            </a:r>
            <a:r>
              <a:rPr lang="de-DE" dirty="0" err="1"/>
              <a:t>much</a:t>
            </a:r>
            <a:r>
              <a:rPr lang="de-DE" dirty="0"/>
              <a:t> </a:t>
            </a:r>
            <a:r>
              <a:rPr lang="de-DE" dirty="0" err="1"/>
              <a:t>more</a:t>
            </a:r>
            <a:r>
              <a:rPr lang="de-DE" dirty="0"/>
              <a:t> fundamental</a:t>
            </a:r>
          </a:p>
          <a:p>
            <a:pPr lvl="1"/>
            <a:r>
              <a:rPr lang="de-DE" dirty="0"/>
              <a:t>Right of </a:t>
            </a:r>
            <a:r>
              <a:rPr lang="de-DE" dirty="0" err="1"/>
              <a:t>equal</a:t>
            </a:r>
            <a:r>
              <a:rPr lang="de-DE" dirty="0"/>
              <a:t> </a:t>
            </a:r>
            <a:r>
              <a:rPr lang="de-DE" dirty="0" err="1"/>
              <a:t>treatment</a:t>
            </a:r>
            <a:r>
              <a:rPr lang="de-DE" dirty="0"/>
              <a:t> </a:t>
            </a:r>
            <a:r>
              <a:rPr lang="de-DE" dirty="0" err="1"/>
              <a:t>is</a:t>
            </a:r>
            <a:r>
              <a:rPr lang="de-DE" dirty="0"/>
              <a:t> a fundamental </a:t>
            </a:r>
            <a:r>
              <a:rPr lang="de-DE" dirty="0" err="1"/>
              <a:t>right</a:t>
            </a:r>
            <a:r>
              <a:rPr lang="de-DE" dirty="0"/>
              <a:t> </a:t>
            </a:r>
            <a:r>
              <a:rPr lang="de-DE" dirty="0" err="1"/>
              <a:t>protected</a:t>
            </a:r>
            <a:r>
              <a:rPr lang="de-DE" dirty="0"/>
              <a:t> </a:t>
            </a:r>
            <a:r>
              <a:rPr lang="de-DE" dirty="0" err="1"/>
              <a:t>by</a:t>
            </a:r>
            <a:r>
              <a:rPr lang="de-DE" dirty="0"/>
              <a:t> </a:t>
            </a:r>
            <a:r>
              <a:rPr lang="de-DE" dirty="0" err="1"/>
              <a:t>the</a:t>
            </a:r>
            <a:r>
              <a:rPr lang="de-DE" dirty="0"/>
              <a:t> </a:t>
            </a:r>
            <a:r>
              <a:rPr lang="de-DE" dirty="0" err="1"/>
              <a:t>constitution</a:t>
            </a:r>
            <a:r>
              <a:rPr lang="de-DE" dirty="0"/>
              <a:t> and </a:t>
            </a:r>
            <a:r>
              <a:rPr lang="de-DE" dirty="0" err="1"/>
              <a:t>the</a:t>
            </a:r>
            <a:r>
              <a:rPr lang="de-DE" dirty="0"/>
              <a:t> European Convention of Human Rights</a:t>
            </a:r>
          </a:p>
          <a:p>
            <a:pPr lvl="1"/>
            <a:r>
              <a:rPr lang="de-DE" dirty="0"/>
              <a:t>Fundamental </a:t>
            </a:r>
            <a:r>
              <a:rPr lang="de-DE" dirty="0" err="1"/>
              <a:t>rights</a:t>
            </a:r>
            <a:r>
              <a:rPr lang="de-DE" dirty="0"/>
              <a:t> in </a:t>
            </a:r>
            <a:r>
              <a:rPr lang="de-DE" dirty="0" err="1"/>
              <a:t>general</a:t>
            </a:r>
            <a:r>
              <a:rPr lang="de-DE" dirty="0"/>
              <a:t> </a:t>
            </a:r>
            <a:r>
              <a:rPr lang="de-DE" dirty="0" err="1"/>
              <a:t>are</a:t>
            </a:r>
            <a:r>
              <a:rPr lang="de-DE" dirty="0"/>
              <a:t> </a:t>
            </a:r>
            <a:r>
              <a:rPr lang="de-DE" dirty="0" err="1"/>
              <a:t>addressed</a:t>
            </a:r>
            <a:r>
              <a:rPr lang="de-DE" dirty="0"/>
              <a:t> </a:t>
            </a:r>
            <a:r>
              <a:rPr lang="de-DE" dirty="0" err="1"/>
              <a:t>to</a:t>
            </a:r>
            <a:r>
              <a:rPr lang="de-DE" dirty="0"/>
              <a:t> </a:t>
            </a:r>
            <a:r>
              <a:rPr lang="de-DE" dirty="0" err="1"/>
              <a:t>the</a:t>
            </a:r>
            <a:r>
              <a:rPr lang="de-DE" dirty="0"/>
              <a:t> </a:t>
            </a:r>
            <a:r>
              <a:rPr lang="de-DE" dirty="0" err="1"/>
              <a:t>state</a:t>
            </a:r>
            <a:r>
              <a:rPr lang="de-DE" dirty="0"/>
              <a:t> (</a:t>
            </a:r>
            <a:r>
              <a:rPr lang="de-DE" dirty="0" err="1"/>
              <a:t>legislation</a:t>
            </a:r>
            <a:r>
              <a:rPr lang="de-DE" dirty="0"/>
              <a:t>)</a:t>
            </a:r>
          </a:p>
          <a:p>
            <a:pPr lvl="1"/>
            <a:r>
              <a:rPr lang="de-DE" dirty="0"/>
              <a:t>but </a:t>
            </a:r>
            <a:r>
              <a:rPr lang="de-DE" dirty="0" err="1"/>
              <a:t>they</a:t>
            </a:r>
            <a:r>
              <a:rPr lang="de-DE" dirty="0"/>
              <a:t> </a:t>
            </a:r>
            <a:r>
              <a:rPr lang="de-DE" dirty="0" err="1"/>
              <a:t>may</a:t>
            </a:r>
            <a:r>
              <a:rPr lang="de-DE" dirty="0"/>
              <a:t> </a:t>
            </a:r>
            <a:r>
              <a:rPr lang="de-DE" dirty="0" err="1"/>
              <a:t>have</a:t>
            </a:r>
            <a:r>
              <a:rPr lang="de-DE" dirty="0"/>
              <a:t> </a:t>
            </a:r>
            <a:r>
              <a:rPr lang="de-DE" dirty="0" err="1"/>
              <a:t>some</a:t>
            </a:r>
            <a:r>
              <a:rPr lang="de-DE" dirty="0"/>
              <a:t> </a:t>
            </a:r>
            <a:r>
              <a:rPr lang="de-DE" dirty="0" err="1"/>
              <a:t>relevance</a:t>
            </a:r>
            <a:r>
              <a:rPr lang="de-DE" dirty="0"/>
              <a:t> in </a:t>
            </a:r>
            <a:r>
              <a:rPr lang="de-DE" dirty="0" err="1"/>
              <a:t>the</a:t>
            </a:r>
            <a:r>
              <a:rPr lang="de-DE" dirty="0"/>
              <a:t> </a:t>
            </a:r>
            <a:r>
              <a:rPr lang="de-DE" dirty="0" err="1"/>
              <a:t>relation</a:t>
            </a:r>
            <a:r>
              <a:rPr lang="de-DE" dirty="0"/>
              <a:t> </a:t>
            </a:r>
            <a:r>
              <a:rPr lang="de-DE" dirty="0" err="1"/>
              <a:t>between</a:t>
            </a:r>
            <a:r>
              <a:rPr lang="de-DE" dirty="0"/>
              <a:t> private </a:t>
            </a:r>
            <a:r>
              <a:rPr lang="de-DE" dirty="0" err="1"/>
              <a:t>individuals</a:t>
            </a:r>
            <a:r>
              <a:rPr lang="de-DE" dirty="0"/>
              <a:t> </a:t>
            </a:r>
            <a:r>
              <a:rPr lang="de-DE" dirty="0" err="1"/>
              <a:t>as</a:t>
            </a:r>
            <a:r>
              <a:rPr lang="de-DE" dirty="0"/>
              <a:t> </a:t>
            </a:r>
            <a:r>
              <a:rPr lang="de-DE" dirty="0" err="1"/>
              <a:t>well</a:t>
            </a:r>
            <a:endParaRPr lang="de-DE" dirty="0"/>
          </a:p>
          <a:p>
            <a:pPr lvl="1"/>
            <a:r>
              <a:rPr lang="de-DE" dirty="0" err="1"/>
              <a:t>they</a:t>
            </a:r>
            <a:r>
              <a:rPr lang="de-DE" dirty="0"/>
              <a:t> </a:t>
            </a:r>
            <a:r>
              <a:rPr lang="de-DE" dirty="0" err="1"/>
              <a:t>may</a:t>
            </a:r>
            <a:r>
              <a:rPr lang="de-DE" dirty="0"/>
              <a:t> </a:t>
            </a:r>
            <a:r>
              <a:rPr lang="de-DE" dirty="0" err="1"/>
              <a:t>serve</a:t>
            </a:r>
            <a:r>
              <a:rPr lang="de-DE" dirty="0"/>
              <a:t> </a:t>
            </a:r>
            <a:r>
              <a:rPr lang="de-DE" dirty="0" err="1"/>
              <a:t>as</a:t>
            </a:r>
            <a:r>
              <a:rPr lang="de-DE" dirty="0"/>
              <a:t> </a:t>
            </a:r>
            <a:r>
              <a:rPr lang="de-DE" dirty="0" err="1"/>
              <a:t>instrument</a:t>
            </a:r>
            <a:r>
              <a:rPr lang="de-DE" dirty="0"/>
              <a:t> </a:t>
            </a:r>
            <a:r>
              <a:rPr lang="de-DE" dirty="0" err="1"/>
              <a:t>to</a:t>
            </a:r>
            <a:r>
              <a:rPr lang="de-DE" dirty="0"/>
              <a:t> </a:t>
            </a:r>
            <a:r>
              <a:rPr lang="de-DE" dirty="0" err="1"/>
              <a:t>substantiate</a:t>
            </a:r>
            <a:r>
              <a:rPr lang="de-DE" dirty="0"/>
              <a:t> </a:t>
            </a:r>
            <a:r>
              <a:rPr lang="de-DE" dirty="0" err="1"/>
              <a:t>general</a:t>
            </a:r>
            <a:r>
              <a:rPr lang="de-DE" dirty="0"/>
              <a:t> </a:t>
            </a:r>
            <a:r>
              <a:rPr lang="de-DE" dirty="0" err="1"/>
              <a:t>clauses</a:t>
            </a:r>
            <a:r>
              <a:rPr lang="de-DE" dirty="0"/>
              <a:t> such </a:t>
            </a:r>
            <a:r>
              <a:rPr lang="de-DE" dirty="0" err="1"/>
              <a:t>as</a:t>
            </a:r>
            <a:r>
              <a:rPr lang="de-DE" dirty="0"/>
              <a:t> </a:t>
            </a:r>
            <a:r>
              <a:rPr lang="de-DE" dirty="0" err="1"/>
              <a:t>public</a:t>
            </a:r>
            <a:r>
              <a:rPr lang="de-DE" dirty="0"/>
              <a:t> </a:t>
            </a:r>
            <a:r>
              <a:rPr lang="de-DE" dirty="0" err="1"/>
              <a:t>policy</a:t>
            </a:r>
            <a:r>
              <a:rPr lang="de-DE" dirty="0"/>
              <a:t> (</a:t>
            </a:r>
            <a:r>
              <a:rPr lang="de-DE" dirty="0" err="1"/>
              <a:t>good</a:t>
            </a:r>
            <a:r>
              <a:rPr lang="de-DE" dirty="0"/>
              <a:t> </a:t>
            </a:r>
            <a:r>
              <a:rPr lang="de-DE" dirty="0" err="1"/>
              <a:t>morals</a:t>
            </a:r>
            <a:r>
              <a:rPr lang="de-DE" dirty="0"/>
              <a:t>) (</a:t>
            </a:r>
            <a:r>
              <a:rPr lang="de-DE" i="1" dirty="0" err="1"/>
              <a:t>indirect</a:t>
            </a:r>
            <a:r>
              <a:rPr lang="de-DE" i="1" dirty="0"/>
              <a:t> </a:t>
            </a:r>
            <a:r>
              <a:rPr lang="de-DE" i="1" dirty="0" err="1"/>
              <a:t>effect</a:t>
            </a:r>
            <a:r>
              <a:rPr lang="de-DE" i="1" dirty="0"/>
              <a:t> </a:t>
            </a:r>
            <a:r>
              <a:rPr lang="de-DE" i="1" dirty="0" err="1"/>
              <a:t>of</a:t>
            </a:r>
            <a:r>
              <a:rPr lang="de-DE" i="1" dirty="0"/>
              <a:t> </a:t>
            </a:r>
            <a:r>
              <a:rPr lang="de-DE" i="1" dirty="0" err="1"/>
              <a:t>fundemental</a:t>
            </a:r>
            <a:r>
              <a:rPr lang="de-DE" i="1" dirty="0"/>
              <a:t> </a:t>
            </a:r>
            <a:r>
              <a:rPr lang="de-DE" i="1" dirty="0" err="1"/>
              <a:t>rights</a:t>
            </a:r>
            <a:r>
              <a:rPr lang="de-DE" dirty="0"/>
              <a:t>)</a:t>
            </a:r>
          </a:p>
          <a:p>
            <a:pPr lvl="1"/>
            <a:r>
              <a:rPr lang="de-DE" dirty="0" err="1"/>
              <a:t>until</a:t>
            </a:r>
            <a:r>
              <a:rPr lang="de-DE" dirty="0"/>
              <a:t> 1975 Austria </a:t>
            </a:r>
            <a:r>
              <a:rPr lang="de-DE" dirty="0" err="1"/>
              <a:t>family</a:t>
            </a:r>
            <a:r>
              <a:rPr lang="de-DE" dirty="0"/>
              <a:t> </a:t>
            </a:r>
            <a:r>
              <a:rPr lang="de-DE" dirty="0" err="1"/>
              <a:t>law</a:t>
            </a:r>
            <a:r>
              <a:rPr lang="de-DE" dirty="0"/>
              <a:t> was </a:t>
            </a:r>
            <a:r>
              <a:rPr lang="de-DE" dirty="0" err="1"/>
              <a:t>based</a:t>
            </a:r>
            <a:r>
              <a:rPr lang="de-DE" dirty="0"/>
              <a:t> on </a:t>
            </a:r>
            <a:r>
              <a:rPr lang="de-DE" dirty="0" err="1"/>
              <a:t>the</a:t>
            </a:r>
            <a:r>
              <a:rPr lang="de-DE" dirty="0"/>
              <a:t> </a:t>
            </a:r>
            <a:r>
              <a:rPr lang="de-DE" dirty="0" err="1"/>
              <a:t>principle</a:t>
            </a:r>
            <a:r>
              <a:rPr lang="de-DE" dirty="0"/>
              <a:t> </a:t>
            </a:r>
            <a:r>
              <a:rPr lang="de-DE" dirty="0" err="1"/>
              <a:t>that</a:t>
            </a:r>
            <a:r>
              <a:rPr lang="de-DE" dirty="0"/>
              <a:t> man </a:t>
            </a:r>
            <a:r>
              <a:rPr lang="de-DE" dirty="0" err="1"/>
              <a:t>is</a:t>
            </a:r>
            <a:r>
              <a:rPr lang="de-DE" dirty="0"/>
              <a:t> </a:t>
            </a:r>
            <a:r>
              <a:rPr lang="de-DE" dirty="0" err="1"/>
              <a:t>the</a:t>
            </a:r>
            <a:r>
              <a:rPr lang="de-DE" dirty="0"/>
              <a:t> „</a:t>
            </a:r>
            <a:r>
              <a:rPr lang="de-DE" dirty="0" err="1"/>
              <a:t>head</a:t>
            </a:r>
            <a:r>
              <a:rPr lang="de-DE" dirty="0"/>
              <a:t> of </a:t>
            </a:r>
            <a:r>
              <a:rPr lang="de-DE" dirty="0" err="1"/>
              <a:t>the</a:t>
            </a:r>
            <a:r>
              <a:rPr lang="de-DE" dirty="0"/>
              <a:t> </a:t>
            </a:r>
            <a:r>
              <a:rPr lang="de-DE" dirty="0" err="1"/>
              <a:t>family</a:t>
            </a:r>
            <a:r>
              <a:rPr lang="de-DE" dirty="0"/>
              <a:t>“</a:t>
            </a:r>
          </a:p>
          <a:p>
            <a:pPr lvl="1"/>
            <a:r>
              <a:rPr lang="de-DE" dirty="0" err="1"/>
              <a:t>today</a:t>
            </a:r>
            <a:r>
              <a:rPr lang="de-DE" dirty="0"/>
              <a:t> such a </a:t>
            </a:r>
            <a:r>
              <a:rPr lang="de-DE" dirty="0" err="1"/>
              <a:t>provision</a:t>
            </a:r>
            <a:r>
              <a:rPr lang="de-DE" dirty="0"/>
              <a:t> </a:t>
            </a:r>
            <a:r>
              <a:rPr lang="de-DE" dirty="0" err="1"/>
              <a:t>would</a:t>
            </a:r>
            <a:r>
              <a:rPr lang="de-DE" dirty="0"/>
              <a:t> </a:t>
            </a:r>
            <a:r>
              <a:rPr lang="de-DE" dirty="0" err="1"/>
              <a:t>be</a:t>
            </a:r>
            <a:r>
              <a:rPr lang="de-DE" dirty="0"/>
              <a:t> </a:t>
            </a:r>
            <a:r>
              <a:rPr lang="de-DE" dirty="0" err="1"/>
              <a:t>considered</a:t>
            </a:r>
            <a:r>
              <a:rPr lang="de-DE" dirty="0"/>
              <a:t> </a:t>
            </a:r>
            <a:r>
              <a:rPr lang="de-DE" dirty="0" err="1"/>
              <a:t>as</a:t>
            </a:r>
            <a:r>
              <a:rPr lang="de-DE" dirty="0"/>
              <a:t> </a:t>
            </a:r>
            <a:r>
              <a:rPr lang="de-DE" dirty="0" err="1"/>
              <a:t>nul</a:t>
            </a:r>
            <a:r>
              <a:rPr lang="de-DE" dirty="0"/>
              <a:t> and </a:t>
            </a:r>
            <a:r>
              <a:rPr lang="de-DE" dirty="0" err="1"/>
              <a:t>void</a:t>
            </a:r>
            <a:r>
              <a:rPr lang="de-DE" dirty="0"/>
              <a:t>, </a:t>
            </a:r>
            <a:r>
              <a:rPr lang="de-DE" dirty="0" err="1"/>
              <a:t>based</a:t>
            </a:r>
            <a:r>
              <a:rPr lang="de-DE" dirty="0"/>
              <a:t> on </a:t>
            </a:r>
            <a:r>
              <a:rPr lang="de-DE" dirty="0" err="1"/>
              <a:t>the</a:t>
            </a:r>
            <a:r>
              <a:rPr lang="de-DE" dirty="0"/>
              <a:t> fundamental </a:t>
            </a:r>
            <a:r>
              <a:rPr lang="de-DE" dirty="0" err="1"/>
              <a:t>right</a:t>
            </a:r>
            <a:r>
              <a:rPr lang="de-DE" dirty="0"/>
              <a:t> of </a:t>
            </a:r>
            <a:r>
              <a:rPr lang="de-DE" dirty="0" err="1"/>
              <a:t>equal</a:t>
            </a:r>
            <a:r>
              <a:rPr lang="de-DE" dirty="0"/>
              <a:t> </a:t>
            </a:r>
            <a:r>
              <a:rPr lang="de-DE" dirty="0" err="1"/>
              <a:t>treatment</a:t>
            </a:r>
            <a:r>
              <a:rPr lang="de-DE" dirty="0"/>
              <a:t> and on </a:t>
            </a:r>
            <a:r>
              <a:rPr lang="de-DE" dirty="0" err="1"/>
              <a:t>the</a:t>
            </a:r>
            <a:r>
              <a:rPr lang="de-DE" dirty="0"/>
              <a:t> </a:t>
            </a:r>
            <a:r>
              <a:rPr lang="de-DE" dirty="0" err="1"/>
              <a:t>law</a:t>
            </a:r>
            <a:r>
              <a:rPr lang="de-DE" dirty="0"/>
              <a:t> of </a:t>
            </a:r>
            <a:r>
              <a:rPr lang="de-DE" dirty="0" err="1"/>
              <a:t>equal</a:t>
            </a:r>
            <a:r>
              <a:rPr lang="de-DE" dirty="0"/>
              <a:t> </a:t>
            </a:r>
            <a:r>
              <a:rPr lang="de-DE" dirty="0" err="1"/>
              <a:t>treatment</a:t>
            </a:r>
            <a:r>
              <a:rPr lang="de-DE" dirty="0"/>
              <a:t> in </a:t>
            </a:r>
            <a:r>
              <a:rPr lang="de-DE" dirty="0" err="1"/>
              <a:t>the</a:t>
            </a:r>
            <a:r>
              <a:rPr lang="de-DE" dirty="0"/>
              <a:t> </a:t>
            </a:r>
            <a:r>
              <a:rPr lang="de-DE" dirty="0" err="1"/>
              <a:t>field</a:t>
            </a:r>
            <a:r>
              <a:rPr lang="de-DE" dirty="0"/>
              <a:t> of </a:t>
            </a:r>
            <a:r>
              <a:rPr lang="de-DE" dirty="0" err="1"/>
              <a:t>labor</a:t>
            </a:r>
            <a:endParaRPr lang="de-DE" dirty="0"/>
          </a:p>
          <a:p>
            <a:pPr lvl="1"/>
            <a:r>
              <a:rPr lang="de-DE" dirty="0" err="1"/>
              <a:t>can</a:t>
            </a:r>
            <a:r>
              <a:rPr lang="de-DE" dirty="0"/>
              <a:t> </a:t>
            </a:r>
            <a:r>
              <a:rPr lang="de-DE" dirty="0" err="1"/>
              <a:t>someone</a:t>
            </a:r>
            <a:r>
              <a:rPr lang="de-DE" dirty="0"/>
              <a:t> </a:t>
            </a:r>
            <a:r>
              <a:rPr lang="de-DE" dirty="0" err="1"/>
              <a:t>claim</a:t>
            </a:r>
            <a:r>
              <a:rPr lang="de-DE" dirty="0"/>
              <a:t> </a:t>
            </a:r>
            <a:r>
              <a:rPr lang="de-DE" dirty="0" err="1"/>
              <a:t>that</a:t>
            </a:r>
            <a:r>
              <a:rPr lang="de-DE" dirty="0"/>
              <a:t> a </a:t>
            </a:r>
            <a:r>
              <a:rPr lang="de-DE" dirty="0" err="1"/>
              <a:t>contractual</a:t>
            </a:r>
            <a:r>
              <a:rPr lang="de-DE" dirty="0"/>
              <a:t> </a:t>
            </a:r>
            <a:r>
              <a:rPr lang="de-DE" dirty="0" err="1"/>
              <a:t>provision</a:t>
            </a:r>
            <a:r>
              <a:rPr lang="de-DE" dirty="0"/>
              <a:t> </a:t>
            </a:r>
            <a:r>
              <a:rPr lang="de-DE" dirty="0" err="1"/>
              <a:t>is</a:t>
            </a:r>
            <a:r>
              <a:rPr lang="de-DE" dirty="0"/>
              <a:t> </a:t>
            </a:r>
            <a:r>
              <a:rPr lang="de-DE" dirty="0" err="1"/>
              <a:t>void</a:t>
            </a:r>
            <a:r>
              <a:rPr lang="de-DE" dirty="0"/>
              <a:t> </a:t>
            </a:r>
            <a:r>
              <a:rPr lang="de-DE" dirty="0" err="1"/>
              <a:t>if</a:t>
            </a:r>
            <a:r>
              <a:rPr lang="de-DE" dirty="0"/>
              <a:t> </a:t>
            </a:r>
            <a:r>
              <a:rPr lang="de-DE" dirty="0" err="1"/>
              <a:t>it</a:t>
            </a:r>
            <a:r>
              <a:rPr lang="de-DE" dirty="0"/>
              <a:t> </a:t>
            </a:r>
            <a:r>
              <a:rPr lang="de-DE" dirty="0" err="1"/>
              <a:t>conflicts</a:t>
            </a:r>
            <a:r>
              <a:rPr lang="de-DE" dirty="0"/>
              <a:t> </a:t>
            </a:r>
            <a:r>
              <a:rPr lang="de-DE" dirty="0" err="1"/>
              <a:t>with</a:t>
            </a:r>
            <a:r>
              <a:rPr lang="de-DE" dirty="0"/>
              <a:t> </a:t>
            </a:r>
            <a:r>
              <a:rPr lang="de-DE" dirty="0" err="1"/>
              <a:t>today‘s</a:t>
            </a:r>
            <a:r>
              <a:rPr lang="de-DE" dirty="0"/>
              <a:t> </a:t>
            </a:r>
            <a:r>
              <a:rPr lang="de-DE" dirty="0" err="1"/>
              <a:t>standardx</a:t>
            </a:r>
            <a:r>
              <a:rPr lang="de-DE" dirty="0"/>
              <a:t> but </a:t>
            </a:r>
            <a:r>
              <a:rPr lang="de-DE" dirty="0" err="1"/>
              <a:t>could</a:t>
            </a:r>
            <a:r>
              <a:rPr lang="de-DE" dirty="0"/>
              <a:t> not </a:t>
            </a:r>
            <a:r>
              <a:rPr lang="de-DE" dirty="0" err="1"/>
              <a:t>have</a:t>
            </a:r>
            <a:r>
              <a:rPr lang="de-DE" dirty="0"/>
              <a:t> </a:t>
            </a:r>
            <a:r>
              <a:rPr lang="de-DE" dirty="0" err="1"/>
              <a:t>been</a:t>
            </a:r>
            <a:r>
              <a:rPr lang="de-DE" dirty="0"/>
              <a:t> </a:t>
            </a:r>
            <a:r>
              <a:rPr lang="de-DE" dirty="0" err="1"/>
              <a:t>contested</a:t>
            </a:r>
            <a:r>
              <a:rPr lang="de-DE" dirty="0"/>
              <a:t> </a:t>
            </a:r>
            <a:r>
              <a:rPr lang="de-DE" dirty="0" err="1"/>
              <a:t>when</a:t>
            </a:r>
            <a:r>
              <a:rPr lang="de-DE" dirty="0"/>
              <a:t> </a:t>
            </a:r>
            <a:r>
              <a:rPr lang="de-DE" dirty="0" err="1"/>
              <a:t>the</a:t>
            </a:r>
            <a:r>
              <a:rPr lang="de-DE" dirty="0"/>
              <a:t> </a:t>
            </a:r>
            <a:r>
              <a:rPr lang="de-DE" dirty="0" err="1"/>
              <a:t>contract</a:t>
            </a:r>
            <a:r>
              <a:rPr lang="de-DE" dirty="0"/>
              <a:t> was </a:t>
            </a:r>
            <a:r>
              <a:rPr lang="de-DE" dirty="0" err="1"/>
              <a:t>concluded</a:t>
            </a:r>
            <a:r>
              <a:rPr lang="de-DE" dirty="0"/>
              <a:t>?</a:t>
            </a:r>
            <a:endParaRPr lang="de-AT" dirty="0"/>
          </a:p>
        </p:txBody>
      </p:sp>
    </p:spTree>
    <p:extLst>
      <p:ext uri="{BB962C8B-B14F-4D97-AF65-F5344CB8AC3E}">
        <p14:creationId xmlns:p14="http://schemas.microsoft.com/office/powerpoint/2010/main" val="261911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AT" dirty="0" err="1"/>
              <a:t>see</a:t>
            </a:r>
            <a:r>
              <a:rPr lang="de-AT" dirty="0"/>
              <a:t> also § 20 (1) </a:t>
            </a:r>
            <a:r>
              <a:rPr lang="de-AT" dirty="0" err="1"/>
              <a:t>czCG</a:t>
            </a:r>
            <a:r>
              <a:rPr lang="de-AT" dirty="0"/>
              <a:t>: „</a:t>
            </a:r>
            <a:r>
              <a:rPr lang="en-US" i="1" dirty="0">
                <a:solidFill>
                  <a:srgbClr val="333333"/>
                </a:solidFill>
                <a:latin typeface="-apple-system"/>
              </a:rPr>
              <a:t>A legal person is an organized body which the law provides has legal personality or whose legal personality is recognized by law. A legal person may, irrespective of the object of its activity, have rights and obligations which are compatible with its legal nature.</a:t>
            </a:r>
            <a:r>
              <a:rPr lang="en-US" dirty="0">
                <a:solidFill>
                  <a:srgbClr val="333333"/>
                </a:solidFill>
                <a:latin typeface="-apple-system"/>
              </a:rPr>
              <a:t>”</a:t>
            </a:r>
          </a:p>
          <a:p>
            <a:pPr lvl="1"/>
            <a:r>
              <a:rPr lang="de-AT" dirty="0"/>
              <a:t>„</a:t>
            </a:r>
            <a:r>
              <a:rPr lang="de-AT" dirty="0" err="1"/>
              <a:t>Právnická</a:t>
            </a:r>
            <a:r>
              <a:rPr lang="de-AT" dirty="0"/>
              <a:t> </a:t>
            </a:r>
            <a:r>
              <a:rPr lang="de-AT" dirty="0" err="1"/>
              <a:t>osoba</a:t>
            </a:r>
            <a:r>
              <a:rPr lang="de-AT" dirty="0"/>
              <a:t> je </a:t>
            </a:r>
            <a:r>
              <a:rPr lang="de-AT" dirty="0" err="1"/>
              <a:t>organizovaný</a:t>
            </a:r>
            <a:r>
              <a:rPr lang="de-AT" dirty="0"/>
              <a:t> </a:t>
            </a:r>
            <a:r>
              <a:rPr lang="de-AT" dirty="0" err="1"/>
              <a:t>útvar</a:t>
            </a:r>
            <a:r>
              <a:rPr lang="de-AT" dirty="0"/>
              <a:t>, o </a:t>
            </a:r>
            <a:r>
              <a:rPr lang="de-AT" dirty="0" err="1"/>
              <a:t>kterém</a:t>
            </a:r>
            <a:r>
              <a:rPr lang="de-AT" dirty="0"/>
              <a:t> </a:t>
            </a:r>
            <a:r>
              <a:rPr lang="de-AT" dirty="0" err="1"/>
              <a:t>zákon</a:t>
            </a:r>
            <a:r>
              <a:rPr lang="de-AT" dirty="0"/>
              <a:t> </a:t>
            </a:r>
            <a:r>
              <a:rPr lang="de-AT" dirty="0" err="1"/>
              <a:t>stanoví</a:t>
            </a:r>
            <a:r>
              <a:rPr lang="de-AT" dirty="0"/>
              <a:t>, </a:t>
            </a:r>
            <a:r>
              <a:rPr lang="de-AT" dirty="0" err="1"/>
              <a:t>že</a:t>
            </a:r>
            <a:r>
              <a:rPr lang="de-AT" dirty="0"/>
              <a:t> </a:t>
            </a:r>
            <a:r>
              <a:rPr lang="de-AT" dirty="0" err="1"/>
              <a:t>má</a:t>
            </a:r>
            <a:r>
              <a:rPr lang="de-AT" dirty="0"/>
              <a:t> </a:t>
            </a:r>
            <a:r>
              <a:rPr lang="de-AT" dirty="0" err="1"/>
              <a:t>právní</a:t>
            </a:r>
            <a:r>
              <a:rPr lang="de-AT" dirty="0"/>
              <a:t> </a:t>
            </a:r>
            <a:r>
              <a:rPr lang="de-AT" dirty="0" err="1"/>
              <a:t>osobnost</a:t>
            </a:r>
            <a:r>
              <a:rPr lang="de-AT" dirty="0"/>
              <a:t>, </a:t>
            </a:r>
            <a:r>
              <a:rPr lang="de-AT" dirty="0" err="1"/>
              <a:t>nebo</a:t>
            </a:r>
            <a:r>
              <a:rPr lang="de-AT" dirty="0"/>
              <a:t> </a:t>
            </a:r>
            <a:r>
              <a:rPr lang="de-AT" dirty="0" err="1"/>
              <a:t>jehož</a:t>
            </a:r>
            <a:r>
              <a:rPr lang="de-AT" dirty="0"/>
              <a:t> </a:t>
            </a:r>
            <a:r>
              <a:rPr lang="de-AT" dirty="0" err="1"/>
              <a:t>právní</a:t>
            </a:r>
            <a:r>
              <a:rPr lang="de-AT" dirty="0"/>
              <a:t> </a:t>
            </a:r>
            <a:r>
              <a:rPr lang="de-AT" dirty="0" err="1"/>
              <a:t>osobnost</a:t>
            </a:r>
            <a:r>
              <a:rPr lang="de-AT" dirty="0"/>
              <a:t> </a:t>
            </a:r>
            <a:r>
              <a:rPr lang="de-AT" dirty="0" err="1"/>
              <a:t>zákon</a:t>
            </a:r>
            <a:r>
              <a:rPr lang="de-AT" dirty="0"/>
              <a:t> </a:t>
            </a:r>
            <a:r>
              <a:rPr lang="de-AT" dirty="0" err="1"/>
              <a:t>uzná</a:t>
            </a:r>
            <a:r>
              <a:rPr lang="de-AT" dirty="0"/>
              <a:t>. </a:t>
            </a:r>
            <a:r>
              <a:rPr lang="de-AT" dirty="0" err="1"/>
              <a:t>Právnická</a:t>
            </a:r>
            <a:r>
              <a:rPr lang="de-AT" dirty="0"/>
              <a:t> </a:t>
            </a:r>
            <a:r>
              <a:rPr lang="de-AT" dirty="0" err="1"/>
              <a:t>osoba</a:t>
            </a:r>
            <a:r>
              <a:rPr lang="de-AT" dirty="0"/>
              <a:t> </a:t>
            </a:r>
            <a:r>
              <a:rPr lang="de-AT" dirty="0" err="1"/>
              <a:t>může</a:t>
            </a:r>
            <a:r>
              <a:rPr lang="de-AT" dirty="0"/>
              <a:t> </a:t>
            </a:r>
            <a:r>
              <a:rPr lang="de-AT" dirty="0" err="1"/>
              <a:t>bez</a:t>
            </a:r>
            <a:r>
              <a:rPr lang="de-AT" dirty="0"/>
              <a:t> </a:t>
            </a:r>
            <a:r>
              <a:rPr lang="de-AT" dirty="0" err="1"/>
              <a:t>zřetele</a:t>
            </a:r>
            <a:r>
              <a:rPr lang="de-AT" dirty="0"/>
              <a:t> na </a:t>
            </a:r>
            <a:r>
              <a:rPr lang="de-AT" dirty="0" err="1"/>
              <a:t>předmět</a:t>
            </a:r>
            <a:r>
              <a:rPr lang="de-AT" dirty="0"/>
              <a:t> </a:t>
            </a:r>
            <a:r>
              <a:rPr lang="de-AT" dirty="0" err="1"/>
              <a:t>své</a:t>
            </a:r>
            <a:r>
              <a:rPr lang="de-AT" dirty="0"/>
              <a:t> </a:t>
            </a:r>
            <a:r>
              <a:rPr lang="de-AT" dirty="0" err="1"/>
              <a:t>činnosti</a:t>
            </a:r>
            <a:r>
              <a:rPr lang="de-AT" dirty="0"/>
              <a:t> </a:t>
            </a:r>
            <a:r>
              <a:rPr lang="de-AT" dirty="0" err="1"/>
              <a:t>mít</a:t>
            </a:r>
            <a:r>
              <a:rPr lang="de-AT" dirty="0"/>
              <a:t> </a:t>
            </a:r>
            <a:r>
              <a:rPr lang="de-AT" dirty="0" err="1"/>
              <a:t>práva</a:t>
            </a:r>
            <a:r>
              <a:rPr lang="de-AT" dirty="0"/>
              <a:t> a </a:t>
            </a:r>
            <a:r>
              <a:rPr lang="de-AT" dirty="0" err="1"/>
              <a:t>povinnosti</a:t>
            </a:r>
            <a:r>
              <a:rPr lang="de-AT" dirty="0"/>
              <a:t>, </a:t>
            </a:r>
            <a:r>
              <a:rPr lang="de-AT" dirty="0" err="1"/>
              <a:t>které</a:t>
            </a:r>
            <a:r>
              <a:rPr lang="de-AT" dirty="0"/>
              <a:t> se </a:t>
            </a:r>
            <a:r>
              <a:rPr lang="de-AT" dirty="0" err="1"/>
              <a:t>slučují</a:t>
            </a:r>
            <a:r>
              <a:rPr lang="de-AT" dirty="0"/>
              <a:t> s </a:t>
            </a:r>
            <a:r>
              <a:rPr lang="de-AT" dirty="0" err="1"/>
              <a:t>její</a:t>
            </a:r>
            <a:r>
              <a:rPr lang="de-AT" dirty="0"/>
              <a:t> </a:t>
            </a:r>
            <a:r>
              <a:rPr lang="de-AT" dirty="0" err="1"/>
              <a:t>právní</a:t>
            </a:r>
            <a:r>
              <a:rPr lang="de-AT" dirty="0"/>
              <a:t> </a:t>
            </a:r>
            <a:r>
              <a:rPr lang="de-AT" dirty="0" err="1"/>
              <a:t>povahou</a:t>
            </a:r>
            <a:r>
              <a:rPr lang="de-AT" dirty="0"/>
              <a:t>.“</a:t>
            </a:r>
          </a:p>
        </p:txBody>
      </p:sp>
    </p:spTree>
    <p:extLst>
      <p:ext uri="{BB962C8B-B14F-4D97-AF65-F5344CB8AC3E}">
        <p14:creationId xmlns:p14="http://schemas.microsoft.com/office/powerpoint/2010/main" val="3070739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3E2FB09C-5B4F-B0EB-B63A-FD9149A33D52}"/>
              </a:ext>
            </a:extLst>
          </p:cNvPr>
          <p:cNvSpPr>
            <a:spLocks noGrp="1"/>
          </p:cNvSpPr>
          <p:nvPr>
            <p:ph type="ftr" sz="quarter" idx="10"/>
          </p:nvPr>
        </p:nvSpPr>
        <p:spPr/>
        <p:txBody>
          <a:bodyPr/>
          <a:lstStyle/>
          <a:p>
            <a:r>
              <a:rPr lang="en-GB" noProof="0"/>
              <a:t>Prof. Dr. Martin Schauer, Masaryk University Brno</a:t>
            </a:r>
            <a:endParaRPr lang="en-GB" noProof="0" dirty="0"/>
          </a:p>
        </p:txBody>
      </p:sp>
      <p:sp>
        <p:nvSpPr>
          <p:cNvPr id="3" name="Foliennummernplatzhalter 2">
            <a:extLst>
              <a:ext uri="{FF2B5EF4-FFF2-40B4-BE49-F238E27FC236}">
                <a16:creationId xmlns:a16="http://schemas.microsoft.com/office/drawing/2014/main" id="{CFF79125-BC47-6027-E678-E46AD43E069F}"/>
              </a:ext>
            </a:extLst>
          </p:cNvPr>
          <p:cNvSpPr>
            <a:spLocks noGrp="1"/>
          </p:cNvSpPr>
          <p:nvPr>
            <p:ph type="sldNum" sz="quarter" idx="11"/>
          </p:nvPr>
        </p:nvSpPr>
        <p:spPr/>
        <p:txBody>
          <a:bodyPr/>
          <a:lstStyle/>
          <a:p>
            <a:fld id="{0970407D-EE58-4A0B-824B-1D3AE42DD9CF}" type="slidenum">
              <a:rPr lang="en-GB" altLang="cs-CZ" noProof="0" smtClean="0"/>
              <a:pPr/>
              <a:t>40</a:t>
            </a:fld>
            <a:endParaRPr lang="en-GB" altLang="cs-CZ" noProof="0" dirty="0"/>
          </a:p>
        </p:txBody>
      </p:sp>
      <p:sp>
        <p:nvSpPr>
          <p:cNvPr id="4" name="Titel 3">
            <a:extLst>
              <a:ext uri="{FF2B5EF4-FFF2-40B4-BE49-F238E27FC236}">
                <a16:creationId xmlns:a16="http://schemas.microsoft.com/office/drawing/2014/main" id="{D7641A46-DF2F-15B2-9108-18E2EEF7F4CE}"/>
              </a:ext>
            </a:extLst>
          </p:cNvPr>
          <p:cNvSpPr>
            <a:spLocks noGrp="1"/>
          </p:cNvSpPr>
          <p:nvPr>
            <p:ph type="title"/>
          </p:nvPr>
        </p:nvSpPr>
        <p:spPr>
          <a:xfrm>
            <a:off x="720000" y="722236"/>
            <a:ext cx="10753200" cy="447105"/>
          </a:xfrm>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a:extLst>
              <a:ext uri="{FF2B5EF4-FFF2-40B4-BE49-F238E27FC236}">
                <a16:creationId xmlns:a16="http://schemas.microsoft.com/office/drawing/2014/main" id="{F3C46519-1A73-65D8-39A2-31D8AB4B19D5}"/>
              </a:ext>
            </a:extLst>
          </p:cNvPr>
          <p:cNvSpPr>
            <a:spLocks noGrp="1"/>
          </p:cNvSpPr>
          <p:nvPr>
            <p:ph idx="1"/>
          </p:nvPr>
        </p:nvSpPr>
        <p:spPr/>
        <p:txBody>
          <a:bodyPr/>
          <a:lstStyle/>
          <a:p>
            <a:pPr lvl="1"/>
            <a:r>
              <a:rPr lang="de-DE" dirty="0"/>
              <a:t>in </a:t>
            </a:r>
            <a:r>
              <a:rPr lang="de-DE" dirty="0" err="1"/>
              <a:t>general</a:t>
            </a:r>
            <a:r>
              <a:rPr lang="de-DE" dirty="0"/>
              <a:t>, </a:t>
            </a:r>
            <a:r>
              <a:rPr lang="de-DE" dirty="0" err="1"/>
              <a:t>the</a:t>
            </a:r>
            <a:r>
              <a:rPr lang="de-DE" dirty="0"/>
              <a:t> </a:t>
            </a:r>
            <a:r>
              <a:rPr lang="de-DE" dirty="0" err="1"/>
              <a:t>standards</a:t>
            </a:r>
            <a:r>
              <a:rPr lang="de-DE" dirty="0"/>
              <a:t> at </a:t>
            </a:r>
            <a:r>
              <a:rPr lang="de-DE" dirty="0" err="1"/>
              <a:t>the</a:t>
            </a:r>
            <a:r>
              <a:rPr lang="de-DE" dirty="0"/>
              <a:t> time of </a:t>
            </a:r>
            <a:r>
              <a:rPr lang="de-DE" dirty="0" err="1"/>
              <a:t>the</a:t>
            </a:r>
            <a:r>
              <a:rPr lang="de-DE" dirty="0"/>
              <a:t> </a:t>
            </a:r>
            <a:r>
              <a:rPr lang="de-DE" dirty="0" err="1"/>
              <a:t>conclusion</a:t>
            </a:r>
            <a:r>
              <a:rPr lang="de-DE" dirty="0"/>
              <a:t> of </a:t>
            </a:r>
            <a:r>
              <a:rPr lang="de-DE" dirty="0" err="1"/>
              <a:t>the</a:t>
            </a:r>
            <a:r>
              <a:rPr lang="de-DE" dirty="0"/>
              <a:t> </a:t>
            </a:r>
            <a:r>
              <a:rPr lang="de-DE" dirty="0" err="1"/>
              <a:t>contract</a:t>
            </a:r>
            <a:r>
              <a:rPr lang="de-DE" dirty="0"/>
              <a:t> </a:t>
            </a:r>
            <a:r>
              <a:rPr lang="de-DE" dirty="0" err="1"/>
              <a:t>have</a:t>
            </a:r>
            <a:r>
              <a:rPr lang="de-DE" dirty="0"/>
              <a:t> </a:t>
            </a:r>
            <a:r>
              <a:rPr lang="de-DE" dirty="0" err="1"/>
              <a:t>to</a:t>
            </a:r>
            <a:r>
              <a:rPr lang="de-DE" dirty="0"/>
              <a:t> </a:t>
            </a:r>
            <a:r>
              <a:rPr lang="de-DE" dirty="0" err="1"/>
              <a:t>be</a:t>
            </a:r>
            <a:r>
              <a:rPr lang="de-DE" dirty="0"/>
              <a:t> </a:t>
            </a:r>
            <a:r>
              <a:rPr lang="de-DE" dirty="0" err="1"/>
              <a:t>applied</a:t>
            </a:r>
            <a:endParaRPr lang="de-DE" dirty="0"/>
          </a:p>
          <a:p>
            <a:pPr lvl="1"/>
            <a:r>
              <a:rPr lang="de-DE" dirty="0"/>
              <a:t>but: </a:t>
            </a:r>
            <a:r>
              <a:rPr lang="de-DE" dirty="0" err="1"/>
              <a:t>when</a:t>
            </a:r>
            <a:r>
              <a:rPr lang="de-DE" dirty="0"/>
              <a:t> </a:t>
            </a:r>
            <a:r>
              <a:rPr lang="de-DE" dirty="0" err="1"/>
              <a:t>someone</a:t>
            </a:r>
            <a:r>
              <a:rPr lang="de-DE" dirty="0"/>
              <a:t> </a:t>
            </a:r>
            <a:r>
              <a:rPr lang="de-DE" dirty="0" err="1"/>
              <a:t>relies</a:t>
            </a:r>
            <a:r>
              <a:rPr lang="de-DE" dirty="0"/>
              <a:t> on </a:t>
            </a:r>
            <a:r>
              <a:rPr lang="de-DE" dirty="0" err="1"/>
              <a:t>the</a:t>
            </a:r>
            <a:r>
              <a:rPr lang="de-DE" dirty="0"/>
              <a:t> </a:t>
            </a:r>
            <a:r>
              <a:rPr lang="de-DE" dirty="0" err="1"/>
              <a:t>validity</a:t>
            </a:r>
            <a:r>
              <a:rPr lang="de-DE" dirty="0"/>
              <a:t> of a </a:t>
            </a:r>
            <a:r>
              <a:rPr lang="de-DE" dirty="0" err="1"/>
              <a:t>clause</a:t>
            </a:r>
            <a:r>
              <a:rPr lang="de-DE" dirty="0"/>
              <a:t> in a </a:t>
            </a:r>
            <a:r>
              <a:rPr lang="de-DE" dirty="0" err="1"/>
              <a:t>contract</a:t>
            </a:r>
            <a:r>
              <a:rPr lang="de-DE" dirty="0"/>
              <a:t> </a:t>
            </a:r>
            <a:r>
              <a:rPr lang="de-DE" dirty="0" err="1"/>
              <a:t>which</a:t>
            </a:r>
            <a:r>
              <a:rPr lang="de-DE" dirty="0"/>
              <a:t> was not </a:t>
            </a:r>
            <a:r>
              <a:rPr lang="de-DE" dirty="0" err="1"/>
              <a:t>against</a:t>
            </a:r>
            <a:r>
              <a:rPr lang="de-DE" dirty="0"/>
              <a:t> </a:t>
            </a:r>
            <a:r>
              <a:rPr lang="de-DE" dirty="0" err="1"/>
              <a:t>public</a:t>
            </a:r>
            <a:r>
              <a:rPr lang="de-DE" dirty="0"/>
              <a:t> </a:t>
            </a:r>
            <a:r>
              <a:rPr lang="de-DE" dirty="0" err="1"/>
              <a:t>policy</a:t>
            </a:r>
            <a:r>
              <a:rPr lang="de-DE" dirty="0"/>
              <a:t> (</a:t>
            </a:r>
            <a:r>
              <a:rPr lang="de-DE" dirty="0" err="1"/>
              <a:t>good</a:t>
            </a:r>
            <a:r>
              <a:rPr lang="de-DE" dirty="0"/>
              <a:t> </a:t>
            </a:r>
            <a:r>
              <a:rPr lang="de-DE" dirty="0" err="1"/>
              <a:t>morals</a:t>
            </a:r>
            <a:r>
              <a:rPr lang="de-DE" dirty="0"/>
              <a:t>) back </a:t>
            </a:r>
            <a:r>
              <a:rPr lang="de-DE" dirty="0" err="1"/>
              <a:t>then</a:t>
            </a:r>
            <a:r>
              <a:rPr lang="de-DE" dirty="0"/>
              <a:t>, but </a:t>
            </a:r>
            <a:r>
              <a:rPr lang="de-DE" dirty="0" err="1"/>
              <a:t>which</a:t>
            </a:r>
            <a:r>
              <a:rPr lang="de-DE" dirty="0"/>
              <a:t> </a:t>
            </a:r>
            <a:r>
              <a:rPr lang="de-DE" dirty="0" err="1"/>
              <a:t>is</a:t>
            </a:r>
            <a:r>
              <a:rPr lang="de-DE" dirty="0"/>
              <a:t> in </a:t>
            </a:r>
            <a:r>
              <a:rPr lang="de-DE" dirty="0" err="1"/>
              <a:t>contradiction</a:t>
            </a:r>
            <a:r>
              <a:rPr lang="de-DE" dirty="0"/>
              <a:t> </a:t>
            </a:r>
            <a:r>
              <a:rPr lang="de-DE" dirty="0" err="1"/>
              <a:t>to</a:t>
            </a:r>
            <a:r>
              <a:rPr lang="de-DE" dirty="0"/>
              <a:t> </a:t>
            </a:r>
            <a:r>
              <a:rPr lang="de-DE" dirty="0" err="1"/>
              <a:t>today‘s</a:t>
            </a:r>
            <a:r>
              <a:rPr lang="de-DE" dirty="0"/>
              <a:t> </a:t>
            </a:r>
            <a:r>
              <a:rPr lang="de-DE" dirty="0" err="1"/>
              <a:t>standards</a:t>
            </a:r>
            <a:r>
              <a:rPr lang="de-DE" dirty="0"/>
              <a:t>,</a:t>
            </a:r>
            <a:r>
              <a:rPr lang="de-AT" dirty="0"/>
              <a:t> he </a:t>
            </a:r>
            <a:r>
              <a:rPr lang="de-AT" dirty="0" err="1"/>
              <a:t>commits</a:t>
            </a:r>
            <a:r>
              <a:rPr lang="de-AT" dirty="0"/>
              <a:t> an </a:t>
            </a:r>
            <a:r>
              <a:rPr lang="de-AT" dirty="0" err="1"/>
              <a:t>act</a:t>
            </a:r>
            <a:r>
              <a:rPr lang="de-AT" dirty="0"/>
              <a:t> of </a:t>
            </a:r>
            <a:r>
              <a:rPr lang="de-AT" dirty="0" err="1"/>
              <a:t>abuse</a:t>
            </a:r>
            <a:r>
              <a:rPr lang="de-AT" dirty="0"/>
              <a:t> of </a:t>
            </a:r>
            <a:r>
              <a:rPr lang="de-AT" dirty="0" err="1"/>
              <a:t>law</a:t>
            </a:r>
            <a:endParaRPr lang="de-DE" dirty="0"/>
          </a:p>
          <a:p>
            <a:r>
              <a:rPr lang="de-DE" dirty="0" err="1"/>
              <a:t>Result</a:t>
            </a:r>
            <a:r>
              <a:rPr lang="de-DE" dirty="0"/>
              <a:t>: </a:t>
            </a:r>
            <a:r>
              <a:rPr lang="de-DE" dirty="0" err="1"/>
              <a:t>Daughter</a:t>
            </a:r>
            <a:r>
              <a:rPr lang="de-DE" dirty="0"/>
              <a:t> of </a:t>
            </a:r>
            <a:r>
              <a:rPr lang="de-DE" dirty="0" err="1"/>
              <a:t>deceased</a:t>
            </a:r>
            <a:r>
              <a:rPr lang="de-DE" dirty="0"/>
              <a:t> shareholder </a:t>
            </a:r>
            <a:r>
              <a:rPr lang="de-DE" dirty="0" err="1"/>
              <a:t>may</a:t>
            </a:r>
            <a:r>
              <a:rPr lang="de-DE" dirty="0"/>
              <a:t> </a:t>
            </a:r>
            <a:r>
              <a:rPr lang="de-DE" dirty="0" err="1"/>
              <a:t>acquire</a:t>
            </a:r>
            <a:r>
              <a:rPr lang="de-DE" dirty="0"/>
              <a:t> </a:t>
            </a:r>
            <a:r>
              <a:rPr lang="de-DE" dirty="0" err="1"/>
              <a:t>his</a:t>
            </a:r>
            <a:r>
              <a:rPr lang="de-DE" dirty="0"/>
              <a:t> </a:t>
            </a:r>
            <a:r>
              <a:rPr lang="de-DE" dirty="0" err="1"/>
              <a:t>share</a:t>
            </a:r>
            <a:r>
              <a:rPr lang="de-DE" dirty="0"/>
              <a:t> </a:t>
            </a:r>
            <a:r>
              <a:rPr lang="de-DE" dirty="0" err="1"/>
              <a:t>without</a:t>
            </a:r>
            <a:r>
              <a:rPr lang="de-DE" dirty="0"/>
              <a:t> </a:t>
            </a:r>
            <a:r>
              <a:rPr lang="de-DE" dirty="0" err="1"/>
              <a:t>the</a:t>
            </a:r>
            <a:r>
              <a:rPr lang="de-DE" dirty="0"/>
              <a:t> </a:t>
            </a:r>
            <a:r>
              <a:rPr lang="de-DE" dirty="0" err="1"/>
              <a:t>consent</a:t>
            </a:r>
            <a:r>
              <a:rPr lang="de-DE" dirty="0"/>
              <a:t> of </a:t>
            </a:r>
            <a:r>
              <a:rPr lang="de-DE" dirty="0" err="1"/>
              <a:t>other</a:t>
            </a:r>
            <a:r>
              <a:rPr lang="de-DE" dirty="0"/>
              <a:t> </a:t>
            </a:r>
            <a:r>
              <a:rPr lang="de-DE" dirty="0" err="1"/>
              <a:t>shareholders</a:t>
            </a:r>
            <a:endParaRPr lang="de-DE" dirty="0"/>
          </a:p>
          <a:p>
            <a:r>
              <a:rPr lang="de-DE" dirty="0" err="1"/>
              <a:t>Consequences</a:t>
            </a:r>
            <a:r>
              <a:rPr lang="de-DE" dirty="0"/>
              <a:t> of </a:t>
            </a:r>
            <a:r>
              <a:rPr lang="de-DE" dirty="0" err="1"/>
              <a:t>the</a:t>
            </a:r>
            <a:r>
              <a:rPr lang="de-DE" dirty="0"/>
              <a:t> </a:t>
            </a:r>
            <a:r>
              <a:rPr lang="de-DE" dirty="0" err="1"/>
              <a:t>decision</a:t>
            </a:r>
            <a:r>
              <a:rPr lang="de-DE" dirty="0"/>
              <a:t> </a:t>
            </a:r>
            <a:r>
              <a:rPr lang="de-DE" dirty="0" err="1"/>
              <a:t>unclear</a:t>
            </a:r>
            <a:r>
              <a:rPr lang="de-DE" dirty="0"/>
              <a:t>:</a:t>
            </a:r>
          </a:p>
          <a:p>
            <a:pPr lvl="1"/>
            <a:r>
              <a:rPr lang="de-DE" dirty="0" err="1"/>
              <a:t>can</a:t>
            </a:r>
            <a:r>
              <a:rPr lang="de-DE" dirty="0"/>
              <a:t> </a:t>
            </a:r>
            <a:r>
              <a:rPr lang="de-DE" dirty="0" err="1"/>
              <a:t>the</a:t>
            </a:r>
            <a:r>
              <a:rPr lang="de-DE" dirty="0"/>
              <a:t> </a:t>
            </a:r>
            <a:r>
              <a:rPr lang="de-DE" dirty="0" err="1"/>
              <a:t>reasoning</a:t>
            </a:r>
            <a:r>
              <a:rPr lang="de-DE" dirty="0"/>
              <a:t> of </a:t>
            </a:r>
            <a:r>
              <a:rPr lang="de-DE" dirty="0" err="1"/>
              <a:t>the</a:t>
            </a:r>
            <a:r>
              <a:rPr lang="de-DE" dirty="0"/>
              <a:t> Supreme Court also </a:t>
            </a:r>
            <a:r>
              <a:rPr lang="de-DE" dirty="0" err="1"/>
              <a:t>be</a:t>
            </a:r>
            <a:r>
              <a:rPr lang="de-DE" dirty="0"/>
              <a:t> </a:t>
            </a:r>
            <a:r>
              <a:rPr lang="de-DE" dirty="0" err="1"/>
              <a:t>applied</a:t>
            </a:r>
            <a:r>
              <a:rPr lang="de-DE" dirty="0"/>
              <a:t> on </a:t>
            </a:r>
            <a:r>
              <a:rPr lang="de-DE" dirty="0" err="1"/>
              <a:t>other</a:t>
            </a:r>
            <a:r>
              <a:rPr lang="de-DE" dirty="0"/>
              <a:t> </a:t>
            </a:r>
            <a:r>
              <a:rPr lang="de-DE" dirty="0" err="1"/>
              <a:t>forms</a:t>
            </a:r>
            <a:r>
              <a:rPr lang="de-DE" dirty="0"/>
              <a:t> of </a:t>
            </a:r>
            <a:r>
              <a:rPr lang="de-DE" dirty="0" err="1"/>
              <a:t>discrimination</a:t>
            </a:r>
            <a:r>
              <a:rPr lang="de-DE" dirty="0"/>
              <a:t>? (such </a:t>
            </a:r>
            <a:r>
              <a:rPr lang="de-DE" dirty="0" err="1"/>
              <a:t>as</a:t>
            </a:r>
            <a:r>
              <a:rPr lang="de-DE" dirty="0"/>
              <a:t> non-</a:t>
            </a:r>
            <a:r>
              <a:rPr lang="de-DE" dirty="0" err="1"/>
              <a:t>marital</a:t>
            </a:r>
            <a:r>
              <a:rPr lang="de-DE" dirty="0"/>
              <a:t> </a:t>
            </a:r>
            <a:r>
              <a:rPr lang="de-DE" dirty="0" err="1"/>
              <a:t>birth</a:t>
            </a:r>
            <a:r>
              <a:rPr lang="de-DE" dirty="0"/>
              <a:t>, </a:t>
            </a:r>
            <a:r>
              <a:rPr lang="de-DE" dirty="0" err="1"/>
              <a:t>religion</a:t>
            </a:r>
            <a:r>
              <a:rPr lang="de-DE" dirty="0"/>
              <a:t> </a:t>
            </a:r>
            <a:r>
              <a:rPr lang="de-DE" dirty="0" err="1"/>
              <a:t>etc</a:t>
            </a:r>
            <a:r>
              <a:rPr lang="de-DE" dirty="0"/>
              <a:t>)</a:t>
            </a:r>
          </a:p>
          <a:p>
            <a:pPr lvl="1"/>
            <a:r>
              <a:rPr lang="de-DE" dirty="0" err="1"/>
              <a:t>can</a:t>
            </a:r>
            <a:r>
              <a:rPr lang="de-DE" dirty="0"/>
              <a:t> </a:t>
            </a:r>
            <a:r>
              <a:rPr lang="de-DE" dirty="0" err="1"/>
              <a:t>the</a:t>
            </a:r>
            <a:r>
              <a:rPr lang="de-DE" dirty="0"/>
              <a:t> </a:t>
            </a:r>
            <a:r>
              <a:rPr lang="de-DE" dirty="0" err="1"/>
              <a:t>reasoning</a:t>
            </a:r>
            <a:r>
              <a:rPr lang="de-DE" dirty="0"/>
              <a:t> of </a:t>
            </a:r>
            <a:r>
              <a:rPr lang="de-DE" dirty="0" err="1"/>
              <a:t>the</a:t>
            </a:r>
            <a:r>
              <a:rPr lang="de-DE" dirty="0"/>
              <a:t> Supreme Court also </a:t>
            </a:r>
            <a:r>
              <a:rPr lang="de-DE" dirty="0" err="1"/>
              <a:t>be</a:t>
            </a:r>
            <a:r>
              <a:rPr lang="de-DE" dirty="0"/>
              <a:t> </a:t>
            </a:r>
            <a:r>
              <a:rPr lang="de-DE" dirty="0" err="1"/>
              <a:t>applied</a:t>
            </a:r>
            <a:r>
              <a:rPr lang="de-DE" dirty="0"/>
              <a:t> on </a:t>
            </a:r>
            <a:r>
              <a:rPr lang="de-DE" dirty="0" err="1"/>
              <a:t>other</a:t>
            </a:r>
            <a:r>
              <a:rPr lang="de-DE" dirty="0"/>
              <a:t> legal </a:t>
            </a:r>
            <a:r>
              <a:rPr lang="de-DE" dirty="0" err="1"/>
              <a:t>acts</a:t>
            </a:r>
            <a:r>
              <a:rPr lang="de-DE" dirty="0"/>
              <a:t> </a:t>
            </a:r>
            <a:r>
              <a:rPr lang="de-DE" dirty="0" err="1"/>
              <a:t>than</a:t>
            </a:r>
            <a:r>
              <a:rPr lang="de-DE" dirty="0"/>
              <a:t> </a:t>
            </a:r>
            <a:r>
              <a:rPr lang="de-DE" dirty="0" err="1"/>
              <a:t>partnership</a:t>
            </a:r>
            <a:r>
              <a:rPr lang="de-DE" dirty="0"/>
              <a:t> </a:t>
            </a:r>
            <a:r>
              <a:rPr lang="de-DE" dirty="0" err="1"/>
              <a:t>contracts</a:t>
            </a:r>
            <a:r>
              <a:rPr lang="de-DE" dirty="0"/>
              <a:t>? (such </a:t>
            </a:r>
            <a:r>
              <a:rPr lang="de-DE" dirty="0" err="1"/>
              <a:t>as</a:t>
            </a:r>
            <a:r>
              <a:rPr lang="de-DE" dirty="0"/>
              <a:t> </a:t>
            </a:r>
            <a:r>
              <a:rPr lang="de-DE" dirty="0" err="1"/>
              <a:t>corporation</a:t>
            </a:r>
            <a:r>
              <a:rPr lang="de-DE" dirty="0"/>
              <a:t>, </a:t>
            </a:r>
            <a:r>
              <a:rPr lang="de-DE" dirty="0" err="1"/>
              <a:t>testament</a:t>
            </a:r>
            <a:r>
              <a:rPr lang="de-DE" dirty="0"/>
              <a:t>, </a:t>
            </a:r>
            <a:r>
              <a:rPr lang="de-DE" dirty="0" err="1"/>
              <a:t>foundations</a:t>
            </a:r>
            <a:r>
              <a:rPr lang="de-DE" dirty="0"/>
              <a:t> </a:t>
            </a:r>
            <a:r>
              <a:rPr lang="de-DE" dirty="0" err="1"/>
              <a:t>etc</a:t>
            </a:r>
            <a:r>
              <a:rPr lang="de-DE" dirty="0"/>
              <a:t>)</a:t>
            </a:r>
            <a:endParaRPr lang="de-AT" dirty="0"/>
          </a:p>
        </p:txBody>
      </p:sp>
    </p:spTree>
    <p:extLst>
      <p:ext uri="{BB962C8B-B14F-4D97-AF65-F5344CB8AC3E}">
        <p14:creationId xmlns:p14="http://schemas.microsoft.com/office/powerpoint/2010/main" val="1311628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41</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r>
              <a:rPr lang="de-DE" dirty="0" err="1"/>
              <a:t>Decision</a:t>
            </a:r>
            <a:r>
              <a:rPr lang="de-DE" dirty="0"/>
              <a:t> of </a:t>
            </a:r>
            <a:r>
              <a:rPr lang="de-DE" dirty="0" err="1"/>
              <a:t>the</a:t>
            </a:r>
            <a:r>
              <a:rPr lang="de-DE" dirty="0"/>
              <a:t> European Court of Human </a:t>
            </a:r>
            <a:r>
              <a:rPr lang="de-DE" dirty="0" err="1"/>
              <a:t>Rights</a:t>
            </a:r>
            <a:r>
              <a:rPr lang="de-DE" dirty="0"/>
              <a:t> 5.7.2022, 70133/16, </a:t>
            </a:r>
            <a:r>
              <a:rPr lang="de-DE" i="1" dirty="0" err="1"/>
              <a:t>Dimici</a:t>
            </a:r>
            <a:endParaRPr lang="de-DE" i="1" dirty="0"/>
          </a:p>
          <a:p>
            <a:r>
              <a:rPr lang="de-DE" dirty="0"/>
              <a:t>Facts</a:t>
            </a:r>
          </a:p>
          <a:p>
            <a:pPr lvl="1"/>
            <a:r>
              <a:rPr lang="de-DE" dirty="0"/>
              <a:t>„</a:t>
            </a:r>
            <a:r>
              <a:rPr lang="de-DE" dirty="0" err="1"/>
              <a:t>Mülhak</a:t>
            </a:r>
            <a:r>
              <a:rPr lang="de-DE" dirty="0"/>
              <a:t>“ </a:t>
            </a:r>
            <a:r>
              <a:rPr lang="de-DE" dirty="0" err="1"/>
              <a:t>is</a:t>
            </a:r>
            <a:r>
              <a:rPr lang="de-DE" dirty="0"/>
              <a:t> a </a:t>
            </a:r>
            <a:r>
              <a:rPr lang="de-DE" dirty="0" err="1"/>
              <a:t>Turkish</a:t>
            </a:r>
            <a:r>
              <a:rPr lang="de-DE" dirty="0"/>
              <a:t> </a:t>
            </a:r>
            <a:r>
              <a:rPr lang="de-DE" dirty="0" err="1"/>
              <a:t>foundation</a:t>
            </a:r>
            <a:r>
              <a:rPr lang="de-DE" dirty="0"/>
              <a:t> </a:t>
            </a:r>
            <a:r>
              <a:rPr lang="de-DE" dirty="0" err="1"/>
              <a:t>established</a:t>
            </a:r>
            <a:r>
              <a:rPr lang="de-DE" dirty="0"/>
              <a:t> in </a:t>
            </a:r>
            <a:r>
              <a:rPr lang="de-DE" dirty="0" err="1"/>
              <a:t>the</a:t>
            </a:r>
            <a:r>
              <a:rPr lang="de-DE" dirty="0"/>
              <a:t> 16th </a:t>
            </a:r>
            <a:r>
              <a:rPr lang="de-DE" dirty="0" err="1"/>
              <a:t>century</a:t>
            </a:r>
            <a:endParaRPr lang="de-DE" dirty="0"/>
          </a:p>
          <a:p>
            <a:pPr lvl="1"/>
            <a:r>
              <a:rPr lang="de-DE" dirty="0" err="1"/>
              <a:t>managed</a:t>
            </a:r>
            <a:r>
              <a:rPr lang="de-DE" dirty="0"/>
              <a:t> </a:t>
            </a:r>
            <a:r>
              <a:rPr lang="de-DE" dirty="0" err="1"/>
              <a:t>by</a:t>
            </a:r>
            <a:r>
              <a:rPr lang="de-DE" dirty="0"/>
              <a:t> </a:t>
            </a:r>
            <a:r>
              <a:rPr lang="de-DE" dirty="0" err="1"/>
              <a:t>the</a:t>
            </a:r>
            <a:r>
              <a:rPr lang="de-DE" dirty="0"/>
              <a:t> </a:t>
            </a:r>
            <a:r>
              <a:rPr lang="de-DE" dirty="0" err="1"/>
              <a:t>descendants</a:t>
            </a:r>
            <a:r>
              <a:rPr lang="de-DE" dirty="0"/>
              <a:t> of </a:t>
            </a:r>
            <a:r>
              <a:rPr lang="de-DE" dirty="0" err="1"/>
              <a:t>the</a:t>
            </a:r>
            <a:r>
              <a:rPr lang="de-DE" dirty="0"/>
              <a:t> </a:t>
            </a:r>
            <a:r>
              <a:rPr lang="de-DE" dirty="0" err="1"/>
              <a:t>founder</a:t>
            </a:r>
            <a:endParaRPr lang="de-DE" dirty="0"/>
          </a:p>
          <a:p>
            <a:pPr lvl="1"/>
            <a:r>
              <a:rPr lang="de-DE" dirty="0" err="1"/>
              <a:t>assets</a:t>
            </a:r>
            <a:r>
              <a:rPr lang="de-DE" dirty="0"/>
              <a:t> of 207 </a:t>
            </a:r>
            <a:r>
              <a:rPr lang="de-DE" dirty="0" err="1"/>
              <a:t>milliion</a:t>
            </a:r>
            <a:r>
              <a:rPr lang="de-DE" dirty="0"/>
              <a:t> Euro, </a:t>
            </a:r>
            <a:r>
              <a:rPr lang="de-DE" dirty="0" err="1"/>
              <a:t>annual</a:t>
            </a:r>
            <a:r>
              <a:rPr lang="de-DE" dirty="0"/>
              <a:t> </a:t>
            </a:r>
            <a:r>
              <a:rPr lang="de-DE" dirty="0" err="1"/>
              <a:t>profit</a:t>
            </a:r>
            <a:r>
              <a:rPr lang="de-DE" dirty="0"/>
              <a:t> </a:t>
            </a:r>
            <a:r>
              <a:rPr lang="de-DE" dirty="0" err="1"/>
              <a:t>approximately</a:t>
            </a:r>
            <a:r>
              <a:rPr lang="de-DE" dirty="0"/>
              <a:t> 3,7 </a:t>
            </a:r>
            <a:r>
              <a:rPr lang="de-DE" dirty="0" err="1"/>
              <a:t>million</a:t>
            </a:r>
            <a:r>
              <a:rPr lang="de-DE" dirty="0"/>
              <a:t> Euro</a:t>
            </a:r>
          </a:p>
          <a:p>
            <a:pPr lvl="1"/>
            <a:r>
              <a:rPr lang="de-DE" dirty="0" err="1"/>
              <a:t>purpose</a:t>
            </a:r>
            <a:r>
              <a:rPr lang="de-DE" dirty="0"/>
              <a:t> of </a:t>
            </a:r>
            <a:r>
              <a:rPr lang="de-DE" dirty="0" err="1"/>
              <a:t>the</a:t>
            </a:r>
            <a:r>
              <a:rPr lang="de-DE" dirty="0"/>
              <a:t> </a:t>
            </a:r>
            <a:r>
              <a:rPr lang="de-DE" dirty="0" err="1"/>
              <a:t>foundation</a:t>
            </a:r>
            <a:endParaRPr lang="de-DE" dirty="0"/>
          </a:p>
          <a:p>
            <a:pPr lvl="1"/>
            <a:r>
              <a:rPr lang="de-DE" dirty="0" err="1"/>
              <a:t>profits</a:t>
            </a:r>
            <a:r>
              <a:rPr lang="de-DE" dirty="0"/>
              <a:t> </a:t>
            </a:r>
            <a:r>
              <a:rPr lang="de-DE" dirty="0" err="1"/>
              <a:t>go</a:t>
            </a:r>
            <a:r>
              <a:rPr lang="de-DE" dirty="0"/>
              <a:t> </a:t>
            </a:r>
            <a:r>
              <a:rPr lang="de-DE" dirty="0" err="1"/>
              <a:t>to</a:t>
            </a:r>
            <a:r>
              <a:rPr lang="de-DE" dirty="0"/>
              <a:t> </a:t>
            </a:r>
            <a:r>
              <a:rPr lang="de-DE" dirty="0" err="1"/>
              <a:t>charitable</a:t>
            </a:r>
            <a:r>
              <a:rPr lang="de-DE" dirty="0"/>
              <a:t> </a:t>
            </a:r>
            <a:r>
              <a:rPr lang="de-DE" dirty="0" err="1"/>
              <a:t>institutions</a:t>
            </a:r>
            <a:r>
              <a:rPr lang="de-DE" dirty="0"/>
              <a:t> at </a:t>
            </a:r>
            <a:r>
              <a:rPr lang="de-DE" dirty="0" err="1"/>
              <a:t>first</a:t>
            </a:r>
            <a:r>
              <a:rPr lang="de-DE" dirty="0"/>
              <a:t> </a:t>
            </a:r>
            <a:r>
              <a:rPr lang="de-DE" dirty="0" err="1"/>
              <a:t>hand</a:t>
            </a:r>
            <a:endParaRPr lang="de-DE" dirty="0"/>
          </a:p>
          <a:p>
            <a:pPr lvl="1"/>
            <a:r>
              <a:rPr lang="de-DE" dirty="0" err="1"/>
              <a:t>surplus</a:t>
            </a:r>
            <a:r>
              <a:rPr lang="de-DE" dirty="0"/>
              <a:t> will </a:t>
            </a:r>
            <a:r>
              <a:rPr lang="de-DE" dirty="0" err="1"/>
              <a:t>be</a:t>
            </a:r>
            <a:r>
              <a:rPr lang="de-DE" dirty="0"/>
              <a:t> </a:t>
            </a:r>
            <a:r>
              <a:rPr lang="de-DE" dirty="0" err="1"/>
              <a:t>given</a:t>
            </a:r>
            <a:r>
              <a:rPr lang="de-DE" dirty="0"/>
              <a:t> </a:t>
            </a:r>
            <a:r>
              <a:rPr lang="de-DE" dirty="0" err="1"/>
              <a:t>to</a:t>
            </a:r>
            <a:r>
              <a:rPr lang="de-DE" dirty="0"/>
              <a:t> </a:t>
            </a:r>
            <a:r>
              <a:rPr lang="de-DE" dirty="0" err="1"/>
              <a:t>daughters</a:t>
            </a:r>
            <a:r>
              <a:rPr lang="de-DE" dirty="0"/>
              <a:t> of male </a:t>
            </a:r>
            <a:r>
              <a:rPr lang="de-DE" dirty="0" err="1"/>
              <a:t>descendants</a:t>
            </a:r>
            <a:r>
              <a:rPr lang="de-DE" dirty="0"/>
              <a:t> </a:t>
            </a:r>
            <a:r>
              <a:rPr lang="de-DE" dirty="0" err="1"/>
              <a:t>as</a:t>
            </a:r>
            <a:r>
              <a:rPr lang="de-DE" dirty="0"/>
              <a:t> </a:t>
            </a:r>
            <a:r>
              <a:rPr lang="de-DE" dirty="0" err="1"/>
              <a:t>minimum</a:t>
            </a:r>
            <a:r>
              <a:rPr lang="de-DE" dirty="0"/>
              <a:t> </a:t>
            </a:r>
            <a:r>
              <a:rPr lang="de-DE" dirty="0" err="1"/>
              <a:t>maintenance</a:t>
            </a:r>
            <a:endParaRPr lang="de-DE" dirty="0"/>
          </a:p>
          <a:p>
            <a:pPr lvl="1"/>
            <a:r>
              <a:rPr lang="de-DE" dirty="0" err="1"/>
              <a:t>rest</a:t>
            </a:r>
            <a:r>
              <a:rPr lang="de-DE" dirty="0"/>
              <a:t> (</a:t>
            </a:r>
            <a:r>
              <a:rPr lang="de-DE" dirty="0" err="1"/>
              <a:t>which</a:t>
            </a:r>
            <a:r>
              <a:rPr lang="de-DE" dirty="0"/>
              <a:t> </a:t>
            </a:r>
            <a:r>
              <a:rPr lang="de-DE" dirty="0" err="1"/>
              <a:t>is</a:t>
            </a:r>
            <a:r>
              <a:rPr lang="de-DE" dirty="0"/>
              <a:t> </a:t>
            </a:r>
            <a:r>
              <a:rPr lang="de-DE" dirty="0" err="1"/>
              <a:t>most</a:t>
            </a:r>
            <a:r>
              <a:rPr lang="de-DE" dirty="0"/>
              <a:t> of </a:t>
            </a:r>
            <a:r>
              <a:rPr lang="de-DE" dirty="0" err="1"/>
              <a:t>the</a:t>
            </a:r>
            <a:r>
              <a:rPr lang="de-DE" dirty="0"/>
              <a:t> </a:t>
            </a:r>
            <a:r>
              <a:rPr lang="de-DE" dirty="0" err="1"/>
              <a:t>money</a:t>
            </a:r>
            <a:r>
              <a:rPr lang="de-DE" dirty="0"/>
              <a:t>) will </a:t>
            </a:r>
            <a:r>
              <a:rPr lang="de-DE" dirty="0" err="1"/>
              <a:t>be</a:t>
            </a:r>
            <a:r>
              <a:rPr lang="de-DE" dirty="0"/>
              <a:t> </a:t>
            </a:r>
            <a:r>
              <a:rPr lang="de-DE" dirty="0" err="1"/>
              <a:t>given</a:t>
            </a:r>
            <a:r>
              <a:rPr lang="de-DE" dirty="0"/>
              <a:t> </a:t>
            </a:r>
            <a:r>
              <a:rPr lang="de-DE" dirty="0" err="1"/>
              <a:t>to</a:t>
            </a:r>
            <a:r>
              <a:rPr lang="de-DE" dirty="0"/>
              <a:t> male </a:t>
            </a:r>
            <a:r>
              <a:rPr lang="de-DE" dirty="0" err="1"/>
              <a:t>descendants</a:t>
            </a:r>
            <a:endParaRPr lang="de-DE" dirty="0"/>
          </a:p>
          <a:p>
            <a:pPr lvl="1"/>
            <a:r>
              <a:rPr lang="de-DE" dirty="0" err="1"/>
              <a:t>female</a:t>
            </a:r>
            <a:r>
              <a:rPr lang="de-DE" dirty="0"/>
              <a:t> </a:t>
            </a:r>
            <a:r>
              <a:rPr lang="de-DE" dirty="0" err="1"/>
              <a:t>descendants</a:t>
            </a:r>
            <a:r>
              <a:rPr lang="de-DE" dirty="0"/>
              <a:t> </a:t>
            </a:r>
            <a:r>
              <a:rPr lang="de-DE" dirty="0" err="1"/>
              <a:t>could</a:t>
            </a:r>
            <a:r>
              <a:rPr lang="de-DE" dirty="0"/>
              <a:t> not </a:t>
            </a:r>
            <a:r>
              <a:rPr lang="de-DE" dirty="0" err="1"/>
              <a:t>participate</a:t>
            </a:r>
            <a:r>
              <a:rPr lang="de-DE" dirty="0"/>
              <a:t> in </a:t>
            </a:r>
            <a:r>
              <a:rPr lang="de-DE" dirty="0" err="1"/>
              <a:t>the</a:t>
            </a:r>
            <a:r>
              <a:rPr lang="de-DE" dirty="0"/>
              <a:t> </a:t>
            </a:r>
            <a:r>
              <a:rPr lang="de-DE" dirty="0" err="1"/>
              <a:t>rest</a:t>
            </a:r>
            <a:endParaRPr lang="de-DE" dirty="0"/>
          </a:p>
          <a:p>
            <a:pPr lvl="1"/>
            <a:endParaRPr lang="de-DE" dirty="0"/>
          </a:p>
          <a:p>
            <a:endParaRPr lang="de-AT" dirty="0"/>
          </a:p>
        </p:txBody>
      </p:sp>
    </p:spTree>
    <p:extLst>
      <p:ext uri="{BB962C8B-B14F-4D97-AF65-F5344CB8AC3E}">
        <p14:creationId xmlns:p14="http://schemas.microsoft.com/office/powerpoint/2010/main" val="11955456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42</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r>
              <a:rPr lang="de-DE" dirty="0" err="1"/>
              <a:t>Reasoning</a:t>
            </a:r>
            <a:r>
              <a:rPr lang="de-DE" dirty="0"/>
              <a:t> of </a:t>
            </a:r>
            <a:r>
              <a:rPr lang="de-DE" dirty="0" err="1"/>
              <a:t>the</a:t>
            </a:r>
            <a:r>
              <a:rPr lang="de-DE" dirty="0"/>
              <a:t> ECHR</a:t>
            </a:r>
          </a:p>
          <a:p>
            <a:pPr lvl="1"/>
            <a:r>
              <a:rPr lang="de-DE" dirty="0" err="1"/>
              <a:t>based</a:t>
            </a:r>
            <a:r>
              <a:rPr lang="de-DE" dirty="0"/>
              <a:t> on Art 14 European </a:t>
            </a:r>
            <a:r>
              <a:rPr lang="de-DE" dirty="0" err="1"/>
              <a:t>Convention</a:t>
            </a:r>
            <a:r>
              <a:rPr lang="de-DE" dirty="0"/>
              <a:t> of Human </a:t>
            </a:r>
            <a:r>
              <a:rPr lang="de-DE" dirty="0" err="1"/>
              <a:t>Rights</a:t>
            </a:r>
            <a:r>
              <a:rPr lang="de-DE" dirty="0"/>
              <a:t>: „The </a:t>
            </a:r>
            <a:r>
              <a:rPr lang="de-DE" dirty="0" err="1"/>
              <a:t>enjoyment</a:t>
            </a:r>
            <a:r>
              <a:rPr lang="de-DE" dirty="0"/>
              <a:t> of </a:t>
            </a:r>
            <a:r>
              <a:rPr lang="de-DE" dirty="0" err="1"/>
              <a:t>rights</a:t>
            </a:r>
            <a:r>
              <a:rPr lang="de-DE" dirty="0"/>
              <a:t>  </a:t>
            </a:r>
            <a:r>
              <a:rPr lang="de-DE" dirty="0" err="1"/>
              <a:t>and</a:t>
            </a:r>
            <a:r>
              <a:rPr lang="de-DE" dirty="0"/>
              <a:t> </a:t>
            </a:r>
            <a:r>
              <a:rPr lang="de-DE" dirty="0" err="1"/>
              <a:t>freedoms</a:t>
            </a:r>
            <a:r>
              <a:rPr lang="de-DE" dirty="0"/>
              <a:t> </a:t>
            </a:r>
            <a:r>
              <a:rPr lang="de-DE" dirty="0" err="1"/>
              <a:t>set</a:t>
            </a:r>
            <a:r>
              <a:rPr lang="de-DE" dirty="0"/>
              <a:t> </a:t>
            </a:r>
            <a:r>
              <a:rPr lang="de-DE" dirty="0" err="1"/>
              <a:t>forth</a:t>
            </a:r>
            <a:r>
              <a:rPr lang="de-DE" dirty="0"/>
              <a:t> in </a:t>
            </a:r>
            <a:r>
              <a:rPr lang="de-DE" dirty="0" err="1"/>
              <a:t>this</a:t>
            </a:r>
            <a:r>
              <a:rPr lang="de-DE" dirty="0"/>
              <a:t> </a:t>
            </a:r>
            <a:r>
              <a:rPr lang="de-DE" dirty="0" err="1"/>
              <a:t>Convention</a:t>
            </a:r>
            <a:r>
              <a:rPr lang="de-DE" dirty="0"/>
              <a:t> </a:t>
            </a:r>
            <a:r>
              <a:rPr lang="de-DE" dirty="0" err="1"/>
              <a:t>shall</a:t>
            </a:r>
            <a:r>
              <a:rPr lang="de-DE" dirty="0"/>
              <a:t> </a:t>
            </a:r>
            <a:r>
              <a:rPr lang="de-DE" dirty="0" err="1"/>
              <a:t>be</a:t>
            </a:r>
            <a:r>
              <a:rPr lang="de-DE" dirty="0"/>
              <a:t> </a:t>
            </a:r>
            <a:r>
              <a:rPr lang="de-DE" dirty="0" err="1"/>
              <a:t>secured</a:t>
            </a:r>
            <a:r>
              <a:rPr lang="de-DE" dirty="0"/>
              <a:t> </a:t>
            </a:r>
            <a:r>
              <a:rPr lang="de-DE" dirty="0" err="1"/>
              <a:t>without</a:t>
            </a:r>
            <a:r>
              <a:rPr lang="de-DE" dirty="0"/>
              <a:t> </a:t>
            </a:r>
            <a:r>
              <a:rPr lang="de-DE" dirty="0" err="1"/>
              <a:t>discrimination</a:t>
            </a:r>
            <a:r>
              <a:rPr lang="de-DE" dirty="0"/>
              <a:t> on </a:t>
            </a:r>
            <a:r>
              <a:rPr lang="de-DE" dirty="0" err="1"/>
              <a:t>any</a:t>
            </a:r>
            <a:r>
              <a:rPr lang="de-DE" dirty="0"/>
              <a:t> </a:t>
            </a:r>
            <a:r>
              <a:rPr lang="de-DE" dirty="0" err="1"/>
              <a:t>ground</a:t>
            </a:r>
            <a:r>
              <a:rPr lang="de-DE" dirty="0"/>
              <a:t> such </a:t>
            </a:r>
            <a:r>
              <a:rPr lang="de-DE" dirty="0" err="1"/>
              <a:t>as</a:t>
            </a:r>
            <a:r>
              <a:rPr lang="de-DE" dirty="0"/>
              <a:t> </a:t>
            </a:r>
            <a:r>
              <a:rPr lang="de-DE" dirty="0" err="1"/>
              <a:t>sex</a:t>
            </a:r>
            <a:r>
              <a:rPr lang="de-DE" dirty="0"/>
              <a:t>, </a:t>
            </a:r>
            <a:r>
              <a:rPr lang="de-DE" dirty="0" err="1"/>
              <a:t>race</a:t>
            </a:r>
            <a:r>
              <a:rPr lang="de-DE" dirty="0"/>
              <a:t>, </a:t>
            </a:r>
            <a:r>
              <a:rPr lang="de-DE" dirty="0" err="1"/>
              <a:t>colour</a:t>
            </a:r>
            <a:r>
              <a:rPr lang="de-DE" dirty="0"/>
              <a:t>, </a:t>
            </a:r>
            <a:r>
              <a:rPr lang="de-DE" dirty="0" err="1"/>
              <a:t>language</a:t>
            </a:r>
            <a:r>
              <a:rPr lang="de-DE" dirty="0"/>
              <a:t>, </a:t>
            </a:r>
            <a:r>
              <a:rPr lang="de-DE" dirty="0" err="1"/>
              <a:t>religion</a:t>
            </a:r>
            <a:r>
              <a:rPr lang="de-DE" dirty="0"/>
              <a:t>, </a:t>
            </a:r>
            <a:r>
              <a:rPr lang="de-DE" dirty="0" err="1"/>
              <a:t>political</a:t>
            </a:r>
            <a:r>
              <a:rPr lang="de-DE" dirty="0"/>
              <a:t> </a:t>
            </a:r>
            <a:r>
              <a:rPr lang="de-DE" dirty="0" err="1"/>
              <a:t>or</a:t>
            </a:r>
            <a:r>
              <a:rPr lang="de-DE" dirty="0"/>
              <a:t> </a:t>
            </a:r>
            <a:r>
              <a:rPr lang="de-DE" dirty="0" err="1"/>
              <a:t>other</a:t>
            </a:r>
            <a:r>
              <a:rPr lang="de-DE" dirty="0"/>
              <a:t> </a:t>
            </a:r>
            <a:r>
              <a:rPr lang="de-DE" dirty="0" err="1"/>
              <a:t>opionion</a:t>
            </a:r>
            <a:r>
              <a:rPr lang="de-DE" dirty="0"/>
              <a:t>, national </a:t>
            </a:r>
            <a:r>
              <a:rPr lang="de-DE" dirty="0" err="1"/>
              <a:t>or</a:t>
            </a:r>
            <a:r>
              <a:rPr lang="de-DE" dirty="0"/>
              <a:t> </a:t>
            </a:r>
            <a:r>
              <a:rPr lang="de-DE" dirty="0" err="1"/>
              <a:t>social</a:t>
            </a:r>
            <a:r>
              <a:rPr lang="de-DE" dirty="0"/>
              <a:t> </a:t>
            </a:r>
            <a:r>
              <a:rPr lang="de-DE" dirty="0" err="1"/>
              <a:t>orgiin</a:t>
            </a:r>
            <a:r>
              <a:rPr lang="de-DE" dirty="0"/>
              <a:t>, </a:t>
            </a:r>
            <a:r>
              <a:rPr lang="de-DE" dirty="0" err="1"/>
              <a:t>association</a:t>
            </a:r>
            <a:r>
              <a:rPr lang="de-DE" dirty="0"/>
              <a:t> </a:t>
            </a:r>
            <a:r>
              <a:rPr lang="de-DE" dirty="0" err="1"/>
              <a:t>with</a:t>
            </a:r>
            <a:r>
              <a:rPr lang="de-DE" dirty="0"/>
              <a:t> a national </a:t>
            </a:r>
            <a:r>
              <a:rPr lang="de-DE" dirty="0" err="1"/>
              <a:t>minority</a:t>
            </a:r>
            <a:r>
              <a:rPr lang="de-DE" dirty="0"/>
              <a:t>, </a:t>
            </a:r>
            <a:r>
              <a:rPr lang="de-DE" dirty="0" err="1"/>
              <a:t>property</a:t>
            </a:r>
            <a:r>
              <a:rPr lang="de-DE" dirty="0"/>
              <a:t>, </a:t>
            </a:r>
            <a:r>
              <a:rPr lang="de-DE" dirty="0" err="1"/>
              <a:t>birth</a:t>
            </a:r>
            <a:r>
              <a:rPr lang="de-DE" dirty="0"/>
              <a:t> </a:t>
            </a:r>
            <a:r>
              <a:rPr lang="de-DE" dirty="0" err="1"/>
              <a:t>or</a:t>
            </a:r>
            <a:r>
              <a:rPr lang="de-DE" dirty="0"/>
              <a:t> </a:t>
            </a:r>
            <a:r>
              <a:rPr lang="de-DE" dirty="0" err="1"/>
              <a:t>other</a:t>
            </a:r>
            <a:r>
              <a:rPr lang="de-DE" dirty="0"/>
              <a:t> </a:t>
            </a:r>
            <a:r>
              <a:rPr lang="de-DE" dirty="0" err="1"/>
              <a:t>status</a:t>
            </a:r>
            <a:r>
              <a:rPr lang="de-DE" dirty="0"/>
              <a:t>“.</a:t>
            </a:r>
          </a:p>
          <a:p>
            <a:pPr lvl="1"/>
            <a:r>
              <a:rPr lang="de-DE" dirty="0" err="1"/>
              <a:t>Discrimination</a:t>
            </a:r>
            <a:r>
              <a:rPr lang="de-DE" dirty="0"/>
              <a:t> of (</a:t>
            </a:r>
            <a:r>
              <a:rPr lang="de-DE" dirty="0" err="1"/>
              <a:t>late</a:t>
            </a:r>
            <a:r>
              <a:rPr lang="de-DE" dirty="0"/>
              <a:t>) </a:t>
            </a:r>
            <a:r>
              <a:rPr lang="de-DE" dirty="0" err="1"/>
              <a:t>mother</a:t>
            </a:r>
            <a:r>
              <a:rPr lang="de-DE" dirty="0"/>
              <a:t> of </a:t>
            </a:r>
            <a:r>
              <a:rPr lang="de-DE" dirty="0" err="1"/>
              <a:t>claimants</a:t>
            </a:r>
            <a:r>
              <a:rPr lang="de-DE" dirty="0"/>
              <a:t> </a:t>
            </a:r>
            <a:r>
              <a:rPr lang="de-DE" dirty="0" err="1"/>
              <a:t>because</a:t>
            </a:r>
            <a:endParaRPr lang="de-DE" dirty="0"/>
          </a:p>
          <a:p>
            <a:pPr lvl="2"/>
            <a:r>
              <a:rPr lang="de-DE" dirty="0" err="1"/>
              <a:t>she</a:t>
            </a:r>
            <a:r>
              <a:rPr lang="de-DE" dirty="0"/>
              <a:t> </a:t>
            </a:r>
            <a:r>
              <a:rPr lang="de-DE" dirty="0" err="1"/>
              <a:t>had</a:t>
            </a:r>
            <a:r>
              <a:rPr lang="de-DE" dirty="0"/>
              <a:t> </a:t>
            </a:r>
            <a:r>
              <a:rPr lang="de-DE" dirty="0" err="1"/>
              <a:t>been</a:t>
            </a:r>
            <a:r>
              <a:rPr lang="de-DE" dirty="0"/>
              <a:t> </a:t>
            </a:r>
            <a:r>
              <a:rPr lang="de-DE" dirty="0" err="1"/>
              <a:t>excluided</a:t>
            </a:r>
            <a:r>
              <a:rPr lang="de-DE" dirty="0"/>
              <a:t> </a:t>
            </a:r>
            <a:r>
              <a:rPr lang="de-DE" dirty="0" err="1"/>
              <a:t>from</a:t>
            </a:r>
            <a:r>
              <a:rPr lang="de-DE" dirty="0"/>
              <a:t> </a:t>
            </a:r>
            <a:r>
              <a:rPr lang="de-DE" dirty="0" err="1"/>
              <a:t>profits</a:t>
            </a:r>
            <a:r>
              <a:rPr lang="de-DE" dirty="0"/>
              <a:t> </a:t>
            </a:r>
            <a:r>
              <a:rPr lang="de-DE" dirty="0" err="1"/>
              <a:t>and</a:t>
            </a:r>
            <a:endParaRPr lang="de-DE" dirty="0"/>
          </a:p>
          <a:p>
            <a:pPr lvl="2"/>
            <a:r>
              <a:rPr lang="de-DE" dirty="0" err="1"/>
              <a:t>could</a:t>
            </a:r>
            <a:r>
              <a:rPr lang="de-DE" dirty="0"/>
              <a:t> not pass on </a:t>
            </a:r>
            <a:r>
              <a:rPr lang="de-DE" dirty="0" err="1"/>
              <a:t>status</a:t>
            </a:r>
            <a:r>
              <a:rPr lang="de-DE" dirty="0"/>
              <a:t> of </a:t>
            </a:r>
            <a:r>
              <a:rPr lang="de-DE" dirty="0" err="1"/>
              <a:t>beneficiary</a:t>
            </a:r>
            <a:r>
              <a:rPr lang="de-DE" dirty="0"/>
              <a:t> </a:t>
            </a:r>
            <a:r>
              <a:rPr lang="de-DE" dirty="0" err="1"/>
              <a:t>to</a:t>
            </a:r>
            <a:r>
              <a:rPr lang="de-DE" dirty="0"/>
              <a:t> her </a:t>
            </a:r>
            <a:r>
              <a:rPr lang="de-DE" dirty="0" err="1"/>
              <a:t>descendants</a:t>
            </a:r>
            <a:endParaRPr lang="de-DE" dirty="0"/>
          </a:p>
          <a:p>
            <a:pPr lvl="1"/>
            <a:r>
              <a:rPr lang="de-DE" dirty="0" err="1"/>
              <a:t>violation</a:t>
            </a:r>
            <a:r>
              <a:rPr lang="de-DE" dirty="0"/>
              <a:t> of Art 14</a:t>
            </a:r>
          </a:p>
          <a:p>
            <a:pPr lvl="1"/>
            <a:r>
              <a:rPr lang="de-DE" dirty="0" err="1"/>
              <a:t>Convention</a:t>
            </a:r>
            <a:r>
              <a:rPr lang="de-DE" dirty="0"/>
              <a:t> </a:t>
            </a:r>
            <a:r>
              <a:rPr lang="de-DE" dirty="0" err="1"/>
              <a:t>addressed</a:t>
            </a:r>
            <a:r>
              <a:rPr lang="de-DE" dirty="0"/>
              <a:t> </a:t>
            </a:r>
            <a:r>
              <a:rPr lang="de-DE" dirty="0" err="1"/>
              <a:t>to</a:t>
            </a:r>
            <a:r>
              <a:rPr lang="de-DE" dirty="0"/>
              <a:t> </a:t>
            </a:r>
            <a:r>
              <a:rPr lang="de-DE" dirty="0" err="1"/>
              <a:t>member</a:t>
            </a:r>
            <a:r>
              <a:rPr lang="de-DE" dirty="0"/>
              <a:t> </a:t>
            </a:r>
            <a:r>
              <a:rPr lang="de-DE" dirty="0" err="1"/>
              <a:t>states</a:t>
            </a:r>
            <a:r>
              <a:rPr lang="de-DE" dirty="0"/>
              <a:t>, not </a:t>
            </a:r>
            <a:r>
              <a:rPr lang="de-DE" dirty="0" err="1"/>
              <a:t>to</a:t>
            </a:r>
            <a:r>
              <a:rPr lang="de-DE" dirty="0"/>
              <a:t> </a:t>
            </a:r>
            <a:r>
              <a:rPr lang="de-DE" dirty="0" err="1"/>
              <a:t>individuals</a:t>
            </a:r>
            <a:endParaRPr lang="de-DE" dirty="0"/>
          </a:p>
          <a:p>
            <a:pPr lvl="1"/>
            <a:r>
              <a:rPr lang="de-DE" dirty="0" err="1"/>
              <a:t>however</a:t>
            </a:r>
            <a:r>
              <a:rPr lang="de-DE" dirty="0"/>
              <a:t>, </a:t>
            </a:r>
            <a:r>
              <a:rPr lang="de-DE" dirty="0" err="1"/>
              <a:t>courts</a:t>
            </a:r>
            <a:r>
              <a:rPr lang="de-DE" dirty="0"/>
              <a:t> of </a:t>
            </a:r>
            <a:r>
              <a:rPr lang="de-DE" dirty="0" err="1"/>
              <a:t>member</a:t>
            </a:r>
            <a:r>
              <a:rPr lang="de-DE" dirty="0"/>
              <a:t> </a:t>
            </a:r>
            <a:r>
              <a:rPr lang="de-DE" dirty="0" err="1"/>
              <a:t>state</a:t>
            </a:r>
            <a:r>
              <a:rPr lang="de-DE" dirty="0"/>
              <a:t> </a:t>
            </a:r>
            <a:r>
              <a:rPr lang="de-DE" dirty="0" err="1"/>
              <a:t>failed</a:t>
            </a:r>
            <a:r>
              <a:rPr lang="de-DE" dirty="0"/>
              <a:t> </a:t>
            </a:r>
            <a:r>
              <a:rPr lang="de-DE" dirty="0" err="1"/>
              <a:t>to</a:t>
            </a:r>
            <a:r>
              <a:rPr lang="de-DE" dirty="0"/>
              <a:t> </a:t>
            </a:r>
            <a:r>
              <a:rPr lang="de-DE" dirty="0" err="1"/>
              <a:t>react</a:t>
            </a:r>
            <a:r>
              <a:rPr lang="de-DE" dirty="0"/>
              <a:t> </a:t>
            </a:r>
            <a:r>
              <a:rPr lang="de-DE" dirty="0" err="1"/>
              <a:t>to</a:t>
            </a:r>
            <a:r>
              <a:rPr lang="de-DE" dirty="0"/>
              <a:t> </a:t>
            </a:r>
            <a:r>
              <a:rPr lang="de-DE" dirty="0" err="1"/>
              <a:t>the</a:t>
            </a:r>
            <a:r>
              <a:rPr lang="de-DE" dirty="0"/>
              <a:t> </a:t>
            </a:r>
            <a:r>
              <a:rPr lang="de-DE" dirty="0" err="1"/>
              <a:t>discriminatory</a:t>
            </a:r>
            <a:r>
              <a:rPr lang="de-DE" dirty="0"/>
              <a:t> </a:t>
            </a:r>
            <a:r>
              <a:rPr lang="de-DE" dirty="0" err="1"/>
              <a:t>clause</a:t>
            </a:r>
            <a:r>
              <a:rPr lang="de-DE" dirty="0"/>
              <a:t> in </a:t>
            </a:r>
            <a:r>
              <a:rPr lang="de-DE" dirty="0" err="1"/>
              <a:t>the</a:t>
            </a:r>
            <a:r>
              <a:rPr lang="de-DE" dirty="0"/>
              <a:t> </a:t>
            </a:r>
            <a:r>
              <a:rPr lang="de-DE" dirty="0" err="1"/>
              <a:t>statutes</a:t>
            </a:r>
            <a:r>
              <a:rPr lang="de-DE" dirty="0"/>
              <a:t> of </a:t>
            </a:r>
            <a:r>
              <a:rPr lang="de-DE" dirty="0" err="1"/>
              <a:t>the</a:t>
            </a:r>
            <a:r>
              <a:rPr lang="de-DE" dirty="0"/>
              <a:t> </a:t>
            </a:r>
            <a:r>
              <a:rPr lang="de-DE" dirty="0" err="1"/>
              <a:t>foundation</a:t>
            </a:r>
            <a:endParaRPr lang="de-DE" dirty="0"/>
          </a:p>
          <a:p>
            <a:pPr lvl="1"/>
            <a:r>
              <a:rPr lang="en-US" dirty="0"/>
              <a:t>Violation of the state's duty to protect</a:t>
            </a:r>
            <a:endParaRPr lang="de-DE" dirty="0"/>
          </a:p>
          <a:p>
            <a:pPr lvl="1"/>
            <a:endParaRPr lang="de-AT" dirty="0"/>
          </a:p>
        </p:txBody>
      </p:sp>
    </p:spTree>
    <p:extLst>
      <p:ext uri="{BB962C8B-B14F-4D97-AF65-F5344CB8AC3E}">
        <p14:creationId xmlns:p14="http://schemas.microsoft.com/office/powerpoint/2010/main" val="3822506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43</a:t>
            </a:fld>
            <a:endParaRPr lang="en-GB" altLang="cs-CZ" noProof="0" dirty="0"/>
          </a:p>
        </p:txBody>
      </p:sp>
      <p:sp>
        <p:nvSpPr>
          <p:cNvPr id="4" name="Titel 3"/>
          <p:cNvSpPr>
            <a:spLocks noGrp="1"/>
          </p:cNvSpPr>
          <p:nvPr>
            <p:ph type="title"/>
          </p:nvPr>
        </p:nvSpPr>
        <p:spPr/>
        <p:txBody>
          <a:bodyPr/>
          <a:lstStyle/>
          <a:p>
            <a:r>
              <a:rPr lang="de-DE" dirty="0"/>
              <a:t>VII. </a:t>
            </a:r>
            <a:r>
              <a:rPr lang="de-DE" dirty="0" err="1"/>
              <a:t>Principle</a:t>
            </a:r>
            <a:r>
              <a:rPr lang="de-DE" dirty="0"/>
              <a:t> of </a:t>
            </a:r>
            <a:r>
              <a:rPr lang="de-DE" dirty="0" err="1"/>
              <a:t>equal</a:t>
            </a:r>
            <a:r>
              <a:rPr lang="de-DE" dirty="0"/>
              <a:t> </a:t>
            </a:r>
            <a:r>
              <a:rPr lang="de-DE" dirty="0" err="1"/>
              <a:t>treatment</a:t>
            </a:r>
            <a:r>
              <a:rPr lang="de-DE" dirty="0"/>
              <a:t>?</a:t>
            </a:r>
            <a:endParaRPr lang="de-AT" dirty="0"/>
          </a:p>
        </p:txBody>
      </p:sp>
      <p:sp>
        <p:nvSpPr>
          <p:cNvPr id="5" name="Inhaltsplatzhalter 4"/>
          <p:cNvSpPr>
            <a:spLocks noGrp="1"/>
          </p:cNvSpPr>
          <p:nvPr>
            <p:ph idx="1"/>
          </p:nvPr>
        </p:nvSpPr>
        <p:spPr/>
        <p:txBody>
          <a:bodyPr/>
          <a:lstStyle/>
          <a:p>
            <a:pPr lvl="1"/>
            <a:r>
              <a:rPr lang="de-DE" dirty="0" err="1"/>
              <a:t>ban</a:t>
            </a:r>
            <a:r>
              <a:rPr lang="de-DE" dirty="0"/>
              <a:t> on </a:t>
            </a:r>
            <a:r>
              <a:rPr lang="de-DE" dirty="0" err="1"/>
              <a:t>discrimination</a:t>
            </a:r>
            <a:r>
              <a:rPr lang="de-DE" dirty="0"/>
              <a:t> </a:t>
            </a:r>
            <a:r>
              <a:rPr lang="de-DE" dirty="0" err="1"/>
              <a:t>is</a:t>
            </a:r>
            <a:r>
              <a:rPr lang="de-DE" dirty="0"/>
              <a:t> </a:t>
            </a:r>
            <a:r>
              <a:rPr lang="de-DE" dirty="0" err="1"/>
              <a:t>part</a:t>
            </a:r>
            <a:r>
              <a:rPr lang="de-DE" dirty="0"/>
              <a:t> of European ordre </a:t>
            </a:r>
            <a:r>
              <a:rPr lang="de-DE" dirty="0" err="1"/>
              <a:t>publc</a:t>
            </a:r>
            <a:endParaRPr lang="de-DE" dirty="0"/>
          </a:p>
          <a:p>
            <a:pPr lvl="1"/>
            <a:r>
              <a:rPr lang="de-DE" dirty="0" err="1"/>
              <a:t>prevails</a:t>
            </a:r>
            <a:r>
              <a:rPr lang="de-DE" dirty="0"/>
              <a:t> </a:t>
            </a:r>
            <a:r>
              <a:rPr lang="de-DE" dirty="0" err="1"/>
              <a:t>against</a:t>
            </a:r>
            <a:r>
              <a:rPr lang="de-DE" dirty="0"/>
              <a:t> private </a:t>
            </a:r>
            <a:r>
              <a:rPr lang="de-DE" dirty="0" err="1"/>
              <a:t>autonomy</a:t>
            </a:r>
            <a:r>
              <a:rPr lang="de-DE" dirty="0"/>
              <a:t>, </a:t>
            </a:r>
            <a:r>
              <a:rPr lang="de-DE" dirty="0" err="1"/>
              <a:t>freedem</a:t>
            </a:r>
            <a:r>
              <a:rPr lang="de-DE" dirty="0"/>
              <a:t> of </a:t>
            </a:r>
            <a:r>
              <a:rPr lang="de-DE" dirty="0" err="1"/>
              <a:t>property</a:t>
            </a:r>
            <a:r>
              <a:rPr lang="de-DE" dirty="0"/>
              <a:t>, </a:t>
            </a:r>
            <a:r>
              <a:rPr lang="de-DE" dirty="0" err="1"/>
              <a:t>freedom</a:t>
            </a:r>
            <a:r>
              <a:rPr lang="de-DE" dirty="0"/>
              <a:t> of </a:t>
            </a:r>
            <a:r>
              <a:rPr lang="de-DE" dirty="0" err="1"/>
              <a:t>association</a:t>
            </a:r>
            <a:endParaRPr lang="de-DE" dirty="0"/>
          </a:p>
          <a:p>
            <a:pPr lvl="1"/>
            <a:r>
              <a:rPr lang="en-US" dirty="0"/>
              <a:t>no balancing with other legal interests</a:t>
            </a:r>
          </a:p>
          <a:p>
            <a:pPr lvl="1"/>
            <a:r>
              <a:rPr lang="en-US" dirty="0"/>
              <a:t>could </a:t>
            </a:r>
            <a:r>
              <a:rPr lang="en-US" dirty="0" err="1"/>
              <a:t>discrimation</a:t>
            </a:r>
            <a:r>
              <a:rPr lang="en-US" dirty="0"/>
              <a:t> be justified by other fundamental rights? (e.g. freedom of religion</a:t>
            </a:r>
            <a:r>
              <a:rPr lang="en-US" dirty="0" smtClean="0"/>
              <a:t>?)</a:t>
            </a:r>
            <a:endParaRPr lang="de-AT" dirty="0"/>
          </a:p>
        </p:txBody>
      </p:sp>
    </p:spTree>
    <p:extLst>
      <p:ext uri="{BB962C8B-B14F-4D97-AF65-F5344CB8AC3E}">
        <p14:creationId xmlns:p14="http://schemas.microsoft.com/office/powerpoint/2010/main" val="1716736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AT" dirty="0"/>
              <a:t>Basic </a:t>
            </a:r>
            <a:r>
              <a:rPr lang="de-AT" dirty="0" err="1"/>
              <a:t>elements</a:t>
            </a:r>
            <a:endParaRPr lang="de-AT" dirty="0"/>
          </a:p>
          <a:p>
            <a:r>
              <a:rPr lang="de-AT" dirty="0"/>
              <a:t>a legal </a:t>
            </a:r>
            <a:r>
              <a:rPr lang="de-AT" dirty="0" err="1"/>
              <a:t>person</a:t>
            </a:r>
            <a:r>
              <a:rPr lang="de-AT" dirty="0"/>
              <a:t> </a:t>
            </a:r>
            <a:r>
              <a:rPr lang="de-AT" dirty="0" err="1"/>
              <a:t>is</a:t>
            </a:r>
            <a:r>
              <a:rPr lang="de-AT" dirty="0"/>
              <a:t> different </a:t>
            </a:r>
            <a:r>
              <a:rPr lang="de-AT" dirty="0" err="1"/>
              <a:t>from</a:t>
            </a:r>
            <a:r>
              <a:rPr lang="de-AT" dirty="0"/>
              <a:t> a human </a:t>
            </a:r>
            <a:r>
              <a:rPr lang="de-AT" dirty="0" err="1"/>
              <a:t>being</a:t>
            </a:r>
            <a:endParaRPr lang="de-AT" dirty="0"/>
          </a:p>
          <a:p>
            <a:r>
              <a:rPr lang="de-AT" dirty="0" err="1"/>
              <a:t>however</a:t>
            </a:r>
            <a:r>
              <a:rPr lang="de-AT" dirty="0"/>
              <a:t>, like a human </a:t>
            </a:r>
            <a:r>
              <a:rPr lang="de-AT" dirty="0" err="1"/>
              <a:t>being</a:t>
            </a:r>
            <a:r>
              <a:rPr lang="de-AT" dirty="0"/>
              <a:t> </a:t>
            </a:r>
            <a:r>
              <a:rPr lang="de-AT" dirty="0" err="1"/>
              <a:t>it</a:t>
            </a:r>
            <a:r>
              <a:rPr lang="de-AT" dirty="0"/>
              <a:t> </a:t>
            </a:r>
            <a:r>
              <a:rPr lang="de-AT" dirty="0" err="1"/>
              <a:t>is</a:t>
            </a:r>
            <a:r>
              <a:rPr lang="de-AT" dirty="0"/>
              <a:t> </a:t>
            </a:r>
            <a:r>
              <a:rPr lang="de-AT" dirty="0" err="1"/>
              <a:t>considered</a:t>
            </a:r>
            <a:r>
              <a:rPr lang="de-AT" dirty="0"/>
              <a:t> </a:t>
            </a:r>
            <a:r>
              <a:rPr lang="de-AT" dirty="0" err="1"/>
              <a:t>to</a:t>
            </a:r>
            <a:r>
              <a:rPr lang="de-AT" dirty="0"/>
              <a:t> </a:t>
            </a:r>
            <a:r>
              <a:rPr lang="de-AT" dirty="0" err="1"/>
              <a:t>be</a:t>
            </a:r>
            <a:r>
              <a:rPr lang="de-AT" dirty="0"/>
              <a:t> a </a:t>
            </a:r>
            <a:r>
              <a:rPr lang="de-AT" dirty="0" err="1"/>
              <a:t>person</a:t>
            </a:r>
            <a:r>
              <a:rPr lang="de-AT" dirty="0"/>
              <a:t> in </a:t>
            </a:r>
            <a:r>
              <a:rPr lang="de-AT" dirty="0" err="1"/>
              <a:t>the</a:t>
            </a:r>
            <a:r>
              <a:rPr lang="de-AT" dirty="0"/>
              <a:t> legal sense (</a:t>
            </a:r>
            <a:r>
              <a:rPr lang="de-AT" dirty="0" err="1"/>
              <a:t>equipped</a:t>
            </a:r>
            <a:r>
              <a:rPr lang="de-AT" dirty="0"/>
              <a:t> </a:t>
            </a:r>
            <a:r>
              <a:rPr lang="de-AT" dirty="0" err="1"/>
              <a:t>with</a:t>
            </a:r>
            <a:r>
              <a:rPr lang="de-AT" dirty="0"/>
              <a:t> legal </a:t>
            </a:r>
            <a:r>
              <a:rPr lang="de-AT" dirty="0" err="1"/>
              <a:t>personality</a:t>
            </a:r>
            <a:r>
              <a:rPr lang="de-AT" dirty="0"/>
              <a:t>)</a:t>
            </a:r>
          </a:p>
          <a:p>
            <a:pPr lvl="1"/>
            <a:r>
              <a:rPr lang="de-AT" dirty="0" err="1"/>
              <a:t>see</a:t>
            </a:r>
            <a:r>
              <a:rPr lang="de-AT" dirty="0"/>
              <a:t> § 118 </a:t>
            </a:r>
            <a:r>
              <a:rPr lang="de-AT" dirty="0" err="1"/>
              <a:t>czCC</a:t>
            </a:r>
            <a:r>
              <a:rPr lang="de-AT" dirty="0"/>
              <a:t>: „</a:t>
            </a:r>
            <a:r>
              <a:rPr lang="en-US" dirty="0"/>
              <a:t>A legal person has legal personality from its creation until its dissolution.”</a:t>
            </a:r>
          </a:p>
          <a:p>
            <a:pPr lvl="1"/>
            <a:r>
              <a:rPr lang="de-AT" dirty="0">
                <a:solidFill>
                  <a:srgbClr val="333333"/>
                </a:solidFill>
                <a:latin typeface="-apple-system"/>
              </a:rPr>
              <a:t>„</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má</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osobnost</a:t>
            </a:r>
            <a:r>
              <a:rPr lang="de-AT" dirty="0">
                <a:solidFill>
                  <a:srgbClr val="333333"/>
                </a:solidFill>
                <a:latin typeface="-apple-system"/>
              </a:rPr>
              <a:t> </a:t>
            </a:r>
            <a:r>
              <a:rPr lang="de-AT" dirty="0" err="1">
                <a:solidFill>
                  <a:srgbClr val="333333"/>
                </a:solidFill>
                <a:latin typeface="-apple-system"/>
              </a:rPr>
              <a:t>od</a:t>
            </a:r>
            <a:r>
              <a:rPr lang="de-AT" dirty="0">
                <a:solidFill>
                  <a:srgbClr val="333333"/>
                </a:solidFill>
                <a:latin typeface="-apple-system"/>
              </a:rPr>
              <a:t> </a:t>
            </a:r>
            <a:r>
              <a:rPr lang="de-AT" dirty="0" err="1">
                <a:solidFill>
                  <a:srgbClr val="333333"/>
                </a:solidFill>
                <a:latin typeface="-apple-system"/>
              </a:rPr>
              <a:t>svého</a:t>
            </a:r>
            <a:r>
              <a:rPr lang="de-AT" dirty="0">
                <a:solidFill>
                  <a:srgbClr val="333333"/>
                </a:solidFill>
                <a:latin typeface="-apple-system"/>
              </a:rPr>
              <a:t> </a:t>
            </a:r>
            <a:r>
              <a:rPr lang="de-AT" dirty="0" err="1">
                <a:solidFill>
                  <a:srgbClr val="333333"/>
                </a:solidFill>
                <a:latin typeface="-apple-system"/>
              </a:rPr>
              <a:t>vzniku</a:t>
            </a:r>
            <a:r>
              <a:rPr lang="de-AT" dirty="0">
                <a:solidFill>
                  <a:srgbClr val="333333"/>
                </a:solidFill>
                <a:latin typeface="-apple-system"/>
              </a:rPr>
              <a:t> do </a:t>
            </a:r>
            <a:r>
              <a:rPr lang="de-AT" dirty="0" err="1">
                <a:solidFill>
                  <a:srgbClr val="333333"/>
                </a:solidFill>
                <a:latin typeface="-apple-system"/>
              </a:rPr>
              <a:t>svého</a:t>
            </a:r>
            <a:r>
              <a:rPr lang="de-AT" dirty="0">
                <a:solidFill>
                  <a:srgbClr val="333333"/>
                </a:solidFill>
                <a:latin typeface="-apple-system"/>
              </a:rPr>
              <a:t> </a:t>
            </a:r>
            <a:r>
              <a:rPr lang="de-AT" dirty="0" err="1">
                <a:solidFill>
                  <a:srgbClr val="333333"/>
                </a:solidFill>
                <a:latin typeface="-apple-system"/>
              </a:rPr>
              <a:t>zániku</a:t>
            </a:r>
            <a:r>
              <a:rPr lang="de-AT" dirty="0">
                <a:solidFill>
                  <a:srgbClr val="333333"/>
                </a:solidFill>
                <a:latin typeface="-apple-system"/>
              </a:rPr>
              <a:t>.“</a:t>
            </a:r>
          </a:p>
          <a:p>
            <a:r>
              <a:rPr lang="de-AT" dirty="0" err="1"/>
              <a:t>contrary</a:t>
            </a:r>
            <a:r>
              <a:rPr lang="de-AT" dirty="0"/>
              <a:t> </a:t>
            </a:r>
            <a:r>
              <a:rPr lang="de-AT" dirty="0" err="1"/>
              <a:t>to</a:t>
            </a:r>
            <a:r>
              <a:rPr lang="de-AT" dirty="0"/>
              <a:t> a human </a:t>
            </a:r>
            <a:r>
              <a:rPr lang="de-AT" dirty="0" err="1"/>
              <a:t>being</a:t>
            </a:r>
            <a:r>
              <a:rPr lang="de-AT" dirty="0"/>
              <a:t>, a legal </a:t>
            </a:r>
            <a:r>
              <a:rPr lang="de-AT" dirty="0" err="1"/>
              <a:t>person</a:t>
            </a:r>
            <a:r>
              <a:rPr lang="de-AT" dirty="0"/>
              <a:t> </a:t>
            </a:r>
            <a:r>
              <a:rPr lang="de-AT" dirty="0" err="1"/>
              <a:t>does</a:t>
            </a:r>
            <a:r>
              <a:rPr lang="de-AT" dirty="0"/>
              <a:t> not </a:t>
            </a:r>
            <a:r>
              <a:rPr lang="de-AT" dirty="0" err="1"/>
              <a:t>acquire</a:t>
            </a:r>
            <a:r>
              <a:rPr lang="de-AT" dirty="0"/>
              <a:t> legal </a:t>
            </a:r>
            <a:r>
              <a:rPr lang="de-AT" dirty="0" err="1"/>
              <a:t>personality</a:t>
            </a:r>
            <a:r>
              <a:rPr lang="de-AT" dirty="0"/>
              <a:t> </a:t>
            </a:r>
            <a:r>
              <a:rPr lang="de-AT" dirty="0" err="1"/>
              <a:t>by</a:t>
            </a:r>
            <a:r>
              <a:rPr lang="de-AT" dirty="0"/>
              <a:t> </a:t>
            </a:r>
            <a:r>
              <a:rPr lang="de-AT" dirty="0" err="1"/>
              <a:t>its</a:t>
            </a:r>
            <a:r>
              <a:rPr lang="de-AT" dirty="0"/>
              <a:t> </a:t>
            </a:r>
            <a:r>
              <a:rPr lang="de-AT" dirty="0" err="1"/>
              <a:t>mere</a:t>
            </a:r>
            <a:r>
              <a:rPr lang="de-AT" dirty="0"/>
              <a:t> </a:t>
            </a:r>
            <a:r>
              <a:rPr lang="de-AT" dirty="0" err="1"/>
              <a:t>existance</a:t>
            </a:r>
            <a:r>
              <a:rPr lang="de-AT" dirty="0"/>
              <a:t> but </a:t>
            </a:r>
            <a:r>
              <a:rPr lang="de-AT" dirty="0" err="1"/>
              <a:t>by</a:t>
            </a:r>
            <a:r>
              <a:rPr lang="de-AT" dirty="0"/>
              <a:t> a </a:t>
            </a:r>
            <a:r>
              <a:rPr lang="de-AT" dirty="0" err="1"/>
              <a:t>approval</a:t>
            </a:r>
            <a:r>
              <a:rPr lang="de-AT" dirty="0"/>
              <a:t> </a:t>
            </a:r>
            <a:r>
              <a:rPr lang="de-AT" dirty="0" err="1"/>
              <a:t>by</a:t>
            </a:r>
            <a:r>
              <a:rPr lang="de-AT" dirty="0"/>
              <a:t> </a:t>
            </a:r>
            <a:r>
              <a:rPr lang="de-AT" dirty="0" err="1"/>
              <a:t>the</a:t>
            </a:r>
            <a:r>
              <a:rPr lang="de-AT" dirty="0"/>
              <a:t> </a:t>
            </a:r>
            <a:r>
              <a:rPr lang="de-AT" dirty="0" err="1"/>
              <a:t>law</a:t>
            </a:r>
            <a:endParaRPr lang="de-AT" dirty="0"/>
          </a:p>
        </p:txBody>
      </p:sp>
    </p:spTree>
    <p:extLst>
      <p:ext uri="{BB962C8B-B14F-4D97-AF65-F5344CB8AC3E}">
        <p14:creationId xmlns:p14="http://schemas.microsoft.com/office/powerpoint/2010/main" val="362170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pPr lvl="1"/>
            <a:r>
              <a:rPr lang="de-AT" dirty="0" err="1"/>
              <a:t>see</a:t>
            </a:r>
            <a:r>
              <a:rPr lang="de-AT" dirty="0"/>
              <a:t> also § 15 </a:t>
            </a:r>
            <a:r>
              <a:rPr lang="de-AT" dirty="0" err="1"/>
              <a:t>czCC</a:t>
            </a:r>
            <a:r>
              <a:rPr lang="de-AT" dirty="0"/>
              <a:t>: „Legal </a:t>
            </a:r>
            <a:r>
              <a:rPr lang="de-AT" dirty="0" err="1"/>
              <a:t>personality</a:t>
            </a:r>
            <a:r>
              <a:rPr lang="de-AT" dirty="0"/>
              <a:t> </a:t>
            </a:r>
            <a:r>
              <a:rPr lang="de-AT" dirty="0" err="1"/>
              <a:t>is</a:t>
            </a:r>
            <a:r>
              <a:rPr lang="de-AT" dirty="0"/>
              <a:t> </a:t>
            </a:r>
            <a:r>
              <a:rPr lang="de-AT" dirty="0" err="1"/>
              <a:t>the</a:t>
            </a:r>
            <a:r>
              <a:rPr lang="de-AT" dirty="0"/>
              <a:t> </a:t>
            </a:r>
            <a:r>
              <a:rPr lang="de-AT" dirty="0" err="1"/>
              <a:t>capacity</a:t>
            </a:r>
            <a:r>
              <a:rPr lang="de-AT" dirty="0"/>
              <a:t> </a:t>
            </a:r>
            <a:r>
              <a:rPr lang="de-AT" dirty="0" err="1"/>
              <a:t>to</a:t>
            </a:r>
            <a:r>
              <a:rPr lang="de-AT" dirty="0"/>
              <a:t> </a:t>
            </a:r>
            <a:r>
              <a:rPr lang="de-AT" dirty="0" err="1"/>
              <a:t>have</a:t>
            </a:r>
            <a:r>
              <a:rPr lang="de-AT" dirty="0"/>
              <a:t> </a:t>
            </a:r>
            <a:r>
              <a:rPr lang="de-AT" dirty="0" err="1"/>
              <a:t>rights</a:t>
            </a:r>
            <a:r>
              <a:rPr lang="de-AT" dirty="0"/>
              <a:t> </a:t>
            </a:r>
            <a:r>
              <a:rPr lang="de-AT" dirty="0" err="1"/>
              <a:t>and</a:t>
            </a:r>
            <a:r>
              <a:rPr lang="de-AT" dirty="0"/>
              <a:t> </a:t>
            </a:r>
            <a:r>
              <a:rPr lang="de-AT" dirty="0" err="1"/>
              <a:t>obligations</a:t>
            </a:r>
            <a:r>
              <a:rPr lang="de-AT" dirty="0"/>
              <a:t> </a:t>
            </a:r>
            <a:r>
              <a:rPr lang="de-AT" dirty="0" err="1"/>
              <a:t>within</a:t>
            </a:r>
            <a:r>
              <a:rPr lang="de-AT" dirty="0"/>
              <a:t> </a:t>
            </a:r>
            <a:r>
              <a:rPr lang="de-AT" dirty="0" err="1"/>
              <a:t>the</a:t>
            </a:r>
            <a:r>
              <a:rPr lang="de-AT" dirty="0"/>
              <a:t> </a:t>
            </a:r>
            <a:r>
              <a:rPr lang="de-AT" dirty="0" err="1"/>
              <a:t>limits</a:t>
            </a:r>
            <a:r>
              <a:rPr lang="de-AT" dirty="0"/>
              <a:t> of </a:t>
            </a:r>
            <a:r>
              <a:rPr lang="de-AT" dirty="0" err="1"/>
              <a:t>the</a:t>
            </a:r>
            <a:r>
              <a:rPr lang="de-AT" dirty="0"/>
              <a:t> legal </a:t>
            </a:r>
            <a:r>
              <a:rPr lang="de-AT" dirty="0" err="1"/>
              <a:t>system</a:t>
            </a:r>
            <a:r>
              <a:rPr lang="de-AT" dirty="0"/>
              <a:t>.“</a:t>
            </a:r>
          </a:p>
          <a:p>
            <a:pPr lvl="1"/>
            <a:r>
              <a:rPr lang="de-AT" dirty="0">
                <a:solidFill>
                  <a:srgbClr val="000000"/>
                </a:solidFill>
                <a:latin typeface="Arial" panose="020B0604020202020204" pitchFamily="34" charset="0"/>
              </a:rPr>
              <a:t>„</a:t>
            </a:r>
            <a:r>
              <a:rPr lang="de-AT" dirty="0" err="1">
                <a:solidFill>
                  <a:srgbClr val="000000"/>
                </a:solidFill>
                <a:latin typeface="Arial" panose="020B0604020202020204" pitchFamily="34" charset="0"/>
              </a:rPr>
              <a:t>Právní</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osobnost</a:t>
            </a:r>
            <a:r>
              <a:rPr lang="de-AT" dirty="0">
                <a:solidFill>
                  <a:srgbClr val="000000"/>
                </a:solidFill>
                <a:latin typeface="Arial" panose="020B0604020202020204" pitchFamily="34" charset="0"/>
              </a:rPr>
              <a:t> je </a:t>
            </a:r>
            <a:r>
              <a:rPr lang="de-AT" dirty="0" err="1">
                <a:solidFill>
                  <a:srgbClr val="000000"/>
                </a:solidFill>
                <a:latin typeface="Arial" panose="020B0604020202020204" pitchFamily="34" charset="0"/>
              </a:rPr>
              <a:t>způsobilost</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mít</a:t>
            </a:r>
            <a:r>
              <a:rPr lang="de-AT" dirty="0">
                <a:solidFill>
                  <a:srgbClr val="000000"/>
                </a:solidFill>
                <a:latin typeface="Arial" panose="020B0604020202020204" pitchFamily="34" charset="0"/>
              </a:rPr>
              <a:t> v </a:t>
            </a:r>
            <a:r>
              <a:rPr lang="de-AT" dirty="0" err="1">
                <a:solidFill>
                  <a:srgbClr val="000000"/>
                </a:solidFill>
                <a:latin typeface="Arial" panose="020B0604020202020204" pitchFamily="34" charset="0"/>
              </a:rPr>
              <a:t>mezích</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právního</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řádu</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práva</a:t>
            </a:r>
            <a:r>
              <a:rPr lang="de-AT" dirty="0">
                <a:solidFill>
                  <a:srgbClr val="000000"/>
                </a:solidFill>
                <a:latin typeface="Arial" panose="020B0604020202020204" pitchFamily="34" charset="0"/>
              </a:rPr>
              <a:t> a </a:t>
            </a:r>
            <a:r>
              <a:rPr lang="de-AT" dirty="0" err="1">
                <a:solidFill>
                  <a:srgbClr val="000000"/>
                </a:solidFill>
                <a:latin typeface="Arial" panose="020B0604020202020204" pitchFamily="34" charset="0"/>
              </a:rPr>
              <a:t>povinnosti</a:t>
            </a:r>
            <a:r>
              <a:rPr lang="de-AT" dirty="0">
                <a:solidFill>
                  <a:srgbClr val="000000"/>
                </a:solidFill>
                <a:latin typeface="Arial" panose="020B0604020202020204" pitchFamily="34" charset="0"/>
              </a:rPr>
              <a:t>.“</a:t>
            </a:r>
          </a:p>
          <a:p>
            <a:r>
              <a:rPr lang="de-AT" dirty="0" err="1"/>
              <a:t>see</a:t>
            </a:r>
            <a:r>
              <a:rPr lang="de-AT" dirty="0"/>
              <a:t> § 19 (1) </a:t>
            </a:r>
            <a:r>
              <a:rPr lang="de-AT" dirty="0" err="1"/>
              <a:t>cz</a:t>
            </a:r>
            <a:r>
              <a:rPr lang="de-AT" dirty="0"/>
              <a:t> CC: „</a:t>
            </a:r>
            <a:r>
              <a:rPr lang="en-US" dirty="0"/>
              <a:t>Every human being has innate natural rights [</a:t>
            </a:r>
            <a:r>
              <a:rPr lang="en-US" i="1" dirty="0"/>
              <a:t>acquired by birth</a:t>
            </a:r>
            <a:r>
              <a:rPr lang="en-US" dirty="0"/>
              <a:t>], which are known by reason alone, and is therefore considered a person. …”</a:t>
            </a:r>
          </a:p>
          <a:p>
            <a:pPr lvl="1"/>
            <a:r>
              <a:rPr lang="de-AT" dirty="0"/>
              <a:t>„</a:t>
            </a:r>
            <a:r>
              <a:rPr lang="de-AT" dirty="0" err="1"/>
              <a:t>Každý</a:t>
            </a:r>
            <a:r>
              <a:rPr lang="de-AT" dirty="0"/>
              <a:t> </a:t>
            </a:r>
            <a:r>
              <a:rPr lang="de-AT" dirty="0" err="1"/>
              <a:t>člověk</a:t>
            </a:r>
            <a:r>
              <a:rPr lang="de-AT" dirty="0"/>
              <a:t> </a:t>
            </a:r>
            <a:r>
              <a:rPr lang="de-AT" dirty="0" err="1"/>
              <a:t>má</a:t>
            </a:r>
            <a:r>
              <a:rPr lang="de-AT" dirty="0"/>
              <a:t> </a:t>
            </a:r>
            <a:r>
              <a:rPr lang="de-AT" dirty="0" err="1"/>
              <a:t>vrozená</a:t>
            </a:r>
            <a:r>
              <a:rPr lang="de-AT" dirty="0"/>
              <a:t>, </a:t>
            </a:r>
            <a:r>
              <a:rPr lang="de-AT" dirty="0" err="1"/>
              <a:t>již</a:t>
            </a:r>
            <a:r>
              <a:rPr lang="de-AT" dirty="0"/>
              <a:t> </a:t>
            </a:r>
            <a:r>
              <a:rPr lang="de-AT" dirty="0" err="1"/>
              <a:t>samotným</a:t>
            </a:r>
            <a:r>
              <a:rPr lang="de-AT" dirty="0"/>
              <a:t> </a:t>
            </a:r>
            <a:r>
              <a:rPr lang="de-AT" dirty="0" err="1"/>
              <a:t>rozumem</a:t>
            </a:r>
            <a:r>
              <a:rPr lang="de-AT" dirty="0"/>
              <a:t> a </a:t>
            </a:r>
            <a:r>
              <a:rPr lang="de-AT" dirty="0" err="1"/>
              <a:t>citem</a:t>
            </a:r>
            <a:r>
              <a:rPr lang="de-AT" dirty="0"/>
              <a:t> </a:t>
            </a:r>
            <a:r>
              <a:rPr lang="de-AT" dirty="0" err="1"/>
              <a:t>poznatelná</a:t>
            </a:r>
            <a:r>
              <a:rPr lang="de-AT" dirty="0"/>
              <a:t> </a:t>
            </a:r>
            <a:r>
              <a:rPr lang="de-AT" dirty="0" err="1"/>
              <a:t>přirozená</a:t>
            </a:r>
            <a:r>
              <a:rPr lang="de-AT" dirty="0"/>
              <a:t> </a:t>
            </a:r>
            <a:r>
              <a:rPr lang="de-AT" dirty="0" err="1"/>
              <a:t>práva</a:t>
            </a:r>
            <a:r>
              <a:rPr lang="de-AT" dirty="0"/>
              <a:t>, a </a:t>
            </a:r>
            <a:r>
              <a:rPr lang="de-AT" dirty="0" err="1"/>
              <a:t>tudíž</a:t>
            </a:r>
            <a:r>
              <a:rPr lang="de-AT" dirty="0"/>
              <a:t> se </a:t>
            </a:r>
            <a:r>
              <a:rPr lang="de-AT" dirty="0" err="1"/>
              <a:t>považuje</a:t>
            </a:r>
            <a:r>
              <a:rPr lang="de-AT" dirty="0"/>
              <a:t> </a:t>
            </a:r>
            <a:r>
              <a:rPr lang="de-AT" dirty="0" err="1"/>
              <a:t>za</a:t>
            </a:r>
            <a:r>
              <a:rPr lang="de-AT" dirty="0"/>
              <a:t> </a:t>
            </a:r>
            <a:r>
              <a:rPr lang="de-AT" dirty="0" err="1"/>
              <a:t>osobu</a:t>
            </a:r>
            <a:r>
              <a:rPr lang="de-AT" dirty="0"/>
              <a:t>. ….“</a:t>
            </a:r>
          </a:p>
          <a:p>
            <a:pPr lvl="1"/>
            <a:r>
              <a:rPr lang="de-AT" dirty="0"/>
              <a:t>human </a:t>
            </a:r>
            <a:r>
              <a:rPr lang="de-AT" dirty="0" err="1"/>
              <a:t>beings</a:t>
            </a:r>
            <a:r>
              <a:rPr lang="de-AT" dirty="0"/>
              <a:t> do not </a:t>
            </a:r>
            <a:r>
              <a:rPr lang="de-AT" dirty="0" err="1"/>
              <a:t>have</a:t>
            </a:r>
            <a:r>
              <a:rPr lang="de-AT" dirty="0"/>
              <a:t> </a:t>
            </a:r>
            <a:r>
              <a:rPr lang="de-AT" dirty="0" err="1"/>
              <a:t>to</a:t>
            </a:r>
            <a:r>
              <a:rPr lang="de-AT" dirty="0"/>
              <a:t> </a:t>
            </a:r>
            <a:r>
              <a:rPr lang="de-AT" dirty="0" err="1"/>
              <a:t>justify</a:t>
            </a:r>
            <a:r>
              <a:rPr lang="de-AT" dirty="0"/>
              <a:t> </a:t>
            </a:r>
            <a:r>
              <a:rPr lang="de-AT" dirty="0" err="1"/>
              <a:t>their</a:t>
            </a:r>
            <a:r>
              <a:rPr lang="de-AT" dirty="0"/>
              <a:t> </a:t>
            </a:r>
            <a:r>
              <a:rPr lang="de-AT" dirty="0" err="1"/>
              <a:t>existence</a:t>
            </a:r>
            <a:r>
              <a:rPr lang="de-AT" dirty="0"/>
              <a:t>:</a:t>
            </a:r>
          </a:p>
          <a:p>
            <a:pPr lvl="2"/>
            <a:r>
              <a:rPr lang="de-AT" dirty="0" err="1"/>
              <a:t>there</a:t>
            </a:r>
            <a:r>
              <a:rPr lang="de-AT" dirty="0"/>
              <a:t> </a:t>
            </a:r>
            <a:r>
              <a:rPr lang="de-AT" dirty="0" err="1"/>
              <a:t>are</a:t>
            </a:r>
            <a:r>
              <a:rPr lang="de-AT" dirty="0"/>
              <a:t> </a:t>
            </a:r>
            <a:r>
              <a:rPr lang="de-AT" dirty="0" err="1"/>
              <a:t>persons</a:t>
            </a:r>
            <a:r>
              <a:rPr lang="de-AT" dirty="0"/>
              <a:t> </a:t>
            </a:r>
            <a:r>
              <a:rPr lang="de-AT" dirty="0" err="1"/>
              <a:t>because</a:t>
            </a:r>
            <a:r>
              <a:rPr lang="de-AT" dirty="0"/>
              <a:t> </a:t>
            </a:r>
            <a:r>
              <a:rPr lang="de-AT" dirty="0" err="1"/>
              <a:t>they</a:t>
            </a:r>
            <a:r>
              <a:rPr lang="de-AT" dirty="0"/>
              <a:t> </a:t>
            </a:r>
            <a:r>
              <a:rPr lang="de-AT" dirty="0" err="1"/>
              <a:t>exist</a:t>
            </a:r>
            <a:endParaRPr lang="de-AT" dirty="0"/>
          </a:p>
          <a:p>
            <a:pPr lvl="1"/>
            <a:r>
              <a:rPr lang="de-AT" dirty="0"/>
              <a:t>legal </a:t>
            </a:r>
            <a:r>
              <a:rPr lang="de-AT" dirty="0" err="1"/>
              <a:t>persons</a:t>
            </a:r>
            <a:r>
              <a:rPr lang="de-AT" dirty="0"/>
              <a:t> </a:t>
            </a:r>
            <a:r>
              <a:rPr lang="de-AT" dirty="0" err="1"/>
              <a:t>exist</a:t>
            </a:r>
            <a:r>
              <a:rPr lang="de-AT" dirty="0"/>
              <a:t> </a:t>
            </a:r>
            <a:r>
              <a:rPr lang="de-AT" dirty="0" err="1"/>
              <a:t>because</a:t>
            </a:r>
            <a:r>
              <a:rPr lang="de-AT" dirty="0"/>
              <a:t> </a:t>
            </a:r>
            <a:r>
              <a:rPr lang="de-AT" dirty="0" err="1"/>
              <a:t>they</a:t>
            </a:r>
            <a:r>
              <a:rPr lang="de-AT" dirty="0"/>
              <a:t> </a:t>
            </a:r>
            <a:r>
              <a:rPr lang="de-AT" dirty="0" err="1"/>
              <a:t>are</a:t>
            </a:r>
            <a:r>
              <a:rPr lang="de-AT" dirty="0"/>
              <a:t> </a:t>
            </a:r>
            <a:r>
              <a:rPr lang="de-AT" dirty="0" err="1"/>
              <a:t>justified</a:t>
            </a:r>
            <a:r>
              <a:rPr lang="de-AT" dirty="0"/>
              <a:t> </a:t>
            </a:r>
            <a:r>
              <a:rPr lang="de-AT" dirty="0" err="1"/>
              <a:t>by</a:t>
            </a:r>
            <a:r>
              <a:rPr lang="de-AT" dirty="0"/>
              <a:t> </a:t>
            </a:r>
            <a:r>
              <a:rPr lang="de-AT" dirty="0" err="1"/>
              <a:t>the</a:t>
            </a:r>
            <a:r>
              <a:rPr lang="de-AT" dirty="0"/>
              <a:t> </a:t>
            </a:r>
            <a:r>
              <a:rPr lang="de-AT" dirty="0" err="1"/>
              <a:t>state</a:t>
            </a:r>
            <a:r>
              <a:rPr lang="de-AT" dirty="0"/>
              <a:t> (</a:t>
            </a:r>
            <a:r>
              <a:rPr lang="de-AT" dirty="0" err="1"/>
              <a:t>legislation</a:t>
            </a:r>
            <a:r>
              <a:rPr lang="de-AT" dirty="0"/>
              <a:t>)</a:t>
            </a:r>
          </a:p>
          <a:p>
            <a:pPr lvl="1"/>
            <a:endParaRPr lang="de-AT" dirty="0"/>
          </a:p>
          <a:p>
            <a:endParaRPr lang="de-AT" dirty="0"/>
          </a:p>
        </p:txBody>
      </p:sp>
    </p:spTree>
    <p:extLst>
      <p:ext uri="{BB962C8B-B14F-4D97-AF65-F5344CB8AC3E}">
        <p14:creationId xmlns:p14="http://schemas.microsoft.com/office/powerpoint/2010/main" val="4479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Legal </a:t>
            </a:r>
            <a:r>
              <a:rPr lang="de-AT" dirty="0" err="1"/>
              <a:t>basis</a:t>
            </a:r>
            <a:r>
              <a:rPr lang="de-AT" dirty="0"/>
              <a:t> of </a:t>
            </a:r>
            <a:r>
              <a:rPr lang="de-AT" dirty="0" err="1"/>
              <a:t>establishment</a:t>
            </a:r>
            <a:endParaRPr lang="de-AT" dirty="0"/>
          </a:p>
          <a:p>
            <a:r>
              <a:rPr lang="de-AT" dirty="0"/>
              <a:t>Legal </a:t>
            </a:r>
            <a:r>
              <a:rPr lang="de-AT" dirty="0" err="1"/>
              <a:t>persons</a:t>
            </a:r>
            <a:r>
              <a:rPr lang="de-AT" dirty="0"/>
              <a:t> </a:t>
            </a:r>
            <a:r>
              <a:rPr lang="de-AT" dirty="0" err="1"/>
              <a:t>established</a:t>
            </a:r>
            <a:r>
              <a:rPr lang="de-AT" dirty="0"/>
              <a:t> </a:t>
            </a:r>
            <a:r>
              <a:rPr lang="de-AT" dirty="0" err="1"/>
              <a:t>under</a:t>
            </a:r>
            <a:r>
              <a:rPr lang="de-AT" dirty="0"/>
              <a:t> </a:t>
            </a:r>
            <a:r>
              <a:rPr lang="de-AT" dirty="0" err="1"/>
              <a:t>public</a:t>
            </a:r>
            <a:r>
              <a:rPr lang="de-AT" dirty="0"/>
              <a:t> </a:t>
            </a:r>
            <a:r>
              <a:rPr lang="de-AT" dirty="0" err="1"/>
              <a:t>law</a:t>
            </a:r>
            <a:endParaRPr lang="de-AT" dirty="0"/>
          </a:p>
          <a:p>
            <a:pPr lvl="1"/>
            <a:r>
              <a:rPr lang="de-AT" dirty="0" err="1"/>
              <a:t>established</a:t>
            </a:r>
            <a:r>
              <a:rPr lang="de-AT" dirty="0"/>
              <a:t> </a:t>
            </a:r>
            <a:r>
              <a:rPr lang="de-AT" dirty="0" err="1"/>
              <a:t>as</a:t>
            </a:r>
            <a:r>
              <a:rPr lang="de-AT" dirty="0"/>
              <a:t> such </a:t>
            </a:r>
            <a:r>
              <a:rPr lang="de-AT" dirty="0" err="1"/>
              <a:t>by</a:t>
            </a:r>
            <a:r>
              <a:rPr lang="de-AT" dirty="0"/>
              <a:t> </a:t>
            </a:r>
            <a:r>
              <a:rPr lang="de-AT" dirty="0" err="1"/>
              <a:t>law</a:t>
            </a:r>
            <a:r>
              <a:rPr lang="de-AT" dirty="0"/>
              <a:t> </a:t>
            </a:r>
            <a:r>
              <a:rPr lang="de-AT" dirty="0" err="1"/>
              <a:t>or</a:t>
            </a:r>
            <a:r>
              <a:rPr lang="de-AT" dirty="0"/>
              <a:t> </a:t>
            </a:r>
            <a:r>
              <a:rPr lang="de-AT" dirty="0" err="1"/>
              <a:t>another</a:t>
            </a:r>
            <a:r>
              <a:rPr lang="de-AT" dirty="0"/>
              <a:t> legal </a:t>
            </a:r>
            <a:r>
              <a:rPr lang="de-AT" dirty="0" err="1"/>
              <a:t>acts</a:t>
            </a:r>
            <a:r>
              <a:rPr lang="de-AT" dirty="0"/>
              <a:t> of a </a:t>
            </a:r>
            <a:r>
              <a:rPr lang="de-AT" dirty="0" err="1"/>
              <a:t>public</a:t>
            </a:r>
            <a:r>
              <a:rPr lang="de-AT" dirty="0"/>
              <a:t> </a:t>
            </a:r>
            <a:r>
              <a:rPr lang="de-AT" dirty="0" err="1"/>
              <a:t>authority</a:t>
            </a:r>
            <a:endParaRPr lang="de-AT" dirty="0"/>
          </a:p>
          <a:p>
            <a:pPr lvl="1"/>
            <a:r>
              <a:rPr lang="de-AT" dirty="0"/>
              <a:t>in </a:t>
            </a:r>
            <a:r>
              <a:rPr lang="de-AT" dirty="0" err="1"/>
              <a:t>general</a:t>
            </a:r>
            <a:r>
              <a:rPr lang="de-AT" dirty="0"/>
              <a:t>, </a:t>
            </a:r>
            <a:r>
              <a:rPr lang="de-AT" dirty="0" err="1"/>
              <a:t>equipped</a:t>
            </a:r>
            <a:r>
              <a:rPr lang="de-AT" dirty="0"/>
              <a:t> </a:t>
            </a:r>
            <a:r>
              <a:rPr lang="de-AT" dirty="0" err="1"/>
              <a:t>with</a:t>
            </a:r>
            <a:r>
              <a:rPr lang="de-AT" dirty="0"/>
              <a:t> </a:t>
            </a:r>
            <a:r>
              <a:rPr lang="de-AT" dirty="0" err="1"/>
              <a:t>some</a:t>
            </a:r>
            <a:r>
              <a:rPr lang="de-AT" dirty="0"/>
              <a:t> </a:t>
            </a:r>
            <a:r>
              <a:rPr lang="de-AT" dirty="0" err="1"/>
              <a:t>powers</a:t>
            </a:r>
            <a:r>
              <a:rPr lang="de-AT" dirty="0"/>
              <a:t> of a </a:t>
            </a:r>
            <a:r>
              <a:rPr lang="de-AT" dirty="0" err="1"/>
              <a:t>public</a:t>
            </a:r>
            <a:r>
              <a:rPr lang="de-AT" dirty="0"/>
              <a:t> </a:t>
            </a:r>
            <a:r>
              <a:rPr lang="de-AT" dirty="0" err="1"/>
              <a:t>authority</a:t>
            </a:r>
            <a:endParaRPr lang="de-AT" dirty="0"/>
          </a:p>
          <a:p>
            <a:pPr lvl="1"/>
            <a:r>
              <a:rPr lang="de-AT" dirty="0"/>
              <a:t>e.g. </a:t>
            </a:r>
            <a:r>
              <a:rPr lang="cs-CZ" dirty="0" err="1"/>
              <a:t>pr</a:t>
            </a:r>
            <a:r>
              <a:rPr lang="de-AT" dirty="0" err="1"/>
              <a:t>ovinces</a:t>
            </a:r>
            <a:r>
              <a:rPr lang="de-AT" dirty="0"/>
              <a:t>, </a:t>
            </a:r>
            <a:r>
              <a:rPr lang="de-AT" dirty="0" err="1"/>
              <a:t>municipalities</a:t>
            </a:r>
            <a:r>
              <a:rPr lang="cs-CZ" dirty="0"/>
              <a:t>, </a:t>
            </a:r>
            <a:r>
              <a:rPr lang="cs-CZ" dirty="0" err="1"/>
              <a:t>chambers</a:t>
            </a:r>
            <a:endParaRPr lang="de-AT" dirty="0"/>
          </a:p>
          <a:p>
            <a:pPr lvl="1"/>
            <a:r>
              <a:rPr lang="cs-CZ" dirty="0" err="1"/>
              <a:t>State</a:t>
            </a:r>
            <a:r>
              <a:rPr lang="cs-CZ" dirty="0"/>
              <a:t> (Czech Republic) </a:t>
            </a:r>
            <a:r>
              <a:rPr lang="de-AT" dirty="0" err="1"/>
              <a:t>see</a:t>
            </a:r>
            <a:r>
              <a:rPr lang="de-AT" dirty="0"/>
              <a:t> § 21 </a:t>
            </a:r>
            <a:r>
              <a:rPr lang="de-AT" dirty="0" err="1"/>
              <a:t>czCC</a:t>
            </a:r>
            <a:r>
              <a:rPr lang="de-AT" dirty="0"/>
              <a:t>: „</a:t>
            </a:r>
            <a:r>
              <a:rPr lang="en-US" dirty="0">
                <a:solidFill>
                  <a:srgbClr val="25282D"/>
                </a:solidFill>
                <a:latin typeface="-apple-system"/>
              </a:rPr>
              <a:t>The state is considered a legal person in private law. …”</a:t>
            </a:r>
            <a:r>
              <a:rPr lang="cs-CZ" dirty="0">
                <a:solidFill>
                  <a:srgbClr val="25282D"/>
                </a:solidFill>
                <a:latin typeface="-apple-system"/>
              </a:rPr>
              <a:t> </a:t>
            </a:r>
            <a:r>
              <a:rPr lang="de-AT" dirty="0">
                <a:solidFill>
                  <a:srgbClr val="25282D"/>
                </a:solidFill>
                <a:latin typeface="-apple-system"/>
              </a:rPr>
              <a:t>„</a:t>
            </a:r>
            <a:r>
              <a:rPr lang="de-AT" dirty="0" err="1">
                <a:solidFill>
                  <a:srgbClr val="25282D"/>
                </a:solidFill>
                <a:latin typeface="-apple-system"/>
              </a:rPr>
              <a:t>Stát</a:t>
            </a:r>
            <a:r>
              <a:rPr lang="de-AT" dirty="0">
                <a:solidFill>
                  <a:srgbClr val="25282D"/>
                </a:solidFill>
                <a:latin typeface="-apple-system"/>
              </a:rPr>
              <a:t> se v </a:t>
            </a:r>
            <a:r>
              <a:rPr lang="de-AT" dirty="0" err="1">
                <a:solidFill>
                  <a:srgbClr val="25282D"/>
                </a:solidFill>
                <a:latin typeface="-apple-system"/>
              </a:rPr>
              <a:t>oblasti</a:t>
            </a:r>
            <a:r>
              <a:rPr lang="de-AT" dirty="0">
                <a:solidFill>
                  <a:srgbClr val="25282D"/>
                </a:solidFill>
                <a:latin typeface="-apple-system"/>
              </a:rPr>
              <a:t> </a:t>
            </a:r>
            <a:r>
              <a:rPr lang="de-AT" dirty="0" err="1">
                <a:solidFill>
                  <a:srgbClr val="25282D"/>
                </a:solidFill>
                <a:latin typeface="-apple-system"/>
              </a:rPr>
              <a:t>soukromého</a:t>
            </a:r>
            <a:r>
              <a:rPr lang="de-AT" dirty="0">
                <a:solidFill>
                  <a:srgbClr val="25282D"/>
                </a:solidFill>
                <a:latin typeface="-apple-system"/>
              </a:rPr>
              <a:t> </a:t>
            </a:r>
            <a:r>
              <a:rPr lang="de-AT" dirty="0" err="1">
                <a:solidFill>
                  <a:srgbClr val="25282D"/>
                </a:solidFill>
                <a:latin typeface="-apple-system"/>
              </a:rPr>
              <a:t>práva</a:t>
            </a:r>
            <a:r>
              <a:rPr lang="de-AT" dirty="0">
                <a:solidFill>
                  <a:srgbClr val="25282D"/>
                </a:solidFill>
                <a:latin typeface="-apple-system"/>
              </a:rPr>
              <a:t> </a:t>
            </a:r>
            <a:r>
              <a:rPr lang="de-AT" dirty="0" err="1">
                <a:solidFill>
                  <a:srgbClr val="25282D"/>
                </a:solidFill>
                <a:latin typeface="-apple-system"/>
              </a:rPr>
              <a:t>považuje</a:t>
            </a:r>
            <a:r>
              <a:rPr lang="de-AT" dirty="0">
                <a:solidFill>
                  <a:srgbClr val="25282D"/>
                </a:solidFill>
                <a:latin typeface="-apple-system"/>
              </a:rPr>
              <a:t> </a:t>
            </a:r>
            <a:r>
              <a:rPr lang="de-AT" dirty="0" err="1">
                <a:solidFill>
                  <a:srgbClr val="25282D"/>
                </a:solidFill>
                <a:latin typeface="-apple-system"/>
              </a:rPr>
              <a:t>za</a:t>
            </a:r>
            <a:r>
              <a:rPr lang="de-AT" dirty="0">
                <a:solidFill>
                  <a:srgbClr val="25282D"/>
                </a:solidFill>
                <a:latin typeface="-apple-system"/>
              </a:rPr>
              <a:t> </a:t>
            </a:r>
            <a:r>
              <a:rPr lang="de-AT" dirty="0" err="1">
                <a:solidFill>
                  <a:srgbClr val="25282D"/>
                </a:solidFill>
                <a:latin typeface="-apple-system"/>
              </a:rPr>
              <a:t>právnickou</a:t>
            </a:r>
            <a:r>
              <a:rPr lang="de-AT" dirty="0">
                <a:solidFill>
                  <a:srgbClr val="25282D"/>
                </a:solidFill>
                <a:latin typeface="-apple-system"/>
              </a:rPr>
              <a:t> </a:t>
            </a:r>
            <a:r>
              <a:rPr lang="de-AT" dirty="0" err="1">
                <a:solidFill>
                  <a:srgbClr val="25282D"/>
                </a:solidFill>
                <a:latin typeface="-apple-system"/>
              </a:rPr>
              <a:t>osobu</a:t>
            </a:r>
            <a:r>
              <a:rPr lang="de-AT" dirty="0">
                <a:solidFill>
                  <a:srgbClr val="25282D"/>
                </a:solidFill>
                <a:latin typeface="-apple-system"/>
              </a:rPr>
              <a:t>.“</a:t>
            </a:r>
            <a:r>
              <a:rPr lang="cs-CZ" dirty="0">
                <a:solidFill>
                  <a:srgbClr val="25282D"/>
                </a:solidFill>
                <a:latin typeface="-apple-system"/>
              </a:rPr>
              <a:t> – </a:t>
            </a:r>
            <a:r>
              <a:rPr lang="cs-CZ" dirty="0" err="1">
                <a:solidFill>
                  <a:srgbClr val="25282D"/>
                </a:solidFill>
                <a:latin typeface="-apple-system"/>
              </a:rPr>
              <a:t>is</a:t>
            </a:r>
            <a:r>
              <a:rPr lang="cs-CZ" dirty="0">
                <a:solidFill>
                  <a:srgbClr val="25282D"/>
                </a:solidFill>
                <a:latin typeface="-apple-system"/>
              </a:rPr>
              <a:t> a </a:t>
            </a:r>
            <a:r>
              <a:rPr lang="cs-CZ" dirty="0" err="1">
                <a:solidFill>
                  <a:srgbClr val="25282D"/>
                </a:solidFill>
                <a:latin typeface="-apple-system"/>
              </a:rPr>
              <a:t>legal</a:t>
            </a:r>
            <a:r>
              <a:rPr lang="cs-CZ" dirty="0">
                <a:solidFill>
                  <a:srgbClr val="25282D"/>
                </a:solidFill>
                <a:latin typeface="-apple-system"/>
              </a:rPr>
              <a:t> fiction </a:t>
            </a:r>
            <a:r>
              <a:rPr lang="cs-CZ" dirty="0" err="1">
                <a:solidFill>
                  <a:srgbClr val="25282D"/>
                </a:solidFill>
                <a:latin typeface="-apple-system"/>
              </a:rPr>
              <a:t>that</a:t>
            </a:r>
            <a:r>
              <a:rPr lang="cs-CZ" dirty="0">
                <a:solidFill>
                  <a:srgbClr val="25282D"/>
                </a:solidFill>
                <a:latin typeface="-apple-system"/>
              </a:rPr>
              <a:t> </a:t>
            </a:r>
            <a:r>
              <a:rPr lang="cs-CZ" dirty="0" err="1">
                <a:solidFill>
                  <a:srgbClr val="25282D"/>
                </a:solidFill>
                <a:latin typeface="-apple-system"/>
              </a:rPr>
              <a:t>is</a:t>
            </a:r>
            <a:r>
              <a:rPr lang="cs-CZ" dirty="0">
                <a:solidFill>
                  <a:srgbClr val="25282D"/>
                </a:solidFill>
                <a:latin typeface="-apple-system"/>
              </a:rPr>
              <a:t> a </a:t>
            </a:r>
            <a:r>
              <a:rPr lang="cs-CZ" dirty="0" err="1">
                <a:solidFill>
                  <a:srgbClr val="25282D"/>
                </a:solidFill>
                <a:latin typeface="-apple-system"/>
              </a:rPr>
              <a:t>legal</a:t>
            </a:r>
            <a:r>
              <a:rPr lang="cs-CZ" dirty="0">
                <a:solidFill>
                  <a:srgbClr val="25282D"/>
                </a:solidFill>
                <a:latin typeface="-apple-system"/>
              </a:rPr>
              <a:t> person.</a:t>
            </a:r>
            <a:endParaRPr lang="de-AT" dirty="0"/>
          </a:p>
          <a:p>
            <a:pPr lvl="1"/>
            <a:endParaRPr lang="de-AT" dirty="0"/>
          </a:p>
        </p:txBody>
      </p:sp>
    </p:spTree>
    <p:extLst>
      <p:ext uri="{BB962C8B-B14F-4D97-AF65-F5344CB8AC3E}">
        <p14:creationId xmlns:p14="http://schemas.microsoft.com/office/powerpoint/2010/main" val="63749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Legal </a:t>
            </a:r>
            <a:r>
              <a:rPr lang="de-AT" dirty="0" err="1"/>
              <a:t>persons</a:t>
            </a:r>
            <a:r>
              <a:rPr lang="de-AT" dirty="0"/>
              <a:t> </a:t>
            </a:r>
            <a:r>
              <a:rPr lang="de-AT" dirty="0" err="1"/>
              <a:t>established</a:t>
            </a:r>
            <a:r>
              <a:rPr lang="de-AT" dirty="0"/>
              <a:t> </a:t>
            </a:r>
            <a:r>
              <a:rPr lang="de-AT" dirty="0" err="1"/>
              <a:t>under</a:t>
            </a:r>
            <a:r>
              <a:rPr lang="de-AT" dirty="0"/>
              <a:t> private </a:t>
            </a:r>
            <a:r>
              <a:rPr lang="de-AT" dirty="0" err="1"/>
              <a:t>law</a:t>
            </a:r>
            <a:endParaRPr lang="de-AT" dirty="0"/>
          </a:p>
          <a:p>
            <a:pPr lvl="1"/>
            <a:r>
              <a:rPr lang="de-AT" dirty="0" err="1"/>
              <a:t>established</a:t>
            </a:r>
            <a:r>
              <a:rPr lang="de-AT" dirty="0"/>
              <a:t> </a:t>
            </a:r>
            <a:r>
              <a:rPr lang="de-AT" dirty="0" err="1"/>
              <a:t>by</a:t>
            </a:r>
            <a:r>
              <a:rPr lang="de-AT" dirty="0"/>
              <a:t> a legal </a:t>
            </a:r>
            <a:r>
              <a:rPr lang="de-AT" dirty="0" err="1"/>
              <a:t>act</a:t>
            </a:r>
            <a:r>
              <a:rPr lang="de-AT" dirty="0"/>
              <a:t> </a:t>
            </a:r>
            <a:r>
              <a:rPr lang="de-AT" dirty="0" err="1"/>
              <a:t>which</a:t>
            </a:r>
            <a:r>
              <a:rPr lang="de-AT" dirty="0"/>
              <a:t> </a:t>
            </a:r>
            <a:r>
              <a:rPr lang="de-AT" dirty="0" err="1"/>
              <a:t>is</a:t>
            </a:r>
            <a:r>
              <a:rPr lang="de-AT" dirty="0"/>
              <a:t> </a:t>
            </a:r>
            <a:r>
              <a:rPr lang="de-AT" dirty="0" err="1"/>
              <a:t>governed</a:t>
            </a:r>
            <a:r>
              <a:rPr lang="de-AT" dirty="0"/>
              <a:t> </a:t>
            </a:r>
            <a:r>
              <a:rPr lang="de-AT" dirty="0" err="1"/>
              <a:t>by</a:t>
            </a:r>
            <a:r>
              <a:rPr lang="de-AT" dirty="0"/>
              <a:t> private </a:t>
            </a:r>
            <a:r>
              <a:rPr lang="de-AT" dirty="0" err="1"/>
              <a:t>autonomy</a:t>
            </a:r>
            <a:endParaRPr lang="de-AT" dirty="0"/>
          </a:p>
          <a:p>
            <a:pPr lvl="1"/>
            <a:r>
              <a:rPr lang="de-AT" dirty="0" err="1"/>
              <a:t>articles</a:t>
            </a:r>
            <a:r>
              <a:rPr lang="de-AT" dirty="0"/>
              <a:t> of </a:t>
            </a:r>
            <a:r>
              <a:rPr lang="de-AT" dirty="0" err="1"/>
              <a:t>association</a:t>
            </a:r>
            <a:r>
              <a:rPr lang="de-AT" dirty="0"/>
              <a:t>, </a:t>
            </a:r>
            <a:r>
              <a:rPr lang="de-AT" dirty="0" err="1"/>
              <a:t>statutes</a:t>
            </a:r>
            <a:r>
              <a:rPr lang="de-AT" dirty="0"/>
              <a:t>, unilateral </a:t>
            </a:r>
            <a:r>
              <a:rPr lang="de-AT" dirty="0" err="1"/>
              <a:t>declaration</a:t>
            </a:r>
            <a:endParaRPr lang="de-AT" dirty="0"/>
          </a:p>
          <a:p>
            <a:pPr lvl="1"/>
            <a:r>
              <a:rPr lang="cs-CZ" dirty="0"/>
              <a:t> </a:t>
            </a:r>
            <a:r>
              <a:rPr lang="cs-CZ" dirty="0" err="1"/>
              <a:t>f.e</a:t>
            </a:r>
            <a:r>
              <a:rPr lang="cs-CZ" dirty="0"/>
              <a:t>. </a:t>
            </a:r>
            <a:r>
              <a:rPr lang="de-AT" dirty="0" err="1"/>
              <a:t>joint</a:t>
            </a:r>
            <a:r>
              <a:rPr lang="de-AT" dirty="0"/>
              <a:t> stock </a:t>
            </a:r>
            <a:r>
              <a:rPr lang="de-AT" dirty="0" err="1"/>
              <a:t>company</a:t>
            </a:r>
            <a:r>
              <a:rPr lang="de-AT" dirty="0"/>
              <a:t> (</a:t>
            </a:r>
            <a:r>
              <a:rPr lang="de-AT" i="1" dirty="0" err="1">
                <a:solidFill>
                  <a:srgbClr val="333333"/>
                </a:solidFill>
                <a:latin typeface="-apple-system"/>
              </a:rPr>
              <a:t>Akciová</a:t>
            </a:r>
            <a:r>
              <a:rPr lang="de-AT" i="1" dirty="0">
                <a:solidFill>
                  <a:srgbClr val="333333"/>
                </a:solidFill>
                <a:latin typeface="-apple-system"/>
              </a:rPr>
              <a:t> </a:t>
            </a:r>
            <a:r>
              <a:rPr lang="de-AT" i="1" dirty="0" err="1">
                <a:solidFill>
                  <a:srgbClr val="333333"/>
                </a:solidFill>
                <a:latin typeface="-apple-system"/>
              </a:rPr>
              <a:t>společnost</a:t>
            </a:r>
            <a:r>
              <a:rPr lang="de-AT" dirty="0">
                <a:solidFill>
                  <a:srgbClr val="333333"/>
                </a:solidFill>
                <a:latin typeface="-apple-system"/>
              </a:rPr>
              <a:t>)</a:t>
            </a:r>
            <a:r>
              <a:rPr lang="de-AT" dirty="0"/>
              <a:t>, </a:t>
            </a:r>
            <a:r>
              <a:rPr lang="de-AT" dirty="0" err="1"/>
              <a:t>company</a:t>
            </a:r>
            <a:r>
              <a:rPr lang="de-AT" dirty="0"/>
              <a:t> </a:t>
            </a:r>
            <a:r>
              <a:rPr lang="de-AT" dirty="0" err="1"/>
              <a:t>with</a:t>
            </a:r>
            <a:r>
              <a:rPr lang="de-AT" dirty="0"/>
              <a:t> limited </a:t>
            </a:r>
            <a:r>
              <a:rPr lang="de-AT" dirty="0" err="1"/>
              <a:t>liability</a:t>
            </a:r>
            <a:r>
              <a:rPr lang="de-AT" dirty="0"/>
              <a:t> (</a:t>
            </a:r>
            <a:r>
              <a:rPr lang="de-AT" i="1" dirty="0" err="1"/>
              <a:t>Společnost</a:t>
            </a:r>
            <a:r>
              <a:rPr lang="de-AT" i="1" dirty="0"/>
              <a:t> s </a:t>
            </a:r>
            <a:r>
              <a:rPr lang="de-AT" i="1" dirty="0" err="1"/>
              <a:t>ručením</a:t>
            </a:r>
            <a:r>
              <a:rPr lang="de-AT" i="1" dirty="0"/>
              <a:t> </a:t>
            </a:r>
            <a:r>
              <a:rPr lang="de-AT" i="1" dirty="0" err="1"/>
              <a:t>omezeným</a:t>
            </a:r>
            <a:r>
              <a:rPr lang="de-AT" dirty="0"/>
              <a:t>), </a:t>
            </a:r>
            <a:r>
              <a:rPr lang="de-AT" dirty="0" err="1"/>
              <a:t>association</a:t>
            </a:r>
            <a:r>
              <a:rPr lang="de-AT" dirty="0"/>
              <a:t> (</a:t>
            </a:r>
            <a:r>
              <a:rPr lang="de-AT" i="1" dirty="0" err="1"/>
              <a:t>Spolek</a:t>
            </a:r>
            <a:r>
              <a:rPr lang="de-AT" dirty="0"/>
              <a:t>), </a:t>
            </a:r>
            <a:r>
              <a:rPr lang="de-AT" dirty="0" err="1"/>
              <a:t>cooperative</a:t>
            </a:r>
            <a:r>
              <a:rPr lang="de-AT" dirty="0"/>
              <a:t> (</a:t>
            </a:r>
            <a:r>
              <a:rPr lang="cs-CZ" i="1" dirty="0"/>
              <a:t>Družstvo</a:t>
            </a:r>
            <a:r>
              <a:rPr lang="de-AT" dirty="0">
                <a:solidFill>
                  <a:srgbClr val="333333"/>
                </a:solidFill>
                <a:latin typeface="-apple-system"/>
              </a:rPr>
              <a:t>)</a:t>
            </a:r>
            <a:r>
              <a:rPr lang="cs-CZ" dirty="0">
                <a:solidFill>
                  <a:srgbClr val="333333"/>
                </a:solidFill>
                <a:latin typeface="-apple-system"/>
              </a:rPr>
              <a:t>, </a:t>
            </a:r>
            <a:r>
              <a:rPr lang="cs-CZ" dirty="0" err="1">
                <a:solidFill>
                  <a:srgbClr val="333333"/>
                </a:solidFill>
                <a:latin typeface="-apple-system"/>
              </a:rPr>
              <a:t>foundation</a:t>
            </a:r>
            <a:r>
              <a:rPr lang="cs-CZ" dirty="0">
                <a:solidFill>
                  <a:srgbClr val="333333"/>
                </a:solidFill>
                <a:latin typeface="-apple-system"/>
              </a:rPr>
              <a:t> (</a:t>
            </a:r>
            <a:r>
              <a:rPr lang="cs-CZ" i="1" dirty="0">
                <a:solidFill>
                  <a:srgbClr val="333333"/>
                </a:solidFill>
                <a:latin typeface="-apple-system"/>
              </a:rPr>
              <a:t>Nadace</a:t>
            </a:r>
            <a:r>
              <a:rPr lang="cs-CZ" dirty="0">
                <a:solidFill>
                  <a:srgbClr val="333333"/>
                </a:solidFill>
                <a:latin typeface="-apple-system"/>
              </a:rPr>
              <a:t>)</a:t>
            </a:r>
            <a:endParaRPr lang="de-AT" dirty="0">
              <a:solidFill>
                <a:srgbClr val="333333"/>
              </a:solidFill>
              <a:latin typeface="-apple-system"/>
            </a:endParaRPr>
          </a:p>
          <a:p>
            <a:pPr lvl="1"/>
            <a:r>
              <a:rPr lang="de-AT" dirty="0" err="1">
                <a:solidFill>
                  <a:srgbClr val="333333"/>
                </a:solidFill>
                <a:latin typeface="-apple-system"/>
              </a:rPr>
              <a:t>however</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other</a:t>
            </a:r>
            <a:r>
              <a:rPr lang="de-AT" dirty="0">
                <a:solidFill>
                  <a:srgbClr val="333333"/>
                </a:solidFill>
                <a:latin typeface="-apple-system"/>
              </a:rPr>
              <a:t> legal </a:t>
            </a:r>
            <a:r>
              <a:rPr lang="de-AT" dirty="0" err="1">
                <a:solidFill>
                  <a:srgbClr val="333333"/>
                </a:solidFill>
                <a:latin typeface="-apple-system"/>
              </a:rPr>
              <a:t>persons</a:t>
            </a:r>
            <a:r>
              <a:rPr lang="de-AT" dirty="0">
                <a:solidFill>
                  <a:srgbClr val="333333"/>
                </a:solidFill>
                <a:latin typeface="-apple-system"/>
              </a:rPr>
              <a:t> </a:t>
            </a:r>
            <a:r>
              <a:rPr lang="de-AT" dirty="0" err="1">
                <a:solidFill>
                  <a:srgbClr val="333333"/>
                </a:solidFill>
                <a:latin typeface="-apple-system"/>
              </a:rPr>
              <a:t>established</a:t>
            </a:r>
            <a:r>
              <a:rPr lang="de-AT" dirty="0">
                <a:solidFill>
                  <a:srgbClr val="333333"/>
                </a:solidFill>
                <a:latin typeface="-apple-system"/>
              </a:rPr>
              <a:t> </a:t>
            </a:r>
            <a:r>
              <a:rPr lang="de-AT" dirty="0" err="1">
                <a:solidFill>
                  <a:srgbClr val="333333"/>
                </a:solidFill>
                <a:latin typeface="-apple-system"/>
              </a:rPr>
              <a:t>under</a:t>
            </a:r>
            <a:r>
              <a:rPr lang="de-AT" dirty="0">
                <a:solidFill>
                  <a:srgbClr val="333333"/>
                </a:solidFill>
                <a:latin typeface="-apple-system"/>
              </a:rPr>
              <a:t> </a:t>
            </a:r>
            <a:r>
              <a:rPr lang="de-AT" dirty="0" err="1">
                <a:solidFill>
                  <a:srgbClr val="333333"/>
                </a:solidFill>
                <a:latin typeface="-apple-system"/>
              </a:rPr>
              <a:t>public</a:t>
            </a:r>
            <a:r>
              <a:rPr lang="de-AT" dirty="0">
                <a:solidFill>
                  <a:srgbClr val="333333"/>
                </a:solidFill>
                <a:latin typeface="-apple-system"/>
              </a:rPr>
              <a:t> </a:t>
            </a:r>
            <a:r>
              <a:rPr lang="de-AT" dirty="0" err="1">
                <a:solidFill>
                  <a:srgbClr val="333333"/>
                </a:solidFill>
                <a:latin typeface="-apple-system"/>
              </a:rPr>
              <a:t>law</a:t>
            </a:r>
            <a:r>
              <a:rPr lang="de-AT" dirty="0">
                <a:solidFill>
                  <a:srgbClr val="333333"/>
                </a:solidFill>
                <a:latin typeface="-apple-system"/>
              </a:rPr>
              <a:t>) </a:t>
            </a:r>
            <a:r>
              <a:rPr lang="de-AT" dirty="0" err="1">
                <a:solidFill>
                  <a:srgbClr val="333333"/>
                </a:solidFill>
                <a:latin typeface="-apple-system"/>
              </a:rPr>
              <a:t>can</a:t>
            </a:r>
            <a:r>
              <a:rPr lang="de-AT" dirty="0">
                <a:solidFill>
                  <a:srgbClr val="333333"/>
                </a:solidFill>
                <a:latin typeface="-apple-system"/>
              </a:rPr>
              <a:t> </a:t>
            </a:r>
            <a:r>
              <a:rPr lang="de-AT" dirty="0" err="1">
                <a:solidFill>
                  <a:srgbClr val="333333"/>
                </a:solidFill>
                <a:latin typeface="-apple-system"/>
              </a:rPr>
              <a:t>establish</a:t>
            </a:r>
            <a:r>
              <a:rPr lang="de-AT" dirty="0">
                <a:solidFill>
                  <a:srgbClr val="333333"/>
                </a:solidFill>
                <a:latin typeface="-apple-system"/>
              </a:rPr>
              <a:t> private </a:t>
            </a:r>
            <a:r>
              <a:rPr lang="de-AT" dirty="0" err="1">
                <a:solidFill>
                  <a:srgbClr val="333333"/>
                </a:solidFill>
                <a:latin typeface="-apple-system"/>
              </a:rPr>
              <a:t>law</a:t>
            </a:r>
            <a:r>
              <a:rPr lang="de-AT" dirty="0">
                <a:solidFill>
                  <a:srgbClr val="333333"/>
                </a:solidFill>
                <a:latin typeface="-apple-system"/>
              </a:rPr>
              <a:t> legal </a:t>
            </a:r>
            <a:r>
              <a:rPr lang="de-AT" dirty="0" err="1">
                <a:solidFill>
                  <a:srgbClr val="333333"/>
                </a:solidFill>
                <a:latin typeface="-apple-system"/>
              </a:rPr>
              <a:t>persons</a:t>
            </a:r>
            <a:endParaRPr lang="de-AT" dirty="0">
              <a:solidFill>
                <a:srgbClr val="333333"/>
              </a:solidFill>
              <a:latin typeface="-apple-system"/>
            </a:endParaRPr>
          </a:p>
          <a:p>
            <a:pPr lvl="2"/>
            <a:r>
              <a:rPr lang="de-AT" dirty="0">
                <a:solidFill>
                  <a:srgbClr val="333333"/>
                </a:solidFill>
                <a:latin typeface="-apple-system"/>
              </a:rPr>
              <a:t>e.g.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might</a:t>
            </a:r>
            <a:r>
              <a:rPr lang="de-AT" dirty="0">
                <a:solidFill>
                  <a:srgbClr val="333333"/>
                </a:solidFill>
                <a:latin typeface="-apple-system"/>
              </a:rPr>
              <a:t> </a:t>
            </a:r>
            <a:r>
              <a:rPr lang="de-AT" dirty="0" err="1">
                <a:solidFill>
                  <a:srgbClr val="333333"/>
                </a:solidFill>
                <a:latin typeface="-apple-system"/>
              </a:rPr>
              <a:t>establish</a:t>
            </a:r>
            <a:r>
              <a:rPr lang="de-AT" dirty="0">
                <a:solidFill>
                  <a:srgbClr val="333333"/>
                </a:solidFill>
                <a:latin typeface="-apple-system"/>
              </a:rPr>
              <a:t> a </a:t>
            </a:r>
            <a:r>
              <a:rPr lang="de-AT" dirty="0" err="1">
                <a:solidFill>
                  <a:srgbClr val="333333"/>
                </a:solidFill>
                <a:latin typeface="-apple-system"/>
              </a:rPr>
              <a:t>company</a:t>
            </a:r>
            <a:r>
              <a:rPr lang="de-AT" dirty="0">
                <a:solidFill>
                  <a:srgbClr val="333333"/>
                </a:solidFill>
                <a:latin typeface="-apple-system"/>
              </a:rPr>
              <a:t> a </a:t>
            </a:r>
            <a:r>
              <a:rPr lang="de-AT" dirty="0" err="1">
                <a:solidFill>
                  <a:srgbClr val="333333"/>
                </a:solidFill>
                <a:latin typeface="-apple-system"/>
              </a:rPr>
              <a:t>joint</a:t>
            </a:r>
            <a:r>
              <a:rPr lang="de-AT" dirty="0">
                <a:solidFill>
                  <a:srgbClr val="333333"/>
                </a:solidFill>
                <a:latin typeface="-apple-system"/>
              </a:rPr>
              <a:t> stock </a:t>
            </a:r>
            <a:r>
              <a:rPr lang="de-AT" dirty="0" err="1">
                <a:solidFill>
                  <a:srgbClr val="333333"/>
                </a:solidFill>
                <a:latin typeface="-apple-system"/>
              </a:rPr>
              <a:t>company</a:t>
            </a:r>
            <a:r>
              <a:rPr lang="de-AT" dirty="0">
                <a:solidFill>
                  <a:srgbClr val="333333"/>
                </a:solidFill>
                <a:latin typeface="-apple-system"/>
              </a:rPr>
              <a:t> </a:t>
            </a:r>
            <a:r>
              <a:rPr lang="de-AT" dirty="0" err="1">
                <a:solidFill>
                  <a:srgbClr val="333333"/>
                </a:solidFill>
                <a:latin typeface="-apple-system"/>
              </a:rPr>
              <a:t>for</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management</a:t>
            </a:r>
            <a:r>
              <a:rPr lang="de-AT" dirty="0">
                <a:solidFill>
                  <a:srgbClr val="333333"/>
                </a:solidFill>
                <a:latin typeface="-apple-system"/>
              </a:rPr>
              <a:t> of </a:t>
            </a:r>
            <a:r>
              <a:rPr lang="de-AT" dirty="0" err="1">
                <a:solidFill>
                  <a:srgbClr val="333333"/>
                </a:solidFill>
                <a:latin typeface="-apple-system"/>
              </a:rPr>
              <a:t>public</a:t>
            </a:r>
            <a:r>
              <a:rPr lang="de-AT" dirty="0">
                <a:solidFill>
                  <a:srgbClr val="333333"/>
                </a:solidFill>
                <a:latin typeface="-apple-system"/>
              </a:rPr>
              <a:t> </a:t>
            </a:r>
            <a:r>
              <a:rPr lang="de-AT" dirty="0" err="1">
                <a:solidFill>
                  <a:srgbClr val="333333"/>
                </a:solidFill>
                <a:latin typeface="-apple-system"/>
              </a:rPr>
              <a:t>highways</a:t>
            </a:r>
            <a:endParaRPr lang="de-AT" dirty="0">
              <a:solidFill>
                <a:srgbClr val="333333"/>
              </a:solidFill>
              <a:latin typeface="-apple-system"/>
            </a:endParaRPr>
          </a:p>
          <a:p>
            <a:pPr lvl="2"/>
            <a:r>
              <a:rPr lang="de-AT" dirty="0" err="1">
                <a:solidFill>
                  <a:srgbClr val="333333"/>
                </a:solidFill>
                <a:latin typeface="-apple-system"/>
              </a:rPr>
              <a:t>there</a:t>
            </a:r>
            <a:r>
              <a:rPr lang="de-AT" dirty="0">
                <a:solidFill>
                  <a:srgbClr val="333333"/>
                </a:solidFill>
                <a:latin typeface="-apple-system"/>
              </a:rPr>
              <a:t> </a:t>
            </a:r>
            <a:r>
              <a:rPr lang="de-AT" dirty="0" err="1">
                <a:solidFill>
                  <a:srgbClr val="333333"/>
                </a:solidFill>
                <a:latin typeface="-apple-system"/>
              </a:rPr>
              <a:t>is</a:t>
            </a:r>
            <a:r>
              <a:rPr lang="de-AT" dirty="0">
                <a:solidFill>
                  <a:srgbClr val="333333"/>
                </a:solidFill>
                <a:latin typeface="-apple-system"/>
              </a:rPr>
              <a:t> </a:t>
            </a:r>
            <a:r>
              <a:rPr lang="de-AT" dirty="0" err="1">
                <a:solidFill>
                  <a:srgbClr val="333333"/>
                </a:solidFill>
                <a:latin typeface="-apple-system"/>
              </a:rPr>
              <a:t>no</a:t>
            </a:r>
            <a:r>
              <a:rPr lang="de-AT" dirty="0">
                <a:solidFill>
                  <a:srgbClr val="333333"/>
                </a:solidFill>
                <a:latin typeface="-apple-system"/>
              </a:rPr>
              <a:t> </a:t>
            </a:r>
            <a:r>
              <a:rPr lang="de-AT" dirty="0" err="1">
                <a:solidFill>
                  <a:srgbClr val="333333"/>
                </a:solidFill>
                <a:latin typeface="-apple-system"/>
              </a:rPr>
              <a:t>restriction</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private </a:t>
            </a:r>
            <a:r>
              <a:rPr lang="de-AT" dirty="0" err="1">
                <a:solidFill>
                  <a:srgbClr val="333333"/>
                </a:solidFill>
                <a:latin typeface="-apple-system"/>
              </a:rPr>
              <a:t>law</a:t>
            </a:r>
            <a:endParaRPr lang="de-AT" dirty="0">
              <a:solidFill>
                <a:srgbClr val="333333"/>
              </a:solidFill>
              <a:latin typeface="-apple-system"/>
            </a:endParaRPr>
          </a:p>
          <a:p>
            <a:pPr lvl="2"/>
            <a:r>
              <a:rPr lang="de-AT" dirty="0" err="1">
                <a:solidFill>
                  <a:srgbClr val="333333"/>
                </a:solidFill>
                <a:latin typeface="-apple-system"/>
              </a:rPr>
              <a:t>restrictions</a:t>
            </a:r>
            <a:r>
              <a:rPr lang="de-AT" dirty="0">
                <a:solidFill>
                  <a:srgbClr val="333333"/>
                </a:solidFill>
                <a:latin typeface="-apple-system"/>
              </a:rPr>
              <a:t> </a:t>
            </a:r>
            <a:r>
              <a:rPr lang="de-AT" dirty="0" err="1">
                <a:solidFill>
                  <a:srgbClr val="333333"/>
                </a:solidFill>
                <a:latin typeface="-apple-system"/>
              </a:rPr>
              <a:t>might</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t>
            </a:r>
            <a:r>
              <a:rPr lang="de-AT" dirty="0" err="1">
                <a:solidFill>
                  <a:srgbClr val="333333"/>
                </a:solidFill>
                <a:latin typeface="-apple-system"/>
              </a:rPr>
              <a:t>imposed</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constitution</a:t>
            </a:r>
            <a:r>
              <a:rPr lang="de-AT" dirty="0">
                <a:solidFill>
                  <a:srgbClr val="333333"/>
                </a:solidFill>
                <a:latin typeface="-apple-system"/>
              </a:rPr>
              <a:t> </a:t>
            </a:r>
            <a:r>
              <a:rPr lang="de-AT" dirty="0" err="1">
                <a:solidFill>
                  <a:srgbClr val="333333"/>
                </a:solidFill>
                <a:latin typeface="-apple-system"/>
              </a:rPr>
              <a:t>or</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public</a:t>
            </a:r>
            <a:r>
              <a:rPr lang="de-AT" dirty="0">
                <a:solidFill>
                  <a:srgbClr val="333333"/>
                </a:solidFill>
                <a:latin typeface="-apple-system"/>
              </a:rPr>
              <a:t> </a:t>
            </a:r>
            <a:r>
              <a:rPr lang="de-AT" dirty="0" err="1">
                <a:solidFill>
                  <a:srgbClr val="333333"/>
                </a:solidFill>
                <a:latin typeface="-apple-system"/>
              </a:rPr>
              <a:t>law</a:t>
            </a:r>
            <a:endParaRPr lang="de-AT" dirty="0"/>
          </a:p>
        </p:txBody>
      </p:sp>
    </p:spTree>
    <p:extLst>
      <p:ext uri="{BB962C8B-B14F-4D97-AF65-F5344CB8AC3E}">
        <p14:creationId xmlns:p14="http://schemas.microsoft.com/office/powerpoint/2010/main" val="305497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Fundamental </a:t>
            </a:r>
            <a:r>
              <a:rPr lang="de-AT" dirty="0" err="1"/>
              <a:t>element</a:t>
            </a:r>
            <a:r>
              <a:rPr lang="de-AT" dirty="0"/>
              <a:t> of </a:t>
            </a:r>
            <a:r>
              <a:rPr lang="de-AT" dirty="0" err="1"/>
              <a:t>governance</a:t>
            </a:r>
            <a:endParaRPr lang="de-AT" dirty="0"/>
          </a:p>
          <a:p>
            <a:r>
              <a:rPr lang="de-AT" dirty="0"/>
              <a:t>Corporations:</a:t>
            </a:r>
          </a:p>
          <a:p>
            <a:pPr lvl="1"/>
            <a:r>
              <a:rPr lang="de-AT" dirty="0" err="1"/>
              <a:t>governed</a:t>
            </a:r>
            <a:r>
              <a:rPr lang="de-AT" dirty="0"/>
              <a:t> </a:t>
            </a:r>
            <a:r>
              <a:rPr lang="de-AT" dirty="0" err="1"/>
              <a:t>by</a:t>
            </a:r>
            <a:r>
              <a:rPr lang="de-AT" dirty="0"/>
              <a:t> </a:t>
            </a:r>
            <a:r>
              <a:rPr lang="de-AT" dirty="0" err="1"/>
              <a:t>their</a:t>
            </a:r>
            <a:r>
              <a:rPr lang="de-AT" dirty="0"/>
              <a:t> </a:t>
            </a:r>
            <a:r>
              <a:rPr lang="de-AT" dirty="0" err="1"/>
              <a:t>members</a:t>
            </a:r>
            <a:r>
              <a:rPr lang="de-AT" dirty="0"/>
              <a:t> (</a:t>
            </a:r>
            <a:r>
              <a:rPr lang="de-AT" dirty="0" err="1"/>
              <a:t>shareholders</a:t>
            </a:r>
            <a:r>
              <a:rPr lang="de-AT" dirty="0"/>
              <a:t>)</a:t>
            </a:r>
          </a:p>
          <a:p>
            <a:r>
              <a:rPr lang="de-AT" dirty="0" err="1"/>
              <a:t>Foundations</a:t>
            </a:r>
            <a:r>
              <a:rPr lang="de-AT" dirty="0"/>
              <a:t> (</a:t>
            </a:r>
            <a:r>
              <a:rPr lang="de-AT" i="1" dirty="0" err="1"/>
              <a:t>fundace</a:t>
            </a:r>
            <a:r>
              <a:rPr lang="de-AT" i="1" dirty="0"/>
              <a:t>, </a:t>
            </a:r>
            <a:r>
              <a:rPr lang="de-AT" i="1" dirty="0" err="1"/>
              <a:t>nadace</a:t>
            </a:r>
            <a:r>
              <a:rPr lang="de-AT" dirty="0"/>
              <a:t>)</a:t>
            </a:r>
          </a:p>
          <a:p>
            <a:pPr lvl="1"/>
            <a:r>
              <a:rPr lang="de-AT" dirty="0" err="1"/>
              <a:t>governed</a:t>
            </a:r>
            <a:r>
              <a:rPr lang="de-AT" dirty="0"/>
              <a:t> </a:t>
            </a:r>
            <a:r>
              <a:rPr lang="de-AT" dirty="0" err="1"/>
              <a:t>by</a:t>
            </a:r>
            <a:r>
              <a:rPr lang="de-AT" dirty="0"/>
              <a:t> </a:t>
            </a:r>
            <a:r>
              <a:rPr lang="de-AT" dirty="0" err="1"/>
              <a:t>the</a:t>
            </a:r>
            <a:r>
              <a:rPr lang="de-AT" dirty="0"/>
              <a:t> will of </a:t>
            </a:r>
            <a:r>
              <a:rPr lang="de-AT" dirty="0" err="1"/>
              <a:t>the</a:t>
            </a:r>
            <a:r>
              <a:rPr lang="de-AT" dirty="0"/>
              <a:t> </a:t>
            </a:r>
            <a:r>
              <a:rPr lang="de-AT" dirty="0" err="1"/>
              <a:t>founder</a:t>
            </a:r>
            <a:r>
              <a:rPr lang="de-AT" dirty="0"/>
              <a:t> </a:t>
            </a:r>
            <a:r>
              <a:rPr lang="de-AT" dirty="0" err="1"/>
              <a:t>as</a:t>
            </a:r>
            <a:r>
              <a:rPr lang="de-AT" dirty="0"/>
              <a:t> </a:t>
            </a:r>
            <a:r>
              <a:rPr lang="de-AT" dirty="0" err="1"/>
              <a:t>laid</a:t>
            </a:r>
            <a:r>
              <a:rPr lang="de-AT" dirty="0"/>
              <a:t> down in </a:t>
            </a:r>
            <a:r>
              <a:rPr lang="de-AT" dirty="0" err="1"/>
              <a:t>the</a:t>
            </a:r>
            <a:r>
              <a:rPr lang="de-AT" dirty="0"/>
              <a:t> </a:t>
            </a:r>
            <a:r>
              <a:rPr lang="de-AT" dirty="0" err="1"/>
              <a:t>statutes</a:t>
            </a:r>
            <a:endParaRPr lang="de-AT" dirty="0"/>
          </a:p>
          <a:p>
            <a:pPr lvl="1"/>
            <a:r>
              <a:rPr lang="de-AT" dirty="0" err="1"/>
              <a:t>no</a:t>
            </a:r>
            <a:r>
              <a:rPr lang="de-AT" dirty="0"/>
              <a:t> </a:t>
            </a:r>
            <a:r>
              <a:rPr lang="de-AT" dirty="0" err="1"/>
              <a:t>members</a:t>
            </a:r>
            <a:r>
              <a:rPr lang="de-AT" dirty="0"/>
              <a:t> (</a:t>
            </a:r>
            <a:r>
              <a:rPr lang="de-AT" dirty="0" err="1"/>
              <a:t>no</a:t>
            </a:r>
            <a:r>
              <a:rPr lang="de-AT" dirty="0"/>
              <a:t> </a:t>
            </a:r>
            <a:r>
              <a:rPr lang="de-AT" dirty="0" err="1"/>
              <a:t>shareholders</a:t>
            </a:r>
            <a:r>
              <a:rPr lang="de-AT" dirty="0"/>
              <a:t>)!</a:t>
            </a:r>
          </a:p>
          <a:p>
            <a:r>
              <a:rPr lang="de-AT" i="1" dirty="0"/>
              <a:t>Numerus clausus</a:t>
            </a:r>
            <a:r>
              <a:rPr lang="de-AT" dirty="0"/>
              <a:t> of legal </a:t>
            </a:r>
            <a:r>
              <a:rPr lang="de-AT" dirty="0" err="1"/>
              <a:t>forms</a:t>
            </a:r>
            <a:r>
              <a:rPr lang="de-AT" dirty="0"/>
              <a:t>!</a:t>
            </a:r>
          </a:p>
          <a:p>
            <a:pPr lvl="1"/>
            <a:r>
              <a:rPr lang="de-AT" dirty="0" err="1"/>
              <a:t>founders</a:t>
            </a:r>
            <a:r>
              <a:rPr lang="de-AT" dirty="0"/>
              <a:t> </a:t>
            </a:r>
            <a:r>
              <a:rPr lang="de-AT" dirty="0" err="1"/>
              <a:t>may</a:t>
            </a:r>
            <a:r>
              <a:rPr lang="de-AT" dirty="0"/>
              <a:t> </a:t>
            </a:r>
            <a:r>
              <a:rPr lang="de-AT" dirty="0" err="1"/>
              <a:t>only</a:t>
            </a:r>
            <a:r>
              <a:rPr lang="de-AT" dirty="0"/>
              <a:t> </a:t>
            </a:r>
            <a:r>
              <a:rPr lang="de-AT" dirty="0" err="1"/>
              <a:t>choose</a:t>
            </a:r>
            <a:r>
              <a:rPr lang="de-AT" dirty="0"/>
              <a:t> </a:t>
            </a:r>
            <a:r>
              <a:rPr lang="de-AT" dirty="0" err="1"/>
              <a:t>from</a:t>
            </a:r>
            <a:r>
              <a:rPr lang="de-AT" dirty="0"/>
              <a:t> </a:t>
            </a:r>
            <a:r>
              <a:rPr lang="de-AT" dirty="0" err="1"/>
              <a:t>the</a:t>
            </a:r>
            <a:r>
              <a:rPr lang="de-AT" dirty="0"/>
              <a:t> </a:t>
            </a:r>
            <a:r>
              <a:rPr lang="de-AT" dirty="0" err="1"/>
              <a:t>kinds</a:t>
            </a:r>
            <a:r>
              <a:rPr lang="de-AT" dirty="0"/>
              <a:t> of legal </a:t>
            </a:r>
            <a:r>
              <a:rPr lang="de-AT" dirty="0" err="1"/>
              <a:t>persons</a:t>
            </a:r>
            <a:r>
              <a:rPr lang="de-AT" dirty="0"/>
              <a:t> </a:t>
            </a:r>
            <a:r>
              <a:rPr lang="de-AT" dirty="0" err="1"/>
              <a:t>provided</a:t>
            </a:r>
            <a:r>
              <a:rPr lang="de-AT" dirty="0"/>
              <a:t> </a:t>
            </a:r>
            <a:r>
              <a:rPr lang="de-AT" dirty="0" err="1"/>
              <a:t>by</a:t>
            </a:r>
            <a:r>
              <a:rPr lang="de-AT" dirty="0"/>
              <a:t> </a:t>
            </a:r>
            <a:r>
              <a:rPr lang="de-AT" dirty="0" err="1"/>
              <a:t>law</a:t>
            </a:r>
            <a:endParaRPr lang="de-AT" dirty="0"/>
          </a:p>
          <a:p>
            <a:pPr lvl="1"/>
            <a:r>
              <a:rPr lang="de-AT" dirty="0" err="1"/>
              <a:t>no</a:t>
            </a:r>
            <a:r>
              <a:rPr lang="de-AT" dirty="0"/>
              <a:t> </a:t>
            </a:r>
            <a:r>
              <a:rPr lang="de-AT" dirty="0" err="1"/>
              <a:t>other</a:t>
            </a:r>
            <a:r>
              <a:rPr lang="de-AT" dirty="0"/>
              <a:t> </a:t>
            </a:r>
            <a:r>
              <a:rPr lang="de-AT" dirty="0" err="1"/>
              <a:t>kind</a:t>
            </a:r>
            <a:r>
              <a:rPr lang="de-AT" dirty="0"/>
              <a:t> of legal </a:t>
            </a:r>
            <a:r>
              <a:rPr lang="de-AT" dirty="0" err="1"/>
              <a:t>persons</a:t>
            </a:r>
            <a:r>
              <a:rPr lang="de-AT" dirty="0"/>
              <a:t> </a:t>
            </a:r>
            <a:r>
              <a:rPr lang="de-AT" dirty="0" err="1"/>
              <a:t>possible</a:t>
            </a:r>
            <a:r>
              <a:rPr lang="de-AT" dirty="0"/>
              <a:t>, private </a:t>
            </a:r>
            <a:r>
              <a:rPr lang="de-AT" dirty="0" err="1"/>
              <a:t>autonomy</a:t>
            </a:r>
            <a:r>
              <a:rPr lang="de-AT" dirty="0"/>
              <a:t> of </a:t>
            </a:r>
            <a:r>
              <a:rPr lang="de-AT" dirty="0" err="1"/>
              <a:t>founders</a:t>
            </a:r>
            <a:r>
              <a:rPr lang="de-AT" dirty="0"/>
              <a:t> </a:t>
            </a:r>
            <a:r>
              <a:rPr lang="de-AT" dirty="0" err="1"/>
              <a:t>restricted</a:t>
            </a:r>
            <a:endParaRPr lang="de-AT" dirty="0"/>
          </a:p>
          <a:p>
            <a:pPr lvl="1"/>
            <a:r>
              <a:rPr lang="de-AT" dirty="0" err="1"/>
              <a:t>reason</a:t>
            </a:r>
            <a:r>
              <a:rPr lang="de-AT" dirty="0"/>
              <a:t>: legal </a:t>
            </a:r>
            <a:r>
              <a:rPr lang="de-AT" dirty="0" err="1"/>
              <a:t>person</a:t>
            </a:r>
            <a:r>
              <a:rPr lang="de-AT" dirty="0"/>
              <a:t> </a:t>
            </a:r>
            <a:r>
              <a:rPr lang="de-AT" dirty="0" err="1"/>
              <a:t>as</a:t>
            </a:r>
            <a:r>
              <a:rPr lang="de-AT" dirty="0"/>
              <a:t> a legal </a:t>
            </a:r>
            <a:r>
              <a:rPr lang="de-AT" dirty="0" err="1"/>
              <a:t>entity</a:t>
            </a:r>
            <a:r>
              <a:rPr lang="de-AT" dirty="0"/>
              <a:t> </a:t>
            </a:r>
            <a:r>
              <a:rPr lang="de-AT" dirty="0" err="1"/>
              <a:t>may</a:t>
            </a:r>
            <a:r>
              <a:rPr lang="de-AT" dirty="0"/>
              <a:t> </a:t>
            </a:r>
            <a:r>
              <a:rPr lang="de-AT" dirty="0" err="1"/>
              <a:t>interact</a:t>
            </a:r>
            <a:r>
              <a:rPr lang="de-AT" dirty="0"/>
              <a:t> </a:t>
            </a:r>
            <a:r>
              <a:rPr lang="de-AT" dirty="0" err="1"/>
              <a:t>with</a:t>
            </a:r>
            <a:r>
              <a:rPr lang="de-AT" dirty="0"/>
              <a:t> </a:t>
            </a:r>
            <a:r>
              <a:rPr lang="de-AT" dirty="0" err="1"/>
              <a:t>others</a:t>
            </a:r>
            <a:r>
              <a:rPr lang="de-AT" dirty="0"/>
              <a:t>, </a:t>
            </a:r>
            <a:r>
              <a:rPr lang="de-AT" dirty="0" err="1"/>
              <a:t>any</a:t>
            </a:r>
            <a:r>
              <a:rPr lang="de-AT" dirty="0"/>
              <a:t> </a:t>
            </a:r>
            <a:r>
              <a:rPr lang="de-AT" dirty="0" err="1"/>
              <a:t>third</a:t>
            </a:r>
            <a:r>
              <a:rPr lang="de-AT" dirty="0"/>
              <a:t> </a:t>
            </a:r>
            <a:r>
              <a:rPr lang="de-AT" dirty="0" err="1"/>
              <a:t>person</a:t>
            </a:r>
            <a:r>
              <a:rPr lang="de-AT" dirty="0"/>
              <a:t> </a:t>
            </a:r>
            <a:r>
              <a:rPr lang="de-AT" dirty="0" err="1"/>
              <a:t>shall</a:t>
            </a:r>
            <a:r>
              <a:rPr lang="de-AT" dirty="0"/>
              <a:t> </a:t>
            </a:r>
            <a:r>
              <a:rPr lang="de-AT" dirty="0" err="1"/>
              <a:t>have</a:t>
            </a:r>
            <a:r>
              <a:rPr lang="de-AT" dirty="0"/>
              <a:t> </a:t>
            </a:r>
            <a:r>
              <a:rPr lang="de-AT" dirty="0" err="1"/>
              <a:t>access</a:t>
            </a:r>
            <a:r>
              <a:rPr lang="de-AT" dirty="0"/>
              <a:t> </a:t>
            </a:r>
            <a:r>
              <a:rPr lang="de-AT" dirty="0" err="1"/>
              <a:t>to</a:t>
            </a:r>
            <a:r>
              <a:rPr lang="de-AT" dirty="0"/>
              <a:t> </a:t>
            </a:r>
            <a:r>
              <a:rPr lang="de-AT" dirty="0" err="1"/>
              <a:t>information</a:t>
            </a:r>
            <a:r>
              <a:rPr lang="de-AT" dirty="0"/>
              <a:t> on </a:t>
            </a:r>
            <a:r>
              <a:rPr lang="de-AT" dirty="0" err="1"/>
              <a:t>basic</a:t>
            </a:r>
            <a:r>
              <a:rPr lang="de-AT" dirty="0"/>
              <a:t> </a:t>
            </a:r>
            <a:r>
              <a:rPr lang="de-AT" dirty="0" err="1"/>
              <a:t>elements</a:t>
            </a:r>
            <a:r>
              <a:rPr lang="de-AT" dirty="0"/>
              <a:t> such </a:t>
            </a:r>
            <a:r>
              <a:rPr lang="de-AT" dirty="0" err="1"/>
              <a:t>as</a:t>
            </a:r>
            <a:r>
              <a:rPr lang="de-AT" dirty="0"/>
              <a:t> </a:t>
            </a:r>
            <a:r>
              <a:rPr lang="de-AT" dirty="0" err="1"/>
              <a:t>representation</a:t>
            </a:r>
            <a:r>
              <a:rPr lang="de-AT" dirty="0"/>
              <a:t>, </a:t>
            </a:r>
            <a:r>
              <a:rPr lang="de-AT" dirty="0" err="1"/>
              <a:t>capital</a:t>
            </a:r>
            <a:r>
              <a:rPr lang="de-AT" dirty="0"/>
              <a:t> etc.</a:t>
            </a:r>
          </a:p>
        </p:txBody>
      </p:sp>
    </p:spTree>
    <p:extLst>
      <p:ext uri="{BB962C8B-B14F-4D97-AF65-F5344CB8AC3E}">
        <p14:creationId xmlns:p14="http://schemas.microsoft.com/office/powerpoint/2010/main" val="208391650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2fe182e-c5bf-4ee4-b59a-f210950d6e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557AA972C2E13E4DB8900DD9E94FDFC0" ma:contentTypeVersion="13" ma:contentTypeDescription="Ein neues Dokument erstellen." ma:contentTypeScope="" ma:versionID="25da09f9bbbb5f6b64c9464ff563d7fb">
  <xsd:schema xmlns:xsd="http://www.w3.org/2001/XMLSchema" xmlns:xs="http://www.w3.org/2001/XMLSchema" xmlns:p="http://schemas.microsoft.com/office/2006/metadata/properties" xmlns:ns3="5abe4f2d-2683-45b5-a62b-19bf4336e662" xmlns:ns4="62fe182e-c5bf-4ee4-b59a-f210950d6ebf" targetNamespace="http://schemas.microsoft.com/office/2006/metadata/properties" ma:root="true" ma:fieldsID="bf5d07658cdb8f130cd386988a71fb52" ns3:_="" ns4:_="">
    <xsd:import namespace="5abe4f2d-2683-45b5-a62b-19bf4336e662"/>
    <xsd:import namespace="62fe182e-c5bf-4ee4-b59a-f210950d6eb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e4f2d-2683-45b5-a62b-19bf4336e662"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SharingHintHash" ma:index="10" nillable="true" ma:displayName="Freigabehinweis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fe182e-c5bf-4ee4-b59a-f210950d6eb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4A9439-368A-409B-BF82-B72595D342F7}">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5abe4f2d-2683-45b5-a62b-19bf4336e662"/>
    <ds:schemaRef ds:uri="http://schemas.microsoft.com/office/infopath/2007/PartnerControls"/>
    <ds:schemaRef ds:uri="62fe182e-c5bf-4ee4-b59a-f210950d6ebf"/>
    <ds:schemaRef ds:uri="http://www.w3.org/XML/1998/namespace"/>
  </ds:schemaRefs>
</ds:datastoreItem>
</file>

<file path=customXml/itemProps2.xml><?xml version="1.0" encoding="utf-8"?>
<ds:datastoreItem xmlns:ds="http://schemas.openxmlformats.org/officeDocument/2006/customXml" ds:itemID="{6616F5A8-A03A-4BAC-9139-DDC1B1C1C9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be4f2d-2683-45b5-a62b-19bf4336e662"/>
    <ds:schemaRef ds:uri="62fe182e-c5bf-4ee4-b59a-f210950d6e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EF800C-A3A3-4AA0-91AE-5662ADA691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muni-law-prezentace-16-9-en-v10</Template>
  <TotalTime>0</TotalTime>
  <Words>5212</Words>
  <Application>Microsoft Office PowerPoint</Application>
  <PresentationFormat>Breitbild</PresentationFormat>
  <Paragraphs>411</Paragraphs>
  <Slides>43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43</vt:i4>
      </vt:variant>
    </vt:vector>
  </HeadingPairs>
  <TitlesOfParts>
    <vt:vector size="49" baseType="lpstr">
      <vt:lpstr>-apple-system</vt:lpstr>
      <vt:lpstr>Arial</vt:lpstr>
      <vt:lpstr>Frutiger Neue</vt:lpstr>
      <vt:lpstr>Tahoma</vt:lpstr>
      <vt:lpstr>Wingdings</vt:lpstr>
      <vt:lpstr>Presentation_MU_EN</vt:lpstr>
      <vt:lpstr>The Concept of Legal Persons</vt:lpstr>
      <vt:lpstr>Survey of contents</vt:lpstr>
      <vt:lpstr>I. What is a legal person?</vt:lpstr>
      <vt:lpstr>I. What is a legal person?</vt:lpstr>
      <vt:lpstr>I. What is a legal person?</vt:lpstr>
      <vt:lpstr>I. What is a legal person?</vt:lpstr>
      <vt:lpstr>II. Systems of legal persons</vt:lpstr>
      <vt:lpstr>II. Systems of legal persons</vt:lpstr>
      <vt:lpstr>II. Systems of legal persons</vt:lpstr>
      <vt:lpstr>III. Why and what for does a legal person exist?</vt:lpstr>
      <vt:lpstr>III. Why and what for does a legal person exist?</vt:lpstr>
      <vt:lpstr>III. Why and what for does a legal person exist?</vt:lpstr>
      <vt:lpstr>III. Why and what for does a legal person exist?</vt:lpstr>
      <vt:lpstr>III. Why and what for does a legal person exist?</vt:lpstr>
      <vt:lpstr>IV. Establishment of a legal person</vt:lpstr>
      <vt:lpstr>IV. Establishment of a legal person</vt:lpstr>
      <vt:lpstr>IV. Establishment of a legal person</vt:lpstr>
      <vt:lpstr>IV. Establishment of a legal person</vt:lpstr>
      <vt:lpstr>IV. Establishment of a legal person</vt:lpstr>
      <vt:lpstr>IV. Establishment of a legal person</vt:lpstr>
      <vt:lpstr>V. Legal personality</vt:lpstr>
      <vt:lpstr>V. Legal personality</vt:lpstr>
      <vt:lpstr>V. Legal personality</vt:lpstr>
      <vt:lpstr>V. Legal personality</vt:lpstr>
      <vt:lpstr>V. Legal personality</vt:lpstr>
      <vt:lpstr>V. Legal personality</vt:lpstr>
      <vt:lpstr>V. Legal personality</vt:lpstr>
      <vt:lpstr>V. Legal personality</vt:lpstr>
      <vt:lpstr>V. Legal personality</vt:lpstr>
      <vt:lpstr>VI. Principle of separation</vt:lpstr>
      <vt:lpstr>VI. Principle of separation</vt:lpstr>
      <vt:lpstr>VI. Principle of separation</vt:lpstr>
      <vt:lpstr>VI. Principle of separation</vt:lpstr>
      <vt:lpstr>VII. Principle of equal treatment?</vt:lpstr>
      <vt:lpstr>VII. Principle of equal treatment?</vt:lpstr>
      <vt:lpstr>VII. Principle of equal treatment?</vt:lpstr>
      <vt:lpstr>VII. Principle of equal treatment?</vt:lpstr>
      <vt:lpstr>VII. Principle of equal treatment?</vt:lpstr>
      <vt:lpstr>VII. Principle of equal treatment?</vt:lpstr>
      <vt:lpstr>VII. Principle of equal treatment?</vt:lpstr>
      <vt:lpstr>VII. Principle of equal treatment?</vt:lpstr>
      <vt:lpstr>VII. Principle of equal treatment?</vt:lpstr>
      <vt:lpstr>VII. Principle of equal treatment?</vt:lpstr>
    </vt:vector>
  </TitlesOfParts>
  <Company>Universität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 Schauer</dc:creator>
  <cp:lastModifiedBy>Martin Schauer</cp:lastModifiedBy>
  <cp:revision>65</cp:revision>
  <cp:lastPrinted>1601-01-01T00:00:00Z</cp:lastPrinted>
  <dcterms:created xsi:type="dcterms:W3CDTF">2023-03-27T08:18:12Z</dcterms:created>
  <dcterms:modified xsi:type="dcterms:W3CDTF">2024-04-22T18:28:42Z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0x010100557AA972C2E13E4DB8900DD9E94FDFC0</vt:lpwstr>
  </property>
</Properties>
</file>