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6E9362-5E4B-4E82-BFBE-7DE8EEEB9CCB}" v="6" dt="2023-04-25T12:30:54.6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8" name="Obrázek 1">
            <a:extLst>
              <a:ext uri="{FF2B5EF4-FFF2-40B4-BE49-F238E27FC236}">
                <a16:creationId xmlns:a16="http://schemas.microsoft.com/office/drawing/2014/main" id="{FB2B0DDA-9175-7049-BA1B-547F0D9536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C3DE4947-6DD8-0244-859D-07E5AFB0EB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8822E1C-69F6-2542-8055-F7D13F712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F02A347E-3661-ED4E-BC61-645333D5CE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CF358410-E249-6349-920D-F038B1389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420583F1-1793-C649-B39C-DDDDF4B7F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8FF68F39-5218-0A40-A194-4509B7DC2C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2503AE90-28E8-C445-B434-41A509A8B3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6859FE4-88B6-9E40-937D-0D44C71631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legal position of beneficiaries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 Austrian experience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7160B1E-0AFA-F52C-A369-7B5F73563E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2DC2232-3CCE-7E5B-E256-0B881CECDD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0F007E3-A35E-1E08-065B-D93771889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Right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CBF150C-5BAE-882C-8935-F097310ED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right to information is an individual right which cannot be taken or restricted in the foundation documents</a:t>
            </a:r>
            <a:endParaRPr lang="de-AT" dirty="0"/>
          </a:p>
          <a:p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claimed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a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time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endParaRPr lang="de-DE" dirty="0"/>
          </a:p>
          <a:p>
            <a:pPr lvl="1"/>
            <a:r>
              <a:rPr lang="de-DE" dirty="0"/>
              <a:t>limited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abuse</a:t>
            </a:r>
            <a:r>
              <a:rPr lang="de-DE" dirty="0"/>
              <a:t> of </a:t>
            </a:r>
            <a:r>
              <a:rPr lang="de-DE" dirty="0" err="1"/>
              <a:t>law</a:t>
            </a:r>
            <a:r>
              <a:rPr lang="de-DE" dirty="0"/>
              <a:t> (e.g. </a:t>
            </a:r>
            <a:r>
              <a:rPr lang="de-DE" dirty="0" err="1"/>
              <a:t>risk</a:t>
            </a:r>
            <a:r>
              <a:rPr lang="de-DE" dirty="0"/>
              <a:t> of </a:t>
            </a:r>
            <a:r>
              <a:rPr lang="de-DE" dirty="0" err="1"/>
              <a:t>passing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competitor</a:t>
            </a:r>
            <a:r>
              <a:rPr lang="de-DE" dirty="0"/>
              <a:t>)</a:t>
            </a:r>
          </a:p>
          <a:p>
            <a:r>
              <a:rPr lang="de-DE" dirty="0" err="1"/>
              <a:t>enforcement</a:t>
            </a:r>
            <a:r>
              <a:rPr lang="de-DE" dirty="0"/>
              <a:t> in a non-</a:t>
            </a:r>
            <a:r>
              <a:rPr lang="de-DE" dirty="0" err="1"/>
              <a:t>contentious</a:t>
            </a:r>
            <a:r>
              <a:rPr lang="de-DE" dirty="0"/>
              <a:t> </a:t>
            </a:r>
            <a:r>
              <a:rPr lang="de-DE" dirty="0" err="1"/>
              <a:t>procedure</a:t>
            </a:r>
            <a:r>
              <a:rPr lang="de-DE" dirty="0"/>
              <a:t> (</a:t>
            </a:r>
            <a:r>
              <a:rPr lang="de-DE" i="1" dirty="0"/>
              <a:t>Verfahren außer Streitsachen, freiwillige Gerichtsbarkeit</a:t>
            </a:r>
            <a:r>
              <a:rPr lang="de-DE" dirty="0"/>
              <a:t>)</a:t>
            </a:r>
          </a:p>
          <a:p>
            <a:r>
              <a:rPr lang="de-DE" dirty="0" err="1"/>
              <a:t>liability</a:t>
            </a:r>
            <a:r>
              <a:rPr lang="de-DE" dirty="0"/>
              <a:t> of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incorrect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denied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87065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6288A89-67A2-31A7-C72B-A643D2A427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5489F57-A350-A246-892E-240CC755CB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866F394-0994-F9FB-E9D6-F6159B09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Right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request</a:t>
            </a:r>
            <a:r>
              <a:rPr lang="de-DE" dirty="0"/>
              <a:t> </a:t>
            </a:r>
            <a:r>
              <a:rPr lang="de-DE" dirty="0" err="1"/>
              <a:t>removal</a:t>
            </a:r>
            <a:r>
              <a:rPr lang="de-DE" dirty="0"/>
              <a:t> of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member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A1E60E7-00EC-B443-ADF1-BA5BA9825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beneficiaries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request</a:t>
            </a:r>
            <a:r>
              <a:rPr lang="de-DE" dirty="0"/>
              <a:t> </a:t>
            </a:r>
            <a:r>
              <a:rPr lang="de-DE" dirty="0" err="1"/>
              <a:t>removal</a:t>
            </a:r>
            <a:r>
              <a:rPr lang="de-DE" dirty="0"/>
              <a:t> of a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a </a:t>
            </a:r>
            <a:r>
              <a:rPr lang="de-DE" dirty="0" err="1"/>
              <a:t>severe</a:t>
            </a:r>
            <a:r>
              <a:rPr lang="de-DE" dirty="0"/>
              <a:t> </a:t>
            </a:r>
            <a:r>
              <a:rPr lang="de-DE" dirty="0" err="1"/>
              <a:t>reason</a:t>
            </a:r>
            <a:r>
              <a:rPr lang="de-DE" dirty="0"/>
              <a:t>, such </a:t>
            </a:r>
            <a:r>
              <a:rPr lang="de-DE" dirty="0" err="1"/>
              <a:t>as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gross</a:t>
            </a:r>
            <a:r>
              <a:rPr lang="de-DE" dirty="0"/>
              <a:t> </a:t>
            </a:r>
            <a:r>
              <a:rPr lang="de-DE" dirty="0" err="1"/>
              <a:t>breach</a:t>
            </a:r>
            <a:r>
              <a:rPr lang="de-DE" dirty="0"/>
              <a:t> of </a:t>
            </a:r>
            <a:r>
              <a:rPr lang="de-DE" dirty="0" err="1"/>
              <a:t>duty</a:t>
            </a:r>
            <a:endParaRPr lang="de-DE" dirty="0"/>
          </a:p>
          <a:p>
            <a:pPr lvl="1"/>
            <a:r>
              <a:rPr lang="de-DE" dirty="0"/>
              <a:t>lack of </a:t>
            </a:r>
            <a:r>
              <a:rPr lang="de-DE" dirty="0" err="1"/>
              <a:t>ability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proper </a:t>
            </a:r>
            <a:r>
              <a:rPr lang="de-DE" dirty="0" err="1"/>
              <a:t>performance</a:t>
            </a:r>
            <a:r>
              <a:rPr lang="de-DE" dirty="0"/>
              <a:t> of </a:t>
            </a:r>
            <a:r>
              <a:rPr lang="de-DE" dirty="0" err="1"/>
              <a:t>duties</a:t>
            </a:r>
            <a:endParaRPr lang="de-DE" dirty="0"/>
          </a:p>
          <a:p>
            <a:pPr lvl="1"/>
            <a:r>
              <a:rPr lang="de-DE" dirty="0" err="1"/>
              <a:t>Bankruptcy</a:t>
            </a:r>
            <a:endParaRPr lang="de-DE" dirty="0"/>
          </a:p>
          <a:p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serve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an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prepare</a:t>
            </a:r>
            <a:r>
              <a:rPr lang="de-DE" dirty="0"/>
              <a:t> a </a:t>
            </a:r>
            <a:r>
              <a:rPr lang="de-DE" dirty="0" err="1"/>
              <a:t>request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removal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office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5657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CAC0509F-8875-64F2-EA2E-78894092FA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14F42A1-BD61-99AC-B9F2-E8EF78CF23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87A934B-E50B-3AD5-1DD2-1D2343237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Survey of </a:t>
            </a:r>
            <a:r>
              <a:rPr lang="de-DE" dirty="0" err="1"/>
              <a:t>contents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87CA412-BCCC-E469-6C0C-58AF9661C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3500" indent="-571500">
              <a:buAutoNum type="romanUcPeriod"/>
            </a:pPr>
            <a:r>
              <a:rPr lang="de-DE" dirty="0" err="1"/>
              <a:t>Introduction</a:t>
            </a:r>
            <a:endParaRPr lang="de-DE" dirty="0"/>
          </a:p>
          <a:p>
            <a:pPr marL="643500" indent="-571500">
              <a:buAutoNum type="romanUcPeriod"/>
            </a:pPr>
            <a:r>
              <a:rPr lang="de-DE" dirty="0" err="1"/>
              <a:t>Beneficiaries</a:t>
            </a:r>
            <a:r>
              <a:rPr lang="de-DE" dirty="0"/>
              <a:t> in </a:t>
            </a:r>
            <a:r>
              <a:rPr lang="de-DE" dirty="0" err="1"/>
              <a:t>general</a:t>
            </a:r>
            <a:endParaRPr lang="de-DE" dirty="0"/>
          </a:p>
          <a:p>
            <a:pPr marL="643500" indent="-571500">
              <a:buAutoNum type="romanUcPeriod"/>
            </a:pPr>
            <a:r>
              <a:rPr lang="de-DE" dirty="0" err="1"/>
              <a:t>Monetary</a:t>
            </a:r>
            <a:r>
              <a:rPr lang="de-DE" dirty="0"/>
              <a:t> and non-</a:t>
            </a:r>
            <a:r>
              <a:rPr lang="de-DE" dirty="0" err="1"/>
              <a:t>monetary</a:t>
            </a:r>
            <a:r>
              <a:rPr lang="de-DE" dirty="0"/>
              <a:t> </a:t>
            </a:r>
            <a:r>
              <a:rPr lang="de-DE" dirty="0" err="1"/>
              <a:t>rights</a:t>
            </a:r>
            <a:r>
              <a:rPr lang="de-DE" dirty="0"/>
              <a:t> of </a:t>
            </a:r>
            <a:r>
              <a:rPr lang="de-DE" dirty="0" err="1"/>
              <a:t>beneficiaries</a:t>
            </a:r>
            <a:endParaRPr lang="de-DE" dirty="0"/>
          </a:p>
          <a:p>
            <a:pPr marL="643500" indent="-571500">
              <a:buAutoNum type="romanUcPeriod"/>
            </a:pPr>
            <a:r>
              <a:rPr lang="de-DE" dirty="0"/>
              <a:t>Right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DE" dirty="0"/>
          </a:p>
          <a:p>
            <a:pPr marL="643500" indent="-571500">
              <a:buAutoNum type="romanUcPeriod"/>
            </a:pPr>
            <a:r>
              <a:rPr lang="de-DE" dirty="0"/>
              <a:t>Right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request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removal</a:t>
            </a:r>
            <a:r>
              <a:rPr lang="de-DE" dirty="0"/>
              <a:t> of a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member</a:t>
            </a:r>
            <a:endParaRPr lang="de-DE" dirty="0"/>
          </a:p>
          <a:p>
            <a:pPr marL="643500" indent="-571500">
              <a:buAutoNum type="romanUcPeriod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198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CA7FA94A-E627-CF52-C627-CF593281EF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22AB04A-CB0D-2BC8-95B8-75FA35DE64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90772BF-4213-FBC6-3A2E-C15E60A34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I. </a:t>
            </a:r>
            <a:r>
              <a:rPr lang="de-DE" dirty="0" err="1"/>
              <a:t>Introduction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E4DFFA6-B397-0DE3-CF52-147B753AF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Private </a:t>
            </a:r>
            <a:r>
              <a:rPr lang="de-DE" dirty="0" err="1"/>
              <a:t>foundations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laid</a:t>
            </a:r>
            <a:r>
              <a:rPr lang="de-DE" dirty="0"/>
              <a:t> down in a </a:t>
            </a:r>
            <a:r>
              <a:rPr lang="de-DE" dirty="0" err="1"/>
              <a:t>special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(Private </a:t>
            </a:r>
            <a:r>
              <a:rPr lang="de-DE" dirty="0" err="1"/>
              <a:t>Foundation</a:t>
            </a:r>
            <a:r>
              <a:rPr lang="de-DE" dirty="0"/>
              <a:t> Act) of 1993</a:t>
            </a:r>
          </a:p>
          <a:p>
            <a:r>
              <a:rPr lang="de-DE" dirty="0" err="1"/>
              <a:t>Characteristic</a:t>
            </a:r>
            <a:r>
              <a:rPr lang="de-DE" dirty="0"/>
              <a:t> </a:t>
            </a:r>
            <a:r>
              <a:rPr lang="de-DE" dirty="0" err="1"/>
              <a:t>features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legal </a:t>
            </a:r>
            <a:r>
              <a:rPr lang="de-DE" dirty="0" err="1"/>
              <a:t>persons</a:t>
            </a:r>
            <a:endParaRPr lang="de-DE" dirty="0"/>
          </a:p>
          <a:p>
            <a:pPr lvl="1"/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possible (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illegal)</a:t>
            </a:r>
          </a:p>
          <a:p>
            <a:pPr lvl="2"/>
            <a:r>
              <a:rPr lang="de-AT" dirty="0"/>
              <a:t>private, </a:t>
            </a:r>
            <a:r>
              <a:rPr lang="de-AT" dirty="0" err="1"/>
              <a:t>public</a:t>
            </a:r>
            <a:r>
              <a:rPr lang="de-AT" dirty="0"/>
              <a:t> </a:t>
            </a:r>
            <a:r>
              <a:rPr lang="de-AT" dirty="0" err="1"/>
              <a:t>benefits</a:t>
            </a:r>
            <a:r>
              <a:rPr lang="de-AT" dirty="0"/>
              <a:t>, </a:t>
            </a:r>
            <a:r>
              <a:rPr lang="de-AT" dirty="0" err="1"/>
              <a:t>charitable</a:t>
            </a:r>
            <a:r>
              <a:rPr lang="de-AT" dirty="0"/>
              <a:t> </a:t>
            </a:r>
            <a:r>
              <a:rPr lang="de-AT" dirty="0" err="1"/>
              <a:t>purposes</a:t>
            </a:r>
            <a:endParaRPr lang="de-DE" dirty="0"/>
          </a:p>
          <a:p>
            <a:pPr lvl="1"/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activity</a:t>
            </a:r>
            <a:r>
              <a:rPr lang="de-DE" dirty="0"/>
              <a:t> possible</a:t>
            </a:r>
          </a:p>
          <a:p>
            <a:pPr lvl="2"/>
            <a:r>
              <a:rPr lang="de-DE" dirty="0" err="1"/>
              <a:t>except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operating</a:t>
            </a:r>
            <a:r>
              <a:rPr lang="de-DE" dirty="0"/>
              <a:t> a </a:t>
            </a:r>
            <a:r>
              <a:rPr lang="de-DE" dirty="0" err="1"/>
              <a:t>business</a:t>
            </a:r>
            <a:r>
              <a:rPr lang="de-DE" dirty="0"/>
              <a:t> and </a:t>
            </a:r>
            <a:r>
              <a:rPr lang="de-DE" dirty="0" err="1"/>
              <a:t>directing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of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holds</a:t>
            </a:r>
            <a:r>
              <a:rPr lang="de-DE" dirty="0"/>
              <a:t> (</a:t>
            </a:r>
            <a:r>
              <a:rPr lang="de-DE" dirty="0" err="1"/>
              <a:t>comparable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§ 307 </a:t>
            </a:r>
            <a:r>
              <a:rPr lang="de-DE" dirty="0" err="1"/>
              <a:t>czOZ</a:t>
            </a:r>
            <a:r>
              <a:rPr lang="de-DE" dirty="0"/>
              <a:t>)</a:t>
            </a:r>
          </a:p>
          <a:p>
            <a:r>
              <a:rPr lang="de-DE" dirty="0"/>
              <a:t>private </a:t>
            </a:r>
            <a:r>
              <a:rPr lang="de-DE" dirty="0" err="1"/>
              <a:t>foundations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serve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trust</a:t>
            </a:r>
            <a:endParaRPr lang="de-DE" dirty="0"/>
          </a:p>
          <a:p>
            <a:pPr lvl="1"/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a </a:t>
            </a:r>
            <a:r>
              <a:rPr lang="de-DE" dirty="0" err="1"/>
              <a:t>discussion</a:t>
            </a:r>
            <a:r>
              <a:rPr lang="de-DE" dirty="0"/>
              <a:t> on </a:t>
            </a:r>
            <a:r>
              <a:rPr lang="de-DE" dirty="0" err="1"/>
              <a:t>introducing</a:t>
            </a:r>
            <a:r>
              <a:rPr lang="de-DE" dirty="0"/>
              <a:t> </a:t>
            </a:r>
            <a:r>
              <a:rPr lang="de-DE" dirty="0" err="1"/>
              <a:t>trust</a:t>
            </a:r>
            <a:r>
              <a:rPr lang="de-DE" dirty="0"/>
              <a:t> in Austrian </a:t>
            </a:r>
            <a:r>
              <a:rPr lang="de-DE" dirty="0" err="1"/>
              <a:t>law</a:t>
            </a:r>
            <a:endParaRPr lang="de-DE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2705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I. </a:t>
            </a:r>
            <a:r>
              <a:rPr lang="de-AT" dirty="0" err="1"/>
              <a:t>Introduction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Basic </a:t>
            </a:r>
            <a:r>
              <a:rPr lang="de-AT" dirty="0" err="1"/>
              <a:t>elements</a:t>
            </a:r>
            <a:r>
              <a:rPr lang="de-AT" dirty="0"/>
              <a:t> of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governance</a:t>
            </a:r>
            <a:endParaRPr lang="de-AT" dirty="0"/>
          </a:p>
          <a:p>
            <a:pPr lvl="1"/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board</a:t>
            </a:r>
            <a:r>
              <a:rPr lang="de-AT" dirty="0"/>
              <a:t> must </a:t>
            </a:r>
            <a:r>
              <a:rPr lang="de-AT" dirty="0" err="1"/>
              <a:t>have</a:t>
            </a:r>
            <a:r>
              <a:rPr lang="de-AT" dirty="0"/>
              <a:t> at least </a:t>
            </a:r>
            <a:r>
              <a:rPr lang="de-AT" dirty="0" err="1"/>
              <a:t>three</a:t>
            </a:r>
            <a:r>
              <a:rPr lang="de-AT" dirty="0"/>
              <a:t> </a:t>
            </a:r>
            <a:r>
              <a:rPr lang="de-AT" dirty="0" err="1"/>
              <a:t>members</a:t>
            </a:r>
            <a:r>
              <a:rPr lang="de-AT" dirty="0"/>
              <a:t> (</a:t>
            </a:r>
            <a:r>
              <a:rPr lang="de-AT" dirty="0" err="1"/>
              <a:t>natural</a:t>
            </a:r>
            <a:r>
              <a:rPr lang="de-AT" dirty="0"/>
              <a:t> </a:t>
            </a:r>
            <a:r>
              <a:rPr lang="de-AT" dirty="0" err="1"/>
              <a:t>persons</a:t>
            </a:r>
            <a:r>
              <a:rPr lang="de-AT" dirty="0"/>
              <a:t>) (</a:t>
            </a:r>
            <a:r>
              <a:rPr lang="de-AT" dirty="0" err="1"/>
              <a:t>comparable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§ 362 </a:t>
            </a:r>
            <a:r>
              <a:rPr lang="de-AT" dirty="0" err="1"/>
              <a:t>czOZ</a:t>
            </a:r>
            <a:r>
              <a:rPr lang="de-AT"/>
              <a:t>)</a:t>
            </a:r>
            <a:endParaRPr lang="de-AT" dirty="0"/>
          </a:p>
          <a:p>
            <a:pPr lvl="1"/>
            <a:r>
              <a:rPr lang="de-AT" dirty="0" err="1"/>
              <a:t>annual</a:t>
            </a:r>
            <a:r>
              <a:rPr lang="de-AT" dirty="0"/>
              <a:t> </a:t>
            </a:r>
            <a:r>
              <a:rPr lang="de-AT" dirty="0" err="1"/>
              <a:t>auditing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professional </a:t>
            </a:r>
            <a:r>
              <a:rPr lang="de-AT" dirty="0" err="1"/>
              <a:t>appointed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court</a:t>
            </a:r>
            <a:endParaRPr lang="de-AT" dirty="0"/>
          </a:p>
          <a:p>
            <a:pPr lvl="1"/>
            <a:r>
              <a:rPr lang="de-AT" dirty="0" err="1"/>
              <a:t>beneficiaries</a:t>
            </a:r>
            <a:r>
              <a:rPr lang="de-AT" dirty="0"/>
              <a:t>‘ </a:t>
            </a:r>
            <a:r>
              <a:rPr lang="de-AT" dirty="0" err="1"/>
              <a:t>right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information</a:t>
            </a:r>
            <a:endParaRPr lang="de-AT" dirty="0"/>
          </a:p>
          <a:p>
            <a:pPr lvl="1"/>
            <a:r>
              <a:rPr lang="de-AT" dirty="0" err="1"/>
              <a:t>members</a:t>
            </a:r>
            <a:r>
              <a:rPr lang="de-AT" dirty="0"/>
              <a:t> of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board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other</a:t>
            </a:r>
            <a:r>
              <a:rPr lang="de-AT" dirty="0"/>
              <a:t> </a:t>
            </a:r>
            <a:r>
              <a:rPr lang="de-AT" dirty="0" err="1"/>
              <a:t>organs</a:t>
            </a:r>
            <a:r>
              <a:rPr lang="de-AT" dirty="0"/>
              <a:t> of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removed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court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severe</a:t>
            </a:r>
            <a:r>
              <a:rPr lang="de-AT" dirty="0"/>
              <a:t> </a:t>
            </a:r>
            <a:r>
              <a:rPr lang="de-AT" dirty="0" err="1"/>
              <a:t>reasons</a:t>
            </a:r>
            <a:r>
              <a:rPr lang="de-AT" dirty="0"/>
              <a:t> (e.g. </a:t>
            </a:r>
            <a:r>
              <a:rPr lang="de-AT" dirty="0" err="1"/>
              <a:t>breach</a:t>
            </a:r>
            <a:r>
              <a:rPr lang="de-AT" dirty="0"/>
              <a:t> of </a:t>
            </a:r>
            <a:r>
              <a:rPr lang="de-AT" dirty="0" err="1"/>
              <a:t>duties</a:t>
            </a:r>
            <a:r>
              <a:rPr lang="de-AT" dirty="0"/>
              <a:t>)</a:t>
            </a:r>
          </a:p>
          <a:p>
            <a:pPr lvl="1"/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a </a:t>
            </a:r>
            <a:r>
              <a:rPr lang="de-AT" dirty="0" err="1"/>
              <a:t>supervisory</a:t>
            </a:r>
            <a:r>
              <a:rPr lang="de-AT" dirty="0"/>
              <a:t> </a:t>
            </a:r>
            <a:r>
              <a:rPr lang="de-AT" dirty="0" err="1"/>
              <a:t>board</a:t>
            </a:r>
            <a:r>
              <a:rPr lang="de-AT" dirty="0"/>
              <a:t> (</a:t>
            </a:r>
            <a:r>
              <a:rPr lang="de-AT" dirty="0" err="1"/>
              <a:t>mandatory</a:t>
            </a:r>
            <a:r>
              <a:rPr lang="de-AT" dirty="0"/>
              <a:t> </a:t>
            </a:r>
            <a:r>
              <a:rPr lang="de-AT" dirty="0" err="1"/>
              <a:t>only</a:t>
            </a:r>
            <a:r>
              <a:rPr lang="de-AT" dirty="0"/>
              <a:t> in rare </a:t>
            </a:r>
            <a:r>
              <a:rPr lang="de-AT" dirty="0" err="1"/>
              <a:t>cases</a:t>
            </a:r>
            <a:r>
              <a:rPr lang="de-AT" dirty="0"/>
              <a:t>)</a:t>
            </a:r>
          </a:p>
          <a:p>
            <a:pPr lvl="1"/>
            <a:r>
              <a:rPr lang="de-AT" dirty="0" err="1"/>
              <a:t>other</a:t>
            </a:r>
            <a:r>
              <a:rPr lang="de-AT" dirty="0"/>
              <a:t> </a:t>
            </a:r>
            <a:r>
              <a:rPr lang="de-AT" dirty="0" err="1"/>
              <a:t>organs</a:t>
            </a:r>
            <a:r>
              <a:rPr lang="de-AT" dirty="0"/>
              <a:t> such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advisory</a:t>
            </a:r>
            <a:r>
              <a:rPr lang="de-AT" dirty="0"/>
              <a:t> </a:t>
            </a:r>
            <a:r>
              <a:rPr lang="de-AT" dirty="0" err="1"/>
              <a:t>board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implemented</a:t>
            </a:r>
            <a:r>
              <a:rPr lang="de-AT" dirty="0"/>
              <a:t>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documents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8500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II. </a:t>
            </a:r>
            <a:r>
              <a:rPr lang="de-AT" dirty="0" err="1"/>
              <a:t>Beneficiaries</a:t>
            </a:r>
            <a:r>
              <a:rPr lang="de-AT" dirty="0"/>
              <a:t> in </a:t>
            </a:r>
            <a:r>
              <a:rPr lang="de-AT" dirty="0" err="1"/>
              <a:t>general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no</a:t>
            </a:r>
            <a:r>
              <a:rPr lang="de-AT" dirty="0"/>
              <a:t> </a:t>
            </a:r>
            <a:r>
              <a:rPr lang="de-AT" dirty="0" err="1"/>
              <a:t>definition</a:t>
            </a:r>
            <a:r>
              <a:rPr lang="de-AT" dirty="0"/>
              <a:t> of </a:t>
            </a:r>
            <a:r>
              <a:rPr lang="de-AT" dirty="0" err="1"/>
              <a:t>beneficaries</a:t>
            </a:r>
            <a:r>
              <a:rPr lang="de-AT" dirty="0"/>
              <a:t> in </a:t>
            </a:r>
            <a:r>
              <a:rPr lang="de-AT" dirty="0" err="1"/>
              <a:t>the</a:t>
            </a:r>
            <a:r>
              <a:rPr lang="de-AT" dirty="0"/>
              <a:t> Private </a:t>
            </a:r>
            <a:r>
              <a:rPr lang="de-AT" dirty="0" err="1"/>
              <a:t>Foundation</a:t>
            </a:r>
            <a:r>
              <a:rPr lang="de-AT" dirty="0"/>
              <a:t> Act</a:t>
            </a:r>
          </a:p>
          <a:p>
            <a:r>
              <a:rPr lang="de-AT" dirty="0" err="1"/>
              <a:t>beneficiary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anybody</a:t>
            </a:r>
            <a:r>
              <a:rPr lang="de-AT" dirty="0"/>
              <a:t> </a:t>
            </a:r>
            <a:r>
              <a:rPr lang="de-AT" dirty="0" err="1"/>
              <a:t>who</a:t>
            </a:r>
            <a:r>
              <a:rPr lang="de-AT" dirty="0"/>
              <a:t> </a:t>
            </a:r>
            <a:r>
              <a:rPr lang="de-AT" dirty="0" err="1"/>
              <a:t>shall</a:t>
            </a:r>
            <a:r>
              <a:rPr lang="de-AT" dirty="0"/>
              <a:t> </a:t>
            </a:r>
            <a:r>
              <a:rPr lang="de-AT" dirty="0" err="1"/>
              <a:t>receive</a:t>
            </a:r>
            <a:r>
              <a:rPr lang="de-AT" dirty="0"/>
              <a:t> </a:t>
            </a:r>
            <a:r>
              <a:rPr lang="de-AT" dirty="0" err="1"/>
              <a:t>benefits</a:t>
            </a:r>
            <a:r>
              <a:rPr lang="de-AT" dirty="0"/>
              <a:t>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foundation</a:t>
            </a:r>
            <a:endParaRPr lang="de-AT" dirty="0"/>
          </a:p>
          <a:p>
            <a:r>
              <a:rPr lang="de-AT" dirty="0" err="1"/>
              <a:t>beneficiaries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designated</a:t>
            </a:r>
            <a:r>
              <a:rPr lang="de-AT" dirty="0"/>
              <a:t>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documents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chosen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a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organ</a:t>
            </a:r>
            <a:r>
              <a:rPr lang="de-AT" dirty="0"/>
              <a:t> (e.g.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board</a:t>
            </a:r>
            <a:r>
              <a:rPr lang="de-AT" dirty="0"/>
              <a:t>) </a:t>
            </a:r>
            <a:r>
              <a:rPr lang="de-AT" dirty="0" err="1"/>
              <a:t>within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purpose</a:t>
            </a:r>
            <a:r>
              <a:rPr lang="de-AT" dirty="0"/>
              <a:t> of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within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guidelines</a:t>
            </a:r>
            <a:r>
              <a:rPr lang="de-AT" dirty="0"/>
              <a:t>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laid</a:t>
            </a:r>
            <a:r>
              <a:rPr lang="de-AT" dirty="0"/>
              <a:t> down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documents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65927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II. </a:t>
            </a:r>
            <a:r>
              <a:rPr lang="de-AT" dirty="0" err="1"/>
              <a:t>Beneficiaries</a:t>
            </a:r>
            <a:r>
              <a:rPr lang="de-AT" dirty="0"/>
              <a:t> in </a:t>
            </a:r>
            <a:r>
              <a:rPr lang="de-AT" dirty="0" err="1"/>
              <a:t>general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legal </a:t>
            </a:r>
            <a:r>
              <a:rPr lang="de-AT" dirty="0" err="1"/>
              <a:t>position</a:t>
            </a:r>
            <a:r>
              <a:rPr lang="de-AT" dirty="0"/>
              <a:t> of a </a:t>
            </a:r>
            <a:r>
              <a:rPr lang="de-AT" dirty="0" err="1"/>
              <a:t>beneficiary</a:t>
            </a:r>
            <a:r>
              <a:rPr lang="de-AT" dirty="0"/>
              <a:t> </a:t>
            </a:r>
            <a:r>
              <a:rPr lang="de-AT" dirty="0" err="1"/>
              <a:t>begins</a:t>
            </a:r>
            <a:endParaRPr lang="de-AT" dirty="0"/>
          </a:p>
          <a:p>
            <a:pPr lvl="1"/>
            <a:r>
              <a:rPr lang="de-AT" dirty="0" err="1"/>
              <a:t>when</a:t>
            </a:r>
            <a:r>
              <a:rPr lang="de-AT" dirty="0"/>
              <a:t> </a:t>
            </a:r>
            <a:r>
              <a:rPr lang="de-AT" dirty="0" err="1"/>
              <a:t>designated</a:t>
            </a:r>
            <a:r>
              <a:rPr lang="de-AT" dirty="0"/>
              <a:t>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documents</a:t>
            </a:r>
            <a:r>
              <a:rPr lang="de-AT" dirty="0"/>
              <a:t> (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name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in a </a:t>
            </a:r>
            <a:r>
              <a:rPr lang="de-AT" dirty="0" err="1"/>
              <a:t>similar</a:t>
            </a:r>
            <a:r>
              <a:rPr lang="de-AT" dirty="0"/>
              <a:t> </a:t>
            </a:r>
            <a:r>
              <a:rPr lang="de-AT" dirty="0" err="1"/>
              <a:t>way</a:t>
            </a:r>
            <a:r>
              <a:rPr lang="de-AT" dirty="0"/>
              <a:t>)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entry</a:t>
            </a:r>
            <a:r>
              <a:rPr lang="de-AT" dirty="0"/>
              <a:t> of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foundation</a:t>
            </a:r>
            <a:endParaRPr lang="de-AT" dirty="0"/>
          </a:p>
          <a:p>
            <a:pPr lvl="1"/>
            <a:r>
              <a:rPr lang="de-AT" dirty="0" err="1"/>
              <a:t>if</a:t>
            </a:r>
            <a:r>
              <a:rPr lang="de-AT" dirty="0"/>
              <a:t> </a:t>
            </a:r>
            <a:r>
              <a:rPr lang="de-AT" dirty="0" err="1"/>
              <a:t>designation</a:t>
            </a:r>
            <a:r>
              <a:rPr lang="de-AT" dirty="0"/>
              <a:t> </a:t>
            </a:r>
            <a:r>
              <a:rPr lang="de-AT" dirty="0" err="1"/>
              <a:t>depends</a:t>
            </a:r>
            <a:r>
              <a:rPr lang="de-AT" dirty="0"/>
              <a:t> on a </a:t>
            </a:r>
            <a:r>
              <a:rPr lang="de-AT" dirty="0" err="1"/>
              <a:t>condition</a:t>
            </a:r>
            <a:r>
              <a:rPr lang="de-AT" dirty="0"/>
              <a:t>, </a:t>
            </a:r>
            <a:r>
              <a:rPr lang="de-AT" dirty="0" err="1"/>
              <a:t>only</a:t>
            </a:r>
            <a:r>
              <a:rPr lang="de-AT" dirty="0"/>
              <a:t> </a:t>
            </a:r>
            <a:r>
              <a:rPr lang="de-AT" dirty="0" err="1"/>
              <a:t>when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condition</a:t>
            </a:r>
            <a:r>
              <a:rPr lang="de-AT" dirty="0"/>
              <a:t> </a:t>
            </a:r>
            <a:r>
              <a:rPr lang="de-AT" dirty="0" err="1"/>
              <a:t>has</a:t>
            </a:r>
            <a:r>
              <a:rPr lang="de-AT" dirty="0"/>
              <a:t> </a:t>
            </a:r>
            <a:r>
              <a:rPr lang="de-AT" dirty="0" err="1"/>
              <a:t>been</a:t>
            </a:r>
            <a:r>
              <a:rPr lang="de-AT" dirty="0"/>
              <a:t> </a:t>
            </a:r>
            <a:r>
              <a:rPr lang="de-AT" dirty="0" err="1"/>
              <a:t>met</a:t>
            </a:r>
            <a:endParaRPr lang="de-AT" dirty="0"/>
          </a:p>
          <a:p>
            <a:pPr lvl="1"/>
            <a:r>
              <a:rPr lang="de-AT" dirty="0" err="1"/>
              <a:t>when</a:t>
            </a:r>
            <a:r>
              <a:rPr lang="de-AT" dirty="0"/>
              <a:t> </a:t>
            </a:r>
            <a:r>
              <a:rPr lang="de-AT" dirty="0" err="1"/>
              <a:t>appointment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organ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required</a:t>
            </a:r>
            <a:r>
              <a:rPr lang="de-AT" dirty="0"/>
              <a:t> </a:t>
            </a:r>
            <a:r>
              <a:rPr lang="de-AT" dirty="0" err="1"/>
              <a:t>only</a:t>
            </a:r>
            <a:r>
              <a:rPr lang="de-AT" dirty="0"/>
              <a:t> after </a:t>
            </a:r>
            <a:r>
              <a:rPr lang="de-AT" dirty="0" err="1"/>
              <a:t>appointment</a:t>
            </a:r>
            <a:r>
              <a:rPr lang="de-AT" dirty="0"/>
              <a:t> („</a:t>
            </a:r>
            <a:r>
              <a:rPr lang="de-AT" dirty="0" err="1"/>
              <a:t>discretionary</a:t>
            </a:r>
            <a:r>
              <a:rPr lang="de-AT" dirty="0"/>
              <a:t> </a:t>
            </a:r>
            <a:r>
              <a:rPr lang="de-AT" dirty="0" err="1"/>
              <a:t>beneficiaries</a:t>
            </a:r>
            <a:r>
              <a:rPr lang="de-AT" dirty="0"/>
              <a:t>“)</a:t>
            </a:r>
          </a:p>
          <a:p>
            <a:pPr lvl="1"/>
            <a:r>
              <a:rPr lang="en-US" dirty="0"/>
              <a:t>beneficiaries are only those persons whose current beneficiary status is directly established without any intervening act </a:t>
            </a:r>
            <a:r>
              <a:rPr lang="en-US" sz="1600" dirty="0"/>
              <a:t>(e.g. Austrian Supreme Court 6 Ob 24/21d; 6 Ob 179/21y)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333333"/>
                </a:solidFill>
              </a:rPr>
              <a:t>The same applies if the determination of the beneficiary still depends on a resolution of the governing body or the decision of a body appointed by the founder for this purpose, even if the person has already been specified in the declaration of foundation</a:t>
            </a:r>
            <a:r>
              <a:rPr lang="en-US" sz="1600" dirty="0">
                <a:solidFill>
                  <a:srgbClr val="333333"/>
                </a:solidFill>
              </a:rPr>
              <a:t> (Austrian Supreme Court 6 Ob 24/21d)</a:t>
            </a:r>
            <a:r>
              <a:rPr lang="en-US" dirty="0">
                <a:solidFill>
                  <a:srgbClr val="333333"/>
                </a:solidFill>
              </a:rPr>
              <a:t>.</a:t>
            </a:r>
            <a:endParaRPr lang="de-AT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9201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1BC7A1B7-16E9-072B-4F45-47AD7D90DC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AE73494-957C-5567-EB73-9D57CBC578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E2A6049-264F-D631-28F9-03EBA692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III. </a:t>
            </a:r>
            <a:r>
              <a:rPr lang="de-DE" dirty="0" err="1"/>
              <a:t>Monetary</a:t>
            </a:r>
            <a:r>
              <a:rPr lang="de-DE" dirty="0"/>
              <a:t> and non-</a:t>
            </a:r>
            <a:r>
              <a:rPr lang="de-DE" dirty="0" err="1"/>
              <a:t>monetary</a:t>
            </a:r>
            <a:r>
              <a:rPr lang="de-DE" dirty="0"/>
              <a:t> </a:t>
            </a:r>
            <a:r>
              <a:rPr lang="de-DE" dirty="0" err="1"/>
              <a:t>rights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B02ECFA-6431-B693-9459-9B12A8551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monetary</a:t>
            </a:r>
            <a:r>
              <a:rPr lang="de-DE" dirty="0"/>
              <a:t> </a:t>
            </a:r>
            <a:r>
              <a:rPr lang="de-DE" dirty="0" err="1"/>
              <a:t>rights</a:t>
            </a:r>
            <a:r>
              <a:rPr lang="de-DE" dirty="0"/>
              <a:t>: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provided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documents</a:t>
            </a:r>
            <a:endParaRPr lang="de-DE" dirty="0"/>
          </a:p>
          <a:p>
            <a:pPr lvl="1"/>
            <a:r>
              <a:rPr lang="de-DE" dirty="0"/>
              <a:t>in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dependent</a:t>
            </a:r>
            <a:r>
              <a:rPr lang="de-DE" dirty="0"/>
              <a:t> on a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resolution</a:t>
            </a:r>
            <a:endParaRPr lang="de-DE" dirty="0"/>
          </a:p>
          <a:p>
            <a:pPr lvl="1"/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rule</a:t>
            </a:r>
            <a:r>
              <a:rPr lang="de-DE" dirty="0"/>
              <a:t> </a:t>
            </a:r>
            <a:r>
              <a:rPr lang="de-DE" dirty="0" err="1"/>
              <a:t>monetary</a:t>
            </a:r>
            <a:r>
              <a:rPr lang="de-DE" dirty="0"/>
              <a:t> </a:t>
            </a:r>
            <a:r>
              <a:rPr lang="de-DE" dirty="0" err="1"/>
              <a:t>claims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enforced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courts</a:t>
            </a:r>
            <a:endParaRPr lang="de-DE" dirty="0"/>
          </a:p>
          <a:p>
            <a:pPr lvl="1"/>
            <a:r>
              <a:rPr lang="de-DE" dirty="0" err="1"/>
              <a:t>if</a:t>
            </a:r>
            <a:r>
              <a:rPr lang="de-DE" dirty="0"/>
              <a:t> not </a:t>
            </a:r>
            <a:r>
              <a:rPr lang="de-DE" dirty="0" err="1"/>
              <a:t>provided</a:t>
            </a:r>
            <a:r>
              <a:rPr lang="de-DE" dirty="0"/>
              <a:t> </a:t>
            </a:r>
            <a:r>
              <a:rPr lang="de-DE" dirty="0" err="1"/>
              <a:t>otherwise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documents</a:t>
            </a:r>
            <a:endParaRPr lang="de-DE" dirty="0"/>
          </a:p>
          <a:p>
            <a:pPr lvl="1"/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resolution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distribution</a:t>
            </a:r>
            <a:r>
              <a:rPr lang="de-DE" dirty="0"/>
              <a:t> of </a:t>
            </a:r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beneficiary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made</a:t>
            </a:r>
            <a:endParaRPr lang="de-DE" dirty="0"/>
          </a:p>
          <a:p>
            <a:r>
              <a:rPr lang="de-DE" dirty="0"/>
              <a:t>non-</a:t>
            </a:r>
            <a:r>
              <a:rPr lang="de-DE" dirty="0" err="1"/>
              <a:t>monetary</a:t>
            </a:r>
            <a:r>
              <a:rPr lang="de-DE" dirty="0"/>
              <a:t> </a:t>
            </a:r>
            <a:r>
              <a:rPr lang="de-DE" dirty="0" err="1"/>
              <a:t>rights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DE" dirty="0"/>
          </a:p>
          <a:p>
            <a:pPr lvl="1"/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request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removal</a:t>
            </a:r>
            <a:r>
              <a:rPr lang="de-DE" dirty="0"/>
              <a:t> of a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member</a:t>
            </a:r>
            <a:endParaRPr lang="de-DE" dirty="0"/>
          </a:p>
          <a:p>
            <a:pPr lvl="1"/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apply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dissolution</a:t>
            </a:r>
            <a:r>
              <a:rPr lang="de-DE" dirty="0"/>
              <a:t> of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did</a:t>
            </a:r>
            <a:r>
              <a:rPr lang="de-DE" dirty="0"/>
              <a:t> not pass a </a:t>
            </a:r>
            <a:r>
              <a:rPr lang="de-DE" dirty="0" err="1"/>
              <a:t>resolution</a:t>
            </a:r>
            <a:r>
              <a:rPr lang="de-DE" dirty="0"/>
              <a:t> </a:t>
            </a:r>
            <a:r>
              <a:rPr lang="de-DE" dirty="0" err="1"/>
              <a:t>although</a:t>
            </a:r>
            <a:r>
              <a:rPr lang="de-DE" dirty="0"/>
              <a:t> a </a:t>
            </a:r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dissolution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occurred</a:t>
            </a:r>
            <a:endParaRPr lang="de-DE" dirty="0"/>
          </a:p>
          <a:p>
            <a:r>
              <a:rPr lang="de-DE" dirty="0"/>
              <a:t>legal </a:t>
            </a:r>
            <a:r>
              <a:rPr lang="de-DE" dirty="0" err="1"/>
              <a:t>nature</a:t>
            </a:r>
            <a:r>
              <a:rPr lang="de-DE" dirty="0"/>
              <a:t> of </a:t>
            </a:r>
            <a:r>
              <a:rPr lang="de-DE" dirty="0" err="1"/>
              <a:t>beneficiaries</a:t>
            </a:r>
            <a:r>
              <a:rPr lang="de-DE" dirty="0"/>
              <a:t>‘ </a:t>
            </a:r>
            <a:r>
              <a:rPr lang="de-DE" dirty="0" err="1"/>
              <a:t>rights</a:t>
            </a:r>
            <a:r>
              <a:rPr lang="de-DE" dirty="0"/>
              <a:t>?</a:t>
            </a:r>
          </a:p>
          <a:p>
            <a:pPr lvl="1"/>
            <a:r>
              <a:rPr lang="de-DE" dirty="0" err="1"/>
              <a:t>no</a:t>
            </a:r>
            <a:r>
              <a:rPr lang="de-DE" dirty="0"/>
              <a:t> in-</a:t>
            </a:r>
            <a:r>
              <a:rPr lang="de-DE" dirty="0" err="1"/>
              <a:t>depth</a:t>
            </a:r>
            <a:r>
              <a:rPr lang="de-DE" dirty="0"/>
              <a:t> </a:t>
            </a:r>
            <a:r>
              <a:rPr lang="de-DE" dirty="0" err="1"/>
              <a:t>discussion</a:t>
            </a:r>
            <a:r>
              <a:rPr lang="de-DE" dirty="0"/>
              <a:t> in Austrian </a:t>
            </a:r>
            <a:r>
              <a:rPr lang="de-DE" dirty="0" err="1"/>
              <a:t>law</a:t>
            </a:r>
            <a:r>
              <a:rPr lang="de-AT" dirty="0"/>
              <a:t>: </a:t>
            </a:r>
            <a:r>
              <a:rPr lang="de-AT" dirty="0" err="1"/>
              <a:t>similar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membership</a:t>
            </a:r>
            <a:r>
              <a:rPr lang="de-AT" dirty="0"/>
              <a:t> </a:t>
            </a:r>
            <a:r>
              <a:rPr lang="de-AT" dirty="0" err="1"/>
              <a:t>rights</a:t>
            </a:r>
            <a:r>
              <a:rPr lang="de-AT" dirty="0"/>
              <a:t> of shareholder?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65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15E8A683-6599-AFF3-077F-20BE007F39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1E484E0-464B-62D1-231A-7FC5D43870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6922FD5-150F-D9B3-47EF-320B17751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Right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196C985-20DB-96C5-31D1-15E2813B2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fundamental </a:t>
            </a:r>
            <a:r>
              <a:rPr lang="de-DE" dirty="0" err="1"/>
              <a:t>element</a:t>
            </a:r>
            <a:r>
              <a:rPr lang="de-DE" dirty="0"/>
              <a:t> of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governance</a:t>
            </a:r>
            <a:endParaRPr lang="de-DE" dirty="0"/>
          </a:p>
          <a:p>
            <a:r>
              <a:rPr lang="de-DE" dirty="0" err="1"/>
              <a:t>every</a:t>
            </a:r>
            <a:r>
              <a:rPr lang="de-DE" dirty="0"/>
              <a:t> </a:t>
            </a:r>
            <a:r>
              <a:rPr lang="de-DE" dirty="0" err="1"/>
              <a:t>beneficiary</a:t>
            </a:r>
            <a:r>
              <a:rPr lang="de-DE" dirty="0"/>
              <a:t> </a:t>
            </a:r>
            <a:r>
              <a:rPr lang="de-DE" dirty="0" err="1"/>
              <a:t>whose</a:t>
            </a:r>
            <a:r>
              <a:rPr lang="de-DE" dirty="0"/>
              <a:t> legal </a:t>
            </a:r>
            <a:r>
              <a:rPr lang="de-DE" dirty="0" err="1"/>
              <a:t>position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begun</a:t>
            </a:r>
            <a:endParaRPr lang="de-DE" dirty="0"/>
          </a:p>
          <a:p>
            <a:pPr lvl="1"/>
            <a:r>
              <a:rPr lang="de-DE" dirty="0"/>
              <a:t>and potential </a:t>
            </a:r>
            <a:r>
              <a:rPr lang="de-DE" dirty="0" err="1"/>
              <a:t>beneficiaries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belong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group</a:t>
            </a:r>
            <a:r>
              <a:rPr lang="de-DE" dirty="0"/>
              <a:t> of </a:t>
            </a:r>
            <a:r>
              <a:rPr lang="de-DE" dirty="0" err="1"/>
              <a:t>beneficiaries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largly</a:t>
            </a:r>
            <a:r>
              <a:rPr lang="de-DE" dirty="0"/>
              <a:t> </a:t>
            </a:r>
            <a:r>
              <a:rPr lang="de-DE" dirty="0" err="1"/>
              <a:t>determined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so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discretionary</a:t>
            </a:r>
            <a:r>
              <a:rPr lang="de-DE" dirty="0"/>
              <a:t> power </a:t>
            </a:r>
            <a:r>
              <a:rPr lang="de-DE" dirty="0" err="1"/>
              <a:t>left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board</a:t>
            </a:r>
            <a:endParaRPr lang="de-DE" dirty="0"/>
          </a:p>
          <a:p>
            <a:pPr lvl="1"/>
            <a:r>
              <a:rPr lang="de-DE" dirty="0" err="1"/>
              <a:t>circle</a:t>
            </a:r>
            <a:r>
              <a:rPr lang="de-DE" dirty="0"/>
              <a:t> of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claim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interpreted</a:t>
            </a:r>
            <a:r>
              <a:rPr lang="de-DE" dirty="0"/>
              <a:t> </a:t>
            </a:r>
            <a:r>
              <a:rPr lang="de-DE" dirty="0" err="1"/>
              <a:t>too</a:t>
            </a:r>
            <a:r>
              <a:rPr lang="de-DE" dirty="0"/>
              <a:t> </a:t>
            </a:r>
            <a:r>
              <a:rPr lang="de-DE" dirty="0" err="1"/>
              <a:t>narrowly</a:t>
            </a:r>
            <a:r>
              <a:rPr lang="de-DE" dirty="0"/>
              <a:t> in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avoid</a:t>
            </a:r>
            <a:r>
              <a:rPr lang="de-DE" dirty="0"/>
              <a:t> a lack of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endParaRPr lang="de-DE" dirty="0"/>
          </a:p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wide</a:t>
            </a:r>
            <a:r>
              <a:rPr lang="de-DE" dirty="0"/>
              <a:t> </a:t>
            </a:r>
            <a:r>
              <a:rPr lang="de-DE" dirty="0" err="1"/>
              <a:t>range</a:t>
            </a:r>
            <a:r>
              <a:rPr lang="de-DE" dirty="0"/>
              <a:t> of potential </a:t>
            </a:r>
            <a:r>
              <a:rPr lang="de-DE" dirty="0" err="1"/>
              <a:t>beneficiaries</a:t>
            </a:r>
            <a:r>
              <a:rPr lang="de-DE" dirty="0"/>
              <a:t> (e.g.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students</a:t>
            </a:r>
            <a:r>
              <a:rPr lang="de-DE" dirty="0"/>
              <a:t> at Masaryk University)</a:t>
            </a:r>
          </a:p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foundation‘s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promote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welfare</a:t>
            </a:r>
            <a:r>
              <a:rPr lang="de-DE" dirty="0"/>
              <a:t> of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public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683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CC6F966E-464A-2E77-3C0F-5910764601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/>
              <a:t>Prof. Dr. Martin Schauer     Department of Civil Law    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AE4A036-BE61-76B7-F725-DD101DB95A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2C12DCF-FDFE-4372-9DDF-8BB086332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Right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1C9C141-4C15-7B21-B986-8672FD05B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request</a:t>
            </a:r>
            <a:endParaRPr lang="de-DE" dirty="0"/>
          </a:p>
          <a:p>
            <a:pPr lvl="1"/>
            <a:r>
              <a:rPr lang="de-DE" dirty="0" err="1"/>
              <a:t>information</a:t>
            </a:r>
            <a:r>
              <a:rPr lang="de-DE" dirty="0"/>
              <a:t> on </a:t>
            </a:r>
            <a:r>
              <a:rPr lang="en-US" dirty="0">
                <a:solidFill>
                  <a:srgbClr val="333333"/>
                </a:solidFill>
                <a:latin typeface="-apple-system"/>
              </a:rPr>
              <a:t>the fulfilment of the foundation's purpose</a:t>
            </a:r>
          </a:p>
          <a:p>
            <a:pPr lvl="1"/>
            <a:r>
              <a:rPr lang="en-US" dirty="0">
                <a:solidFill>
                  <a:srgbClr val="333333"/>
                </a:solidFill>
                <a:latin typeface="-apple-system"/>
              </a:rPr>
              <a:t>inspect the annual financial statements, the management report, the audit report, the books of account, the foundation deed and the supplementary foundation deed</a:t>
            </a:r>
          </a:p>
          <a:p>
            <a:pPr lvl="1"/>
            <a:r>
              <a:rPr lang="en-US" dirty="0">
                <a:solidFill>
                  <a:srgbClr val="333333"/>
                </a:solidFill>
                <a:latin typeface="-apple-system"/>
              </a:rPr>
              <a:t>no original documents have to be provided to the beneficiary</a:t>
            </a:r>
          </a:p>
          <a:p>
            <a:pPr lvl="1"/>
            <a:r>
              <a:rPr lang="en-US" dirty="0">
                <a:solidFill>
                  <a:srgbClr val="333333"/>
                </a:solidFill>
                <a:latin typeface="-apple-system"/>
              </a:rPr>
              <a:t>but beneficiary may produce copies on his own expenses</a:t>
            </a:r>
          </a:p>
          <a:p>
            <a:pPr lvl="1"/>
            <a:r>
              <a:rPr lang="en-US" dirty="0">
                <a:solidFill>
                  <a:srgbClr val="333333"/>
                </a:solidFill>
                <a:latin typeface="-apple-system"/>
              </a:rPr>
              <a:t>extension to inspect documents of companies the shares of which are held by the foundation?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9180198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en-v10.potx" id="{9896EA3D-72B6-4023-9F63-F32925A13CDB}" vid="{276D4D44-9036-4AB3-B85F-98413CE9D3B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Schauer</Template>
  <TotalTime>0</TotalTime>
  <Words>1028</Words>
  <Application>Microsoft Office PowerPoint</Application>
  <PresentationFormat>Širokoúhlá obrazovka</PresentationFormat>
  <Paragraphs>97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-apple-system</vt:lpstr>
      <vt:lpstr>Arial</vt:lpstr>
      <vt:lpstr>Tahoma</vt:lpstr>
      <vt:lpstr>Wingdings</vt:lpstr>
      <vt:lpstr>Presentation_MU_EN</vt:lpstr>
      <vt:lpstr>The legal position of beneficiaries</vt:lpstr>
      <vt:lpstr>Survey of contents</vt:lpstr>
      <vt:lpstr>I. Introduction</vt:lpstr>
      <vt:lpstr>I. Introduction</vt:lpstr>
      <vt:lpstr>II. Beneficiaries in general</vt:lpstr>
      <vt:lpstr>II. Beneficiaries in general</vt:lpstr>
      <vt:lpstr>III. Monetary and non-monetary rights</vt:lpstr>
      <vt:lpstr>IV. Right to information</vt:lpstr>
      <vt:lpstr>IV. Right to information</vt:lpstr>
      <vt:lpstr>IV. Right to information</vt:lpstr>
      <vt:lpstr>V. Right to request removal of board member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legal position of beneficiaries</dc:title>
  <dc:creator>Martin Schauer</dc:creator>
  <cp:lastModifiedBy>Kateřina Ronovská</cp:lastModifiedBy>
  <cp:revision>6</cp:revision>
  <cp:lastPrinted>1601-01-01T00:00:00Z</cp:lastPrinted>
  <dcterms:created xsi:type="dcterms:W3CDTF">2023-04-24T17:29:14Z</dcterms:created>
  <dcterms:modified xsi:type="dcterms:W3CDTF">2023-08-28T14:48:46Z</dcterms:modified>
</cp:coreProperties>
</file>