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6" r:id="rId2"/>
    <p:sldId id="532" r:id="rId3"/>
    <p:sldId id="533" r:id="rId4"/>
    <p:sldId id="534" r:id="rId5"/>
    <p:sldId id="535" r:id="rId6"/>
    <p:sldId id="536" r:id="rId7"/>
    <p:sldId id="537" r:id="rId8"/>
    <p:sldId id="538" r:id="rId9"/>
    <p:sldId id="539" r:id="rId10"/>
    <p:sldId id="540" r:id="rId11"/>
    <p:sldId id="378" r:id="rId12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235" autoAdjust="0"/>
    <p:restoredTop sz="86465" autoAdjust="0"/>
  </p:normalViewPr>
  <p:slideViewPr>
    <p:cSldViewPr>
      <p:cViewPr varScale="1">
        <p:scale>
          <a:sx n="100" d="100"/>
          <a:sy n="100" d="100"/>
        </p:scale>
        <p:origin x="15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43FD-2BA9-45A8-8454-5EB3E5F329B9}" type="datetimeFigureOut">
              <a:rPr lang="cs-CZ" smtClean="0"/>
              <a:t>25.04.2024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01F4-5D6F-4806-A8E8-EE945DACD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27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25.04.2024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7E846B-B3F9-4F67-A2B3-4D85F77A588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79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1686890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Novela OZ 2021</a:t>
            </a:r>
          </a:p>
          <a:p>
            <a:pPr algn="ctr"/>
            <a:r>
              <a:rPr lang="cs-CZ" sz="4000" dirty="0"/>
              <a:t>nezletilci, svéprávnost, deliktní způsobilost atd.</a:t>
            </a:r>
          </a:p>
          <a:p>
            <a:pPr marL="571500" indent="-571500" algn="ctr">
              <a:buFontTx/>
              <a:buChar char="-"/>
            </a:pPr>
            <a:r>
              <a:rPr lang="cs-CZ" sz="4000" dirty="0" smtClean="0"/>
              <a:t>výběr –</a:t>
            </a:r>
          </a:p>
          <a:p>
            <a:pPr marL="571500" indent="-571500" algn="ctr">
              <a:buFontTx/>
              <a:buChar char="-"/>
            </a:pPr>
            <a:endParaRPr lang="cs-CZ" sz="4000" dirty="0"/>
          </a:p>
          <a:p>
            <a:pPr algn="ctr"/>
            <a:r>
              <a:rPr lang="cs-CZ" sz="4000" dirty="0" smtClean="0"/>
              <a:t>Filip </a:t>
            </a:r>
            <a:r>
              <a:rPr lang="cs-CZ" sz="4000" dirty="0" err="1" smtClean="0"/>
              <a:t>Melzer</a:t>
            </a:r>
            <a:endParaRPr lang="cs-CZ" sz="4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0C834-36D1-4AEF-9D7A-86C8DE3E7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725487"/>
            <a:ext cx="8086635" cy="543273"/>
          </a:xfrm>
        </p:spPr>
        <p:txBody>
          <a:bodyPr/>
          <a:lstStyle/>
          <a:p>
            <a:r>
              <a:rPr lang="cs-CZ" dirty="0"/>
              <a:t>Přechodná ustanovení - OSŘ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39C5E-1942-4171-9190-FFBC472F8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8965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1. Zákon č. 99/1963 Sb., ve znění účinném ode dne nabytí účinnosti tohoto zákona, se použije i na řízení zahájená přede dnem nabytí účinnosti tohoto zákona; právní účinky úkonů, které v řízení nastaly přede dnem nabytí účinnosti tohoto zákona, zůstávají zachovány.</a:t>
            </a:r>
          </a:p>
          <a:p>
            <a:pPr algn="just"/>
            <a:r>
              <a:rPr lang="cs-CZ" dirty="0"/>
              <a:t>2. Ustanovení § 262c zákona č. 99/1963 Sb., ve znění účinném ode dne nabytí účinnosti tohoto zákona, se použije </a:t>
            </a:r>
            <a:r>
              <a:rPr lang="cs-CZ" b="1" dirty="0"/>
              <a:t>i na řízení zahájená přede dnem nabytí účinnosti tohoto zákona</a:t>
            </a:r>
            <a:r>
              <a:rPr lang="cs-CZ" dirty="0"/>
              <a:t>, je-li povinným osoba, která dovršila </a:t>
            </a:r>
            <a:r>
              <a:rPr lang="cs-CZ" b="1" dirty="0"/>
              <a:t>dvacátý první rok </a:t>
            </a:r>
            <a:r>
              <a:rPr lang="cs-CZ" dirty="0"/>
              <a:t>věku nejdříve v den nabytí účinnosti tohoto zákona.</a:t>
            </a:r>
          </a:p>
          <a:p>
            <a:pPr algn="just"/>
            <a:r>
              <a:rPr lang="cs-CZ" dirty="0"/>
              <a:t>3. O možnosti domáhat se zastavení výkonu rozhodnutí podle § 262c zákona č. 99/1963 Sb., ve znění účinném ode dne nabytí účinnosti tohoto zákona, </a:t>
            </a:r>
            <a:r>
              <a:rPr lang="cs-CZ" u="sng" dirty="0"/>
              <a:t>poučí soud povinného v řízeních zahájených přede dnem nabytí účinnosti tohoto zákona v usnesení o nařízení výkonu rozhodnutí</a:t>
            </a:r>
            <a:r>
              <a:rPr lang="cs-CZ" dirty="0"/>
              <a:t>, bylo-li toto usnesení vydáno nejdříve v den nabytí účinnosti tohoto zákona.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5685D0-BCDF-4E6E-84E6-D002BB0E62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085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78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37E57-B4F8-4340-A678-2FADECFE2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36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965B2-DB26-48F8-A554-A7052E30E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arenBoth"/>
            </a:pPr>
            <a:r>
              <a:rPr lang="cs-CZ" dirty="0"/>
              <a:t>Nezletilý, který nenabyl plné svéprávnosti, není nikdy, bez ohledu na obsah ostatních ustanovení, způsobilý jednat samostatně v těch záležitostech, k nimž by i jeho zákonný zástupce potřeboval přivolení soudu.</a:t>
            </a:r>
          </a:p>
          <a:p>
            <a:pPr marL="457200" indent="-457200" algn="just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I když je nezletilý, který nenabyl plné svéprávnosti, způsobilý jednat v určité záležitosti samostatně, lze podmínit, že následky právního jednání nastanou až souhlasem zákonného zástupce nezletilého uděleným v určené lhůtě, jinak ve lhůtě dvou týdnů od vyžádání; to neplatí pro právní jednání osobní povahy a právní jednání podle § 33.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745EFD2-8954-4C8F-B863-A5BDF7712A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5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9F652-659D-4E2E-ADDC-36D868ABF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/>
          <a:lstStyle/>
          <a:p>
            <a:r>
              <a:rPr lang="cs-CZ" dirty="0"/>
              <a:t>§ 899a – ručení a dluh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176B5B-6742-4054-974B-588A2990D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72816"/>
            <a:ext cx="8082321" cy="4359697"/>
          </a:xfrm>
        </p:spPr>
        <p:txBody>
          <a:bodyPr/>
          <a:lstStyle/>
          <a:p>
            <a:pPr marL="457200" indent="-457200" algn="just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Splnění peněžitého dluhu z právního jednání nezletilého, který nenabyl plné svéprávnosti, </a:t>
            </a:r>
            <a:r>
              <a:rPr lang="cs-CZ" u="sng" dirty="0">
                <a:solidFill>
                  <a:srgbClr val="FF0000"/>
                </a:solidFill>
              </a:rPr>
              <a:t>lze vymoci pouze z majetku, který nezletilý nabyl před nabytím plné svéprávnosti, a majetku, který nabyl právním jednáním vztahujícím se výlučně k majetku nabytému před nabytím plné svéprávnosti</a:t>
            </a:r>
            <a:r>
              <a:rPr lang="cs-CZ" dirty="0">
                <a:solidFill>
                  <a:srgbClr val="FF0000"/>
                </a:solidFill>
              </a:rPr>
              <a:t>; to neplatí pro peněžitý dluh vzniklý při výdělečné činnosti podle § 33.</a:t>
            </a:r>
          </a:p>
          <a:p>
            <a:pPr marL="457200" indent="-457200" algn="just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Za peněžitý dluh dítěte, který vznikl z právního jednání učiněného před nabytím plné svéprávnosti, </a:t>
            </a:r>
            <a:r>
              <a:rPr lang="cs-CZ" u="sng" dirty="0">
                <a:solidFill>
                  <a:srgbClr val="FF0000"/>
                </a:solidFill>
              </a:rPr>
              <a:t>ručí rodič, který za dítě jednal nebo mu k právnímu jednání udělil souhlas; tím není dotčen § 876 odst. 3. Ručitel nemůže vymáhat po dlužníkovi vyrovnání tohoto dluhu.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FBCAF33-EDD1-4253-B40F-8A2B9A0B5B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17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42A68-C580-4294-8CCF-A6E514164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246" y="836712"/>
            <a:ext cx="8086635" cy="647700"/>
          </a:xfrm>
        </p:spPr>
        <p:txBody>
          <a:bodyPr/>
          <a:lstStyle/>
          <a:p>
            <a:r>
              <a:rPr lang="cs-CZ" dirty="0"/>
              <a:t>§ 1932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631EE-0FA8-4F0F-A923-06EDCE1FF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431705"/>
          </a:xfrm>
        </p:spPr>
        <p:txBody>
          <a:bodyPr/>
          <a:lstStyle/>
          <a:p>
            <a:pPr marL="0" indent="0" algn="just">
              <a:buNone/>
            </a:pPr>
            <a:r>
              <a:rPr lang="cs-CZ" sz="2200" dirty="0"/>
              <a:t>(1) </a:t>
            </a:r>
            <a:r>
              <a:rPr lang="cs-CZ" sz="2200" dirty="0">
                <a:solidFill>
                  <a:srgbClr val="FF0000"/>
                </a:solidFill>
              </a:rPr>
              <a:t>Má-li dlužník plnit na jistinu, úroky a náklady spojené s uplatněním pohledávky, započte se plnění nejprve na náklady již určené, pak na úroky z prodlení, poté na úroky a nakonec na jistinu, ledaže dlužník projeví při plnění jinou vůli, </a:t>
            </a:r>
            <a:r>
              <a:rPr lang="cs-CZ" sz="2200" dirty="0"/>
              <a:t>a věřitel s tím souhlasí.</a:t>
            </a:r>
          </a:p>
          <a:p>
            <a:pPr marL="0" indent="0" algn="just">
              <a:buNone/>
            </a:pPr>
            <a:r>
              <a:rPr lang="cs-CZ" sz="2200" strike="sngStrike" dirty="0"/>
              <a:t>(2) Určí-li dlužník, že plní nejprve na jistinu, úročí se náklady i úroky.</a:t>
            </a:r>
          </a:p>
          <a:p>
            <a:pPr marL="0" indent="0" algn="just">
              <a:buNone/>
            </a:pPr>
            <a:r>
              <a:rPr lang="cs-CZ" sz="2200" dirty="0"/>
              <a:t>(2) Je-li dlužníkem spotřebitel, který je v prodlení s plněním dluhu, započte se plnění nejprve na náklady již určené, pak na jistinu pohledávky, poté na úroky a nakonec na úroky z prodlení.</a:t>
            </a:r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9CD894-85E3-4639-B351-B6BA690EAC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17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E634E-12AD-41CC-AF59-EEDEDFEF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2048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07F0FD-DDB7-425D-8BE1-23D371B0E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AutoNum type="arabicParenBoth"/>
            </a:pPr>
            <a:r>
              <a:rPr lang="cs-CZ" dirty="0"/>
              <a:t>Ujednají-li strany pro případ porušení smluvené povinnosti smluvní pokutu v určité výši nebo způsob, jak se výše smluvní pokuty určí, může věřitel požadovat smluvní pokutu bez zřetele k tomu, zda mu porušením utvrzené povinnosti vznikla škoda. Smluvní pokuta může být ujednána i v jiném plnění než peněžitém.</a:t>
            </a:r>
          </a:p>
          <a:p>
            <a:pPr marL="457200" indent="-457200" algn="just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K ujednání, kterým se zavázal k plnění smluvní pokuty nezletilý, který v době ujednání nedovršil patnácti let, se nepřihlíží.</a:t>
            </a:r>
          </a:p>
          <a:p>
            <a:pPr marL="0" indent="0" algn="just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AB1B0A-2168-4601-8040-2BBD3A141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83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98EC2-CCD2-45BE-9B5A-B9309FEF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23" y="908720"/>
            <a:ext cx="8086635" cy="431676"/>
          </a:xfrm>
        </p:spPr>
        <p:txBody>
          <a:bodyPr/>
          <a:lstStyle/>
          <a:p>
            <a:r>
              <a:rPr lang="cs-CZ" dirty="0"/>
              <a:t>§ 2920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89742-EDCA-472B-9E88-C0BA47ED4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691608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AutoNum type="arabicParenBoth"/>
            </a:pPr>
            <a:r>
              <a:rPr lang="cs-CZ" dirty="0"/>
              <a:t>Nezletilý, který dovršil </a:t>
            </a:r>
            <a:r>
              <a:rPr lang="cs-CZ" dirty="0">
                <a:solidFill>
                  <a:srgbClr val="FF0000"/>
                </a:solidFill>
              </a:rPr>
              <a:t>třinácti let </a:t>
            </a:r>
            <a:r>
              <a:rPr lang="cs-CZ" dirty="0"/>
              <a:t>a nenabyl plné svéprávnosti, nebo ten, kdo je stižen duševní poruchou, nahradí způsobenou škodu, pokud byl způsobilý ovládnout své jednání a posoudit jeho následky; poškozenému náleží náhrada škody i tehdy, nebránil-li se škůdci ze šetrnosti k němu.</a:t>
            </a:r>
          </a:p>
          <a:p>
            <a:pPr marL="457200" indent="-457200" algn="just">
              <a:buAutoNum type="arabicParenBoth"/>
            </a:pPr>
            <a:r>
              <a:rPr lang="cs-CZ" dirty="0"/>
              <a:t>Nebyl-li nezletilý, který </a:t>
            </a:r>
            <a:r>
              <a:rPr lang="cs-CZ" dirty="0">
                <a:solidFill>
                  <a:srgbClr val="FF0000"/>
                </a:solidFill>
              </a:rPr>
              <a:t>dovršil třinácti let </a:t>
            </a:r>
            <a:r>
              <a:rPr lang="cs-CZ" dirty="0"/>
              <a:t>a nenabyl plné svéprávnosti, nebo ten, kdo je stižen duševní poruchou, způsobilý ovládnout své jednání a posoudit jeho následky, má poškozený právo na náhradu, je-li to spravedlivé se zřetelem k majetkovým poměrům škůdce a poškozeného. </a:t>
            </a:r>
          </a:p>
          <a:p>
            <a:pPr marL="457200" indent="-457200" algn="just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Škodu způsobenou nezletilým mladším třinácti let nahradí ten, kdo nad ním zanedbal náležitý dohled. Nedošlo-li ke škodě v důsledku zanedbání náležitého dohledu, nahradí škodu nezletilý, způsobil-li ji </a:t>
            </a:r>
            <a:r>
              <a:rPr lang="cs-CZ" u="sng" dirty="0">
                <a:solidFill>
                  <a:srgbClr val="FF0000"/>
                </a:solidFill>
              </a:rPr>
              <a:t>činem povahy úmyslného trestného činu</a:t>
            </a:r>
            <a:r>
              <a:rPr lang="cs-CZ" dirty="0">
                <a:solidFill>
                  <a:srgbClr val="FF0000"/>
                </a:solidFill>
              </a:rPr>
              <a:t> nebo je-li to spravedlivé se zřetelem k jeho majetkovým poměrům a majetkovým poměrům poškozeného.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B8D4D4-8D97-41D7-AB17-BAE5B2FD1C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09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D715F-C059-4A4D-9A73-23C462989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935039"/>
            <a:ext cx="8086635" cy="647700"/>
          </a:xfrm>
        </p:spPr>
        <p:txBody>
          <a:bodyPr/>
          <a:lstStyle/>
          <a:p>
            <a:r>
              <a:rPr lang="cs-CZ" dirty="0"/>
              <a:t>§ 2921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ADEE86-6046-41BD-A909-63A310A36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680519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Společně a nerozdílně se škůdcem, </a:t>
            </a:r>
            <a:r>
              <a:rPr lang="cs-CZ" u="sng" dirty="0">
                <a:solidFill>
                  <a:srgbClr val="FF0000"/>
                </a:solidFill>
              </a:rPr>
              <a:t>je-li jím nezletilý, který dovršil třinácti let</a:t>
            </a:r>
            <a:r>
              <a:rPr lang="cs-CZ" dirty="0">
                <a:solidFill>
                  <a:srgbClr val="FF0000"/>
                </a:solidFill>
              </a:rPr>
              <a:t>, nebo ten, kdo je stižen duševní poruchou, nahradí škodu i ten, kdo nad ním zanedbal náležitý dohled. Není-li škůdce povinen k náhradě, nahradí poškozenému škodu ten, kdo nad škůdcem zanedbal dohled.</a:t>
            </a:r>
          </a:p>
          <a:p>
            <a:pPr marL="457200" indent="-457200" algn="just">
              <a:buAutoNum type="arabicParenBoth"/>
            </a:pPr>
            <a:r>
              <a:rPr lang="cs-CZ" dirty="0"/>
              <a:t>Není-li nezletilý škůdce povinen k náhradě a ke škodě nedošlo v důsledku zanedbání náležitého dohledu, nahradí škodu ten, kdo má a vůči dítěti vykonává rodičovskou odpovědnost v plném rozsahu, je-li to spravedlivé se zřetelem k jeho majetkovým poměrům a majetkovým poměrům poškozeného.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BD1983-33D2-4E42-AE76-7F1BD61ADF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51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31CD4-3105-4CFE-98E8-C736F65D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5" y="896939"/>
            <a:ext cx="8086635" cy="457200"/>
          </a:xfrm>
        </p:spPr>
        <p:txBody>
          <a:bodyPr/>
          <a:lstStyle/>
          <a:p>
            <a:r>
              <a:rPr lang="cs-CZ" dirty="0"/>
              <a:t>Přechodná ustanovení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9755C-4B64-40FF-9526-628F684E5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84784"/>
            <a:ext cx="8082321" cy="52208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dirty="0"/>
              <a:t>1. Na právní poměry osoby, která dovršila dvacátý první rok věku přede dnem nabytí účinnosti tohoto zákona, vzniklé přede dnem nabytí účinnosti tohoto zákona, se použijí dosavadní právní předpisy.</a:t>
            </a:r>
          </a:p>
          <a:p>
            <a:pPr algn="just"/>
            <a:r>
              <a:rPr lang="cs-CZ" dirty="0"/>
              <a:t>2. Na plnění dluhu z právního jednání učiněného přede dnem nabytí účinnosti tohoto zákona se použije § 1932 zákona č. 89/2012 Sb., ve znění účinném přede dnem nabytí účinnosti tohoto zákona.</a:t>
            </a:r>
          </a:p>
          <a:p>
            <a:pPr algn="just"/>
            <a:r>
              <a:rPr lang="cs-CZ" dirty="0"/>
              <a:t>3. Právo na plnění smluvní pokuty nebo penále, které vzniklo přede dnem nabytí účinnosti tohoto zákona, se posuzuje podle dosavadních právních předpisů. Vymoci splnění tohoto dluhu lze však z majetku osoby, která dovršila dvacátý první rok věku nejdříve v den nabytí účinnosti tohoto zákona, pouze v rozsahu podle § 899a odst. 1 zákona č. 89/2012 Sb., ve znění účinném ode dne nabytí účinnosti tohoto zákona.</a:t>
            </a:r>
          </a:p>
          <a:p>
            <a:pPr algn="just"/>
            <a:r>
              <a:rPr lang="cs-CZ" dirty="0"/>
              <a:t>4. Došlo-li k porušení povinnosti přede dnem nabytí účinnosti tohoto zákona, posoudí se právo na náhradu škody podle dosavadních právních předpisů.</a:t>
            </a:r>
          </a:p>
          <a:p>
            <a:pPr algn="just"/>
            <a:r>
              <a:rPr lang="cs-CZ" dirty="0"/>
              <a:t>5. Prominutí, upuštění od vymáhání nebo jiný úkon věřitele směřující k zániku nebo snížení dobytnosti dluhu vzniklého přede dnem nabytí účinnosti tohoto zákona osobě, která v době vzniku tohoto dluhu nenabyla plné svéprávnosti, se nepovažuje za porušení povinností spojených se správou majetku.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4C79F9-DD97-41E3-AD71-0FBA5A07FD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451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603D5-BB45-49AA-BEE7-757B3DF99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95" y="896939"/>
            <a:ext cx="8086635" cy="457200"/>
          </a:xfrm>
        </p:spPr>
        <p:txBody>
          <a:bodyPr/>
          <a:lstStyle/>
          <a:p>
            <a:r>
              <a:rPr lang="cs-CZ" dirty="0"/>
              <a:t>§ 262c OSŘ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9E572-BB73-483E-8088-D6D50F79F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84784"/>
            <a:ext cx="8082321" cy="4896544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arenBoth"/>
            </a:pPr>
            <a:r>
              <a:rPr lang="cs-CZ" dirty="0"/>
              <a:t>Má-li být </a:t>
            </a:r>
            <a:r>
              <a:rPr lang="cs-CZ" u="sng" dirty="0"/>
              <a:t>výkonem rozhodnutí uspokojena peněžitá pohledávka ze závazku povinného vzniklého v době, kdy byl nezletilým, který nenabyl plné svéprávnosti, lze výkonem rozhodnutí postihnout pouze majetek, který povinný nabyl před nabytím plné svéprávnosti, a majetek, který nabyl právním jednáním vztahujícím se výlučně k majetku nabytému před nabytím plné svéprávnosti</a:t>
            </a:r>
            <a:r>
              <a:rPr lang="cs-CZ" dirty="0"/>
              <a:t>; to neplatí pro peněžité pohledávky vzniklé při samostatném provozování obchodního závodu nebo jiné obdobné výdělečné činnosti podle zvláštního právního předpisu. </a:t>
            </a:r>
          </a:p>
          <a:p>
            <a:pPr marL="457200" indent="-457200" algn="just">
              <a:buAutoNum type="arabicParenBoth"/>
            </a:pPr>
            <a:r>
              <a:rPr lang="cs-CZ" dirty="0"/>
              <a:t>Je-li výkonem rozhodnutí v rozporu s odstavcem 1 postižen majetek, který nelze výkonem rozhodnutí postihnout, může </a:t>
            </a:r>
            <a:r>
              <a:rPr lang="cs-CZ" u="sng" dirty="0"/>
              <a:t>se povinný domáhat v této části </a:t>
            </a:r>
            <a:r>
              <a:rPr lang="cs-CZ" b="1" u="sng" dirty="0"/>
              <a:t>zastavení</a:t>
            </a:r>
            <a:r>
              <a:rPr lang="cs-CZ" u="sng" dirty="0"/>
              <a:t> výkonu rozhodnutí</a:t>
            </a:r>
            <a:r>
              <a:rPr lang="cs-CZ" dirty="0"/>
              <a:t>. O tom musí být soudem při nařízení výkonu rozhodnutí poučen.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32A828-98E9-4EE1-9CD7-02AFBB326F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3624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8762</TotalTime>
  <Words>1182</Words>
  <Application>Microsoft Office PowerPoint</Application>
  <PresentationFormat>Předvádění na obrazovce (4:3)</PresentationFormat>
  <Paragraphs>58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Motiv1</vt:lpstr>
      <vt:lpstr> </vt:lpstr>
      <vt:lpstr>§ 36</vt:lpstr>
      <vt:lpstr>§ 899a – ručení a dluh </vt:lpstr>
      <vt:lpstr>§ 1932</vt:lpstr>
      <vt:lpstr>§ 2048 </vt:lpstr>
      <vt:lpstr>§ 2920</vt:lpstr>
      <vt:lpstr>§ 2921</vt:lpstr>
      <vt:lpstr>Přechodná ustanovení</vt:lpstr>
      <vt:lpstr>§ 262c OSŘ</vt:lpstr>
      <vt:lpstr>Přechodná ustanovení - OSŘ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Ronovská Kateřina</cp:lastModifiedBy>
  <cp:revision>131</cp:revision>
  <cp:lastPrinted>2020-04-23T10:23:53Z</cp:lastPrinted>
  <dcterms:created xsi:type="dcterms:W3CDTF">2013-11-19T21:26:25Z</dcterms:created>
  <dcterms:modified xsi:type="dcterms:W3CDTF">2024-04-25T10:32:40Z</dcterms:modified>
</cp:coreProperties>
</file>