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46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12" r:id="rId13"/>
    <p:sldId id="311" r:id="rId14"/>
    <p:sldId id="346" r:id="rId15"/>
    <p:sldId id="363" r:id="rId16"/>
    <p:sldId id="364" r:id="rId17"/>
    <p:sldId id="372" r:id="rId18"/>
    <p:sldId id="362" r:id="rId19"/>
    <p:sldId id="391" r:id="rId20"/>
    <p:sldId id="349" r:id="rId21"/>
    <p:sldId id="392" r:id="rId22"/>
    <p:sldId id="367" r:id="rId23"/>
    <p:sldId id="395" r:id="rId24"/>
    <p:sldId id="413" r:id="rId25"/>
    <p:sldId id="414" r:id="rId26"/>
    <p:sldId id="351" r:id="rId27"/>
    <p:sldId id="280" r:id="rId28"/>
    <p:sldId id="385" r:id="rId29"/>
    <p:sldId id="415" r:id="rId30"/>
    <p:sldId id="370" r:id="rId31"/>
    <p:sldId id="371" r:id="rId32"/>
    <p:sldId id="411" r:id="rId33"/>
    <p:sldId id="373" r:id="rId34"/>
    <p:sldId id="350" r:id="rId35"/>
    <p:sldId id="368" r:id="rId36"/>
    <p:sldId id="389" r:id="rId37"/>
    <p:sldId id="369" r:id="rId38"/>
    <p:sldId id="399" r:id="rId39"/>
    <p:sldId id="375" r:id="rId40"/>
    <p:sldId id="386" r:id="rId41"/>
    <p:sldId id="292" r:id="rId42"/>
    <p:sldId id="398" r:id="rId43"/>
    <p:sldId id="353" r:id="rId44"/>
    <p:sldId id="26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39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/>
              <a:t>ochrany pověsti  nebo práv  jiných</a:t>
            </a:r>
            <a:r>
              <a:rPr lang="hu-HU" altLang="cs-CZ" sz="500"/>
              <a:t> (...)</a:t>
            </a:r>
          </a:p>
          <a:p>
            <a:pPr eaLnBrk="1" hangingPunct="1"/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33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/>
              <a:t>Předpoklady uplatnění práva na ochranu osobnosti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rozh</a:t>
            </a:r>
            <a:r>
              <a:rPr lang="cs-CZ" altLang="cs-CZ" sz="1000" dirty="0"/>
              <a:t>. </a:t>
            </a:r>
            <a:r>
              <a:rPr lang="cs-CZ" altLang="cs-CZ" sz="1000" dirty="0" err="1"/>
              <a:t>Sp</a:t>
            </a:r>
            <a:r>
              <a:rPr lang="cs-CZ" altLang="cs-CZ" sz="1000" dirty="0"/>
              <a:t>. Zn. 28 </a:t>
            </a:r>
            <a:r>
              <a:rPr lang="cs-CZ" altLang="cs-CZ" sz="1000" dirty="0" err="1"/>
              <a:t>Cdo</a:t>
            </a:r>
            <a:r>
              <a:rPr lang="cs-CZ" altLang="cs-CZ" sz="1000" dirty="0"/>
              <a:t> 1524/2002)</a:t>
            </a:r>
          </a:p>
          <a:p>
            <a:pPr eaLnBrk="1" hangingPunct="1"/>
            <a:r>
              <a:rPr lang="cs-CZ" altLang="cs-CZ" sz="1000" dirty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/>
              <a:t>objektivně  způsobilý přivodit újmu na právech</a:t>
            </a:r>
            <a:r>
              <a:rPr lang="cs-CZ" altLang="cs-CZ" sz="1000" dirty="0"/>
              <a:t> chráněných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Neoprávněnost zásahu do osobnostních práv</a:t>
            </a:r>
          </a:p>
          <a:p>
            <a:pPr eaLnBrk="1" hangingPunct="1"/>
            <a:r>
              <a:rPr lang="cs-CZ" altLang="cs-CZ" sz="1000" dirty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dirty="0"/>
              <a:t>Důkaz pravdy</a:t>
            </a:r>
          </a:p>
          <a:p>
            <a:pPr eaLnBrk="1" hangingPunct="1"/>
            <a:r>
              <a:rPr lang="cs-CZ" altLang="cs-CZ" sz="1000" dirty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r>
              <a:rPr lang="cs-CZ" altLang="cs-CZ" sz="1000" b="1" dirty="0"/>
              <a:t>Oprávněnost kritiky</a:t>
            </a:r>
          </a:p>
          <a:p>
            <a:pPr eaLnBrk="1" hangingPunct="1"/>
            <a:r>
              <a:rPr lang="cs-CZ" altLang="cs-CZ" sz="1000" dirty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  <a:p>
            <a:pPr eaLnBrk="1" hangingPunct="1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/>
              <a:t>Právo na ochranu osobnosti</a:t>
            </a:r>
            <a:br>
              <a:rPr lang="cs-CZ" altLang="cs-CZ" sz="6000" dirty="0"/>
            </a:br>
            <a:endParaRPr lang="cs-CZ" altLang="cs-CZ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prof.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Ústava: </a:t>
            </a:r>
            <a:r>
              <a:rPr lang="cs-CZ" altLang="cs-CZ" sz="2800" dirty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LZPS: </a:t>
            </a:r>
            <a:r>
              <a:rPr lang="cs-CZ" altLang="cs-CZ" sz="2800" dirty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…podle čl. 10 odst. 1 LZPS "</a:t>
            </a:r>
            <a:r>
              <a:rPr lang="cs-CZ" altLang="cs-CZ" sz="2800" u="sng" dirty="0"/>
              <a:t>každý má právo, aby byla zachována jeho lidská důstojnost, osobní čest, dobrá pověst a chráněno jeho jméno</a:t>
            </a:r>
            <a:r>
              <a:rPr lang="cs-CZ" altLang="cs-CZ" sz="2800" dirty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Právo Evropské unie (GDPR)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</a:t>
            </a:r>
            <a:r>
              <a:rPr lang="cs-CZ" i="1" dirty="0"/>
              <a:t>General Data </a:t>
            </a:r>
            <a:r>
              <a:rPr lang="cs-CZ" i="1" dirty="0" err="1"/>
              <a:t>Protection</a:t>
            </a:r>
            <a:r>
              <a:rPr lang="cs-CZ" i="1" dirty="0"/>
              <a:t> </a:t>
            </a:r>
            <a:r>
              <a:rPr lang="cs-CZ" i="1" dirty="0" err="1"/>
              <a:t>Regulation</a:t>
            </a:r>
            <a:r>
              <a:rPr lang="cs-CZ" i="1" dirty="0"/>
              <a:t> neboli GDPR</a:t>
            </a:r>
            <a:r>
              <a:rPr lang="cs-CZ" dirty="0"/>
              <a:t>) je legislativa EU, která výrazně zvyšuje ochranu osobních dat občanů (účinnost 25.5. 2018)</a:t>
            </a:r>
          </a:p>
          <a:p>
            <a:pPr>
              <a:defRPr/>
            </a:pPr>
            <a:r>
              <a:rPr lang="cs-CZ" u="sng" dirty="0"/>
              <a:t>cílem hájit co nejvíce práva občanů EU proti neoprávněnému zacházení </a:t>
            </a:r>
            <a:r>
              <a:rPr lang="cs-CZ" dirty="0"/>
              <a:t>s jejich daty včetně osobních údajů </a:t>
            </a:r>
          </a:p>
          <a:p>
            <a:pPr>
              <a:defRPr/>
            </a:pPr>
            <a:r>
              <a:rPr lang="cs-CZ" dirty="0"/>
              <a:t>„</a:t>
            </a:r>
            <a:r>
              <a:rPr lang="cs-CZ" i="1" u="sng" dirty="0"/>
              <a:t>prováděcí zákon o ochraně OO</a:t>
            </a:r>
            <a:r>
              <a:rPr lang="cs-CZ" u="sng" dirty="0"/>
              <a:t>“- zákon č.110/2019 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/>
              <a:t>§ 3, § 81 a násl. OZ, a též § 2956, 2957 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endParaRPr lang="hu-HU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/>
              <a:t>zákon č. 121/2000 Sb., o právu autorském, právech souvisejících s právem autorským a o změně některých zákonů (autorský zákon),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ZŘS a další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ČESKÝ SOUDŮ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EVROPSKÉHO SOUDU PRO LIDSKÁ PRÁVA</a:t>
            </a:r>
          </a:p>
          <a:p>
            <a:pPr marL="0" indent="0" eaLnBrk="1" hangingPunct="1"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JUDIKATURA SOUDNÍHO DVORA EU</a:t>
            </a:r>
          </a:p>
          <a:p>
            <a:pPr marL="0" indent="0" eaLnBrk="1" hangingPunct="1">
              <a:buNone/>
              <a:defRPr/>
            </a:pPr>
            <a:endParaRPr lang="cs-CZ" altLang="cs-CZ" dirty="0"/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u="sng" dirty="0"/>
              <a:t>Původem přirozenoprávní (§ 81)</a:t>
            </a:r>
            <a:r>
              <a:rPr lang="cs-CZ" sz="2000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Ochrana důstojnosti, cti, vážnosti, tj. „dobré jméno“</a:t>
            </a:r>
          </a:p>
          <a:p>
            <a:pPr>
              <a:defRPr/>
            </a:pPr>
            <a:r>
              <a:rPr lang="cs-CZ" sz="2000" u="sng" dirty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/>
              <a:t>Praktický význam</a:t>
            </a:r>
            <a:r>
              <a:rPr lang="cs-CZ" sz="2000" dirty="0"/>
              <a:t>: náhradu nemajetkové újmy </a:t>
            </a:r>
            <a:r>
              <a:rPr lang="cs-CZ" sz="2000" b="1" dirty="0"/>
              <a:t>lze požadovat pouze u újmy na přirozených právech</a:t>
            </a:r>
            <a:r>
              <a:rPr lang="cs-CZ" sz="2000" dirty="0"/>
              <a:t> (§ 2956 a násl. – není jednotný názor, že absolutní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- Možnost požadovat náhradu majetkové újmy majetkové, bezdůvodné obohacení, též </a:t>
            </a:r>
            <a:r>
              <a:rPr lang="cs-CZ" sz="2000" dirty="0" err="1"/>
              <a:t>nekalosoutěžní</a:t>
            </a:r>
            <a:r>
              <a:rPr lang="cs-CZ" sz="2000" dirty="0"/>
              <a:t> ochrana § 2976 OZ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/>
              <a:t>Aktivní legitimace k ochraně jména – </a:t>
            </a:r>
            <a:br>
              <a:rPr lang="cs-CZ" altLang="cs-CZ" sz="2800" cap="all" dirty="0"/>
            </a:br>
            <a:r>
              <a:rPr lang="cs-CZ" altLang="cs-CZ" sz="2800" cap="all" dirty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/>
              <a:t>Dotčený člověk</a:t>
            </a:r>
          </a:p>
          <a:p>
            <a:pPr>
              <a:defRPr/>
            </a:pPr>
            <a:endParaRPr lang="cs-CZ" sz="2400" u="sng" dirty="0"/>
          </a:p>
          <a:p>
            <a:pPr>
              <a:defRPr/>
            </a:pPr>
            <a:r>
              <a:rPr lang="cs-CZ" sz="2400" u="sng" dirty="0"/>
              <a:t>Manžel, potomek, předek, partner (tax.)</a:t>
            </a:r>
            <a:r>
              <a:rPr lang="cs-CZ" sz="2400" dirty="0"/>
              <a:t> - vlastním jménem – (výjimka!)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a) </a:t>
            </a:r>
            <a:r>
              <a:rPr lang="cs-CZ" sz="2400" u="sng" dirty="0"/>
              <a:t>v případě ztráty schopnosti/možnosti člověka samostatně chránit své právo</a:t>
            </a:r>
            <a:r>
              <a:rPr lang="cs-CZ" sz="2400" dirty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 b) nedal najevo (svéprávný), </a:t>
            </a:r>
            <a:r>
              <a:rPr lang="cs-CZ" sz="2400" u="sng" dirty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OZ (dědičné příjmení § 860 a násl.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/>
              <a:t>manžel,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důležitý zájem rodiny (ochrana rodového jména)</a:t>
            </a:r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člověka</a:t>
            </a:r>
          </a:p>
          <a:p>
            <a:pPr>
              <a:buFontTx/>
              <a:buChar char="-"/>
              <a:defRPr/>
            </a:pPr>
            <a:r>
              <a:rPr lang="cs-CZ" dirty="0"/>
              <a:t>i když </a:t>
            </a:r>
            <a:r>
              <a:rPr lang="cs-CZ" u="sng" dirty="0"/>
              <a:t>nenese</a:t>
            </a:r>
            <a:r>
              <a:rPr lang="cs-CZ" dirty="0"/>
              <a:t> stejné příjmení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/>
              <a:t>Přirozené právo zvolit si  vlastní  „jiné“ soukromé označe</a:t>
            </a:r>
            <a:r>
              <a:rPr lang="cs-CZ" altLang="cs-CZ" sz="1800" dirty="0"/>
              <a:t>ní -  pro určitý obor i pro </a:t>
            </a:r>
            <a:r>
              <a:rPr lang="cs-CZ" altLang="cs-CZ" sz="1800" u="sng" dirty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/>
              <a:t>Není legální definice v OZ</a:t>
            </a:r>
            <a:r>
              <a:rPr lang="cs-CZ" altLang="cs-CZ" sz="1800" dirty="0"/>
              <a:t> ani v jiném zákoně (</a:t>
            </a:r>
            <a:r>
              <a:rPr lang="cs-CZ" altLang="cs-CZ" sz="1800" u="sng" dirty="0"/>
              <a:t>jakékoli označení </a:t>
            </a:r>
            <a:r>
              <a:rPr lang="cs-CZ" altLang="cs-CZ" sz="1800" dirty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/>
              <a:t>Právní jednání pod pseudonymem </a:t>
            </a:r>
            <a:r>
              <a:rPr lang="cs-CZ" altLang="cs-CZ" sz="1800" dirty="0"/>
              <a:t>může být platné (kumulativně):</a:t>
            </a:r>
          </a:p>
          <a:p>
            <a:pPr lvl="1">
              <a:buFontTx/>
              <a:buChar char="-"/>
              <a:defRPr/>
            </a:pPr>
            <a:r>
              <a:rPr lang="cs-CZ" altLang="cs-CZ" sz="1800" u="sng" dirty="0"/>
              <a:t>je-li zřejmé, kdo jednal</a:t>
            </a:r>
          </a:p>
          <a:p>
            <a:pPr lvl="1">
              <a:buFontTx/>
              <a:buChar char="-"/>
              <a:defRPr/>
            </a:pPr>
            <a:r>
              <a:rPr lang="cs-CZ" altLang="cs-CZ" sz="1800" dirty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1800" dirty="0"/>
              <a:t>Vždy nutno respektovat </a:t>
            </a:r>
            <a:r>
              <a:rPr lang="cs-CZ" altLang="cs-CZ" sz="1800" u="sng" dirty="0"/>
              <a:t>ochranu práv 3 osob </a:t>
            </a:r>
          </a:p>
          <a:p>
            <a:pPr>
              <a:defRPr/>
            </a:pPr>
            <a:r>
              <a:rPr lang="cs-CZ" altLang="cs-CZ" sz="1800" u="sng" dirty="0"/>
              <a:t>následky  omylu (§ 583) nese kdo jedná pod pseudonymem</a:t>
            </a:r>
            <a:r>
              <a:rPr lang="cs-CZ" altLang="cs-CZ" sz="1800" dirty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/>
              <a:t>Osobnostní ochrana pseudonymu (chráněný statek osobnostní), zvláštní úprava </a:t>
            </a:r>
            <a:r>
              <a:rPr lang="cs-CZ" altLang="cs-CZ" sz="1800" dirty="0" err="1"/>
              <a:t>AutZ</a:t>
            </a:r>
            <a:r>
              <a:rPr lang="cs-CZ" altLang="cs-CZ" sz="1800" dirty="0"/>
              <a:t> - souběh</a:t>
            </a:r>
          </a:p>
          <a:p>
            <a:pPr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4800" dirty="0"/>
          </a:p>
          <a:p>
            <a:pPr>
              <a:buNone/>
            </a:pPr>
            <a:endParaRPr lang="cs-CZ" sz="4800" dirty="0"/>
          </a:p>
          <a:p>
            <a:pPr algn="ctr">
              <a:buNone/>
            </a:pPr>
            <a:r>
              <a:rPr lang="cs-CZ" sz="4800" dirty="0"/>
              <a:t>OCHRANA OSOBNOSTI</a:t>
            </a:r>
          </a:p>
          <a:p>
            <a:pPr algn="ctr">
              <a:buNone/>
            </a:pPr>
            <a:r>
              <a:rPr lang="cs-CZ" sz="3200" dirty="0"/>
              <a:t>(tělesné a duševní integrity člověka)</a:t>
            </a:r>
          </a:p>
          <a:p>
            <a:pPr algn="ctr">
              <a:buNone/>
            </a:pPr>
            <a:r>
              <a:rPr lang="cs-CZ" sz="3200" dirty="0"/>
              <a:t>„všeobecná“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/>
              <a:t>OSNOVA:</a:t>
            </a:r>
            <a:r>
              <a:rPr lang="cs-CZ" sz="4000" u="sng" dirty="0"/>
              <a:t/>
            </a:r>
            <a:br>
              <a:rPr lang="cs-CZ" sz="4000" u="sng" dirty="0"/>
            </a:br>
            <a:endParaRPr lang="cs-CZ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Ochrana osobnosti versus svoboda projevu</a:t>
            </a:r>
            <a:br>
              <a:rPr lang="cs-CZ" altLang="cs-CZ" sz="1800" dirty="0"/>
            </a:b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v pochybnostech ve prospěch života</a:t>
            </a:r>
            <a:r>
              <a:rPr lang="cs-CZ" sz="18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	(zásada pro vitae/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life</a:t>
            </a:r>
            <a:r>
              <a:rPr lang="cs-CZ" sz="1800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nedotknutelnosti osobnosti</a:t>
            </a:r>
            <a:r>
              <a:rPr lang="cs-CZ" sz="1800" dirty="0"/>
              <a:t>,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/>
              <a:t>(nedotknutelnost lidské bytosti, stránek osobnosti včetně kupř. soukromí a rodinného života, projevů osobní povahy atd. - lze však udělit svolení(licenci) dotčeného anebo výjimečně zákonem)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odvolatelnosti svolení</a:t>
            </a:r>
            <a:r>
              <a:rPr lang="cs-CZ" sz="1800" dirty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zákazu těžení finančního prospěchu z lidského těla</a:t>
            </a:r>
            <a:r>
              <a:rPr lang="cs-CZ" sz="1800" dirty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/>
              <a:t>zásada pietní ochrany</a:t>
            </a:r>
            <a:r>
              <a:rPr lang="cs-CZ" sz="1800" dirty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OZ vychází z úpravy OZ1964, kterou ale zpřesňuje, 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1 OZ: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3 odst. 2 OZ:….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§ 81 OZ: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OCHRANA OSOBNOSTI</a:t>
            </a:r>
            <a:br>
              <a:rPr lang="cs-CZ" altLang="cs-CZ" sz="2800" dirty="0"/>
            </a:br>
            <a:r>
              <a:rPr lang="cs-CZ" altLang="cs-CZ" sz="2800" dirty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Okruh osob</a:t>
            </a:r>
            <a:r>
              <a:rPr lang="cs-CZ" altLang="cs-CZ" sz="2800" dirty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- </a:t>
            </a:r>
            <a:r>
              <a:rPr lang="cs-CZ" altLang="cs-CZ" sz="2800" u="sng" dirty="0"/>
              <a:t>dotčený člověk  (každý samostatně)</a:t>
            </a:r>
            <a:br>
              <a:rPr lang="cs-CZ" altLang="cs-CZ" sz="2800" u="sng" dirty="0"/>
            </a:br>
            <a:endParaRPr lang="cs-CZ" altLang="cs-CZ" sz="2800" u="sng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/>
              <a:t>– </a:t>
            </a:r>
            <a:r>
              <a:rPr lang="cs-CZ" altLang="cs-CZ" sz="2800" u="sng" dirty="0"/>
              <a:t>osoby blízké </a:t>
            </a:r>
            <a:r>
              <a:rPr lang="cs-CZ" altLang="cs-CZ" sz="2800" dirty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/>
              <a:t>- právnická osoba</a:t>
            </a:r>
            <a:r>
              <a:rPr lang="cs-CZ" altLang="cs-CZ" sz="2800" dirty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/>
              <a:t>Pozor! u </a:t>
            </a:r>
            <a:r>
              <a:rPr lang="cs-CZ" altLang="cs-CZ" sz="2800" u="sng" dirty="0"/>
              <a:t>jména je okruh takto vymezených osob </a:t>
            </a:r>
            <a:r>
              <a:rPr lang="cs-CZ" altLang="cs-CZ" sz="2800" dirty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OCHRANA OSOBNOSTI V OZ</a:t>
            </a:r>
            <a:br>
              <a:rPr lang="cs-CZ" sz="3100" dirty="0"/>
            </a:br>
            <a:r>
              <a:rPr lang="cs-CZ" dirty="0"/>
              <a:t>(pasivní legitimace)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/>
              <a:t> - </a:t>
            </a:r>
            <a:r>
              <a:rPr lang="cs-CZ" sz="2800" dirty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/>
              <a:t>Příklad: Zeman jako veřejný činitel či soukromá osoba?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/>
              <a:t>Ústavní soud, IV. ÚS 3076/20, [ÚS 277/2021]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7FC1B-6B43-4697-AA78-493DA7E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IV. ÚS 3076/20, [ÚS 277/2021]</a:t>
            </a:r>
            <a:br>
              <a:rPr lang="pt-BR" dirty="0"/>
            </a:br>
            <a:r>
              <a:rPr lang="cs-CZ" dirty="0"/>
              <a:t>Skutkově: Zeman vs. Šarapatka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6AC686-113C-4F9E-8943-6A71575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Spor před obecnými soudy se vedl o to, zda je stát povinen se vedlejšímu účastníkovi omluvit za následující výrok, který pronesl prezident republiky dne 16.  11.  2017 v  televizním pořadu Týden s  prezidentem: "</a:t>
            </a:r>
            <a:r>
              <a:rPr lang="cs-CZ" i="1" dirty="0"/>
              <a:t>Zdeněk Šarapatka je člověk, který kdysi pracoval, teď nevím, jestli v Lidovém domě nebo Úřadu vlády, už je to hrozně dávno, ale vím, že jsem ho vyhodil pro neschopnost</a:t>
            </a:r>
            <a:r>
              <a:rPr lang="cs-CZ" dirty="0"/>
              <a:t>.„</a:t>
            </a:r>
          </a:p>
          <a:p>
            <a:pPr algn="just"/>
            <a:r>
              <a:rPr lang="cs-CZ" dirty="0"/>
              <a:t>Nepravdivé tvrzení</a:t>
            </a:r>
          </a:p>
        </p:txBody>
      </p:sp>
    </p:spTree>
    <p:extLst>
      <p:ext uri="{BB962C8B-B14F-4D97-AF65-F5344CB8AC3E}">
        <p14:creationId xmlns:p14="http://schemas.microsoft.com/office/powerpoint/2010/main" val="3658952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909DB-DCBE-44BF-9D39-08A29AB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argumentace ÚS: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4A3563-C6F4-4D9A-B900-5D07D627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 „</a:t>
            </a:r>
            <a:r>
              <a:rPr lang="cs-CZ" i="1" u="sng" dirty="0"/>
              <a:t>Půjde-li o projev, který vybočuje z rámce výkonu funkce prezidenta republiky </a:t>
            </a:r>
            <a:r>
              <a:rPr lang="cs-CZ" i="1" dirty="0"/>
              <a:t>(tj. půjde-li o projev mimo výkon funkce prezidenta ve smyslu čl. 54 odst. 3 Ústavy a  mimo úřední postup prezidenta ve smyslu čl.  36 odst. 3 Listiny), </a:t>
            </a:r>
            <a:r>
              <a:rPr lang="cs-CZ" i="1" u="sng" dirty="0"/>
              <a:t>pak z  pohledu ústavního práva není nic, co by bránilo tomu, aby za případnou újmu jím způsobenou odpovídal prezident jako soukromá osoba podle obecných předpisů</a:t>
            </a:r>
            <a:r>
              <a:rPr lang="cs-CZ" dirty="0"/>
              <a:t>“.  </a:t>
            </a:r>
          </a:p>
          <a:p>
            <a:pPr marL="0" indent="0" algn="just">
              <a:buNone/>
            </a:pPr>
            <a:r>
              <a:rPr lang="cs-CZ" dirty="0"/>
              <a:t>Zda jde o „</a:t>
            </a:r>
            <a:r>
              <a:rPr lang="cs-CZ" i="1" dirty="0"/>
              <a:t>úřední postup</a:t>
            </a:r>
            <a:r>
              <a:rPr lang="cs-CZ" dirty="0"/>
              <a:t>“ svém hodnocení Ústavní soud vyšel </a:t>
            </a:r>
            <a:r>
              <a:rPr lang="cs-CZ" u="sng" dirty="0"/>
              <a:t>ze tří kritérií</a:t>
            </a:r>
            <a:r>
              <a:rPr lang="cs-CZ" dirty="0"/>
              <a:t>: 1) </a:t>
            </a:r>
            <a:r>
              <a:rPr lang="cs-CZ" u="sng" dirty="0"/>
              <a:t>časového</a:t>
            </a:r>
            <a:r>
              <a:rPr lang="cs-CZ" dirty="0"/>
              <a:t> kritéria, 2) kritéria</a:t>
            </a:r>
            <a:r>
              <a:rPr lang="cs-CZ" u="sng" dirty="0"/>
              <a:t> fóra</a:t>
            </a:r>
            <a:r>
              <a:rPr lang="cs-CZ" dirty="0"/>
              <a:t>, na němž byl výrok pronesen, a 3) kritéria </a:t>
            </a:r>
            <a:r>
              <a:rPr lang="cs-CZ" u="sng" dirty="0"/>
              <a:t>obsahu výroku</a:t>
            </a:r>
            <a:r>
              <a:rPr lang="cs-CZ" dirty="0"/>
              <a:t>.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021225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§ 81 odst. 1 OZ</a:t>
            </a:r>
            <a:r>
              <a:rPr lang="cs-CZ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/>
              <a:t>„ Chráněna je osobnost člověka včetně všech jeho přirozených práv. Každý je povinen ctít svobodné rozhodnutí člověka žít podle svého</a:t>
            </a:r>
            <a:r>
              <a:rPr lang="cs-CZ" dirty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jeho projevy osobní povahy atd…..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Zásah se </a:t>
            </a:r>
            <a:r>
              <a:rPr lang="cs-CZ" b="1" u="sng" dirty="0"/>
              <a:t>svolením</a:t>
            </a:r>
            <a:r>
              <a:rPr lang="cs-CZ" dirty="0"/>
              <a:t> člověka (se </a:t>
            </a:r>
            <a:r>
              <a:rPr lang="cs-CZ" b="1" dirty="0"/>
              <a:t>souhlasem</a:t>
            </a:r>
            <a:r>
              <a:rPr lang="cs-CZ" dirty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/>
              <a:t>důraz na určitost „svolení“</a:t>
            </a:r>
            <a:r>
              <a:rPr lang="cs-CZ" dirty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kdo svolil - </a:t>
            </a:r>
            <a:r>
              <a:rPr lang="cs-CZ" b="1" dirty="0"/>
              <a:t>může </a:t>
            </a:r>
            <a:r>
              <a:rPr lang="cs-CZ" b="1" u="sng" dirty="0"/>
              <a:t>odvolat souhlas (limity)</a:t>
            </a:r>
            <a:endParaRPr lang="cs-CZ" b="1" dirty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/>
              <a:t>(otázka, zda i dvoustranné právní jednání – licence – blíže na seminářích) </a:t>
            </a:r>
            <a:endParaRPr lang="cs-CZ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/>
              <a:t>Zákonné licence (podoba a soukromí)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54721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licence (rozšíření oproti OZ1964)</a:t>
            </a:r>
            <a:r>
              <a:rPr lang="cs-CZ" sz="3100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k ochraně práva nebo jiných chráněných zájmů třetích osob 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úřední licence § 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vystoupí-li někdo veřejně v záležitosti veřejného zájmu § 88 odst. 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vědecká a umělecká § 89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zákonná licence zpravodajská (reportážní) 89 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9A30-F80B-42AB-9F7A-CDC507FD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CFA5B-495E-4C94-8AB3-175D20813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nesmí být </a:t>
            </a:r>
            <a:r>
              <a:rPr lang="cs-CZ" sz="2400" b="1" u="sng" dirty="0"/>
              <a:t>nepřiměřeným způsobem </a:t>
            </a:r>
            <a:r>
              <a:rPr lang="cs-CZ" sz="2400" b="1" dirty="0"/>
              <a:t>a </a:t>
            </a:r>
            <a:r>
              <a:rPr lang="cs-CZ" sz="2400" b="1" u="sng" dirty="0"/>
              <a:t>v rozporu s</a:t>
            </a:r>
            <a:r>
              <a:rPr lang="cs-CZ" sz="2400" u="sng" dirty="0"/>
              <a:t>  </a:t>
            </a:r>
            <a:r>
              <a:rPr lang="cs-CZ" sz="2400" b="1" u="sng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v případě pochybností </a:t>
            </a:r>
            <a:r>
              <a:rPr lang="cs-CZ" sz="2400" b="1" u="sng" dirty="0"/>
              <a:t>vykládat restriktivně</a:t>
            </a:r>
            <a:r>
              <a:rPr lang="cs-CZ" sz="2400" dirty="0"/>
              <a:t>  (§ 90 OZ)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musí být vždy zaručena základní ochrana </a:t>
            </a:r>
            <a:r>
              <a:rPr lang="cs-CZ" sz="2400" u="sng" dirty="0"/>
              <a:t>důstojné existence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52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poskytování právní ochrany  </a:t>
            </a:r>
            <a:r>
              <a:rPr lang="cs-CZ" altLang="cs-CZ" sz="4800" b="1" dirty="0"/>
              <a:t>člověku</a:t>
            </a:r>
            <a:r>
              <a:rPr lang="cs-CZ" altLang="cs-CZ" sz="4800" dirty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dirty="0"/>
              <a:t>Slovy OZ (proklamace): „právo brát se o vlastní štěstí“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1 OZ: PODOBIZNA, ZVUKOVÝ A OBRAZOVÝ ZÁZNAM (NE PÍSEMNOST OSOBNÍ 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ÚŘEDNÍ a V PŘÍPADĚ, ŽE NĚKDO VYSTOUPÍ V ZÁLEŽITOSTI VEŘEJNÉHO ZÁJMU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OZ  PODOBIZNA, ZVUKOVÝ A OBRAZOVÝ ZÁZNAM( I PÍSEMNOST OSOBNÍ POVAHY)… „</a:t>
            </a:r>
            <a:r>
              <a:rPr lang="cs-CZ" i="1" dirty="0"/>
              <a:t>na základě zákona k úřednímu účelu nebo v případě, že někdo veřejně vystoupí v záležitosti veřejného zájmu.“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§ 89 OZ: vědecká a umělecká licence  zpravodajská </a:t>
            </a:r>
            <a:r>
              <a:rPr lang="cs-CZ" sz="2400" i="1" dirty="0"/>
              <a:t>- </a:t>
            </a:r>
            <a:r>
              <a:rPr lang="cs-CZ" sz="2400" dirty="0"/>
              <a:t>(NE POUŽITÍ PÍSEMNOSTÍ 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PRÁVO NA INFORMACE, SVOBODA PROJEVU, OCHRANA VEŘEJNÉHO POŘÁDKU, VŽDY NUTNÝ  TEST PROPORCIONALITY (VIZ NÍŽE)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0729"/>
            <a:ext cx="8086635" cy="576064"/>
          </a:xfrm>
        </p:spPr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r>
              <a:rPr lang="cs-CZ" b="1" dirty="0"/>
              <a:t>Kolize práv se řeší testem proporcionality (a takovým způsobem, aby </a:t>
            </a:r>
            <a:r>
              <a:rPr lang="cs-CZ" b="1" u="sng" dirty="0"/>
              <a:t>hodnotnější z nich bylo chráněno s minimálním omezením méně hodnotného</a:t>
            </a:r>
            <a:r>
              <a:rPr lang="cs-CZ" b="1" dirty="0"/>
              <a:t>).</a:t>
            </a:r>
          </a:p>
          <a:p>
            <a:r>
              <a:rPr lang="cs-CZ" sz="2000" b="1" dirty="0"/>
              <a:t>Kritéria dle ÚS (</a:t>
            </a:r>
            <a:r>
              <a:rPr lang="cs-CZ" sz="2000" b="1" dirty="0" err="1"/>
              <a:t>Pl</a:t>
            </a:r>
            <a:r>
              <a:rPr lang="cs-CZ" sz="2000" b="1" dirty="0"/>
              <a:t>. ÚS 4/94):</a:t>
            </a:r>
          </a:p>
          <a:p>
            <a:pPr algn="just"/>
            <a:r>
              <a:rPr lang="cs-CZ" sz="2000" b="1" u="sng" dirty="0"/>
              <a:t>kritérium vhodnosti</a:t>
            </a:r>
            <a:r>
              <a:rPr lang="cs-CZ" sz="2000" dirty="0"/>
              <a:t>: soud zkoumá, zdali „</a:t>
            </a:r>
            <a:r>
              <a:rPr lang="cs-CZ" sz="2000" i="1" dirty="0"/>
              <a:t>institut, omezující určité základní právo, umožňuje dosáhnout stanovený cíl</a:t>
            </a:r>
            <a:r>
              <a:rPr lang="cs-CZ" sz="2000" dirty="0"/>
              <a:t>“</a:t>
            </a:r>
          </a:p>
          <a:p>
            <a:pPr algn="just"/>
            <a:r>
              <a:rPr lang="cs-CZ" sz="2000" b="1" u="sng" dirty="0"/>
              <a:t>kritérium potřebnosti (nutnosti): </a:t>
            </a:r>
            <a:r>
              <a:rPr lang="cs-CZ" sz="2000" dirty="0"/>
              <a:t>soud zkoumá, zdali by stanoveného cíle nemohlo být dosaženo „</a:t>
            </a:r>
            <a:r>
              <a:rPr lang="cs-CZ" sz="2000" i="1" dirty="0"/>
              <a:t>jinými opatřeními, umožňujícími dosáhnout stejného cíle, avšak nedotýkajícími se základních práv a svobod</a:t>
            </a:r>
            <a:r>
              <a:rPr lang="cs-CZ" sz="2000" dirty="0"/>
              <a:t>“</a:t>
            </a:r>
          </a:p>
          <a:p>
            <a:pPr algn="just"/>
            <a:r>
              <a:rPr lang="cs-CZ" sz="2000" b="1" u="sng" dirty="0"/>
              <a:t>kritérium poměřování</a:t>
            </a:r>
            <a:r>
              <a:rPr lang="cs-CZ" sz="2000" dirty="0"/>
              <a:t>: soud porovnává „</a:t>
            </a:r>
            <a:r>
              <a:rPr lang="cs-CZ" sz="2000" i="1" dirty="0"/>
              <a:t>závažnost obou v kolizi stojících základních práv</a:t>
            </a:r>
            <a:r>
              <a:rPr lang="cs-CZ" sz="2000" dirty="0"/>
              <a:t>“, což „</a:t>
            </a:r>
            <a:r>
              <a:rPr lang="cs-CZ" sz="2000" i="1" dirty="0"/>
              <a:t>spočívá ve zvažování empirických, systémových, kontextových i hodnotových argumentů</a:t>
            </a:r>
            <a:r>
              <a:rPr lang="cs-CZ" sz="2000" dirty="0"/>
              <a:t>“.</a:t>
            </a:r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/>
              <a:t> </a:t>
            </a:r>
            <a:br>
              <a:rPr lang="cs-CZ" sz="2800" b="1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PRÁVO NA OCHRANU OSOBNOSTI JE </a:t>
            </a:r>
            <a:r>
              <a:rPr lang="cs-CZ" sz="2400" u="sng" dirty="0"/>
              <a:t>SUBJEKTIVNÍ ABSOLUTNÍ SOUKROMÉ PRÁVO </a:t>
            </a:r>
            <a:r>
              <a:rPr lang="cs-CZ" sz="2400" dirty="0"/>
              <a:t>- JE VYBAVENO </a:t>
            </a:r>
            <a:r>
              <a:rPr lang="cs-CZ" sz="2400" u="sng" dirty="0"/>
              <a:t>NÁROKEM</a:t>
            </a:r>
            <a:r>
              <a:rPr lang="cs-CZ" sz="2400" dirty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Prostředky ochrany jsou zakotveny v </a:t>
            </a:r>
            <a:r>
              <a:rPr lang="cs-CZ" sz="2400" u="sng" dirty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Ochrana se týká </a:t>
            </a:r>
            <a:r>
              <a:rPr lang="cs-CZ" sz="2400" u="sng" dirty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Rozmanitost skutkových podstat – zásahy do složek osobnosti a projevů osobní povahy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Občanský zákoník zakotvuje </a:t>
            </a:r>
            <a:r>
              <a:rPr lang="cs-CZ" sz="2400" u="sng" dirty="0"/>
              <a:t>obecné i zvláštní právní prostředky </a:t>
            </a:r>
            <a:r>
              <a:rPr lang="cs-CZ" sz="2400" dirty="0"/>
              <a:t>ochrany osobnosti.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/>
              <a:t>Předpoklad</a:t>
            </a:r>
            <a:r>
              <a:rPr lang="cs-CZ" sz="2400" dirty="0"/>
              <a:t>: neoprávněný zásah, </a:t>
            </a:r>
            <a:r>
              <a:rPr lang="cs-CZ" sz="2400" b="1" dirty="0"/>
              <a:t>objektivně způsobilý </a:t>
            </a:r>
            <a:r>
              <a:rPr lang="cs-CZ" sz="2400" dirty="0"/>
              <a:t>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NEOPRÁVNĚNÝ ZÁSAH (předpoklad)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9396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Z judikatury: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 zásah musí být objektivně způsobilý způsobit újmu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Neoprávněným zásahem je jednání, které zasahuje do  práv chráněných OZ a je v rozporu s právy a povinnostmi původce stanovenými právním řádem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V zásadě je nutno připustit důkaz pravdy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Rozdíl mezi neoprávněným zásahem a kritikou je nutno spatřovat v pravdivosti (objektivnosti) projevu a cíli, který sleduje.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/>
              <a:t> Pravdivou kritiku nelze zpravidla považovat za odporující zákonu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Rozsudek NS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30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1526/2004: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Nedošlo k neoprávněnému zásahu, pokud orgány činné v trestním řízení postupovaly podle zákona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/>
              <a:t/>
            </a:r>
            <a:br>
              <a:rPr lang="cs-CZ" altLang="cs-CZ" sz="3600" b="1" dirty="0"/>
            </a:br>
            <a:r>
              <a:rPr lang="cs-CZ" altLang="cs-CZ" sz="3100" b="1" dirty="0"/>
              <a:t>PROSTŘEDKY OCHRANY OSOBNOSTI I.</a:t>
            </a:r>
            <a:br>
              <a:rPr lang="cs-CZ" altLang="cs-CZ" sz="3100" b="1" dirty="0"/>
            </a:br>
            <a:r>
              <a:rPr lang="cs-CZ" altLang="cs-CZ" sz="3100" dirty="0"/>
              <a:t>ZVLÁŠTNÍ ŽALOBNÍ NÁROKY (absolutně </a:t>
            </a:r>
            <a:r>
              <a:rPr lang="cs-CZ" altLang="cs-CZ" sz="3100" dirty="0" err="1"/>
              <a:t>pr</a:t>
            </a:r>
            <a:r>
              <a:rPr lang="cs-CZ" altLang="cs-CZ" sz="3100" dirty="0"/>
              <a:t>.)</a:t>
            </a:r>
            <a:endParaRPr lang="cs-CZ" altLang="cs-CZ" sz="3100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zdržení se </a:t>
            </a:r>
            <a:r>
              <a:rPr lang="cs-CZ" dirty="0"/>
              <a:t>(upuštění od neoprávněného zásahu – negatorní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/>
              <a:t>odstranění škodlivého následku (restituční) </a:t>
            </a:r>
            <a:r>
              <a:rPr lang="cs-CZ" dirty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/>
              <a:t>PROSTŘEDKY OCHRANY OSOBNOSTI II.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Nárok na náhradu vzniklé </a:t>
            </a:r>
            <a:r>
              <a:rPr lang="cs-CZ" b="1" u="sng" dirty="0"/>
              <a:t>nemajetkové újmy </a:t>
            </a:r>
            <a:r>
              <a:rPr lang="cs-CZ" dirty="0"/>
              <a:t>(přiměřené zadostiučinění) - § 2956 OZ</a:t>
            </a:r>
          </a:p>
          <a:p>
            <a:endParaRPr lang="cs-CZ" dirty="0"/>
          </a:p>
          <a:p>
            <a:r>
              <a:rPr lang="cs-CZ" u="sng" dirty="0"/>
              <a:t>Nelze předem vyloučit nebo omezit povinnost</a:t>
            </a:r>
            <a:r>
              <a:rPr lang="cs-CZ" dirty="0"/>
              <a:t> k náhradě újmy a přirozených právech - § 2898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náhradu vzniklé </a:t>
            </a:r>
            <a:r>
              <a:rPr lang="cs-CZ" b="1" u="sng" dirty="0"/>
              <a:t>majetkové újmy </a:t>
            </a:r>
            <a:r>
              <a:rPr lang="cs-CZ" dirty="0"/>
              <a:t>(skutečné škody, ušlého zisku) – 2910 a násl. OZ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Nárok na vydání </a:t>
            </a:r>
            <a:r>
              <a:rPr lang="cs-CZ" b="1" dirty="0"/>
              <a:t>bezdůvodného obohacení </a:t>
            </a:r>
            <a:r>
              <a:rPr lang="cs-CZ" dirty="0"/>
              <a:t>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PŘI ZÁSAHU DO PRÁVA NA OCHRANU OSOBNOSTI LZE I POŽADOVAT </a:t>
            </a:r>
            <a:r>
              <a:rPr lang="cs-CZ" sz="2000" b="1" dirty="0"/>
              <a:t>NÁHRADU MAJETKOVÉ A NEMAJTEKOVÉ ÚJMY </a:t>
            </a:r>
            <a:r>
              <a:rPr lang="cs-CZ" sz="2000" dirty="0"/>
              <a:t>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VYŽADOVÁNO </a:t>
            </a:r>
            <a:r>
              <a:rPr lang="cs-CZ" sz="2000" b="1" u="sng" dirty="0"/>
              <a:t>ZAVINĚNÍ</a:t>
            </a:r>
            <a:r>
              <a:rPr lang="cs-CZ" sz="2000" u="sng" dirty="0"/>
              <a:t> RUŠITELE</a:t>
            </a:r>
            <a:r>
              <a:rPr lang="cs-CZ" sz="2000" dirty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/>
              <a:t>Zvláštní skutková podstata § 2956 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/>
              <a:t>„Nemajetková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</a:t>
            </a:r>
            <a:r>
              <a:rPr lang="cs-CZ" sz="2000" b="1" dirty="0"/>
              <a:t>preferována peněžitá satisfakce</a:t>
            </a:r>
            <a:r>
              <a:rPr lang="cs-CZ" sz="2000" dirty="0"/>
              <a:t> (změna oproti OZ1964)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/>
              <a:t>Náhrada nemajetkové újmy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/>
              <a:t>Interpretační pravidlo </a:t>
            </a:r>
            <a:r>
              <a:rPr lang="cs-CZ" sz="2800" dirty="0"/>
              <a:t>pro určování výše náhrady nemajetkové újmy (2957 OZ) výslovně </a:t>
            </a:r>
            <a:r>
              <a:rPr lang="cs-CZ" sz="2800" u="sng" dirty="0"/>
              <a:t>v zákoně</a:t>
            </a:r>
            <a:r>
              <a:rPr lang="cs-CZ" sz="2800" dirty="0"/>
              <a:t>, co dovodila judikatura dříve</a:t>
            </a:r>
          </a:p>
          <a:p>
            <a:pPr marL="0" indent="0" algn="just">
              <a:buNone/>
              <a:defRPr/>
            </a:pPr>
            <a:endParaRPr lang="cs-CZ" sz="2800" dirty="0"/>
          </a:p>
          <a:p>
            <a:pPr algn="just">
              <a:defRPr/>
            </a:pPr>
            <a:r>
              <a:rPr lang="cs-CZ" sz="2800" dirty="0"/>
              <a:t>neoficiální“ tabulky NS + metodika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Náhrada nemajetkové </a:t>
            </a:r>
            <a:r>
              <a:rPr lang="cs-CZ" sz="2800" u="sng" dirty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/>
              <a:t>„Náhrada nemajetkové újmy </a:t>
            </a:r>
            <a:r>
              <a:rPr lang="cs-CZ" sz="2800" u="sng" dirty="0"/>
              <a:t>při usmrcení </a:t>
            </a:r>
            <a:r>
              <a:rPr lang="cs-CZ" sz="2800" dirty="0"/>
              <a:t>(tzv. sekundární oběti) 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 ale!</a:t>
            </a:r>
          </a:p>
          <a:p>
            <a:pPr marL="0" indent="0">
              <a:buNone/>
              <a:defRPr/>
            </a:pPr>
            <a:endParaRPr lang="cs-CZ" sz="4500" b="1" dirty="0"/>
          </a:p>
          <a:p>
            <a:pPr marL="0" indent="0">
              <a:buNone/>
              <a:defRPr/>
            </a:pPr>
            <a:r>
              <a:rPr lang="cs-CZ" sz="4500" b="1" dirty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§ 612 OZ: „</a:t>
            </a:r>
            <a:r>
              <a:rPr lang="cs-CZ" sz="5100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/>
              <a:t> </a:t>
            </a:r>
            <a:r>
              <a:rPr lang="cs-CZ" altLang="cs-CZ" sz="3100" dirty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1"/>
              <a:t/>
            </a:r>
            <a:br>
              <a:rPr lang="cs-CZ" altLang="cs-CZ" sz="3200" b="1" i="1"/>
            </a:br>
            <a:endParaRPr lang="cs-CZ" altLang="cs-CZ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V I. STUPNI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sz="3200" b="1" dirty="0"/>
          </a:p>
          <a:p>
            <a:pPr lvl="1"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V MEDIÁLNÍM PRÁVU </a:t>
            </a:r>
            <a:r>
              <a:rPr lang="cs-CZ" altLang="cs-CZ" sz="2000" b="1" dirty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ZAMĚSTNANCE </a:t>
            </a:r>
            <a:r>
              <a:rPr lang="cs-CZ" altLang="cs-CZ" sz="2000" b="1" dirty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ANTIDISKRIMINAČNÍM ZÁKONĚ </a:t>
            </a:r>
            <a:r>
              <a:rPr lang="cs-CZ" altLang="cs-CZ" sz="2000" b="1" dirty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OSOBNOSTI V OBLASTI SVOBODNÉHO PŘÍSTUPU K INFORMACÍM </a:t>
            </a:r>
            <a:r>
              <a:rPr lang="cs-CZ" altLang="cs-CZ" sz="2000" b="1" dirty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/>
              <a:t> ZVLÁŠTNÍ OSOBNOSTNÍ PRÁVA TVŮRČÍ – EXKURS </a:t>
            </a:r>
            <a:br>
              <a:rPr lang="cs-CZ" altLang="cs-CZ" sz="2800" b="1" dirty="0"/>
            </a:br>
            <a:r>
              <a:rPr lang="cs-CZ" altLang="cs-CZ" sz="2800" b="1" dirty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náleží pouze člověku – </a:t>
            </a:r>
            <a:r>
              <a:rPr lang="cs-CZ" altLang="cs-CZ" sz="2400" b="1" dirty="0"/>
              <a:t>tvůrci (původci)</a:t>
            </a:r>
            <a:r>
              <a:rPr lang="cs-CZ" altLang="cs-CZ" sz="2400" dirty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1) </a:t>
            </a:r>
            <a:r>
              <a:rPr lang="cs-CZ" altLang="cs-CZ" sz="2400" b="1" dirty="0"/>
              <a:t>osobní právo na ochranu autorství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2) </a:t>
            </a:r>
            <a:r>
              <a:rPr lang="cs-CZ" altLang="cs-CZ" sz="2400" b="1" dirty="0"/>
              <a:t>osobní právo na ochranu původcovství výkonu výkonného umělce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3) </a:t>
            </a:r>
            <a:r>
              <a:rPr lang="cs-CZ" altLang="cs-CZ" sz="2400" b="1" dirty="0"/>
              <a:t>osobní právo na ochranu původcovství ideálních předmětů průmyslových práv</a:t>
            </a:r>
            <a:r>
              <a:rPr lang="cs-CZ" altLang="cs-CZ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/>
              <a:t>„</a:t>
            </a:r>
            <a:r>
              <a:rPr lang="cs-CZ" altLang="cs-CZ" sz="2800" b="1" cap="all" dirty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právnické osoby </a:t>
            </a:r>
            <a:r>
              <a:rPr lang="cs-CZ" sz="2400" u="sng" dirty="0"/>
              <a:t>nemají „osobnost</a:t>
            </a:r>
            <a:r>
              <a:rPr lang="cs-CZ" sz="2400" dirty="0"/>
              <a:t>“ , nejsou nadány přirozenými právy (antropocentrický přístup OZ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/>
              <a:t>- </a:t>
            </a:r>
            <a:r>
              <a:rPr lang="cs-CZ" dirty="0"/>
              <a:t>Pouze </a:t>
            </a:r>
            <a:r>
              <a:rPr lang="cs-CZ" sz="2400" dirty="0"/>
              <a:t>„quasi osobnostní“ chráněné statky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- § 135 OZ: rozšíření a  drobné zpřesnění – název, pověst, soukromí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/>
              <a:t>Nekalosoutěžní</a:t>
            </a:r>
            <a:r>
              <a:rPr lang="cs-CZ" sz="2400" dirty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Trestní zákoník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dirty="0"/>
              <a:t>k tématu viz rozhodnutí NS  - 23 </a:t>
            </a:r>
            <a:r>
              <a:rPr lang="cs-CZ" dirty="0" err="1"/>
              <a:t>Cdo</a:t>
            </a:r>
            <a:r>
              <a:rPr lang="cs-CZ" dirty="0"/>
              <a:t> 327/2021-190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„</a:t>
            </a:r>
            <a:r>
              <a:rPr lang="cs-CZ" sz="2400" i="1" dirty="0"/>
              <a:t>Právnická osoba nemá právo na odčinění nemajetkové újmy způsobené (samotným) neoprávněným zásahem do své pověsti podle § 135 odst. 2 o. z., není-li výslovně ujednáno jinak</a:t>
            </a:r>
            <a:r>
              <a:rPr lang="cs-CZ" sz="2400" dirty="0"/>
              <a:t>.“ - diskuse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/>
              <a:t> </a:t>
            </a:r>
            <a:br>
              <a:rPr lang="cs-CZ" sz="3200" cap="all" dirty="0"/>
            </a:br>
            <a:r>
              <a:rPr lang="cs-CZ" sz="3100" cap="all" dirty="0"/>
              <a:t>právo na ochranu osobnosti </a:t>
            </a:r>
            <a:br>
              <a:rPr lang="cs-CZ" sz="3100" cap="all" dirty="0"/>
            </a:br>
            <a:endParaRPr lang="cs-CZ" altLang="cs-CZ" sz="3100" cap="all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/>
              <a:t/>
            </a:r>
            <a:br>
              <a:rPr lang="cs-CZ" u="sng" dirty="0"/>
            </a:br>
            <a:endParaRPr lang="cs-CZ" u="sng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přirozenoprávní koncept - </a:t>
            </a:r>
            <a:r>
              <a:rPr lang="cs-CZ" sz="6000" u="sng" dirty="0"/>
              <a:t>právní osobnost</a:t>
            </a:r>
            <a:r>
              <a:rPr lang="cs-CZ" sz="6000" dirty="0"/>
              <a:t> (subjektivita) je </a:t>
            </a:r>
            <a:r>
              <a:rPr lang="cs-CZ" sz="6000" u="sng" dirty="0"/>
              <a:t>důsledek </a:t>
            </a:r>
            <a:r>
              <a:rPr lang="cs-CZ" sz="6000" dirty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/>
              <a:t>stát člověku osobnost </a:t>
            </a:r>
            <a:r>
              <a:rPr lang="cs-CZ" sz="6000" u="sng" dirty="0"/>
              <a:t>neposkytuje</a:t>
            </a:r>
            <a:r>
              <a:rPr lang="cs-CZ" sz="6000" dirty="0"/>
              <a:t>, ale</a:t>
            </a:r>
            <a:r>
              <a:rPr lang="cs-CZ" sz="6000" u="sng" dirty="0"/>
              <a:t> garantuje (zaručuje) 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VÝKONU PŘIROZENÉHO PRÁVA </a:t>
            </a:r>
            <a:r>
              <a:rPr lang="cs-CZ" sz="7400" dirty="0"/>
              <a:t>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UPLATŇOVÁNÍ </a:t>
            </a:r>
            <a:r>
              <a:rPr lang="cs-CZ" sz="7400" dirty="0"/>
              <a:t>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u="sng" dirty="0"/>
              <a:t>ZPŮSOB OCHRANY </a:t>
            </a:r>
            <a:r>
              <a:rPr lang="cs-CZ" sz="7400" dirty="0"/>
              <a:t>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náleží </a:t>
            </a:r>
            <a:r>
              <a:rPr lang="cs-CZ" altLang="cs-CZ" sz="2400" u="sng" dirty="0"/>
              <a:t>nerozlučně a neoddělitelně každému člověku</a:t>
            </a:r>
            <a:r>
              <a:rPr lang="cs-CZ" altLang="cs-CZ" sz="2400" dirty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Je spjato se zásadou, že </a:t>
            </a:r>
            <a:r>
              <a:rPr lang="cs-CZ" altLang="cs-CZ" sz="2400" u="sng" dirty="0"/>
              <a:t>„každý člověk má právo si žít podle svého“, </a:t>
            </a:r>
            <a:r>
              <a:rPr lang="cs-CZ" altLang="cs-CZ" sz="2400" dirty="0"/>
              <a:t>čemuž odpovídá </a:t>
            </a:r>
            <a:r>
              <a:rPr lang="cs-CZ" altLang="cs-CZ" sz="2400" u="sng" dirty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/>
              <a:t>jednotné právo na ochranu osobnosti = </a:t>
            </a:r>
            <a:r>
              <a:rPr lang="cs-CZ" altLang="cs-CZ" sz="3000" b="1" u="sng" dirty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/>
              <a:t>chráněné jsou </a:t>
            </a:r>
            <a:r>
              <a:rPr lang="cs-CZ" altLang="cs-CZ" sz="2400" u="sng" dirty="0"/>
              <a:t>nehmotné statky osobnostní </a:t>
            </a:r>
            <a:r>
              <a:rPr lang="cs-CZ" altLang="cs-CZ" sz="2400" dirty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7"/>
            <a:ext cx="8086635" cy="792088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 </a:t>
            </a:r>
            <a:r>
              <a:rPr lang="cs-CZ" altLang="cs-CZ" sz="2800" dirty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(PŘIROZENÉ) SUBJEKTIVNÍ PRÁVO  </a:t>
            </a:r>
            <a:r>
              <a:rPr lang="cs-CZ" sz="2400" dirty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ABSOLUTNÍ</a:t>
            </a:r>
            <a:r>
              <a:rPr lang="cs-CZ" sz="2400" dirty="0"/>
              <a:t> PRÁVNÍ POVAHY -PŮSOBÍ </a:t>
            </a:r>
            <a:r>
              <a:rPr lang="cs-CZ" sz="2400" u="sng" dirty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u="sng" dirty="0"/>
              <a:t>PRÁVO NA OCHRANU OSOBNOSTI JE ZÁKLADNÍ PRÁVO A TA JSOU“ </a:t>
            </a:r>
            <a:endParaRPr lang="cs-CZ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PRÁVNÍ ZAKOTVENÍ de lege lata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MEZINÁRODNÍCH DOKUMENTECH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 ÚSTAVĚ A LZPS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ZÁKONNÉ ZAKOTVENÍ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MEZINÁRODNĚ/EVROPSKÉ</a:t>
            </a:r>
            <a:br>
              <a:rPr lang="cs-CZ" altLang="cs-CZ" sz="2800" dirty="0"/>
            </a:br>
            <a:r>
              <a:rPr lang="cs-CZ" altLang="cs-CZ" sz="2800" dirty="0"/>
              <a:t>PRÁVNÍ ZAKOTVENÍ</a:t>
            </a:r>
            <a:endParaRPr lang="en-US" alt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Všeobecná deklarace lidských práv z roku 1948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Mezinárodní pakt o občanských a politických právech (1966) </a:t>
            </a:r>
            <a:r>
              <a:rPr lang="cs-CZ" altLang="cs-CZ" sz="2000" dirty="0"/>
              <a:t>(vyhláška MZV č. 120/1976 Sb.)</a:t>
            </a:r>
            <a:endParaRPr lang="hu-HU" altLang="cs-CZ" sz="2000" dirty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/>
              <a:t>Úmluva o ochraně lidských práv a základních  svobod (EÚLP50) </a:t>
            </a:r>
            <a:r>
              <a:rPr lang="cs-CZ" altLang="cs-CZ" sz="2000" dirty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 Úmluva o právech dítěte (sdělení č. 104/1991 Sb., s opčním protokolem č. 57/2006 </a:t>
            </a:r>
            <a:r>
              <a:rPr lang="cs-CZ" altLang="cs-CZ" sz="2000" dirty="0" err="1"/>
              <a:t>Sb.m.s</a:t>
            </a:r>
            <a:r>
              <a:rPr lang="cs-CZ" altLang="cs-CZ" sz="20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The</a:t>
            </a:r>
            <a:r>
              <a:rPr lang="cs-CZ" altLang="cs-CZ" sz="2000" dirty="0"/>
              <a:t> Charter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Fundamental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European</a:t>
            </a:r>
            <a:r>
              <a:rPr lang="cs-CZ" altLang="cs-CZ" sz="2000" dirty="0"/>
              <a:t> 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Obecné nařízení o ochraně osobních údajů (GDPR) 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/>
              <a:t>uri</a:t>
            </a:r>
            <a:r>
              <a:rPr lang="cs-CZ" altLang="cs-CZ" sz="2000" dirty="0"/>
              <a:t>=CELEX:32016R0679)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 další…..</a:t>
            </a:r>
            <a:endParaRPr lang="en-US" altLang="cs-CZ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15</TotalTime>
  <Words>3757</Words>
  <Application>Microsoft Office PowerPoint</Application>
  <PresentationFormat>Předvádění na obrazovce (4:3)</PresentationFormat>
  <Paragraphs>437</Paragraphs>
  <Slides>44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 de lege lata</vt:lpstr>
      <vt:lpstr>MEZINÁRODNĚ/EVROPSKÉ PRÁVNÍ ZAKOTVENÍ</vt:lpstr>
      <vt:lpstr>ÚSTAVNĚ PRÁVNÍ ZAKOTVENÍ PRÁVA NA OCHRANU OSOBNOSTI</vt:lpstr>
      <vt:lpstr>Právo Evropské unie (GDPR)</vt:lpstr>
      <vt:lpstr>ZÁKONNÉ ZAKOTVENÍ PRÁVA NA OCHRANU OSOBNOSTI</vt:lpstr>
      <vt:lpstr>Další související předpisy</vt:lpstr>
      <vt:lpstr>DŮLEŽITÝ PRAMEN POZNÁNÍ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IV. ÚS 3076/20, [ÚS 277/2021] Skutkově: Zeman vs. Šarapatka</vt:lpstr>
      <vt:lpstr>Z argumentace ÚS:</vt:lpstr>
      <vt:lpstr>CHRÁNĚNÉ STATKY OSOBNOSTNÍ DLE OZ</vt:lpstr>
      <vt:lpstr>OMEZENÍ PRÁVA NA OCHRANU OSOBNOSTI</vt:lpstr>
      <vt:lpstr>Zákonné licence (podoba a soukromí)</vt:lpstr>
      <vt:lpstr>Limity!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NEOPRÁVNĚNÝ ZÁSAH (předpoklad)</vt:lpstr>
      <vt:lpstr> PROSTŘEDKY OCHRANY OSOBNOSTI I. ZVLÁŠTNÍ ŽALOBNÍ NÁROKY (absolutně pr.)</vt:lpstr>
      <vt:lpstr>PROSTŘEDKY OCHRANY OSOBNOSTI II.  </vt:lpstr>
      <vt:lpstr>NÁHRADA NEMAJEKTOVÉ i MAJETKOVÉ ÚJMY </vt:lpstr>
      <vt:lpstr>Náhrada nemajetkové újmy</vt:lpstr>
      <vt:lpstr>OTÁZKA PROMLČENÍ</vt:lpstr>
      <vt:lpstr> </vt:lpstr>
      <vt:lpstr>DALŠÍ PROSTŘEDKY OCHRANY</vt:lpstr>
      <vt:lpstr> ZVLÁŠTNÍ OSOBNOSTNÍ PRÁVA TVŮRČÍ – EXKURS  (blíže samostatný  kurs právo duševního vlastnictví)</vt:lpstr>
      <vt:lpstr>„quasi osobnostní práva“ právnických osob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Ronovská Kateřina</cp:lastModifiedBy>
  <cp:revision>280</cp:revision>
  <dcterms:created xsi:type="dcterms:W3CDTF">2006-03-21T12:38:01Z</dcterms:created>
  <dcterms:modified xsi:type="dcterms:W3CDTF">2024-04-25T10:17:16Z</dcterms:modified>
</cp:coreProperties>
</file>