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310" r:id="rId4"/>
    <p:sldId id="304" r:id="rId5"/>
    <p:sldId id="305" r:id="rId6"/>
    <p:sldId id="320" r:id="rId7"/>
    <p:sldId id="321" r:id="rId8"/>
    <p:sldId id="322" r:id="rId9"/>
    <p:sldId id="259" r:id="rId10"/>
    <p:sldId id="260" r:id="rId11"/>
    <p:sldId id="261" r:id="rId12"/>
    <p:sldId id="262" r:id="rId13"/>
    <p:sldId id="263" r:id="rId14"/>
    <p:sldId id="264" r:id="rId15"/>
    <p:sldId id="298" r:id="rId16"/>
    <p:sldId id="311" r:id="rId17"/>
    <p:sldId id="312" r:id="rId18"/>
    <p:sldId id="314" r:id="rId19"/>
    <p:sldId id="313" r:id="rId20"/>
    <p:sldId id="285" r:id="rId21"/>
    <p:sldId id="318" r:id="rId22"/>
    <p:sldId id="286" r:id="rId23"/>
    <p:sldId id="317" r:id="rId24"/>
    <p:sldId id="287" r:id="rId25"/>
    <p:sldId id="307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306" r:id="rId34"/>
    <p:sldId id="272" r:id="rId35"/>
    <p:sldId id="273" r:id="rId36"/>
    <p:sldId id="274" r:id="rId37"/>
    <p:sldId id="319" r:id="rId38"/>
    <p:sldId id="275" r:id="rId39"/>
    <p:sldId id="276" r:id="rId40"/>
    <p:sldId id="277" r:id="rId41"/>
    <p:sldId id="278" r:id="rId42"/>
    <p:sldId id="281" r:id="rId43"/>
    <p:sldId id="326" r:id="rId44"/>
    <p:sldId id="327" r:id="rId45"/>
    <p:sldId id="282" r:id="rId46"/>
    <p:sldId id="325" r:id="rId47"/>
    <p:sldId id="288" r:id="rId48"/>
    <p:sldId id="323" r:id="rId49"/>
    <p:sldId id="342" r:id="rId50"/>
    <p:sldId id="329" r:id="rId51"/>
    <p:sldId id="330" r:id="rId52"/>
    <p:sldId id="331" r:id="rId53"/>
    <p:sldId id="335" r:id="rId54"/>
    <p:sldId id="338" r:id="rId55"/>
    <p:sldId id="343" r:id="rId56"/>
    <p:sldId id="336" r:id="rId57"/>
    <p:sldId id="334" r:id="rId58"/>
    <p:sldId id="332" r:id="rId59"/>
    <p:sldId id="333" r:id="rId60"/>
    <p:sldId id="339" r:id="rId61"/>
    <p:sldId id="341" r:id="rId62"/>
    <p:sldId id="337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0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35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692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FC04-936A-4FD4-A104-8374E192F1CF}" type="datetimeFigureOut">
              <a:rPr lang="cs-CZ" smtClean="0"/>
              <a:pPr/>
              <a:t>25.04.2024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23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06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23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74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87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3924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07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35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80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EFBB262B-301E-4DE7-8889-6043F1687DD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54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Systém soukromého a občanského práva, normy, výklad, prameny, principy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Prof. JUDr. Kateřina </a:t>
            </a:r>
            <a:r>
              <a:rPr lang="cs-CZ" dirty="0" err="1"/>
              <a:t>Ronovská</a:t>
            </a:r>
            <a:r>
              <a:rPr lang="cs-CZ" dirty="0"/>
              <a:t>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15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Zájmová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Kritérium </a:t>
            </a:r>
            <a:r>
              <a:rPr lang="cs-CZ" b="1" dirty="0"/>
              <a:t>zájmu</a:t>
            </a:r>
          </a:p>
          <a:p>
            <a:r>
              <a:rPr lang="cs-CZ" dirty="0"/>
              <a:t>VP</a:t>
            </a:r>
          </a:p>
          <a:p>
            <a:pPr lvl="1"/>
            <a:r>
              <a:rPr lang="cs-CZ" dirty="0"/>
              <a:t>chrání </a:t>
            </a:r>
            <a:r>
              <a:rPr lang="cs-CZ" b="1" u="sng" dirty="0"/>
              <a:t>veřejné zájmy </a:t>
            </a:r>
            <a:r>
              <a:rPr lang="cs-CZ" dirty="0"/>
              <a:t>(slouží zájmům celku)</a:t>
            </a:r>
          </a:p>
          <a:p>
            <a:r>
              <a:rPr lang="cs-CZ" dirty="0"/>
              <a:t>SP</a:t>
            </a:r>
          </a:p>
          <a:p>
            <a:pPr lvl="1"/>
            <a:r>
              <a:rPr lang="cs-CZ" dirty="0"/>
              <a:t>chrání </a:t>
            </a:r>
            <a:r>
              <a:rPr lang="cs-CZ" b="1" u="sng" dirty="0"/>
              <a:t>zájmy soukromé </a:t>
            </a:r>
            <a:r>
              <a:rPr lang="cs-CZ" dirty="0"/>
              <a:t>(slouží zájmům jednotlivce)</a:t>
            </a:r>
          </a:p>
          <a:p>
            <a:r>
              <a:rPr lang="cs-CZ" dirty="0"/>
              <a:t>Kritérium zájmu je neostré</a:t>
            </a:r>
          </a:p>
          <a:p>
            <a:pPr lvl="1"/>
            <a:r>
              <a:rPr lang="cs-CZ" dirty="0"/>
              <a:t>např. trestní právo chrání jak zájem celku na zachování veřejného pořádku, tak majetek a život jednotlivce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914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Subordinační/mocenská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VP</a:t>
            </a:r>
          </a:p>
          <a:p>
            <a:pPr lvl="1"/>
            <a:r>
              <a:rPr lang="cs-CZ" b="1" u="sng" dirty="0"/>
              <a:t>vertikální</a:t>
            </a:r>
            <a:r>
              <a:rPr lang="cs-CZ" u="sng" dirty="0"/>
              <a:t> vztahy</a:t>
            </a:r>
          </a:p>
          <a:p>
            <a:pPr lvl="1"/>
            <a:r>
              <a:rPr lang="cs-CZ" dirty="0"/>
              <a:t>jeden subjekt vystupuje jako </a:t>
            </a:r>
            <a:r>
              <a:rPr lang="cs-CZ" b="1" dirty="0"/>
              <a:t>nadřízený</a:t>
            </a:r>
            <a:r>
              <a:rPr lang="cs-CZ" dirty="0"/>
              <a:t>, druhý jako </a:t>
            </a:r>
            <a:r>
              <a:rPr lang="cs-CZ" b="1" dirty="0"/>
              <a:t>podřízený</a:t>
            </a:r>
          </a:p>
          <a:p>
            <a:pPr lvl="1"/>
            <a:r>
              <a:rPr lang="cs-CZ" dirty="0"/>
              <a:t>vysvětluje-li se nadřízenost jako projev uplatňování veřejné moci, jde o tzv. </a:t>
            </a:r>
            <a:r>
              <a:rPr lang="cs-CZ" b="1" dirty="0"/>
              <a:t>mocenskou teorii</a:t>
            </a:r>
          </a:p>
          <a:p>
            <a:r>
              <a:rPr lang="cs-CZ" dirty="0"/>
              <a:t>SP</a:t>
            </a:r>
          </a:p>
          <a:p>
            <a:pPr lvl="1"/>
            <a:r>
              <a:rPr lang="cs-CZ" b="1" u="sng" dirty="0"/>
              <a:t>horizontální</a:t>
            </a:r>
            <a:r>
              <a:rPr lang="cs-CZ" u="sng" dirty="0"/>
              <a:t> vztahy</a:t>
            </a:r>
          </a:p>
          <a:p>
            <a:pPr lvl="1"/>
            <a:r>
              <a:rPr lang="cs-CZ" dirty="0"/>
              <a:t>strany mají </a:t>
            </a:r>
            <a:r>
              <a:rPr lang="cs-CZ" b="1" dirty="0"/>
              <a:t>rovné</a:t>
            </a:r>
            <a:r>
              <a:rPr lang="cs-CZ" dirty="0"/>
              <a:t> postavení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u="sng" dirty="0"/>
              <a:t>Problém: </a:t>
            </a:r>
          </a:p>
          <a:p>
            <a:pPr lvl="1"/>
            <a:r>
              <a:rPr lang="cs-CZ" dirty="0"/>
              <a:t>i ve VP se lze setkat s rovností (např. procesní smlouvy)</a:t>
            </a:r>
          </a:p>
          <a:p>
            <a:pPr lvl="1"/>
            <a:r>
              <a:rPr lang="cs-CZ" dirty="0"/>
              <a:t>ne všechny vztahy v SP jsou založeny na rovnosti (zaměstnanec a zaměstnavatel, rodiče a děti)</a:t>
            </a:r>
          </a:p>
        </p:txBody>
      </p:sp>
    </p:spTree>
    <p:extLst>
      <p:ext uri="{BB962C8B-B14F-4D97-AF65-F5344CB8AC3E}">
        <p14:creationId xmlns:p14="http://schemas.microsoft.com/office/powerpoint/2010/main" val="1681280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Organická (subjektová)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Veřejné právo</a:t>
            </a:r>
          </a:p>
          <a:p>
            <a:pPr lvl="1"/>
            <a:r>
              <a:rPr lang="cs-CZ" dirty="0"/>
              <a:t>jeden ze subjektů (osob v právním smyslu) vystupuje v právním poměru z důvodu výkonu funkce veřejného svazu nebo z důvodu příslušnosti k němu</a:t>
            </a:r>
          </a:p>
          <a:p>
            <a:pPr lvl="1"/>
            <a:r>
              <a:rPr lang="cs-CZ" dirty="0"/>
              <a:t>moderněji: jeden ze subjektů vystupuje v právním poměru </a:t>
            </a:r>
            <a:r>
              <a:rPr lang="cs-CZ" b="1" u="sng" dirty="0"/>
              <a:t>pro svou vlastnost nositele veřejné moci</a:t>
            </a:r>
            <a:r>
              <a:rPr lang="cs-CZ" u="sng" dirty="0"/>
              <a:t> (VM), </a:t>
            </a:r>
            <a:r>
              <a:rPr lang="cs-CZ" dirty="0"/>
              <a:t>resp. kvůli jejímu </a:t>
            </a:r>
            <a:r>
              <a:rPr lang="cs-CZ" b="1" dirty="0"/>
              <a:t>výkonu</a:t>
            </a:r>
          </a:p>
          <a:p>
            <a:pPr lvl="1"/>
            <a:r>
              <a:rPr lang="cs-CZ" dirty="0"/>
              <a:t>tj. 1 subjekt je oprávněn vystupovat vůči 2. jako nositel nebo vykonavatel veřejné moci a vyvozovat vůči němu právní následky</a:t>
            </a:r>
          </a:p>
          <a:p>
            <a:r>
              <a:rPr lang="cs-CZ" dirty="0"/>
              <a:t>Soukromé právo</a:t>
            </a:r>
          </a:p>
          <a:p>
            <a:pPr lvl="1"/>
            <a:r>
              <a:rPr lang="cs-CZ" dirty="0"/>
              <a:t>v právním poměru </a:t>
            </a:r>
            <a:r>
              <a:rPr lang="cs-CZ" b="1" u="sng" dirty="0"/>
              <a:t>nevystupuje nositel veřejné moci</a:t>
            </a:r>
            <a:r>
              <a:rPr lang="cs-CZ" dirty="0"/>
              <a:t>, nebo v něm nevystupuje pro svou vlastnost nositele VM nebo kvůli její realizaci</a:t>
            </a:r>
          </a:p>
        </p:txBody>
      </p:sp>
    </p:spTree>
    <p:extLst>
      <p:ext uri="{BB962C8B-B14F-4D97-AF65-F5344CB8AC3E}">
        <p14:creationId xmlns:p14="http://schemas.microsoft.com/office/powerpoint/2010/main" val="315631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zvláštního práva (přiřazovací teorie)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Soukromé právo</a:t>
            </a:r>
          </a:p>
          <a:p>
            <a:pPr lvl="1"/>
            <a:r>
              <a:rPr lang="cs-CZ" dirty="0"/>
              <a:t>patří k němu právní normy, které zavazují </a:t>
            </a:r>
            <a:r>
              <a:rPr lang="cs-CZ" b="1" u="sng" dirty="0"/>
              <a:t>kohokoliv</a:t>
            </a:r>
          </a:p>
          <a:p>
            <a:r>
              <a:rPr lang="cs-CZ" dirty="0"/>
              <a:t>Veřejné právo</a:t>
            </a:r>
          </a:p>
          <a:p>
            <a:pPr lvl="1"/>
            <a:r>
              <a:rPr lang="cs-CZ" dirty="0"/>
              <a:t>k veřejnému právu náleží právní normy, které předpokládají jako svůj subjekt </a:t>
            </a:r>
            <a:r>
              <a:rPr lang="cs-CZ" b="1" u="sng" dirty="0"/>
              <a:t>právě  a pouze nositele veřejné moci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Veřejné právo je tak zvláštní právo nositelů veřejné moci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je-li „zvláštní“ veřejnoprávní úprava neúplná, použije se subsidiárně „obecná“ SP úprava (viz např. NSS </a:t>
            </a:r>
            <a:r>
              <a:rPr lang="pt-BR" dirty="0"/>
              <a:t>6 As 75/2015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7972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Nezávislost uplatňování SP a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1/1 věta druhá OZ: uplatňování soukromého práva je nezávislé na uplatňování práva veřejného</a:t>
            </a:r>
          </a:p>
          <a:p>
            <a:r>
              <a:rPr lang="cs-CZ" u="sng" dirty="0"/>
              <a:t>Neznamená!!</a:t>
            </a:r>
          </a:p>
          <a:p>
            <a:pPr lvl="1"/>
            <a:r>
              <a:rPr lang="cs-CZ" dirty="0"/>
              <a:t>nezávislost interpretace a aplikace soukromého práva na právu veřejném (viz ústavní právo - § 2/1 OZ, civilní právo procesní, správní právo – veřejné seznamy)</a:t>
            </a:r>
          </a:p>
          <a:p>
            <a:pPr lvl="1"/>
            <a:r>
              <a:rPr lang="cs-CZ" dirty="0"/>
              <a:t>nezávislost uplatňování veřejného práva na právu soukromém</a:t>
            </a:r>
          </a:p>
          <a:p>
            <a:pPr lvl="1"/>
            <a:r>
              <a:rPr lang="cs-CZ" dirty="0"/>
              <a:t>nezávislost uplatňování subjektivního práva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21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Skutečný význam nezávislosti uplatňování soukromého a veřejného práva!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/>
              <a:t>Soukromoprávní důsledky porušení veřejnoprávních povinností</a:t>
            </a:r>
          </a:p>
          <a:p>
            <a:pPr lvl="1"/>
            <a:r>
              <a:rPr lang="cs-CZ" dirty="0"/>
              <a:t>nedostatek veřejnoprávního oprávnění nezpůsobí sám neplatnost (§ 5/2 OZ)</a:t>
            </a:r>
          </a:p>
          <a:p>
            <a:pPr lvl="1"/>
            <a:r>
              <a:rPr lang="cs-CZ" dirty="0"/>
              <a:t>v případě porušení jiné veřejnoprávní povinnosti se posoudí teleologickým výkladem, zda bude PJ neplatné, či nikoliv </a:t>
            </a:r>
            <a:r>
              <a:rPr lang="cs-CZ"/>
              <a:t>(§ 580 OZ)</a:t>
            </a:r>
            <a:endParaRPr lang="cs-CZ" dirty="0"/>
          </a:p>
          <a:p>
            <a:r>
              <a:rPr lang="cs-CZ" u="sng" dirty="0"/>
              <a:t>Interpretace a aplikace SP v ostatních případech</a:t>
            </a:r>
          </a:p>
          <a:p>
            <a:pPr lvl="1"/>
            <a:r>
              <a:rPr lang="cs-CZ" dirty="0"/>
              <a:t>dovolává-li se OZ veřejnoprávních předpisů, je nutno je použít</a:t>
            </a:r>
          </a:p>
          <a:p>
            <a:pPr lvl="1"/>
            <a:r>
              <a:rPr lang="cs-CZ" dirty="0"/>
              <a:t>chybí-li výslovný odkaz, je rozhodující</a:t>
            </a:r>
          </a:p>
          <a:p>
            <a:pPr lvl="2"/>
            <a:r>
              <a:rPr lang="cs-CZ" dirty="0"/>
              <a:t>věcná působnost veřejnoprávní normy</a:t>
            </a:r>
          </a:p>
          <a:p>
            <a:pPr lvl="2"/>
            <a:r>
              <a:rPr lang="cs-CZ" dirty="0"/>
              <a:t>teleologický výklad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3501009"/>
            <a:ext cx="8091487" cy="2267968"/>
          </a:xfrm>
        </p:spPr>
        <p:txBody>
          <a:bodyPr>
            <a:normAutofit fontScale="90000"/>
          </a:bodyPr>
          <a:lstStyle/>
          <a:p>
            <a:r>
              <a:rPr lang="cs-CZ" dirty="0"/>
              <a:t>Systém soukromého práva</a:t>
            </a:r>
            <a:br>
              <a:rPr lang="cs-CZ" dirty="0"/>
            </a:br>
            <a:r>
              <a:rPr lang="cs-CZ" dirty="0"/>
              <a:t>x</a:t>
            </a:r>
            <a:br>
              <a:rPr lang="cs-CZ" dirty="0"/>
            </a:br>
            <a:r>
              <a:rPr lang="cs-CZ" dirty="0"/>
              <a:t>systematika občanského zákoníku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378271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403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Soukromé právo (odvětví ? zvláštní soukromé právo?)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Součást právního řádu (dualita SP/VP)</a:t>
            </a:r>
          </a:p>
          <a:p>
            <a:r>
              <a:rPr lang="cs-CZ" dirty="0"/>
              <a:t>Obecné občanské právo (součástí právo rodinné)</a:t>
            </a:r>
          </a:p>
          <a:p>
            <a:r>
              <a:rPr lang="cs-CZ" dirty="0"/>
              <a:t>Obchodní právo</a:t>
            </a:r>
          </a:p>
          <a:p>
            <a:r>
              <a:rPr lang="cs-CZ" dirty="0"/>
              <a:t>Pracovní právo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Mezinárodní právo soukromé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Občanské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Všeobecné soukromé právo:</a:t>
            </a:r>
          </a:p>
          <a:p>
            <a:r>
              <a:rPr lang="cs-CZ" dirty="0"/>
              <a:t>Obecná část (zásady, </a:t>
            </a:r>
            <a:r>
              <a:rPr lang="cs-CZ" dirty="0" err="1"/>
              <a:t>statusové</a:t>
            </a:r>
            <a:r>
              <a:rPr lang="cs-CZ" dirty="0"/>
              <a:t> otázky osob, věci, právní skutečnosti)</a:t>
            </a:r>
          </a:p>
          <a:p>
            <a:r>
              <a:rPr lang="cs-CZ" dirty="0"/>
              <a:t>Zvláštní část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Rodinné právo </a:t>
            </a:r>
          </a:p>
          <a:p>
            <a:r>
              <a:rPr lang="cs-CZ" dirty="0"/>
              <a:t>Věcná práva</a:t>
            </a:r>
          </a:p>
          <a:p>
            <a:r>
              <a:rPr lang="cs-CZ" dirty="0"/>
              <a:t>Dědické právo</a:t>
            </a:r>
          </a:p>
          <a:p>
            <a:r>
              <a:rPr lang="cs-CZ" dirty="0"/>
              <a:t>Závazkové právo</a:t>
            </a:r>
          </a:p>
          <a:p>
            <a:pPr lvl="1">
              <a:buFontTx/>
              <a:buChar char="-"/>
            </a:pPr>
            <a:r>
              <a:rPr lang="cs-CZ" dirty="0"/>
              <a:t>Obecná část</a:t>
            </a:r>
          </a:p>
          <a:p>
            <a:pPr lvl="1">
              <a:buFontTx/>
              <a:buChar char="-"/>
            </a:pPr>
            <a:r>
              <a:rPr lang="cs-CZ" dirty="0"/>
              <a:t>Závazky ex </a:t>
            </a:r>
            <a:r>
              <a:rPr lang="cs-CZ" dirty="0" err="1"/>
              <a:t>contractu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Závazky ex </a:t>
            </a:r>
            <a:r>
              <a:rPr lang="cs-CZ" dirty="0" err="1"/>
              <a:t>delicto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Závazky z jiných právních důvodů</a:t>
            </a:r>
          </a:p>
          <a:p>
            <a:r>
              <a:rPr lang="cs-CZ" dirty="0"/>
              <a:t>Právo na ochranu osobnosti</a:t>
            </a:r>
          </a:p>
          <a:p>
            <a:r>
              <a:rPr lang="cs-CZ" dirty="0"/>
              <a:t>Zvláštní osobnostní práva tvůrčí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Soukromé právo – systematika kodexu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Občanský zákoník č. 89/2012 Sb., dnes již ve znění novelizací</a:t>
            </a:r>
          </a:p>
          <a:p>
            <a:pPr>
              <a:buNone/>
            </a:pPr>
            <a:r>
              <a:rPr lang="cs-CZ" dirty="0"/>
              <a:t>5. Částí</a:t>
            </a:r>
          </a:p>
          <a:p>
            <a:r>
              <a:rPr lang="cs-CZ" dirty="0"/>
              <a:t>Obecná část</a:t>
            </a:r>
          </a:p>
          <a:p>
            <a:r>
              <a:rPr lang="cs-CZ" dirty="0"/>
              <a:t>Rodinné právo</a:t>
            </a:r>
          </a:p>
          <a:p>
            <a:r>
              <a:rPr lang="cs-CZ" dirty="0"/>
              <a:t>Absolutní majetková práva</a:t>
            </a:r>
          </a:p>
          <a:p>
            <a:r>
              <a:rPr lang="cs-CZ" dirty="0"/>
              <a:t>Relativní majetková práva</a:t>
            </a:r>
          </a:p>
          <a:p>
            <a:r>
              <a:rPr lang="cs-CZ" dirty="0"/>
              <a:t>Společná, přechodná, závěrečná ustanovení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Systém 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Soukromé a veřejné právo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Systém soukromého 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Dispozitivnost a kogentnost norem soukromého práva (dále jen „SP“)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Prameny SP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Interpretace a vyplňování mezer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Principy soukromého práva</a:t>
            </a:r>
          </a:p>
        </p:txBody>
      </p:sp>
    </p:spTree>
    <p:extLst>
      <p:ext uri="{BB962C8B-B14F-4D97-AF65-F5344CB8AC3E}">
        <p14:creationId xmlns:p14="http://schemas.microsoft.com/office/powerpoint/2010/main" val="7982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SOUKROMÉHO PRÁVA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II.</a:t>
            </a:r>
          </a:p>
        </p:txBody>
      </p:sp>
    </p:spTree>
    <p:extLst>
      <p:ext uri="{BB962C8B-B14F-4D97-AF65-F5344CB8AC3E}">
        <p14:creationId xmlns:p14="http://schemas.microsoft.com/office/powerpoint/2010/main" val="1622356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pramen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Pramenem práva je to, </a:t>
            </a:r>
            <a:r>
              <a:rPr lang="cs-CZ" u="sng" dirty="0"/>
              <a:t>z čeho právo „vyvěrá“.</a:t>
            </a:r>
          </a:p>
          <a:p>
            <a:endParaRPr lang="cs-CZ" u="sng" dirty="0"/>
          </a:p>
          <a:p>
            <a:r>
              <a:rPr lang="cs-CZ" u="sng" dirty="0"/>
              <a:t>ČR není zemí pouze „psaného práva“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Nové soukromé právo, jakož i judikatura ústavního soudu (</a:t>
            </a:r>
            <a:r>
              <a:rPr lang="cs-CZ" dirty="0" err="1"/>
              <a:t>Pl</a:t>
            </a:r>
            <a:r>
              <a:rPr lang="cs-CZ" dirty="0"/>
              <a:t>. ÚS 33/97), </a:t>
            </a:r>
            <a:r>
              <a:rPr lang="cs-CZ" u="sng" dirty="0"/>
              <a:t>vychází tzv. „širšího“ pojetí pramenů práva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Principy (zásady) mají tzv. „</a:t>
            </a:r>
            <a:r>
              <a:rPr lang="cs-CZ" dirty="0" err="1"/>
              <a:t>nadpozitivní</a:t>
            </a:r>
            <a:r>
              <a:rPr lang="cs-CZ" dirty="0"/>
              <a:t>“ povahu, tedy vlastní právní sílu = jsou pramenem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716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Psané prameny – </a:t>
            </a: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Mezinárodní smlouvy, ústava a ústavní zákony </a:t>
            </a:r>
          </a:p>
          <a:p>
            <a:r>
              <a:rPr lang="cs-CZ" dirty="0"/>
              <a:t>Zákonná úroveň  - vždy v souladu s ústavním pořádkem</a:t>
            </a:r>
          </a:p>
          <a:p>
            <a:r>
              <a:rPr lang="cs-CZ" dirty="0"/>
              <a:t>Občanský zákoník – „výsadní postavení“ – obecnost, podpůrná použitelnost</a:t>
            </a:r>
          </a:p>
          <a:p>
            <a:pPr lvl="1"/>
            <a:r>
              <a:rPr lang="cs-CZ" dirty="0"/>
              <a:t>§ 9/1 regulace </a:t>
            </a:r>
            <a:r>
              <a:rPr lang="cs-CZ" dirty="0" err="1"/>
              <a:t>statusových</a:t>
            </a:r>
            <a:r>
              <a:rPr lang="cs-CZ" dirty="0"/>
              <a:t> otázek</a:t>
            </a:r>
          </a:p>
          <a:p>
            <a:pPr lvl="1"/>
            <a:r>
              <a:rPr lang="cs-CZ" dirty="0"/>
              <a:t>úprava majetkových vztahů</a:t>
            </a:r>
          </a:p>
          <a:p>
            <a:pPr lvl="1"/>
            <a:r>
              <a:rPr lang="cs-CZ" dirty="0"/>
              <a:t> § 9/2 </a:t>
            </a:r>
            <a:r>
              <a:rPr lang="cs-CZ" i="1" dirty="0" err="1"/>
              <a:t>lex</a:t>
            </a:r>
            <a:r>
              <a:rPr lang="cs-CZ" i="1" dirty="0"/>
              <a:t> </a:t>
            </a:r>
            <a:r>
              <a:rPr lang="cs-CZ" i="1" dirty="0" err="1"/>
              <a:t>generalis</a:t>
            </a:r>
            <a:r>
              <a:rPr lang="cs-CZ" dirty="0"/>
              <a:t>, interpretační „měřítko“</a:t>
            </a:r>
          </a:p>
          <a:p>
            <a:r>
              <a:rPr lang="cs-CZ" dirty="0"/>
              <a:t>Předpisy upravující zvláštní soukromá práva (např. ZOK)</a:t>
            </a:r>
          </a:p>
          <a:p>
            <a:r>
              <a:rPr lang="cs-CZ" dirty="0"/>
              <a:t>Platí, že:</a:t>
            </a:r>
          </a:p>
          <a:p>
            <a:pPr lvl="1"/>
            <a:r>
              <a:rPr lang="cs-CZ" u="sng" dirty="0"/>
              <a:t>zvláštní úprava má aplikační přednost</a:t>
            </a:r>
          </a:p>
          <a:p>
            <a:pPr lvl="1"/>
            <a:r>
              <a:rPr lang="cs-CZ" u="sng" dirty="0"/>
              <a:t>na neupravené otázky se použije OZ </a:t>
            </a:r>
            <a:r>
              <a:rPr lang="cs-CZ" dirty="0"/>
              <a:t>(ne vždy zcela jasné, viz „obdobně“, „přiměřeně“)</a:t>
            </a:r>
          </a:p>
          <a:p>
            <a:pPr lvl="1"/>
            <a:r>
              <a:rPr lang="cs-CZ" dirty="0"/>
              <a:t>OZ slouží též </a:t>
            </a:r>
            <a:r>
              <a:rPr lang="cs-CZ" u="sng" dirty="0"/>
              <a:t>k interpretaci nejasných ustanovení speciálních předpisů </a:t>
            </a:r>
          </a:p>
        </p:txBody>
      </p:sp>
    </p:spTree>
    <p:extLst>
      <p:ext uri="{BB962C8B-B14F-4D97-AF65-F5344CB8AC3E}">
        <p14:creationId xmlns:p14="http://schemas.microsoft.com/office/powerpoint/2010/main" val="3055308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Soukromé právo – psané prameny</a:t>
            </a:r>
            <a:br>
              <a:rPr lang="cs-CZ" dirty="0"/>
            </a:br>
            <a:r>
              <a:rPr lang="cs-CZ" dirty="0"/>
              <a:t>de lege lata (uvažované v aktuálním znění)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Obecný: </a:t>
            </a:r>
          </a:p>
          <a:p>
            <a:r>
              <a:rPr lang="cs-CZ" dirty="0"/>
              <a:t>Občanský zákoník č. 89/2012 Sb.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Zvláštní:</a:t>
            </a:r>
          </a:p>
          <a:p>
            <a:r>
              <a:rPr lang="cs-CZ" dirty="0"/>
              <a:t>Zákon č. 90/2012 Sb., o obchodních korporacích</a:t>
            </a:r>
          </a:p>
          <a:p>
            <a:r>
              <a:rPr lang="cs-CZ" dirty="0"/>
              <a:t>A dále např.</a:t>
            </a:r>
          </a:p>
          <a:p>
            <a:r>
              <a:rPr lang="cs-CZ" dirty="0"/>
              <a:t>Zákon č. 121/2000 Sb., autorský zákon</a:t>
            </a:r>
          </a:p>
          <a:p>
            <a:r>
              <a:rPr lang="cs-CZ" dirty="0"/>
              <a:t>Zákon č. 82/1998 Sb., zákon  odpovědnosti za škodu při výkonu veřejné moci…</a:t>
            </a:r>
          </a:p>
          <a:p>
            <a:pPr>
              <a:buNone/>
            </a:pPr>
            <a:r>
              <a:rPr lang="cs-CZ" dirty="0"/>
              <a:t>S mezinárodním prvkem:</a:t>
            </a:r>
          </a:p>
          <a:p>
            <a:r>
              <a:rPr lang="cs-CZ" dirty="0"/>
              <a:t>Zákon č. 91/2012 Sb., o mezinárodním právu soukromém</a:t>
            </a:r>
          </a:p>
          <a:p>
            <a:pPr marL="342900" lvl="1" indent="-342900">
              <a:buNone/>
            </a:pPr>
            <a:endParaRPr lang="cs-CZ" dirty="0"/>
          </a:p>
          <a:p>
            <a:pPr marL="342900" lvl="1" indent="-342900">
              <a:buNone/>
            </a:pPr>
            <a:r>
              <a:rPr lang="cs-CZ" dirty="0"/>
              <a:t>Další právní předpisy: podzákonné (vyhlášky ministerstev, vládní nařízení)</a:t>
            </a:r>
          </a:p>
          <a:p>
            <a:pPr marL="342900" lvl="1" indent="-342900">
              <a:buNone/>
            </a:pPr>
            <a:endParaRPr lang="cs-CZ" dirty="0"/>
          </a:p>
          <a:p>
            <a:pPr marL="342900" lvl="1" indent="-342900">
              <a:buNone/>
            </a:pPr>
            <a:r>
              <a:rPr lang="cs-CZ" dirty="0"/>
              <a:t>Evropské právo (směrnice, nařízení…..judikatura SDEU)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075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Nepsané 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ČR není zemí výlučně psaného práva – širší pojetí práva</a:t>
            </a:r>
          </a:p>
          <a:p>
            <a:r>
              <a:rPr lang="cs-CZ" dirty="0"/>
              <a:t>Pramenem práva jsou také</a:t>
            </a:r>
          </a:p>
          <a:p>
            <a:pPr lvl="1"/>
            <a:r>
              <a:rPr lang="cs-CZ" u="sng" dirty="0"/>
              <a:t>zvyklosti</a:t>
            </a:r>
          </a:p>
          <a:p>
            <a:pPr lvl="2"/>
            <a:r>
              <a:rPr lang="cs-CZ" dirty="0"/>
              <a:t>dlouhodobě fakticky zachovávaná pravidla - podle § 9/1 jenom tam, kde se jich zákon dovolává (§ 10/2, § 545, § 558/2 apod.)</a:t>
            </a:r>
          </a:p>
          <a:p>
            <a:pPr lvl="2"/>
            <a:r>
              <a:rPr lang="cs-CZ" dirty="0"/>
              <a:t>u </a:t>
            </a:r>
            <a:r>
              <a:rPr lang="cs-CZ" u="sng" dirty="0"/>
              <a:t>obyčejů</a:t>
            </a:r>
            <a:r>
              <a:rPr lang="cs-CZ" dirty="0"/>
              <a:t> je naproti tomu vykládáno, že jsou závazné ze své právní síly, ne kvůli odkazu zákona na ně</a:t>
            </a:r>
          </a:p>
          <a:p>
            <a:pPr lvl="1"/>
            <a:r>
              <a:rPr lang="cs-CZ" u="sng" dirty="0"/>
              <a:t>Zásady</a:t>
            </a:r>
            <a:r>
              <a:rPr lang="cs-CZ" dirty="0"/>
              <a:t> ( i když nejsou výslovně vyjádřeny) – mají „</a:t>
            </a:r>
            <a:r>
              <a:rPr lang="cs-CZ" dirty="0" err="1"/>
              <a:t>nadpozitivní</a:t>
            </a:r>
            <a:r>
              <a:rPr lang="cs-CZ" dirty="0"/>
              <a:t> povahu“ a vlastní normativní sílu</a:t>
            </a:r>
          </a:p>
          <a:p>
            <a:r>
              <a:rPr lang="cs-CZ" dirty="0"/>
              <a:t>k nepsaným pramenům viz nález </a:t>
            </a:r>
            <a:r>
              <a:rPr lang="cs-CZ" dirty="0" err="1"/>
              <a:t>Pl</a:t>
            </a:r>
            <a:r>
              <a:rPr lang="cs-CZ" dirty="0"/>
              <a:t>. ÚS 33/97</a:t>
            </a:r>
          </a:p>
          <a:p>
            <a:r>
              <a:rPr lang="cs-CZ" dirty="0"/>
              <a:t>Judikatura „nejvyšších soudů“, ESLP, SDEU</a:t>
            </a:r>
          </a:p>
          <a:p>
            <a:r>
              <a:rPr lang="cs-CZ" dirty="0"/>
              <a:t>Právní doktrína </a:t>
            </a:r>
          </a:p>
        </p:txBody>
      </p:sp>
    </p:spTree>
    <p:extLst>
      <p:ext uri="{BB962C8B-B14F-4D97-AF65-F5344CB8AC3E}">
        <p14:creationId xmlns:p14="http://schemas.microsoft.com/office/powerpoint/2010/main" val="66838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</a:t>
            </a:r>
            <a:r>
              <a:rPr lang="cs-CZ" dirty="0"/>
              <a:t> ÚS 33/97: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ÚS je názoru, že </a:t>
            </a:r>
            <a:r>
              <a:rPr lang="cs-CZ" i="1" dirty="0"/>
              <a:t>„ …. i v českém právu takto platí a </a:t>
            </a:r>
            <a:r>
              <a:rPr lang="cs-CZ" i="1" u="sng" dirty="0"/>
              <a:t>je běžně aplikována řada obecných právních principů, které nejsou výslovně obsaženy v právních předpisech</a:t>
            </a:r>
            <a:r>
              <a:rPr lang="cs-CZ" i="1" dirty="0"/>
              <a:t>. Příkladem je právní princip, dle něhož neznalost práva neomlouvá, nebo princip nepřípustnosti retroaktivity…….dalším, </a:t>
            </a:r>
            <a:r>
              <a:rPr lang="cs-CZ" i="1" u="sng" dirty="0"/>
              <a:t>a to moderním ústavním nepsaným pravidlem, je řešení kolize základních práv a svobod principem proporcionality</a:t>
            </a:r>
            <a:r>
              <a:rPr lang="cs-CZ" i="1" dirty="0"/>
              <a:t>. ….“.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7448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NORMY SOUKROMÉHO PRÁVA</a:t>
            </a:r>
            <a:br>
              <a:rPr lang="cs-CZ" dirty="0"/>
            </a:br>
            <a:r>
              <a:rPr lang="cs-CZ" dirty="0"/>
              <a:t>Dispozitivnost a kogentnost norem SOUKORMÉHO PRÁVA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III.</a:t>
            </a:r>
          </a:p>
        </p:txBody>
      </p:sp>
    </p:spTree>
    <p:extLst>
      <p:ext uri="{BB962C8B-B14F-4D97-AF65-F5344CB8AC3E}">
        <p14:creationId xmlns:p14="http://schemas.microsoft.com/office/powerpoint/2010/main" val="3669913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 dispozitivní norma (DN) a kogentní norma (KN)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Kogentní norma</a:t>
            </a:r>
          </a:p>
          <a:p>
            <a:pPr lvl="1"/>
            <a:r>
              <a:rPr lang="cs-CZ" b="1" u="sng" dirty="0"/>
              <a:t>vylučuje autonomní právo a nerespektuje lidskou vůli</a:t>
            </a:r>
          </a:p>
          <a:p>
            <a:pPr lvl="1"/>
            <a:r>
              <a:rPr lang="cs-CZ" dirty="0"/>
              <a:t>2 druhy:</a:t>
            </a:r>
          </a:p>
          <a:p>
            <a:pPr lvl="2"/>
            <a:r>
              <a:rPr lang="cs-CZ" dirty="0"/>
              <a:t>Absolutně kogentní – zcela vylučuje autonomní právo</a:t>
            </a:r>
          </a:p>
          <a:p>
            <a:pPr lvl="2"/>
            <a:r>
              <a:rPr lang="cs-CZ" dirty="0"/>
              <a:t>Relativně kogentní – vylučuje autonomní právo jenom v určitém směru (např. změnu v neprospěch slabší strany)</a:t>
            </a:r>
          </a:p>
          <a:p>
            <a:r>
              <a:rPr lang="cs-CZ" dirty="0"/>
              <a:t>Dispozitivní norma</a:t>
            </a:r>
          </a:p>
          <a:p>
            <a:pPr lvl="1"/>
            <a:r>
              <a:rPr lang="cs-CZ" b="1" u="sng" dirty="0"/>
              <a:t>zmocňuje strany k autonomní normotvorbě (výslovně i implicitně)</a:t>
            </a:r>
          </a:p>
          <a:p>
            <a:pPr lvl="1"/>
            <a:r>
              <a:rPr lang="cs-CZ" b="1" u="sng" dirty="0"/>
              <a:t>subsidiárně reguluje lidské chování</a:t>
            </a:r>
          </a:p>
          <a:p>
            <a:pPr lvl="1"/>
            <a:r>
              <a:rPr lang="cs-CZ" dirty="0"/>
              <a:t>slouží k </a:t>
            </a:r>
            <a:r>
              <a:rPr lang="cs-CZ" b="1" u="sng" dirty="0"/>
              <a:t>interpretaci</a:t>
            </a:r>
            <a:r>
              <a:rPr lang="cs-CZ" dirty="0"/>
              <a:t> nejasného autonomního pravidla</a:t>
            </a:r>
          </a:p>
          <a:p>
            <a:pPr lvl="1"/>
            <a:r>
              <a:rPr lang="cs-CZ" dirty="0"/>
              <a:t>je </a:t>
            </a:r>
            <a:r>
              <a:rPr lang="cs-CZ" b="1" u="sng" dirty="0"/>
              <a:t>měřítkem spravedlnosti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661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Kritéria rozlišování DN a KN -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Výslovný zákaz </a:t>
            </a:r>
            <a:r>
              <a:rPr lang="cs-CZ" dirty="0"/>
              <a:t>(co to znamená? Nejen, když „zakazuje se“)</a:t>
            </a:r>
          </a:p>
          <a:p>
            <a:r>
              <a:rPr lang="cs-CZ" dirty="0"/>
              <a:t>Kogentnost vyplývající </a:t>
            </a:r>
            <a:r>
              <a:rPr lang="cs-CZ" b="1" u="sng" dirty="0"/>
              <a:t>se smyslu a účelu PN</a:t>
            </a:r>
          </a:p>
          <a:p>
            <a:pPr lvl="1"/>
            <a:r>
              <a:rPr lang="cs-CZ" dirty="0"/>
              <a:t>omezení autonomie vůle</a:t>
            </a:r>
          </a:p>
          <a:p>
            <a:pPr lvl="1"/>
            <a:r>
              <a:rPr lang="cs-CZ" dirty="0"/>
              <a:t>ochrana slabší strany</a:t>
            </a:r>
          </a:p>
          <a:p>
            <a:pPr lvl="1"/>
            <a:r>
              <a:rPr lang="cs-CZ" dirty="0"/>
              <a:t>úprava právního postavení osob</a:t>
            </a:r>
          </a:p>
          <a:p>
            <a:pPr lvl="1"/>
            <a:r>
              <a:rPr lang="cs-CZ" dirty="0"/>
              <a:t>ochrana třetích osob</a:t>
            </a:r>
          </a:p>
          <a:p>
            <a:pPr lvl="1"/>
            <a:r>
              <a:rPr lang="cs-CZ" dirty="0"/>
              <a:t>regulace základních otázek umožňujících racionální fungování SP jako systému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073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Výslovný zákaz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Nejde o zákaz určitého chování, ale o </a:t>
            </a:r>
            <a:r>
              <a:rPr lang="cs-CZ" b="1" u="sng" dirty="0"/>
              <a:t>zákaz autonomní </a:t>
            </a:r>
            <a:r>
              <a:rPr lang="cs-CZ" b="1" u="sng" dirty="0" err="1"/>
              <a:t>normotvorby</a:t>
            </a:r>
            <a:r>
              <a:rPr lang="cs-CZ" b="1" u="sng" dirty="0"/>
              <a:t> (odchýlení se)</a:t>
            </a:r>
          </a:p>
          <a:p>
            <a:r>
              <a:rPr lang="cs-CZ" dirty="0"/>
              <a:t>Podoby zákazu:</a:t>
            </a:r>
          </a:p>
          <a:p>
            <a:pPr lvl="1"/>
            <a:r>
              <a:rPr lang="cs-CZ" dirty="0"/>
              <a:t>„zakázaná ujednání“ - § 2519/1</a:t>
            </a:r>
          </a:p>
          <a:p>
            <a:pPr lvl="1"/>
            <a:r>
              <a:rPr lang="cs-CZ" dirty="0"/>
              <a:t>k jednání „se nepřihlíží“ (§ 16, § 2519/2)</a:t>
            </a:r>
          </a:p>
          <a:p>
            <a:pPr lvl="1"/>
            <a:r>
              <a:rPr lang="cs-CZ" dirty="0"/>
              <a:t>jednání je „neplatné“ nebo se lze dovolat jeho neplatnosti (§ 2549 -zájezd)</a:t>
            </a:r>
          </a:p>
          <a:p>
            <a:pPr lvl="1"/>
            <a:r>
              <a:rPr lang="cs-CZ" dirty="0"/>
              <a:t>jednání „nemá účinky“ (§ 2728/2) apod.</a:t>
            </a:r>
          </a:p>
        </p:txBody>
      </p:sp>
    </p:spTree>
    <p:extLst>
      <p:ext uri="{BB962C8B-B14F-4D97-AF65-F5344CB8AC3E}">
        <p14:creationId xmlns:p14="http://schemas.microsoft.com/office/powerpoint/2010/main" val="318748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práva  - opakování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Systém</a:t>
            </a:r>
            <a:r>
              <a:rPr lang="cs-CZ" dirty="0"/>
              <a:t> se vyznačuje strukturovaností (opak nahodilosti)</a:t>
            </a:r>
          </a:p>
          <a:p>
            <a:endParaRPr lang="cs-CZ" dirty="0"/>
          </a:p>
          <a:p>
            <a:r>
              <a:rPr lang="cs-CZ" b="1" dirty="0"/>
              <a:t>Systém práva </a:t>
            </a:r>
          </a:p>
          <a:p>
            <a:pPr>
              <a:buFontTx/>
              <a:buChar char="-"/>
            </a:pPr>
            <a:r>
              <a:rPr lang="cs-CZ" dirty="0"/>
              <a:t>nahlížení na právo jako na celek a na jeho vnitřní strukturu</a:t>
            </a:r>
          </a:p>
          <a:p>
            <a:pPr>
              <a:buFontTx/>
              <a:buChar char="-"/>
            </a:pPr>
            <a:r>
              <a:rPr lang="cs-CZ" dirty="0"/>
              <a:t>v ideálním pojetí o vnitřně organizovaný a souladný celek, který směřuje ke své uspořádanosti</a:t>
            </a:r>
          </a:p>
          <a:p>
            <a:pPr>
              <a:buFontTx/>
              <a:buChar char="-"/>
            </a:pPr>
            <a:r>
              <a:rPr lang="cs-CZ" dirty="0"/>
              <a:t>Základním prvkem je </a:t>
            </a:r>
            <a:r>
              <a:rPr lang="cs-CZ" b="1" dirty="0"/>
              <a:t>právní norma (pravidlo chování, které jehož dodržování je vynutitelné státní mocí)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autonomie vůle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Např. § 1 odst. 2 OZ  za středníkem – strany si nemohou ujednat, že se v jejich případě kupř. </a:t>
            </a:r>
            <a:r>
              <a:rPr lang="cs-CZ" u="sng" dirty="0"/>
              <a:t>dobré mravy nepoužijí</a:t>
            </a:r>
          </a:p>
          <a:p>
            <a:r>
              <a:rPr lang="cs-CZ" dirty="0"/>
              <a:t>Obdobně </a:t>
            </a:r>
            <a:r>
              <a:rPr lang="cs-CZ" u="sng" dirty="0"/>
              <a:t>nelze vyloučit </a:t>
            </a:r>
            <a:r>
              <a:rPr lang="cs-CZ" dirty="0"/>
              <a:t>kupř. princip poctivosti, zákaz zneužití práva apod.</a:t>
            </a:r>
          </a:p>
          <a:p>
            <a:r>
              <a:rPr lang="cs-CZ" u="sng" dirty="0"/>
              <a:t>Nelze se odchýlit od základního vymezení </a:t>
            </a:r>
            <a:r>
              <a:rPr lang="cs-CZ" dirty="0"/>
              <a:t>statusu osob</a:t>
            </a:r>
          </a:p>
          <a:p>
            <a:r>
              <a:rPr lang="cs-CZ" dirty="0"/>
              <a:t>Nelze </a:t>
            </a:r>
            <a:r>
              <a:rPr lang="cs-CZ" u="sng" dirty="0"/>
              <a:t>snížit standard zákonem garantované ochrany </a:t>
            </a:r>
            <a:r>
              <a:rPr lang="cs-CZ" dirty="0"/>
              <a:t>(smysl a účel ustanovení)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7181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slabší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Spotřebitel, nájemce, zaměstnanec, nezletilý </a:t>
            </a:r>
          </a:p>
          <a:p>
            <a:r>
              <a:rPr lang="cs-CZ" dirty="0"/>
              <a:t>Často půjde o relativně kogentní PN</a:t>
            </a:r>
          </a:p>
          <a:p>
            <a:r>
              <a:rPr lang="cs-CZ" dirty="0"/>
              <a:t>Např. § 1812/2, § 2519/2, § 2549 OZ</a:t>
            </a:r>
          </a:p>
          <a:p>
            <a:r>
              <a:rPr lang="cs-CZ" dirty="0"/>
              <a:t>Ochrana člena spolku, minoritního akcionáře apod. – zvláštní režim </a:t>
            </a:r>
          </a:p>
        </p:txBody>
      </p:sp>
    </p:spTree>
    <p:extLst>
      <p:ext uri="{BB962C8B-B14F-4D97-AF65-F5344CB8AC3E}">
        <p14:creationId xmlns:p14="http://schemas.microsoft.com/office/powerpoint/2010/main" val="3659641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postavení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Ke </a:t>
            </a:r>
            <a:r>
              <a:rPr lang="cs-CZ" dirty="0" err="1"/>
              <a:t>statusovým</a:t>
            </a:r>
            <a:r>
              <a:rPr lang="cs-CZ" dirty="0"/>
              <a:t> otázkám člověka patří:</a:t>
            </a:r>
          </a:p>
          <a:p>
            <a:pPr lvl="1"/>
            <a:r>
              <a:rPr lang="cs-CZ" dirty="0"/>
              <a:t>právní osobnost (prohlášení za nezvěstného a mrtvého)</a:t>
            </a:r>
          </a:p>
          <a:p>
            <a:pPr lvl="1"/>
            <a:r>
              <a:rPr lang="cs-CZ" dirty="0"/>
              <a:t>svéprávnost</a:t>
            </a:r>
          </a:p>
          <a:p>
            <a:pPr lvl="1"/>
            <a:r>
              <a:rPr lang="cs-CZ" dirty="0"/>
              <a:t>deliktní způsobilost</a:t>
            </a:r>
          </a:p>
          <a:p>
            <a:pPr lvl="1"/>
            <a:r>
              <a:rPr lang="cs-CZ" dirty="0"/>
              <a:t>jméno a bydliště FO</a:t>
            </a:r>
          </a:p>
          <a:p>
            <a:pPr lvl="1"/>
            <a:r>
              <a:rPr lang="cs-CZ" dirty="0"/>
              <a:t>vznik a zánik manželství nebo registrovaného partnerství</a:t>
            </a:r>
          </a:p>
          <a:p>
            <a:pPr lvl="1"/>
            <a:r>
              <a:rPr lang="cs-CZ" dirty="0"/>
              <a:t>určování a popírání rodičovství</a:t>
            </a:r>
          </a:p>
          <a:p>
            <a:pPr lvl="1"/>
            <a:r>
              <a:rPr lang="cs-CZ" dirty="0"/>
              <a:t>osvojení</a:t>
            </a:r>
          </a:p>
          <a:p>
            <a:pPr lvl="1"/>
            <a:r>
              <a:rPr lang="cs-CZ" dirty="0"/>
              <a:t>rodičovská zodpovědnost</a:t>
            </a:r>
          </a:p>
        </p:txBody>
      </p:sp>
    </p:spTree>
    <p:extLst>
      <p:ext uri="{BB962C8B-B14F-4D97-AF65-F5344CB8AC3E}">
        <p14:creationId xmlns:p14="http://schemas.microsoft.com/office/powerpoint/2010/main" val="4013802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postavení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Ke </a:t>
            </a:r>
            <a:r>
              <a:rPr lang="cs-CZ" dirty="0" err="1"/>
              <a:t>statusovým</a:t>
            </a:r>
            <a:r>
              <a:rPr lang="cs-CZ" dirty="0"/>
              <a:t> otázkám právnických osob patří zejména: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název a sídlo PO</a:t>
            </a:r>
          </a:p>
          <a:p>
            <a:pPr lvl="1"/>
            <a:r>
              <a:rPr lang="cs-CZ" dirty="0"/>
              <a:t>vymezení účelu PO</a:t>
            </a:r>
          </a:p>
          <a:p>
            <a:pPr lvl="1"/>
            <a:r>
              <a:rPr lang="cs-CZ" dirty="0"/>
              <a:t>způsob projevování vůle za PO (jednání navenek)</a:t>
            </a:r>
          </a:p>
          <a:p>
            <a:pPr lvl="1"/>
            <a:r>
              <a:rPr lang="cs-CZ" dirty="0"/>
              <a:t>odpovědnost vůči 3 osobám</a:t>
            </a:r>
          </a:p>
        </p:txBody>
      </p:sp>
    </p:spTree>
    <p:extLst>
      <p:ext uri="{BB962C8B-B14F-4D97-AF65-F5344CB8AC3E}">
        <p14:creationId xmlns:p14="http://schemas.microsoft.com/office/powerpoint/2010/main" val="4013802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třetích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ochrana věřitele</a:t>
            </a:r>
          </a:p>
          <a:p>
            <a:r>
              <a:rPr lang="cs-CZ" dirty="0"/>
              <a:t>Např. § 300 a § 589 a násl. OZ</a:t>
            </a:r>
          </a:p>
          <a:p>
            <a:r>
              <a:rPr lang="cs-CZ" dirty="0"/>
              <a:t>PN chránící dobrou víru třetích osob</a:t>
            </a:r>
          </a:p>
        </p:txBody>
      </p:sp>
    </p:spTree>
    <p:extLst>
      <p:ext uri="{BB962C8B-B14F-4D97-AF65-F5344CB8AC3E}">
        <p14:creationId xmlns:p14="http://schemas.microsoft.com/office/powerpoint/2010/main" val="783130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Racionální fungování SP jako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PN obsahující </a:t>
            </a:r>
          </a:p>
          <a:p>
            <a:pPr lvl="1"/>
            <a:r>
              <a:rPr lang="cs-CZ" dirty="0"/>
              <a:t>kritéria rozlišování movitých a nemovitých věcí</a:t>
            </a:r>
          </a:p>
          <a:p>
            <a:pPr lvl="1"/>
            <a:r>
              <a:rPr lang="cs-CZ" dirty="0"/>
              <a:t>nabývání vlastnického práva</a:t>
            </a:r>
          </a:p>
          <a:p>
            <a:pPr lvl="1"/>
            <a:r>
              <a:rPr lang="cs-CZ" dirty="0"/>
              <a:t>Vznik právnické osoby, jako samostatného subjektu práva zápisem do VR</a:t>
            </a:r>
          </a:p>
          <a:p>
            <a:pPr lvl="1"/>
            <a:r>
              <a:rPr lang="cs-CZ" dirty="0"/>
              <a:t>předpoklady  (vzniku) </a:t>
            </a:r>
            <a:r>
              <a:rPr lang="cs-CZ" dirty="0" err="1"/>
              <a:t>perfekce</a:t>
            </a:r>
            <a:r>
              <a:rPr lang="cs-CZ" dirty="0"/>
              <a:t> právního jednání</a:t>
            </a:r>
          </a:p>
        </p:txBody>
      </p:sp>
    </p:spTree>
    <p:extLst>
      <p:ext uri="{BB962C8B-B14F-4D97-AF65-F5344CB8AC3E}">
        <p14:creationId xmlns:p14="http://schemas.microsoft.com/office/powerpoint/2010/main" val="2115802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a vyplňování mezer, </a:t>
            </a:r>
            <a:r>
              <a:rPr lang="cs-CZ"/>
              <a:t>dotváření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IV.</a:t>
            </a:r>
          </a:p>
        </p:txBody>
      </p:sp>
    </p:spTree>
    <p:extLst>
      <p:ext uri="{BB962C8B-B14F-4D97-AF65-F5344CB8AC3E}">
        <p14:creationId xmlns:p14="http://schemas.microsoft.com/office/powerpoint/2010/main" val="3769362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805264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Výklad slouží k řešení významových nejasností!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390"/>
            <a:ext cx="9144000" cy="442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982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IINTERPRETACE/VÝKLAD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0763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Přiřazování významu určitým znakům – spočívá v poznávání PN obsažené v právním předpise</a:t>
            </a:r>
          </a:p>
          <a:p>
            <a:r>
              <a:rPr lang="cs-CZ" dirty="0"/>
              <a:t>Řešení významových nejasností</a:t>
            </a:r>
          </a:p>
          <a:p>
            <a:r>
              <a:rPr lang="cs-CZ" dirty="0"/>
              <a:t>Pohybujeme se v rámci možného jazykového významu x dotváření práva (</a:t>
            </a:r>
            <a:r>
              <a:rPr lang="cs-CZ" dirty="0" err="1"/>
              <a:t>výj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------------------</a:t>
            </a:r>
          </a:p>
          <a:p>
            <a:r>
              <a:rPr lang="cs-CZ" dirty="0"/>
              <a:t>§ 2  OZ – výkladové pravidlo zdůrazňuje:</a:t>
            </a:r>
          </a:p>
          <a:p>
            <a:pPr lvl="1"/>
            <a:r>
              <a:rPr lang="cs-CZ" dirty="0"/>
              <a:t>ústavně konformní výklad</a:t>
            </a:r>
          </a:p>
          <a:p>
            <a:pPr lvl="1"/>
            <a:r>
              <a:rPr lang="cs-CZ" dirty="0"/>
              <a:t>roli zásad a hodnot při interpretaci</a:t>
            </a:r>
          </a:p>
          <a:p>
            <a:pPr lvl="1"/>
            <a:r>
              <a:rPr lang="cs-CZ" dirty="0"/>
              <a:t>jazykový výklad</a:t>
            </a:r>
          </a:p>
          <a:p>
            <a:pPr lvl="1"/>
            <a:r>
              <a:rPr lang="cs-CZ" dirty="0"/>
              <a:t> formálně systematický výklad</a:t>
            </a:r>
          </a:p>
          <a:p>
            <a:pPr lvl="1"/>
            <a:r>
              <a:rPr lang="cs-CZ" dirty="0"/>
              <a:t>(subjektivně) historický výklad</a:t>
            </a:r>
          </a:p>
          <a:p>
            <a:pPr lvl="1"/>
            <a:r>
              <a:rPr lang="cs-CZ" dirty="0"/>
              <a:t>(objektivně) teleologický </a:t>
            </a:r>
            <a:r>
              <a:rPr lang="cs-CZ" dirty="0" smtClean="0"/>
              <a:t>výklad</a:t>
            </a:r>
          </a:p>
          <a:p>
            <a:pPr lvl="1"/>
            <a:r>
              <a:rPr lang="cs-CZ" dirty="0" err="1" smtClean="0"/>
              <a:t>eurokonformní</a:t>
            </a:r>
            <a:r>
              <a:rPr lang="cs-CZ" dirty="0" smtClean="0"/>
              <a:t> výklad 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Pravidlo je nadbytečné (plyne z právní teorie); význam je ve zdůraznění toho, že </a:t>
            </a:r>
            <a:r>
              <a:rPr lang="cs-CZ" u="sng" dirty="0"/>
              <a:t>právo není jenom text zákona</a:t>
            </a:r>
          </a:p>
        </p:txBody>
      </p:sp>
    </p:spTree>
    <p:extLst>
      <p:ext uri="{BB962C8B-B14F-4D97-AF65-F5344CB8AC3E}">
        <p14:creationId xmlns:p14="http://schemas.microsoft.com/office/powerpoint/2010/main" val="1158804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 konformní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Existuje-li </a:t>
            </a:r>
            <a:r>
              <a:rPr lang="cs-CZ" u="sng" dirty="0"/>
              <a:t>několik interpretačních alternativ, </a:t>
            </a:r>
            <a:r>
              <a:rPr lang="cs-CZ" dirty="0"/>
              <a:t>má vždy přednost ta, která je </a:t>
            </a:r>
            <a:r>
              <a:rPr lang="cs-CZ" u="sng" dirty="0"/>
              <a:t>nejvíce v souladu s ústavním pořádkem</a:t>
            </a:r>
            <a:r>
              <a:rPr lang="cs-CZ" dirty="0"/>
              <a:t> (nejvíce šetří zákl. práva)</a:t>
            </a:r>
          </a:p>
          <a:p>
            <a:r>
              <a:rPr lang="cs-CZ" dirty="0"/>
              <a:t>Vždy je nutno zjistit, zda za ustanovením OZ není nějaké </a:t>
            </a:r>
            <a:r>
              <a:rPr lang="cs-CZ" u="sng" dirty="0"/>
              <a:t>základní právo (prozařuje)</a:t>
            </a:r>
          </a:p>
          <a:p>
            <a:r>
              <a:rPr lang="cs-CZ" dirty="0"/>
              <a:t>Případné střety základních práv ( i zásad) se řeší </a:t>
            </a:r>
            <a:r>
              <a:rPr lang="cs-CZ" u="sng" dirty="0"/>
              <a:t>testem proporcionality</a:t>
            </a:r>
          </a:p>
        </p:txBody>
      </p:sp>
    </p:spTree>
    <p:extLst>
      <p:ext uri="{BB962C8B-B14F-4D97-AF65-F5344CB8AC3E}">
        <p14:creationId xmlns:p14="http://schemas.microsoft.com/office/powerpoint/2010/main" val="132614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objektivní a subjektivní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Objektivní právo</a:t>
            </a:r>
          </a:p>
          <a:p>
            <a:pPr lvl="1"/>
            <a:r>
              <a:rPr lang="cs-CZ" sz="2400" dirty="0"/>
              <a:t>pravidla chování, jejichž zachovávání je vynutitelné státní mocí</a:t>
            </a:r>
          </a:p>
          <a:p>
            <a:pPr lvl="2"/>
            <a:r>
              <a:rPr lang="cs-CZ" sz="2200" dirty="0"/>
              <a:t>tím se liší od morálky, náboženství a jiných systémů</a:t>
            </a:r>
          </a:p>
          <a:p>
            <a:pPr lvl="2"/>
            <a:r>
              <a:rPr lang="cs-CZ" sz="2200" dirty="0"/>
              <a:t>např. nikoho nelze státní mocí nutit k účasti na bohoslužbě</a:t>
            </a:r>
          </a:p>
          <a:p>
            <a:pPr lvl="1"/>
            <a:r>
              <a:rPr lang="cs-CZ" sz="2400" dirty="0"/>
              <a:t>psané i nepsané prameny</a:t>
            </a:r>
          </a:p>
          <a:p>
            <a:r>
              <a:rPr lang="cs-CZ" b="1" dirty="0"/>
              <a:t>Subjektivní právo</a:t>
            </a:r>
          </a:p>
          <a:p>
            <a:pPr lvl="1"/>
            <a:r>
              <a:rPr lang="cs-CZ" sz="2400" dirty="0"/>
              <a:t> z objektivního práva pramenící míra možného chování (určité oprávnění)</a:t>
            </a:r>
          </a:p>
          <a:p>
            <a:pPr lvl="1"/>
            <a:r>
              <a:rPr lang="cs-CZ" sz="2400" dirty="0"/>
              <a:t>nikoliv každé ustanovení objektivního práva zakládá právo subjektivní (např. § 489 OZ)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zásad a hodnot SP pro interpretaci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 předpisy mají být vykládány</a:t>
            </a:r>
          </a:p>
          <a:p>
            <a:pPr lvl="1"/>
            <a:r>
              <a:rPr lang="cs-CZ" dirty="0"/>
              <a:t>v souladu se zásadami, na nichž spočívá OZ</a:t>
            </a:r>
          </a:p>
          <a:p>
            <a:pPr lvl="2"/>
            <a:r>
              <a:rPr lang="cs-CZ" dirty="0"/>
              <a:t>zásady mají interpretační funkci</a:t>
            </a:r>
          </a:p>
          <a:p>
            <a:pPr lvl="2"/>
            <a:r>
              <a:rPr lang="cs-CZ" dirty="0"/>
              <a:t>jde též o zásady výslovně v OZ nevyjádřené (např. rovnost)</a:t>
            </a:r>
          </a:p>
          <a:p>
            <a:pPr lvl="2"/>
            <a:r>
              <a:rPr lang="cs-CZ" dirty="0"/>
              <a:t>kolize zásad se řeší testem proporcionality</a:t>
            </a:r>
          </a:p>
          <a:p>
            <a:pPr lvl="1"/>
            <a:r>
              <a:rPr lang="cs-CZ" dirty="0"/>
              <a:t>se zřetelem k hodnotám, které OZ chrání</a:t>
            </a:r>
          </a:p>
          <a:p>
            <a:r>
              <a:rPr lang="cs-CZ" dirty="0"/>
              <a:t>Zábrana </a:t>
            </a:r>
            <a:r>
              <a:rPr lang="cs-CZ" u="sng" dirty="0"/>
              <a:t>proti </a:t>
            </a:r>
            <a:r>
              <a:rPr lang="cs-CZ" u="sng" dirty="0" err="1"/>
              <a:t>textualistickému</a:t>
            </a:r>
            <a:r>
              <a:rPr lang="cs-CZ" u="sng" dirty="0"/>
              <a:t> výkladu</a:t>
            </a:r>
            <a:r>
              <a:rPr lang="cs-CZ" dirty="0"/>
              <a:t>!!!!</a:t>
            </a:r>
          </a:p>
          <a:p>
            <a:pPr>
              <a:buNone/>
            </a:pPr>
            <a:r>
              <a:rPr lang="cs-CZ" dirty="0"/>
              <a:t>------------</a:t>
            </a:r>
          </a:p>
          <a:p>
            <a:r>
              <a:rPr lang="cs-CZ" sz="2400" dirty="0"/>
              <a:t>Hodnoty = čeho má být dosaženo? (spravedlnost, právní jistota, účelnost)</a:t>
            </a:r>
          </a:p>
          <a:p>
            <a:r>
              <a:rPr lang="cs-CZ" sz="2400" dirty="0"/>
              <a:t>Zásady = jak? </a:t>
            </a:r>
          </a:p>
        </p:txBody>
      </p:sp>
    </p:spTree>
    <p:extLst>
      <p:ext uri="{BB962C8B-B14F-4D97-AF65-F5344CB8AC3E}">
        <p14:creationId xmlns:p14="http://schemas.microsoft.com/office/powerpoint/2010/main" val="27055699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se slovního znění právního předpisu</a:t>
            </a:r>
          </a:p>
          <a:p>
            <a:r>
              <a:rPr lang="cs-CZ" dirty="0"/>
              <a:t>Představuje </a:t>
            </a:r>
            <a:r>
              <a:rPr lang="cs-CZ" b="1" u="sng" dirty="0"/>
              <a:t>pouhé prvotní přiblížení se obsahu právní normy</a:t>
            </a:r>
          </a:p>
          <a:p>
            <a:r>
              <a:rPr lang="cs-CZ" u="sng" dirty="0"/>
              <a:t>Vázanost soudce </a:t>
            </a:r>
            <a:r>
              <a:rPr lang="cs-CZ" dirty="0"/>
              <a:t>zákonem </a:t>
            </a:r>
            <a:r>
              <a:rPr lang="cs-CZ" u="sng" dirty="0"/>
              <a:t>neznamená vázanost slovy </a:t>
            </a:r>
            <a:r>
              <a:rPr lang="cs-CZ" dirty="0"/>
              <a:t>zákona, ale jeho smyslem</a:t>
            </a:r>
          </a:p>
          <a:p>
            <a:r>
              <a:rPr lang="cs-CZ" dirty="0"/>
              <a:t>O skutečném obsahu (interpretaci doslovné, rozšiřující nebo zužující) rozhodnou </a:t>
            </a:r>
            <a:r>
              <a:rPr lang="cs-CZ" u="sng" dirty="0"/>
              <a:t>další</a:t>
            </a:r>
            <a:r>
              <a:rPr lang="cs-CZ" dirty="0"/>
              <a:t> </a:t>
            </a:r>
            <a:r>
              <a:rPr lang="cs-CZ" u="sng" dirty="0"/>
              <a:t>metody</a:t>
            </a:r>
          </a:p>
        </p:txBody>
      </p:sp>
    </p:spTree>
    <p:extLst>
      <p:ext uri="{BB962C8B-B14F-4D97-AF65-F5344CB8AC3E}">
        <p14:creationId xmlns:p14="http://schemas.microsoft.com/office/powerpoint/2010/main" val="20173109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(Subjektivně) Historický výklad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Hledá úmysl zákonodárce (to, co chtěl určitým ustanovením vyjádřit)</a:t>
            </a:r>
          </a:p>
          <a:p>
            <a:r>
              <a:rPr lang="cs-CZ" dirty="0"/>
              <a:t>dle § 2/2 nelze ustanovením přikládat jiný význam, než jaký plyne </a:t>
            </a:r>
            <a:r>
              <a:rPr lang="cs-CZ" u="sng" dirty="0"/>
              <a:t>z jasného úmyslu zákonodárce</a:t>
            </a:r>
          </a:p>
          <a:p>
            <a:r>
              <a:rPr lang="cs-CZ" u="sng" dirty="0"/>
              <a:t>Cílem</a:t>
            </a:r>
            <a:r>
              <a:rPr lang="cs-CZ" dirty="0"/>
              <a:t> interpretace</a:t>
            </a:r>
          </a:p>
          <a:p>
            <a:pPr lvl="1"/>
            <a:r>
              <a:rPr lang="cs-CZ" dirty="0"/>
              <a:t>není však vůle zákonodárce (subjektivně teleologický výklad)</a:t>
            </a:r>
          </a:p>
          <a:p>
            <a:pPr lvl="1"/>
            <a:r>
              <a:rPr lang="cs-CZ" u="sng" dirty="0"/>
              <a:t>je vůle zákona </a:t>
            </a:r>
            <a:r>
              <a:rPr lang="cs-CZ" dirty="0"/>
              <a:t>(objektivně teleologický výklad)</a:t>
            </a:r>
          </a:p>
          <a:p>
            <a:r>
              <a:rPr lang="cs-CZ" dirty="0"/>
              <a:t>Subjektivně teleologický (historický) výklad je proto </a:t>
            </a:r>
            <a:r>
              <a:rPr lang="cs-CZ" u="sng" dirty="0"/>
              <a:t>pouze</a:t>
            </a:r>
            <a:r>
              <a:rPr lang="cs-CZ" dirty="0"/>
              <a:t> podpůrnou interpretační metodou</a:t>
            </a:r>
          </a:p>
        </p:txBody>
      </p:sp>
    </p:spTree>
    <p:extLst>
      <p:ext uri="{BB962C8B-B14F-4D97-AF65-F5344CB8AC3E}">
        <p14:creationId xmlns:p14="http://schemas.microsoft.com/office/powerpoint/2010/main" val="962205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Objektivně recentní výklad</a:t>
            </a:r>
            <a:br>
              <a:rPr lang="cs-CZ" dirty="0"/>
            </a:br>
            <a:r>
              <a:rPr lang="cs-CZ" dirty="0"/>
              <a:t>(objektivně </a:t>
            </a:r>
            <a:r>
              <a:rPr lang="cs-CZ" dirty="0" err="1"/>
              <a:t>teleologický+formálně</a:t>
            </a:r>
            <a:r>
              <a:rPr lang="cs-CZ" dirty="0"/>
              <a:t> systematický)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Pochopení významu právního předpisu se </a:t>
            </a:r>
            <a:r>
              <a:rPr lang="cs-CZ" u="sng" dirty="0"/>
              <a:t>odvíjí od předpisu samotného</a:t>
            </a:r>
          </a:p>
          <a:p>
            <a:r>
              <a:rPr lang="cs-CZ" dirty="0"/>
              <a:t>Je třeba hodnotit </a:t>
            </a:r>
            <a:r>
              <a:rPr lang="cs-CZ" u="sng" dirty="0"/>
              <a:t>„objektivně“, tj. n</a:t>
            </a:r>
            <a:r>
              <a:rPr lang="cs-CZ" dirty="0"/>
              <a:t>ení možné hledat „srozumění“ adresáta se zákonodárcem x   odlišně u interpretace právních jednání</a:t>
            </a:r>
          </a:p>
          <a:p>
            <a:r>
              <a:rPr lang="cs-CZ" dirty="0"/>
              <a:t>Vždy vykládáme </a:t>
            </a:r>
            <a:r>
              <a:rPr lang="cs-CZ" u="sng" dirty="0"/>
              <a:t>v konkrétní okamžiku aplikace </a:t>
            </a:r>
            <a:r>
              <a:rPr lang="cs-CZ" dirty="0"/>
              <a:t>(proto recentní)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1405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Formálně systematický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Slova právního předpisu mají být vnímána „</a:t>
            </a:r>
            <a:r>
              <a:rPr lang="cs-CZ" u="sng" dirty="0"/>
              <a:t>v jejich vzájemné souvislosti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Právní řád tvoří jednotný celek a jeho </a:t>
            </a:r>
            <a:r>
              <a:rPr lang="cs-CZ" u="sng" dirty="0"/>
              <a:t>jednotlivé části je nutno vnímat souladně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dirty="0"/>
              <a:t>Předpokladem, aby mohl mít systematický výklad význam je, </a:t>
            </a:r>
            <a:r>
              <a:rPr lang="cs-CZ" u="sng" dirty="0"/>
              <a:t>aby PN byly systematicky uspořádány </a:t>
            </a:r>
          </a:p>
        </p:txBody>
      </p:sp>
    </p:spTree>
    <p:extLst>
      <p:ext uri="{BB962C8B-B14F-4D97-AF65-F5344CB8AC3E}">
        <p14:creationId xmlns:p14="http://schemas.microsoft.com/office/powerpoint/2010/main" val="40803323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Objektivně teleologický výklad!!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 </a:t>
            </a:r>
            <a:r>
              <a:rPr lang="cs-CZ" u="sng" dirty="0"/>
              <a:t>smysl a účel zákona</a:t>
            </a:r>
          </a:p>
          <a:p>
            <a:pPr lvl="1"/>
            <a:r>
              <a:rPr lang="cs-CZ" u="sng" dirty="0"/>
              <a:t>Předpokladem je bezrozpornost</a:t>
            </a:r>
          </a:p>
          <a:p>
            <a:pPr lvl="1"/>
            <a:r>
              <a:rPr lang="cs-CZ" u="sng" dirty="0"/>
              <a:t>objektivní</a:t>
            </a:r>
            <a:r>
              <a:rPr lang="cs-CZ" dirty="0"/>
              <a:t>, nikoliv subjektivní smysl a účel</a:t>
            </a:r>
          </a:p>
          <a:p>
            <a:pPr lvl="1"/>
            <a:r>
              <a:rPr lang="cs-CZ" dirty="0"/>
              <a:t>jaká je funkce určité ustanovení, proč je v zákoně obsažen, co se jím sleduje</a:t>
            </a:r>
          </a:p>
          <a:p>
            <a:pPr lvl="1"/>
            <a:r>
              <a:rPr lang="cs-CZ" dirty="0"/>
              <a:t>účel se může v průběhu dob </a:t>
            </a:r>
            <a:r>
              <a:rPr lang="cs-CZ" u="sng" dirty="0"/>
              <a:t>měnit</a:t>
            </a:r>
          </a:p>
          <a:p>
            <a:pPr lvl="1"/>
            <a:r>
              <a:rPr lang="cs-CZ" dirty="0"/>
              <a:t>účel se hledá nejenom z textu právního předpisu, ale </a:t>
            </a:r>
            <a:r>
              <a:rPr lang="cs-CZ" u="sng" dirty="0"/>
              <a:t>i zásad a hodnot</a:t>
            </a:r>
          </a:p>
        </p:txBody>
      </p:sp>
    </p:spTree>
    <p:extLst>
      <p:ext uri="{BB962C8B-B14F-4D97-AF65-F5344CB8AC3E}">
        <p14:creationId xmlns:p14="http://schemas.microsoft.com/office/powerpoint/2010/main" val="26874280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Dílčí závěr: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cs-CZ" u="sng" dirty="0"/>
              <a:t>Poměr jednotlivých výkladových metod  a argumentů je dán poměřováním právních principů, o které se ta která výkladová metoda opírá</a:t>
            </a:r>
            <a:r>
              <a:rPr lang="cs-CZ" dirty="0"/>
              <a:t>!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u="sng" dirty="0"/>
              <a:t>Proto upřednostnění </a:t>
            </a:r>
            <a:r>
              <a:rPr lang="cs-CZ" b="1" u="sng" dirty="0"/>
              <a:t>objektivně teleologického výkladu</a:t>
            </a:r>
            <a:r>
              <a:rPr lang="cs-CZ" u="sng" dirty="0"/>
              <a:t> před formálně systematickým!(plyne i z §  2 odst. 1 věty druhé OZ)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u="sng" dirty="0"/>
              <a:t>Jazykový výklad není dominantní</a:t>
            </a:r>
            <a:r>
              <a:rPr lang="cs-CZ" b="1" u="sng" dirty="0" smtClean="0"/>
              <a:t>!</a:t>
            </a:r>
            <a:endParaRPr lang="cs-CZ" b="1" u="sng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u="sng" dirty="0"/>
              <a:t>Nejdůležitější je právní jistota!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0328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 v zákoně – přehled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skutkovou podstatu se použijí:</a:t>
            </a:r>
          </a:p>
          <a:p>
            <a:pPr lvl="1"/>
            <a:r>
              <a:rPr lang="cs-CZ" dirty="0"/>
              <a:t>ustanovení na ni </a:t>
            </a:r>
            <a:r>
              <a:rPr lang="cs-CZ" u="sng" dirty="0"/>
              <a:t>výslovně dopadající</a:t>
            </a:r>
          </a:p>
          <a:p>
            <a:pPr lvl="2"/>
            <a:r>
              <a:rPr lang="cs-CZ" dirty="0"/>
              <a:t>doslovně interpretovaná ustanovení</a:t>
            </a:r>
          </a:p>
          <a:p>
            <a:pPr lvl="2"/>
            <a:r>
              <a:rPr lang="cs-CZ" dirty="0"/>
              <a:t>též ustanovení interpretovaná extenzivně</a:t>
            </a:r>
          </a:p>
          <a:p>
            <a:pPr lvl="1"/>
            <a:r>
              <a:rPr lang="cs-CZ" dirty="0"/>
              <a:t>není-li jich, ustanovení </a:t>
            </a:r>
            <a:r>
              <a:rPr lang="cs-CZ" u="sng" dirty="0"/>
              <a:t>zákona obsahem a účelem nejbližší </a:t>
            </a:r>
            <a:r>
              <a:rPr lang="cs-CZ" dirty="0"/>
              <a:t>(analogie legis)</a:t>
            </a:r>
          </a:p>
          <a:p>
            <a:pPr lvl="1"/>
            <a:r>
              <a:rPr lang="cs-CZ" dirty="0"/>
              <a:t>není-li ani jich, </a:t>
            </a:r>
            <a:r>
              <a:rPr lang="cs-CZ" u="sng" dirty="0"/>
              <a:t>principy spravedlnosti a zásady </a:t>
            </a:r>
            <a:r>
              <a:rPr lang="cs-CZ" dirty="0"/>
              <a:t>(analogie iuris)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Soudcovské dotváření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mezi soudcovským dotvářením práva a interpretací?</a:t>
            </a:r>
          </a:p>
          <a:p>
            <a:endParaRPr lang="cs-CZ" dirty="0"/>
          </a:p>
          <a:p>
            <a:r>
              <a:rPr lang="cs-CZ" dirty="0"/>
              <a:t>Interpretace: pohybujeme se v hranicích nejširšího možného jazykového výkladu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/>
              <a:t>(Soudcovské) </a:t>
            </a:r>
            <a:r>
              <a:rPr lang="cs-CZ" dirty="0"/>
              <a:t>dotváření: za hranici nejširšího jazykového výkladu</a:t>
            </a:r>
          </a:p>
        </p:txBody>
      </p:sp>
    </p:spTree>
    <p:extLst>
      <p:ext uri="{BB962C8B-B14F-4D97-AF65-F5344CB8AC3E}">
        <p14:creationId xmlns:p14="http://schemas.microsoft.com/office/powerpoint/2010/main" val="40605126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a zásady/principy soukromého 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IV.</a:t>
            </a:r>
          </a:p>
        </p:txBody>
      </p:sp>
    </p:spTree>
    <p:extLst>
      <p:ext uri="{BB962C8B-B14F-4D97-AF65-F5344CB8AC3E}">
        <p14:creationId xmlns:p14="http://schemas.microsoft.com/office/powerpoint/2010/main" val="303457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objektivního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sz="2500" b="1" dirty="0"/>
              <a:t>Hmotné a procesní právo</a:t>
            </a:r>
          </a:p>
          <a:p>
            <a:pPr lvl="1">
              <a:lnSpc>
                <a:spcPct val="120000"/>
              </a:lnSpc>
            </a:pPr>
            <a:r>
              <a:rPr lang="cs-CZ" sz="2400" dirty="0"/>
              <a:t>HP upravuje vztahy mezi osobami (jejich vzájemná práva a povinnosti)</a:t>
            </a:r>
          </a:p>
          <a:p>
            <a:pPr lvl="1">
              <a:lnSpc>
                <a:spcPct val="120000"/>
              </a:lnSpc>
            </a:pPr>
            <a:r>
              <a:rPr lang="cs-CZ" sz="2400" dirty="0"/>
              <a:t>PP reguluje procesní činnost</a:t>
            </a:r>
          </a:p>
          <a:p>
            <a:pPr>
              <a:lnSpc>
                <a:spcPct val="120000"/>
              </a:lnSpc>
            </a:pPr>
            <a:r>
              <a:rPr lang="cs-CZ" sz="2500" b="1" dirty="0"/>
              <a:t>Soukromé a veřejné právo</a:t>
            </a:r>
          </a:p>
          <a:p>
            <a:pPr lvl="1">
              <a:lnSpc>
                <a:spcPct val="120000"/>
              </a:lnSpc>
            </a:pPr>
            <a:r>
              <a:rPr lang="cs-CZ" sz="2400" dirty="0"/>
              <a:t>§ 1/1: SP tvoří ustanovení právního řádu upravující vzájemná práva a povinnosti osob</a:t>
            </a:r>
          </a:p>
          <a:p>
            <a:pPr lvl="1">
              <a:lnSpc>
                <a:spcPct val="120000"/>
              </a:lnSpc>
            </a:pPr>
            <a:r>
              <a:rPr lang="cs-CZ" sz="2400" dirty="0"/>
              <a:t>význam: akceptace dualismu právního řádu (SP – VP), nikoliv třídící kritérium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662" y="1052736"/>
            <a:ext cx="8086635" cy="504479"/>
          </a:xfrm>
        </p:spPr>
        <p:txBody>
          <a:bodyPr/>
          <a:lstStyle/>
          <a:p>
            <a:r>
              <a:rPr lang="cs-CZ" dirty="0"/>
              <a:t>Principy  právní a pravidla (obecně/rozdíl)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536504"/>
          </a:xfrm>
        </p:spPr>
        <p:txBody>
          <a:bodyPr>
            <a:normAutofit fontScale="92500"/>
          </a:bodyPr>
          <a:lstStyle/>
          <a:p>
            <a:pPr lvl="1"/>
            <a:r>
              <a:rPr lang="cs-CZ" b="1" dirty="0"/>
              <a:t>Hodnota v právu</a:t>
            </a:r>
            <a:r>
              <a:rPr lang="cs-CZ" dirty="0"/>
              <a:t>: základní východiska, k čemu právo směřuje a co chrání: </a:t>
            </a:r>
            <a:r>
              <a:rPr lang="cs-CZ" b="1" dirty="0"/>
              <a:t>svoboda, právní jistota, spravedlnost (ekvita), účelnost, rovnost (před zákonem)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Právní princip</a:t>
            </a:r>
            <a:r>
              <a:rPr lang="cs-CZ" dirty="0"/>
              <a:t>: základní stavební kameny fungování systému práva; normativní věty v podobě </a:t>
            </a:r>
            <a:r>
              <a:rPr lang="cs-CZ" b="1" dirty="0"/>
              <a:t>příkazu k optimalizaci</a:t>
            </a:r>
            <a:r>
              <a:rPr lang="cs-CZ" dirty="0"/>
              <a:t>, </a:t>
            </a:r>
            <a:r>
              <a:rPr lang="cs-CZ" u="sng" dirty="0"/>
              <a:t>tj. bez konkrétně vymezené skutkové podstaty, </a:t>
            </a:r>
            <a:r>
              <a:rPr lang="cs-CZ" dirty="0"/>
              <a:t>které taktéž představují </a:t>
            </a:r>
            <a:r>
              <a:rPr lang="cs-CZ" u="sng" dirty="0"/>
              <a:t>základní pojmová a funkční východiska normativního systému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x</a:t>
            </a:r>
          </a:p>
          <a:p>
            <a:pPr lvl="1"/>
            <a:r>
              <a:rPr lang="cs-CZ" dirty="0"/>
              <a:t>Právní norma: pravidlo chování – ko</a:t>
            </a:r>
            <a:r>
              <a:rPr lang="cs-CZ" b="1" dirty="0"/>
              <a:t>nkrétně vymezená skutková podstata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2809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právních zásad/principů – poměřování</a:t>
            </a:r>
            <a:br>
              <a:rPr lang="cs-CZ" dirty="0"/>
            </a:br>
            <a:r>
              <a:rPr lang="cs-CZ" dirty="0"/>
              <a:t>Test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Poměřování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ÚS 4/94; </a:t>
            </a:r>
            <a:r>
              <a:rPr lang="cs-CZ" dirty="0" err="1"/>
              <a:t>Sb.n.u.ÚS</a:t>
            </a:r>
            <a:r>
              <a:rPr lang="cs-CZ" dirty="0"/>
              <a:t> sv.2, nález č. 46)</a:t>
            </a:r>
          </a:p>
          <a:p>
            <a:pPr lvl="1"/>
            <a:r>
              <a:rPr lang="cs-CZ" b="1" dirty="0"/>
              <a:t>Vhodnost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Jinými slovy: skutečně se jedná o kolizi </a:t>
            </a:r>
          </a:p>
          <a:p>
            <a:pPr lvl="2"/>
            <a:r>
              <a:rPr lang="cs-CZ" dirty="0"/>
              <a:t>Principy musí být stejné právní síly. </a:t>
            </a:r>
          </a:p>
          <a:p>
            <a:pPr lvl="1"/>
            <a:r>
              <a:rPr lang="cs-CZ" b="1" dirty="0"/>
              <a:t>Potřebnost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Cíl: zásah do jednoho principu může být přípustný jen v té míře, v jaké je nezbytně potřebný k ochraně jiného principu </a:t>
            </a:r>
          </a:p>
          <a:p>
            <a:pPr lvl="1"/>
            <a:r>
              <a:rPr lang="cs-CZ" b="1" dirty="0"/>
              <a:t>Proporcionalita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60801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32856"/>
            <a:ext cx="8229600" cy="4248894"/>
          </a:xfrm>
        </p:spPr>
        <p:txBody>
          <a:bodyPr/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Právní zásady (principy) jako součást práva: </a:t>
            </a:r>
          </a:p>
          <a:p>
            <a:r>
              <a:rPr lang="cs-CZ" altLang="cs-CZ" sz="2800" dirty="0"/>
              <a:t>Psané a nepsané zásady </a:t>
            </a:r>
          </a:p>
          <a:p>
            <a:pPr lvl="1"/>
            <a:r>
              <a:rPr lang="cs-CZ" altLang="cs-CZ" dirty="0"/>
              <a:t>Právo obsahuje i nepsané právní zásady (principy), </a:t>
            </a:r>
          </a:p>
          <a:p>
            <a:pPr lvl="1"/>
            <a:r>
              <a:rPr lang="cs-CZ" dirty="0"/>
              <a:t>úkol právní vědy (dogmatiky): </a:t>
            </a:r>
            <a:r>
              <a:rPr lang="cs-CZ" u="sng" dirty="0"/>
              <a:t>hledání takového řešení právního případu, který je co možná nejlépe odůvodněno právem. </a:t>
            </a:r>
          </a:p>
          <a:p>
            <a:pPr eaLnBrk="1" hangingPunct="1">
              <a:defRPr/>
            </a:pPr>
            <a:r>
              <a:rPr lang="cs-CZ" altLang="cs-CZ" sz="2800" dirty="0"/>
              <a:t>Význam právních zásad: </a:t>
            </a:r>
          </a:p>
          <a:p>
            <a:pPr lvl="1" eaLnBrk="1" hangingPunct="1">
              <a:defRPr/>
            </a:pPr>
            <a:r>
              <a:rPr lang="cs-CZ" altLang="cs-CZ" dirty="0"/>
              <a:t>Integrální součást </a:t>
            </a:r>
            <a:r>
              <a:rPr lang="cs-CZ" altLang="cs-CZ" u="sng" dirty="0"/>
              <a:t>legislativního procesu</a:t>
            </a:r>
          </a:p>
          <a:p>
            <a:pPr lvl="1" eaLnBrk="1" hangingPunct="1">
              <a:defRPr/>
            </a:pPr>
            <a:r>
              <a:rPr lang="cs-CZ" altLang="cs-CZ" u="sng" dirty="0"/>
              <a:t>Interpretační </a:t>
            </a:r>
            <a:r>
              <a:rPr lang="cs-CZ" altLang="cs-CZ" dirty="0"/>
              <a:t>(§ 2 odst. 1)</a:t>
            </a:r>
          </a:p>
          <a:p>
            <a:pPr marL="457200" lvl="1" indent="0" eaLnBrk="1" hangingPunct="1"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2060"/>
                </a:solidFill>
              </a:rPr>
              <a:t>Pojem a význam základních zásad</a:t>
            </a:r>
          </a:p>
        </p:txBody>
      </p:sp>
      <p:sp>
        <p:nvSpPr>
          <p:cNvPr id="17412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A3C0C3-4CBF-4E2F-AB39-DDECD68F3058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6566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7928A-AD51-4E12-B6F3-8588A0F7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Zásada autonomie vůle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4FD3F5-49AF-4CAB-B63D-AD8AB27D4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846555"/>
            <a:ext cx="8082321" cy="4536490"/>
          </a:xfrm>
        </p:spPr>
        <p:txBody>
          <a:bodyPr/>
          <a:lstStyle/>
          <a:p>
            <a:pPr algn="just"/>
            <a:r>
              <a:rPr lang="cs-CZ" dirty="0"/>
              <a:t>lze obecně vymezit jako </a:t>
            </a:r>
            <a:r>
              <a:rPr lang="cs-CZ" u="sng" dirty="0"/>
              <a:t>oprávnění člověka svobodně projevovat svoji vůli a utvářet, podle vlastního uvážení, právně relevantní poměry. </a:t>
            </a:r>
          </a:p>
          <a:p>
            <a:pPr algn="just"/>
            <a:r>
              <a:rPr lang="cs-CZ" dirty="0"/>
              <a:t>Jejím rozvinutím je např. </a:t>
            </a:r>
            <a:r>
              <a:rPr lang="cs-CZ" u="sng" dirty="0"/>
              <a:t>zásada smluvní volnosti, testovací či sdružovací svoboda, jakož i svoboda vlastnická</a:t>
            </a:r>
            <a:r>
              <a:rPr lang="cs-CZ" dirty="0"/>
              <a:t>. </a:t>
            </a:r>
          </a:p>
          <a:p>
            <a:pPr algn="just"/>
            <a:r>
              <a:rPr lang="cs-CZ" u="sng" dirty="0"/>
              <a:t>Limitem</a:t>
            </a:r>
            <a:r>
              <a:rPr lang="cs-CZ" dirty="0"/>
              <a:t> této zásady je povinnost jednat vždy v souladu s dobrými mravy a veřejným pořádkem.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1D60D7-B5D9-4E9C-8E3E-8BBD847BE2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7921D3-1ABF-4BE9-BD0D-68A3DCC786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7438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7377A-2C95-49E4-A530-298D043F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60" y="1412775"/>
            <a:ext cx="8086635" cy="720081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Zásada vše je dovoleno, co není zákonem zakázáno (legální licence)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AD28FF-0D91-479E-A56F-D58C8FD62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844824"/>
            <a:ext cx="8082321" cy="4287689"/>
          </a:xfrm>
        </p:spPr>
        <p:txBody>
          <a:bodyPr/>
          <a:lstStyle/>
          <a:p>
            <a:r>
              <a:rPr lang="cs-CZ" u="sng" dirty="0"/>
              <a:t>je jednou z vůdčích zásad celého soukromého práva </a:t>
            </a:r>
            <a:r>
              <a:rPr lang="cs-CZ" dirty="0"/>
              <a:t>a jejíž výslovné nalezneme v Ústavě ČR (Čl. 2 odst. 4) a Listině základních práv a svobod (Čl. 2 odst. 3). </a:t>
            </a:r>
          </a:p>
          <a:p>
            <a:r>
              <a:rPr lang="cs-CZ" dirty="0"/>
              <a:t>její smysl spočívá v tom, že se </a:t>
            </a:r>
            <a:r>
              <a:rPr lang="cs-CZ" u="sng" dirty="0"/>
              <a:t>umožňuje osobě práva chovat chtěným způsobem do okamžiku, kdy právní předpis nestanoví zákonný limit.</a:t>
            </a:r>
          </a:p>
          <a:p>
            <a:r>
              <a:rPr lang="cs-CZ" dirty="0"/>
              <a:t>Jednotlivci nemusí být určité jednání zákonem výslovně dovoleno, </a:t>
            </a:r>
            <a:r>
              <a:rPr lang="cs-CZ" u="sng" dirty="0"/>
              <a:t>stačí, když zákon „mlčí“ </a:t>
            </a:r>
          </a:p>
          <a:p>
            <a:r>
              <a:rPr lang="cs-CZ" dirty="0"/>
              <a:t>Viz též I ÚS 546/03 </a:t>
            </a:r>
          </a:p>
          <a:p>
            <a:r>
              <a:rPr lang="cs-CZ" dirty="0"/>
              <a:t>Oproti tomu pro </a:t>
            </a:r>
            <a:r>
              <a:rPr lang="cs-CZ" u="sng" dirty="0"/>
              <a:t>výkon veřejné moci platí zásada, že ji lze vykonávat  jen v případech, mezích a způsobem stanovených zákonem</a:t>
            </a:r>
          </a:p>
        </p:txBody>
      </p:sp>
    </p:spTree>
    <p:extLst>
      <p:ext uri="{BB962C8B-B14F-4D97-AF65-F5344CB8AC3E}">
        <p14:creationId xmlns:p14="http://schemas.microsoft.com/office/powerpoint/2010/main" val="32486809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9963B-B132-4423-BEF4-66A4429B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dispozitivnosti norem 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16011E-A339-4D76-BAB7-74CDAB180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ujednat si práva a povinnost odlišně od zákona  (§1 odst. 2 OZ)</a:t>
            </a:r>
          </a:p>
          <a:p>
            <a:r>
              <a:rPr lang="cs-CZ" dirty="0"/>
              <a:t>Tj. oprávnění smluvních stran </a:t>
            </a:r>
            <a:r>
              <a:rPr lang="cs-CZ" u="sng" dirty="0"/>
              <a:t>vyloučit, případně pozměnit účinky právních pravide</a:t>
            </a:r>
            <a:r>
              <a:rPr lang="cs-CZ" dirty="0"/>
              <a:t>l, která jsou obsažena v občanském zákoníku (právním předpise), </a:t>
            </a:r>
          </a:p>
          <a:p>
            <a:r>
              <a:rPr lang="cs-CZ" dirty="0"/>
              <a:t>A možnost </a:t>
            </a:r>
            <a:r>
              <a:rPr lang="cs-CZ" u="sng" dirty="0"/>
              <a:t>nahradit zákonná ustanovení vlastními pravidly</a:t>
            </a:r>
          </a:p>
          <a:p>
            <a:r>
              <a:rPr lang="cs-CZ" u="sng" dirty="0"/>
              <a:t>V případě pochybností, zda je norma kogentní nebo dispozitivní,  je na místě přiklonit se k závěru, že dispozitivní (in </a:t>
            </a:r>
            <a:r>
              <a:rPr lang="cs-CZ" u="sng" dirty="0" err="1"/>
              <a:t>dubio</a:t>
            </a:r>
            <a:r>
              <a:rPr lang="cs-CZ" u="sng" dirty="0"/>
              <a:t> pro </a:t>
            </a:r>
            <a:r>
              <a:rPr lang="cs-CZ" u="sng" dirty="0" err="1"/>
              <a:t>libertate</a:t>
            </a:r>
            <a:r>
              <a:rPr lang="cs-CZ" u="sng" dirty="0"/>
              <a:t>)</a:t>
            </a:r>
          </a:p>
          <a:p>
            <a:r>
              <a:rPr lang="cs-CZ" u="sng" dirty="0"/>
              <a:t>Typické pro závazkové právo, modifikace  např. § 978 u AMP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7013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052736"/>
            <a:ext cx="8086635" cy="504479"/>
          </a:xfrm>
        </p:spPr>
        <p:txBody>
          <a:bodyPr/>
          <a:lstStyle/>
          <a:p>
            <a:pPr>
              <a:defRPr/>
            </a:pPr>
            <a:r>
              <a:rPr lang="cs-CZ" altLang="cs-CZ" dirty="0" err="1"/>
              <a:t>Pacta</a:t>
            </a:r>
            <a:r>
              <a:rPr lang="cs-CZ" altLang="cs-CZ" dirty="0"/>
              <a:t> </a:t>
            </a:r>
            <a:r>
              <a:rPr lang="cs-CZ" altLang="cs-CZ" dirty="0" err="1"/>
              <a:t>sunt</a:t>
            </a:r>
            <a:r>
              <a:rPr lang="cs-CZ" altLang="cs-CZ" dirty="0"/>
              <a:t> </a:t>
            </a:r>
            <a:r>
              <a:rPr lang="cs-CZ" altLang="cs-CZ" dirty="0" err="1"/>
              <a:t>servanda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628799"/>
            <a:ext cx="8504238" cy="4356075"/>
          </a:xfrm>
        </p:spPr>
        <p:txBody>
          <a:bodyPr/>
          <a:lstStyle/>
          <a:p>
            <a:r>
              <a:rPr lang="cs-CZ" altLang="cs-CZ" dirty="0"/>
              <a:t>§ 3 odst. 1 písm. </a:t>
            </a:r>
            <a:r>
              <a:rPr lang="cs-CZ" altLang="cs-CZ" sz="2800" dirty="0"/>
              <a:t>d): „daný slib zavazuje a smlouvy mají být splněny“</a:t>
            </a:r>
          </a:p>
          <a:p>
            <a:pPr lvl="1"/>
            <a:r>
              <a:rPr lang="cs-CZ" altLang="cs-CZ" sz="2300" u="sng" dirty="0"/>
              <a:t>daný slib zavazuje  </a:t>
            </a:r>
            <a:r>
              <a:rPr lang="cs-CZ" altLang="cs-CZ" sz="2300" dirty="0"/>
              <a:t>(jednostranný projev vůle)</a:t>
            </a:r>
            <a:r>
              <a:rPr lang="cs-CZ" altLang="cs-CZ" sz="2100" dirty="0"/>
              <a:t> vyvolává právní následky; např. jeho porušení může být důvodem nepoctivosti právního jednání; srov. slib darování (§ 2056)</a:t>
            </a:r>
          </a:p>
          <a:p>
            <a:pPr lvl="2"/>
            <a:r>
              <a:rPr lang="cs-CZ" altLang="cs-CZ" sz="2100" dirty="0"/>
              <a:t>(např. prohlášení věřitele, že nebude vymáhat určitý dluh v určité dodatečné lhůtě)</a:t>
            </a:r>
          </a:p>
          <a:p>
            <a:pPr lvl="1"/>
            <a:r>
              <a:rPr lang="cs-CZ" altLang="cs-CZ" sz="2300" u="sng" dirty="0"/>
              <a:t>„smlouvy mají být splněny</a:t>
            </a:r>
            <a:r>
              <a:rPr lang="cs-CZ" altLang="cs-CZ" sz="2300" dirty="0"/>
              <a:t>“- s</a:t>
            </a:r>
            <a:r>
              <a:rPr lang="cs-CZ" altLang="cs-CZ" sz="2100" dirty="0"/>
              <a:t>měřuje ke vzniku nároku (práva na plnění) , smlouva jako základní „zavazovací důvod“ </a:t>
            </a:r>
          </a:p>
          <a:p>
            <a:endParaRPr lang="cs-CZ" altLang="cs-CZ" dirty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049BDA-CD34-4888-B43D-657C4FF8A393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465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980728"/>
            <a:ext cx="8086635" cy="503261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Ochrana slabší strany </a:t>
            </a:r>
            <a:endParaRPr lang="cs-CZ" dirty="0"/>
          </a:p>
        </p:txBody>
      </p:sp>
      <p:sp>
        <p:nvSpPr>
          <p:cNvPr id="481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56793"/>
            <a:ext cx="8504238" cy="4542382"/>
          </a:xfrm>
        </p:spPr>
        <p:txBody>
          <a:bodyPr/>
          <a:lstStyle/>
          <a:p>
            <a:r>
              <a:rPr lang="cs-CZ" altLang="cs-CZ" sz="2200" dirty="0"/>
              <a:t>Slabší strana: </a:t>
            </a:r>
          </a:p>
          <a:p>
            <a:pPr lvl="1"/>
            <a:r>
              <a:rPr lang="cs-CZ" altLang="cs-CZ" b="1" dirty="0"/>
              <a:t>Slabší strana </a:t>
            </a:r>
            <a:r>
              <a:rPr lang="cs-CZ" altLang="cs-CZ" b="1" i="1" dirty="0"/>
              <a:t>in concreto</a:t>
            </a:r>
            <a:r>
              <a:rPr lang="cs-CZ" altLang="cs-CZ" dirty="0"/>
              <a:t>: takový subjekt, který z důvodu své závislosti, nezkušenosti, tísně, rozumové slabosti atd. nemůže plně realizovat svou autonomie vůle </a:t>
            </a:r>
          </a:p>
          <a:p>
            <a:pPr lvl="2"/>
            <a:r>
              <a:rPr lang="cs-CZ" altLang="cs-CZ" sz="2200" dirty="0"/>
              <a:t>Srov. např. § 433, § 1796, § 2898 apod. </a:t>
            </a:r>
          </a:p>
          <a:p>
            <a:pPr lvl="1"/>
            <a:r>
              <a:rPr lang="cs-CZ" altLang="cs-CZ" b="1" dirty="0"/>
              <a:t>Slabší strana </a:t>
            </a:r>
            <a:r>
              <a:rPr lang="cs-CZ" altLang="cs-CZ" b="1" i="1" dirty="0"/>
              <a:t>in abstracto</a:t>
            </a:r>
            <a:r>
              <a:rPr lang="cs-CZ" altLang="cs-CZ" dirty="0"/>
              <a:t>: subjekt nacházející se v postavení, ve kterém typicky (nikoli nutně v konkrétním případě) je v postavení slabší strany </a:t>
            </a:r>
          </a:p>
          <a:p>
            <a:pPr lvl="2"/>
            <a:r>
              <a:rPr lang="cs-CZ" altLang="cs-CZ" sz="2200" dirty="0"/>
              <a:t>Např. spotřebitel, nájemce bytu, zaměstnanec  </a:t>
            </a:r>
          </a:p>
          <a:p>
            <a:r>
              <a:rPr lang="cs-CZ" altLang="cs-CZ" sz="2200" dirty="0"/>
              <a:t>§ 3 odst. 2 písm. c) OZ: „nikdo nesmí pro nedostatek věku, rozumu nebo pro závislost svého postavení utrpět nedůvodnou újmu; nikdo však také nesmí bezdůvodně těžit z vlastní neschopnosti k újmě druhých“</a:t>
            </a:r>
          </a:p>
          <a:p>
            <a:endParaRPr lang="cs-CZ" altLang="cs-CZ" dirty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1FCDCB-0048-47EF-AADA-3821E077EF90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3438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0426" y="908720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chemeClr val="tx2"/>
                </a:solidFill>
              </a:rPr>
              <a:t>Princip právní jistoty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00809"/>
            <a:ext cx="8504238" cy="4398366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Plyne z požadavku právního státu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Soukromé osoby mají mít možnost znát své právní postavení, tj. </a:t>
            </a:r>
            <a:r>
              <a:rPr lang="cs-CZ" sz="2800" u="sng" dirty="0"/>
              <a:t>požadavek jasnosti v právních poměrech</a:t>
            </a:r>
            <a:endParaRPr lang="cs-CZ" sz="2800" dirty="0"/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Stejně tak znamená </a:t>
            </a:r>
            <a:r>
              <a:rPr lang="cs-CZ" sz="2800" u="sng" dirty="0"/>
              <a:t>ochranu stability právních poměrů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cs-CZ" sz="2800" dirty="0"/>
              <a:t>Zaručuje se např.: </a:t>
            </a:r>
          </a:p>
          <a:p>
            <a:pPr marL="736092" lvl="1" indent="-342900" algn="just" eaLnBrk="1" fontAlgn="auto" hangingPunct="1">
              <a:spcAft>
                <a:spcPts val="0"/>
              </a:spcAft>
              <a:defRPr/>
            </a:pPr>
            <a:r>
              <a:rPr lang="cs-CZ" dirty="0"/>
              <a:t>předvídatelnost právního postavení</a:t>
            </a:r>
          </a:p>
          <a:p>
            <a:pPr marL="736092" lvl="1" indent="-342900" algn="just" eaLnBrk="1" fontAlgn="auto" hangingPunct="1">
              <a:spcAft>
                <a:spcPts val="0"/>
              </a:spcAft>
              <a:defRPr/>
            </a:pPr>
            <a:r>
              <a:rPr lang="cs-CZ" dirty="0"/>
              <a:t>legitimní očekávání (srov. principy poctivosti a ochrany dobré víry) </a:t>
            </a:r>
          </a:p>
          <a:p>
            <a:pPr marL="1010729" lvl="2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Srov. např. vydržení, nabytí od neoprávněného, ochrana poctivého držitele, ochrana poctivého obohaceného atd.</a:t>
            </a:r>
          </a:p>
          <a:p>
            <a:pPr marL="736092" lvl="1" indent="-342900" algn="just" eaLnBrk="1" fontAlgn="auto" hangingPunct="1">
              <a:spcAft>
                <a:spcPts val="0"/>
              </a:spcAft>
              <a:defRPr/>
            </a:pPr>
            <a:r>
              <a:rPr lang="cs-CZ" dirty="0"/>
              <a:t>ochrana důvěry v právo (tzv. ochrana nabytých práv, ochrana statusu osob, zákaz pravé retroaktivity norem (v LZPS pouze pro trestní právo, ale širší)</a:t>
            </a:r>
          </a:p>
          <a:p>
            <a:pPr marL="1010729" lvl="2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Srov. § 3028 </a:t>
            </a:r>
            <a:r>
              <a:rPr lang="cs-CZ" dirty="0" err="1"/>
              <a:t>an</a:t>
            </a:r>
            <a:r>
              <a:rPr lang="cs-CZ" dirty="0"/>
              <a:t>. Přechodná ustanovení a jejich význam.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dirty="0"/>
          </a:p>
        </p:txBody>
      </p:sp>
      <p:sp>
        <p:nvSpPr>
          <p:cNvPr id="30724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43904E-074C-4440-B599-D395B8F55AA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763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908720"/>
            <a:ext cx="8086635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Ochrana základních pravidel společnosti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9762" y="1792171"/>
            <a:ext cx="8504238" cy="4254350"/>
          </a:xfrm>
        </p:spPr>
        <p:txBody>
          <a:bodyPr/>
          <a:lstStyle/>
          <a:p>
            <a:pPr eaLnBrk="1" hangingPunct="1"/>
            <a:r>
              <a:rPr lang="cs-CZ" altLang="cs-CZ" dirty="0"/>
              <a:t>Ochrana dobrých mravů </a:t>
            </a:r>
          </a:p>
          <a:p>
            <a:pPr eaLnBrk="1" hangingPunct="1"/>
            <a:r>
              <a:rPr lang="cs-CZ" altLang="cs-CZ" dirty="0"/>
              <a:t>Ochrana veřejného pořádku </a:t>
            </a:r>
          </a:p>
          <a:p>
            <a:pPr eaLnBrk="1" hangingPunct="1"/>
            <a:r>
              <a:rPr lang="cs-CZ" altLang="cs-CZ" dirty="0"/>
              <a:t>Princip poctivosti</a:t>
            </a:r>
          </a:p>
          <a:p>
            <a:pPr marL="0" indent="0" algn="just" eaLnBrk="1" hangingPunct="1">
              <a:buNone/>
            </a:pPr>
            <a:r>
              <a:rPr lang="cs-CZ" altLang="cs-CZ" b="1" dirty="0"/>
              <a:t>Dobré mravy</a:t>
            </a:r>
            <a:r>
              <a:rPr lang="cs-CZ" altLang="cs-CZ" dirty="0"/>
              <a:t>: z</a:t>
            </a:r>
            <a:r>
              <a:rPr lang="cs-CZ" altLang="cs-CZ" i="1" dirty="0"/>
              <a:t>ásada výkonu práv a povinností v souladu s dobrými mravy a veřejným pořádkem, což je obecný korektiv určující v oblasti (nejen) soukromé </a:t>
            </a:r>
            <a:r>
              <a:rPr lang="cs-CZ" altLang="cs-CZ" i="1" dirty="0" err="1"/>
              <a:t>sféry.Kategorie</a:t>
            </a:r>
            <a:r>
              <a:rPr lang="cs-CZ" altLang="cs-CZ" i="1" dirty="0"/>
              <a:t> dobrých mravů bývá vymezována jako souhrn etických a obecně zachovávaných mravních norem, jež jsou ve společnosti sdíleny, </a:t>
            </a:r>
          </a:p>
          <a:p>
            <a:pPr marL="0" indent="0" algn="just" eaLnBrk="1" hangingPunct="1">
              <a:buNone/>
            </a:pPr>
            <a:r>
              <a:rPr lang="cs-CZ" altLang="cs-CZ" b="1" dirty="0"/>
              <a:t>Veřejný pořádek</a:t>
            </a:r>
            <a:r>
              <a:rPr lang="cs-CZ" altLang="cs-CZ" dirty="0"/>
              <a:t>: </a:t>
            </a:r>
            <a:r>
              <a:rPr lang="cs-CZ" altLang="cs-CZ" i="1" dirty="0"/>
              <a:t>představuje pravidla ve společnosti, na kterých je třeba bezvýhradně trvat, tj. taková, která nelze ponechat na soukromé iniciativě jednotlivců. </a:t>
            </a:r>
          </a:p>
          <a:p>
            <a:pPr marL="0" indent="0" eaLnBrk="1" hangingPunct="1">
              <a:buNone/>
            </a:pPr>
            <a:endParaRPr lang="cs-CZ" altLang="cs-CZ" i="1" dirty="0"/>
          </a:p>
        </p:txBody>
      </p:sp>
      <p:sp>
        <p:nvSpPr>
          <p:cNvPr id="31748" name="Zástupný symbol pro číslo snímku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208FAE-7B8E-4096-A490-8A86F07F451C}" type="slidenum">
              <a:rPr lang="cs-CZ" altLang="cs-CZ" sz="1600" smtClean="0">
                <a:solidFill>
                  <a:srgbClr val="7B98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cs-CZ" altLang="cs-CZ" sz="1600">
              <a:solidFill>
                <a:srgbClr val="7B98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65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a veřejné právo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I.</a:t>
            </a:r>
          </a:p>
        </p:txBody>
      </p:sp>
    </p:spTree>
    <p:extLst>
      <p:ext uri="{BB962C8B-B14F-4D97-AF65-F5344CB8AC3E}">
        <p14:creationId xmlns:p14="http://schemas.microsoft.com/office/powerpoint/2010/main" val="751803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872B2-0959-4200-B438-20D349528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71213"/>
          </a:xfrm>
        </p:spPr>
        <p:txBody>
          <a:bodyPr/>
          <a:lstStyle/>
          <a:p>
            <a:r>
              <a:rPr lang="cs-CZ" sz="2800" dirty="0"/>
              <a:t>Princip poctivosti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34AA8E-EE8F-4143-9A91-BCA8544B5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719737"/>
          </a:xfrm>
        </p:spPr>
        <p:txBody>
          <a:bodyPr/>
          <a:lstStyle/>
          <a:p>
            <a:pPr algn="just"/>
            <a:r>
              <a:rPr lang="cs-CZ" sz="2000" b="1" dirty="0"/>
              <a:t>Zásada poctivosti a ochrany dobré víry, tj. každý má povinnost jednat v právním styku poctivě </a:t>
            </a:r>
            <a:r>
              <a:rPr lang="cs-CZ" sz="2000" dirty="0"/>
              <a:t>(§ 6 odst. 1 OZ), přičemž poctivost představuje v soukromém právu stěžejní hodnotu.</a:t>
            </a:r>
          </a:p>
          <a:p>
            <a:pPr algn="just"/>
            <a:r>
              <a:rPr lang="cs-CZ" sz="2000" dirty="0"/>
              <a:t>Zákon dále předpokládá, že kdo jednal určitým způsobem, jednal </a:t>
            </a:r>
            <a:r>
              <a:rPr lang="cs-CZ" sz="2000" u="sng" dirty="0"/>
              <a:t>poctivě a v dobré víře</a:t>
            </a:r>
            <a:r>
              <a:rPr lang="cs-CZ" sz="2000" dirty="0"/>
              <a:t>. </a:t>
            </a:r>
          </a:p>
          <a:p>
            <a:pPr algn="just"/>
            <a:r>
              <a:rPr lang="cs-CZ" sz="2000" u="sng" dirty="0"/>
              <a:t>Dobrou víru </a:t>
            </a:r>
            <a:r>
              <a:rPr lang="cs-CZ" sz="2000" dirty="0"/>
              <a:t>chápe občanský zákoník jako psychickou kategorii, která vyjadřuje vztah jednající osoby ke skutečnostem rozhodným pro uskutečňování jejího právního jednání. </a:t>
            </a:r>
          </a:p>
          <a:p>
            <a:pPr algn="just"/>
            <a:r>
              <a:rPr lang="cs-CZ" sz="2000" u="sng" dirty="0"/>
              <a:t>Osobě, která jedná v důvěře k rozhodujícím okolnostem, je poskytována právní ochrana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Obecný standard chování vyznačující se čestností, otevřeností, ohledem na zájmy druhého, důvěrou, loajalitou</a:t>
            </a:r>
          </a:p>
          <a:p>
            <a:pPr algn="just"/>
            <a:r>
              <a:rPr lang="cs-CZ" sz="2000" dirty="0"/>
              <a:t>Funkce:  interpretační, doplňující, korigující</a:t>
            </a:r>
          </a:p>
          <a:p>
            <a:pPr algn="just"/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5027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06B52-D532-475F-8171-4437C8A8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„nikomu neškodit“ (latinsky „</a:t>
            </a:r>
            <a:r>
              <a:rPr lang="cs-CZ" dirty="0" err="1"/>
              <a:t>neminem</a:t>
            </a:r>
            <a:r>
              <a:rPr lang="cs-CZ" dirty="0"/>
              <a:t> </a:t>
            </a:r>
            <a:r>
              <a:rPr lang="cs-CZ" dirty="0" err="1"/>
              <a:t>laedere</a:t>
            </a:r>
            <a:r>
              <a:rPr lang="cs-CZ" dirty="0"/>
              <a:t>“) a další zásady/principy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D5F8B0-7DD7-421B-B031-BF6893807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která vyjadřuje obecnou povinnost určující vždy při výkonu subjektivních práv, explicitně vyjádřenou v § 3 odst. 1 OZ.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Zásada prevence, zásada legitimního očekávání atd.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775595-E1E0-43B9-AEDE-B5533863F0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147DA7-9BC8-4A91-A1F8-81BE14E42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55354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Děkuji za pozornost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91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Jednota právního řádu</a:t>
            </a:r>
            <a:br>
              <a:rPr lang="cs-CZ" dirty="0"/>
            </a:br>
            <a:r>
              <a:rPr lang="cs-CZ" dirty="0"/>
              <a:t>ALE!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Soukromé a veřejné právo mají </a:t>
            </a:r>
            <a:r>
              <a:rPr lang="cs-CZ" u="sng" dirty="0"/>
              <a:t>různé cíle</a:t>
            </a:r>
            <a:r>
              <a:rPr lang="cs-CZ" dirty="0"/>
              <a:t>:</a:t>
            </a:r>
          </a:p>
          <a:p>
            <a:r>
              <a:rPr lang="cs-CZ" u="sng" dirty="0"/>
              <a:t>Soukromé právo </a:t>
            </a:r>
            <a:r>
              <a:rPr lang="cs-CZ" dirty="0"/>
              <a:t>otvírá co nejširší prostor soukromé iniciativě jednotlivce a svobodnému utváření soukromého života</a:t>
            </a:r>
          </a:p>
          <a:p>
            <a:r>
              <a:rPr lang="cs-CZ" u="sng" dirty="0"/>
              <a:t>Veřejné právo </a:t>
            </a:r>
            <a:r>
              <a:rPr lang="cs-CZ" dirty="0"/>
              <a:t>upravuje organizaci, působnost činnost orgánů veřejné moci.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rozdílnosti VP a SP je postavena příslušnost soudů ( § 7 odst. 1 OSŘ,  § 46 odst. 2, § 68 písm. b) SŘS)</a:t>
            </a:r>
          </a:p>
        </p:txBody>
      </p:sp>
    </p:spTree>
    <p:extLst>
      <p:ext uri="{BB962C8B-B14F-4D97-AF65-F5344CB8AC3E}">
        <p14:creationId xmlns:p14="http://schemas.microsoft.com/office/powerpoint/2010/main" val="236550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 (dále též někdy jen „SP“)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Klíčová zásada autonomie vůle</a:t>
            </a:r>
          </a:p>
          <a:p>
            <a:r>
              <a:rPr lang="cs-CZ" dirty="0"/>
              <a:t>„</a:t>
            </a:r>
            <a:r>
              <a:rPr lang="cs-CZ" u="sng" dirty="0"/>
              <a:t>vše je dovoleno, co není zakázáno</a:t>
            </a:r>
            <a:r>
              <a:rPr lang="cs-CZ" dirty="0"/>
              <a:t>“ (čl. 2 odst. 3 LZPS)</a:t>
            </a:r>
          </a:p>
          <a:p>
            <a:r>
              <a:rPr lang="cs-CZ" dirty="0"/>
              <a:t>Preference dispozitivních ustanovení</a:t>
            </a:r>
          </a:p>
          <a:p>
            <a:r>
              <a:rPr lang="cs-CZ" dirty="0"/>
              <a:t>Oprávnění vzniká </a:t>
            </a:r>
            <a:r>
              <a:rPr lang="cs-CZ" u="sng" dirty="0"/>
              <a:t>soukromé osobě z jeho vlastní vůle (vedle zákona)</a:t>
            </a:r>
          </a:p>
          <a:p>
            <a:r>
              <a:rPr lang="cs-CZ" dirty="0"/>
              <a:t>Občanské právo je obecným právem soukromým a požije </a:t>
            </a:r>
            <a:r>
              <a:rPr lang="cs-CZ" u="sng" dirty="0"/>
              <a:t>se subsidiárně pro všechny soukromoprávní úpravy</a:t>
            </a:r>
            <a:r>
              <a:rPr lang="cs-CZ" dirty="0"/>
              <a:t> (§ 9 OZ)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8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soukromého práva v občanském zákoníku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věta </a:t>
            </a:r>
            <a:r>
              <a:rPr lang="cs-CZ" b="1" dirty="0"/>
              <a:t>§ 1/1</a:t>
            </a:r>
            <a:r>
              <a:rPr lang="cs-CZ" dirty="0"/>
              <a:t> OZ</a:t>
            </a:r>
          </a:p>
          <a:p>
            <a:pPr lvl="1"/>
            <a:r>
              <a:rPr lang="cs-CZ" dirty="0"/>
              <a:t>nepřesná charakteristika SP</a:t>
            </a:r>
          </a:p>
          <a:p>
            <a:pPr lvl="1"/>
            <a:r>
              <a:rPr lang="cs-CZ" dirty="0"/>
              <a:t>nesprávně pomíjí nepsané prameny, rovnost před zákonem a autonomii vůle</a:t>
            </a:r>
          </a:p>
          <a:p>
            <a:r>
              <a:rPr lang="cs-CZ" b="1" dirty="0"/>
              <a:t>Soukromé právo</a:t>
            </a:r>
            <a:r>
              <a:rPr lang="cs-CZ" dirty="0"/>
              <a:t> je</a:t>
            </a:r>
          </a:p>
          <a:p>
            <a:pPr lvl="1"/>
            <a:r>
              <a:rPr lang="cs-CZ" u="sng" dirty="0"/>
              <a:t>část právního řádu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jehož </a:t>
            </a:r>
            <a:r>
              <a:rPr lang="cs-CZ" u="sng" dirty="0"/>
              <a:t>psaná i nepsaná pravidla </a:t>
            </a:r>
            <a:r>
              <a:rPr lang="cs-CZ" dirty="0"/>
              <a:t>upravují </a:t>
            </a:r>
            <a:r>
              <a:rPr lang="cs-CZ" u="sng" dirty="0"/>
              <a:t>vzájemná práva a povinnosti osob v soukromém styku</a:t>
            </a:r>
          </a:p>
          <a:p>
            <a:pPr lvl="1"/>
            <a:r>
              <a:rPr lang="cs-CZ" dirty="0"/>
              <a:t>majících vůči </a:t>
            </a:r>
            <a:r>
              <a:rPr lang="cs-CZ" u="sng" dirty="0"/>
              <a:t>sobě vzájemně formálně rovné postavení</a:t>
            </a:r>
          </a:p>
          <a:p>
            <a:pPr lvl="1"/>
            <a:r>
              <a:rPr lang="cs-CZ" dirty="0"/>
              <a:t>a jsou </a:t>
            </a:r>
            <a:r>
              <a:rPr lang="cs-CZ" u="sng" dirty="0"/>
              <a:t>nadány širokou autonomií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572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6</TotalTime>
  <Words>3585</Words>
  <Application>Microsoft Office PowerPoint</Application>
  <PresentationFormat>Předvádění na obrazovce (4:3)</PresentationFormat>
  <Paragraphs>431</Paragraphs>
  <Slides>62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7" baseType="lpstr">
      <vt:lpstr>Arial</vt:lpstr>
      <vt:lpstr>Tahoma</vt:lpstr>
      <vt:lpstr>Wingdings</vt:lpstr>
      <vt:lpstr>Wingdings 2</vt:lpstr>
      <vt:lpstr>Motiv1</vt:lpstr>
      <vt:lpstr>Systém soukromého a občanského práva, normy, výklad, prameny, principy</vt:lpstr>
      <vt:lpstr>Přehled výkladu</vt:lpstr>
      <vt:lpstr>Systém práva  - opakování  </vt:lpstr>
      <vt:lpstr>Právo objektivní a subjektivní</vt:lpstr>
      <vt:lpstr>Třídění objektivního práva</vt:lpstr>
      <vt:lpstr>Soukromé a veřejné právo</vt:lpstr>
      <vt:lpstr>Jednota právního řádu ALE!</vt:lpstr>
      <vt:lpstr>Soukromé právo (dále též někdy jen „SP“)</vt:lpstr>
      <vt:lpstr>Pojem soukromého práva v občanském zákoníku</vt:lpstr>
      <vt:lpstr>Zájmová teorie</vt:lpstr>
      <vt:lpstr>Subordinační/mocenská teorie</vt:lpstr>
      <vt:lpstr>Organická (subjektová) teorie</vt:lpstr>
      <vt:lpstr>Teorie zvláštního práva (přiřazovací teorie)</vt:lpstr>
      <vt:lpstr>Nezávislost uplatňování SP a VP</vt:lpstr>
      <vt:lpstr>Skutečný význam nezávislosti uplatňování soukromého a veřejného práva!</vt:lpstr>
      <vt:lpstr>Systém soukromého práva x systematika občanského zákoníku</vt:lpstr>
      <vt:lpstr>Soukromé právo (odvětví ? zvláštní soukromé právo?)</vt:lpstr>
      <vt:lpstr>Občanské právo</vt:lpstr>
      <vt:lpstr>Soukromé právo – systematika kodexu</vt:lpstr>
      <vt:lpstr>Prameny SOUKROMÉHO PRÁVA</vt:lpstr>
      <vt:lpstr>CO je pramen práva?</vt:lpstr>
      <vt:lpstr>Psané prameny – de lege lata</vt:lpstr>
      <vt:lpstr>Soukromé právo – psané prameny de lege lata (uvažované v aktuálním znění)</vt:lpstr>
      <vt:lpstr>Nepsané prameny</vt:lpstr>
      <vt:lpstr>Pl ÚS 33/97:</vt:lpstr>
      <vt:lpstr>NORMY SOUKROMÉHO PRÁVA Dispozitivnost a kogentnost norem SOUKORMÉHO PRÁVA</vt:lpstr>
      <vt:lpstr>Pojem  dispozitivní norma (DN) a kogentní norma (KN)</vt:lpstr>
      <vt:lpstr>Kritéria rozlišování DN a KN - přehled</vt:lpstr>
      <vt:lpstr>Výslovný zákaz</vt:lpstr>
      <vt:lpstr>Omezení autonomie vůle</vt:lpstr>
      <vt:lpstr>Ochrana slabší strany</vt:lpstr>
      <vt:lpstr>Právní postavení osob</vt:lpstr>
      <vt:lpstr>Právní postavení osob</vt:lpstr>
      <vt:lpstr>Ochrana třetích osob</vt:lpstr>
      <vt:lpstr>Racionální fungování SP jako systému</vt:lpstr>
      <vt:lpstr>Interpretace a vyplňování mezer, dotváření práva</vt:lpstr>
      <vt:lpstr>Výklad slouží k řešení významových nejasností!</vt:lpstr>
      <vt:lpstr>IINTERPRETACE/VÝKLAD</vt:lpstr>
      <vt:lpstr>Ústavně konformní výklad</vt:lpstr>
      <vt:lpstr>Význam zásad a hodnot SP pro interpretaci</vt:lpstr>
      <vt:lpstr>Jazykový výklad</vt:lpstr>
      <vt:lpstr> (Subjektivně) Historický výklad </vt:lpstr>
      <vt:lpstr> Objektivně recentní výklad (objektivně teleologický+formálně systematický)</vt:lpstr>
      <vt:lpstr>Formálně systematický výklad</vt:lpstr>
      <vt:lpstr>Objektivně teleologický výklad!!</vt:lpstr>
      <vt:lpstr> Dílčí závěr: </vt:lpstr>
      <vt:lpstr>Mezery v zákoně – přehled řešení</vt:lpstr>
      <vt:lpstr>Soudcovské dotváření práva</vt:lpstr>
      <vt:lpstr>Hodnoty a zásady/principy soukromého práva </vt:lpstr>
      <vt:lpstr>Principy  právní a pravidla (obecně/rozdíl)</vt:lpstr>
      <vt:lpstr>Kolize právních zásad/principů – poměřování Test proporcionality</vt:lpstr>
      <vt:lpstr>Pojem a význam základních zásad</vt:lpstr>
      <vt:lpstr>   Zásada autonomie vůle </vt:lpstr>
      <vt:lpstr>  Zásada vše je dovoleno, co není zákonem zakázáno (legální licence) </vt:lpstr>
      <vt:lpstr>Zásada dispozitivnosti norem SP</vt:lpstr>
      <vt:lpstr>Pacta sunt servanda</vt:lpstr>
      <vt:lpstr>Ochrana slabší strany </vt:lpstr>
      <vt:lpstr>Princip právní jistoty</vt:lpstr>
      <vt:lpstr>Ochrana základních pravidel společnosti </vt:lpstr>
      <vt:lpstr>Princip poctivosti</vt:lpstr>
      <vt:lpstr>Zásada „nikomu neškodit“ (latinsky „neminem laedere“) a další zásady/principy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východiska občanského zákoníku</dc:title>
  <dc:creator>Petr Lavický</dc:creator>
  <cp:lastModifiedBy>Ronovská Kateřina</cp:lastModifiedBy>
  <cp:revision>164</cp:revision>
  <dcterms:created xsi:type="dcterms:W3CDTF">2014-09-29T12:08:16Z</dcterms:created>
  <dcterms:modified xsi:type="dcterms:W3CDTF">2024-04-25T09:55:13Z</dcterms:modified>
</cp:coreProperties>
</file>