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3"/>
    <p:sldMasterId id="2147483653" r:id="rId4"/>
  </p:sldMasterIdLst>
  <p:notesMasterIdLst>
    <p:notesMasterId r:id="rId35"/>
  </p:notesMasterIdLst>
  <p:handoutMasterIdLst>
    <p:handoutMasterId r:id="rId36"/>
  </p:handoutMasterIdLst>
  <p:sldIdLst>
    <p:sldId id="304" r:id="rId5"/>
    <p:sldId id="305" r:id="rId6"/>
    <p:sldId id="315" r:id="rId7"/>
    <p:sldId id="316" r:id="rId8"/>
    <p:sldId id="306" r:id="rId9"/>
    <p:sldId id="323" r:id="rId10"/>
    <p:sldId id="317" r:id="rId11"/>
    <p:sldId id="318" r:id="rId12"/>
    <p:sldId id="320" r:id="rId13"/>
    <p:sldId id="324" r:id="rId14"/>
    <p:sldId id="325" r:id="rId15"/>
    <p:sldId id="326" r:id="rId16"/>
    <p:sldId id="330" r:id="rId17"/>
    <p:sldId id="327" r:id="rId18"/>
    <p:sldId id="328" r:id="rId19"/>
    <p:sldId id="329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5BD"/>
    <a:srgbClr val="E7C99D"/>
    <a:srgbClr val="80379B"/>
    <a:srgbClr val="A9AAAE"/>
    <a:srgbClr val="68676C"/>
    <a:srgbClr val="DFE1E2"/>
    <a:srgbClr val="F6F6F7"/>
    <a:srgbClr val="DFE0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747" autoAdjust="0"/>
  </p:normalViewPr>
  <p:slideViewPr>
    <p:cSldViewPr>
      <p:cViewPr varScale="1">
        <p:scale>
          <a:sx n="75" d="100"/>
          <a:sy n="75" d="100"/>
        </p:scale>
        <p:origin x="-9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1C3238-9CD1-4AE1-AF62-B363994266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812062-3D58-4EB4-937C-8CEC7AEC1A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A4A89-4AB7-4B16-AEF7-113DA7556AE0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DB4F65-D18F-4E7A-B404-E6E10A77A649}" type="slidenum">
              <a:rPr lang="cs-CZ" sz="1200"/>
              <a:pPr algn="r"/>
              <a:t>10</a:t>
            </a:fld>
            <a:endParaRPr lang="cs-CZ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76099C-C61D-415E-8C95-509E2AA6273A}" type="slidenum">
              <a:rPr lang="cs-CZ" sz="1200"/>
              <a:pPr algn="r"/>
              <a:t>11</a:t>
            </a:fld>
            <a:endParaRPr lang="cs-CZ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B41978-9C3C-41D7-BBF3-2CD0C947DF67}" type="slidenum">
              <a:rPr lang="cs-CZ" sz="1200"/>
              <a:pPr algn="r"/>
              <a:t>12</a:t>
            </a:fld>
            <a:endParaRPr lang="cs-CZ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DB4F65-D18F-4E7A-B404-E6E10A77A649}" type="slidenum">
              <a:rPr lang="cs-CZ" sz="1200"/>
              <a:pPr algn="r"/>
              <a:t>13</a:t>
            </a:fld>
            <a:endParaRPr lang="cs-CZ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CA42D9A-1D10-42D0-B5D2-0A7C30B359BC}" type="slidenum">
              <a:rPr lang="cs-CZ" sz="1200"/>
              <a:pPr algn="r"/>
              <a:t>14</a:t>
            </a:fld>
            <a:endParaRPr lang="cs-CZ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7EB91B-6402-4C15-A8DC-37625D3334AF}" type="slidenum">
              <a:rPr lang="cs-CZ" sz="1200"/>
              <a:pPr algn="r"/>
              <a:t>15</a:t>
            </a:fld>
            <a:endParaRPr lang="cs-CZ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30204-09AA-4BAD-B9E2-7EB3F276181D}" type="slidenum">
              <a:rPr lang="cs-CZ" sz="1200"/>
              <a:pPr algn="r"/>
              <a:t>16</a:t>
            </a:fld>
            <a:endParaRPr 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30204-09AA-4BAD-B9E2-7EB3F276181D}" type="slidenum">
              <a:rPr lang="cs-CZ" sz="1200"/>
              <a:pPr algn="r"/>
              <a:t>17</a:t>
            </a:fld>
            <a:endParaRPr 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30204-09AA-4BAD-B9E2-7EB3F276181D}" type="slidenum">
              <a:rPr lang="cs-CZ" sz="1200"/>
              <a:pPr algn="r"/>
              <a:t>18</a:t>
            </a:fld>
            <a:endParaRPr 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30204-09AA-4BAD-B9E2-7EB3F276181D}" type="slidenum">
              <a:rPr lang="cs-CZ" sz="1200"/>
              <a:pPr algn="r"/>
              <a:t>19</a:t>
            </a:fld>
            <a:endParaRPr 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5715E-2A7A-4D6D-B53E-1F5780A3FE3A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30204-09AA-4BAD-B9E2-7EB3F276181D}" type="slidenum">
              <a:rPr lang="cs-CZ" sz="1200"/>
              <a:pPr algn="r"/>
              <a:t>20</a:t>
            </a:fld>
            <a:endParaRPr 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30204-09AA-4BAD-B9E2-7EB3F276181D}" type="slidenum">
              <a:rPr lang="cs-CZ" sz="1200"/>
              <a:pPr algn="r"/>
              <a:t>21</a:t>
            </a:fld>
            <a:endParaRPr 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30204-09AA-4BAD-B9E2-7EB3F276181D}" type="slidenum">
              <a:rPr lang="cs-CZ" sz="1200"/>
              <a:pPr algn="r"/>
              <a:t>22</a:t>
            </a:fld>
            <a:endParaRPr 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30204-09AA-4BAD-B9E2-7EB3F276181D}" type="slidenum">
              <a:rPr lang="cs-CZ" sz="1200"/>
              <a:pPr algn="r"/>
              <a:t>23</a:t>
            </a:fld>
            <a:endParaRPr 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30204-09AA-4BAD-B9E2-7EB3F276181D}" type="slidenum">
              <a:rPr lang="cs-CZ" sz="1200"/>
              <a:pPr algn="r"/>
              <a:t>24</a:t>
            </a:fld>
            <a:endParaRPr 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30204-09AA-4BAD-B9E2-7EB3F276181D}" type="slidenum">
              <a:rPr lang="cs-CZ" sz="1200"/>
              <a:pPr algn="r"/>
              <a:t>25</a:t>
            </a:fld>
            <a:endParaRPr 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30204-09AA-4BAD-B9E2-7EB3F276181D}" type="slidenum">
              <a:rPr lang="cs-CZ" sz="1200"/>
              <a:pPr algn="r"/>
              <a:t>26</a:t>
            </a:fld>
            <a:endParaRPr 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30204-09AA-4BAD-B9E2-7EB3F276181D}" type="slidenum">
              <a:rPr lang="cs-CZ" sz="1200"/>
              <a:pPr algn="r"/>
              <a:t>27</a:t>
            </a:fld>
            <a:endParaRPr 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30204-09AA-4BAD-B9E2-7EB3F276181D}" type="slidenum">
              <a:rPr lang="cs-CZ" sz="1200"/>
              <a:pPr algn="r"/>
              <a:t>28</a:t>
            </a:fld>
            <a:endParaRPr 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30204-09AA-4BAD-B9E2-7EB3F276181D}" type="slidenum">
              <a:rPr lang="cs-CZ" sz="1200"/>
              <a:pPr algn="r"/>
              <a:t>29</a:t>
            </a:fld>
            <a:endParaRPr 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E0961-9F78-4154-B3D1-819B86663EAF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30204-09AA-4BAD-B9E2-7EB3F276181D}" type="slidenum">
              <a:rPr lang="cs-CZ" sz="1200"/>
              <a:pPr algn="r"/>
              <a:t>30</a:t>
            </a:fld>
            <a:endParaRPr 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93CFA-90F3-4E88-A2A1-C013AD0B288F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762D4-B004-4A83-8703-21161C0CF126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E33C1-164F-46DF-A275-39FCAD9148AB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02B1E-428E-4083-B1A4-F5705982AB81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51306-2024-4236-8F03-5625DEF5E62D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CF3DC-6A9E-45BA-A1E9-464C427FC716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cs-CZ"/>
          </a:p>
        </p:txBody>
      </p:sp>
      <p:pic>
        <p:nvPicPr>
          <p:cNvPr id="5" name="Picture 21" descr="pruh+znak_PF_13_gray5+fialovy_RGB"/>
          <p:cNvPicPr>
            <a:picLocks noChangeAspect="1" noChangeArrowheads="1"/>
          </p:cNvPicPr>
          <p:nvPr/>
        </p:nvPicPr>
        <p:blipFill>
          <a:blip r:embed="rId2" cstate="print"/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PF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cs-CZ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846C7-E4BE-45AE-A4AE-13D79CFE63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26420-C9D6-47CA-8B93-086B9F35FA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A7849-DD8F-4B52-B170-1129E96648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352F5-3F85-4116-8929-D5644CFEA3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8529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62FD-93F3-413E-A1FE-B2474BDC5E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1408-3100-4BA0-9F09-153621F80F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1D78D-6354-42BA-9B07-DF7E3623A5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76B0-57A9-46BF-8FD0-DBBEEFFD7A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5BBA4-C0CD-427A-8888-B0EF1CABF8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A9465-C58C-4051-8EDB-B4A284C6FE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42C1-783D-4859-895F-CD629C303E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3CE577EB-2161-41D9-932C-18F2E2E9EF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cs-CZ" sz="1400">
                <a:solidFill>
                  <a:srgbClr val="68676C"/>
                </a:solidFill>
                <a:latin typeface="Trebuchet MS" pitchFamily="34" charset="0"/>
              </a:rPr>
              <a:t>www.law.muni.cz</a:t>
            </a:r>
          </a:p>
        </p:txBody>
      </p:sp>
      <p:pic>
        <p:nvPicPr>
          <p:cNvPr id="1032" name="Picture 18" descr="PF_PPT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05100" y="214313"/>
            <a:ext cx="24225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4" descr="PF_PPT_nahle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29" name="Rectangle 25"/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100" y="6442075"/>
            <a:ext cx="49609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5100" y="3141663"/>
            <a:ext cx="5969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7350" name="Rectangle 22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cs-CZ"/>
          </a:p>
        </p:txBody>
      </p:sp>
      <p:pic>
        <p:nvPicPr>
          <p:cNvPr id="2054" name="Picture 23" descr="PF_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4" descr="pruh+znak_PF_13_gray5+fialovy_RGB"/>
          <p:cNvPicPr>
            <a:picLocks noChangeAspect="1" noChangeArrowheads="1"/>
          </p:cNvPicPr>
          <p:nvPr/>
        </p:nvPicPr>
        <p:blipFill>
          <a:blip r:embed="rId14" cstate="print"/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ovéPole 7"/>
          <p:cNvSpPr txBox="1">
            <a:spLocks noChangeArrowheads="1"/>
          </p:cNvSpPr>
          <p:nvPr/>
        </p:nvSpPr>
        <p:spPr bwMode="auto">
          <a:xfrm>
            <a:off x="0" y="114300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>
                <a:latin typeface="Trebuchet MS" pitchFamily="34" charset="0"/>
              </a:rPr>
              <a:t>Kódování práva</a:t>
            </a:r>
          </a:p>
          <a:p>
            <a:pPr algn="ctr"/>
            <a:endParaRPr lang="cs-CZ" sz="3200" b="1">
              <a:latin typeface="Trebuchet MS" pitchFamily="34" charset="0"/>
            </a:endParaRPr>
          </a:p>
          <a:p>
            <a:pPr algn="ctr"/>
            <a:r>
              <a:rPr lang="cs-CZ" sz="3200" b="1">
                <a:latin typeface="Trebuchet MS" pitchFamily="34" charset="0"/>
              </a:rPr>
              <a:t>Kódování kyberprostoru</a:t>
            </a:r>
            <a:endParaRPr lang="en-US" sz="3200" b="1">
              <a:latin typeface="Trebuchet MS" pitchFamily="34" charset="0"/>
            </a:endParaRPr>
          </a:p>
          <a:p>
            <a:pPr algn="ctr"/>
            <a:endParaRPr lang="cs-CZ">
              <a:latin typeface="Trebuchet MS" pitchFamily="34" charset="0"/>
            </a:endParaRPr>
          </a:p>
          <a:p>
            <a:pPr algn="ctr"/>
            <a:r>
              <a:rPr lang="cs-CZ">
                <a:latin typeface="Trebuchet MS" pitchFamily="34" charset="0"/>
              </a:rPr>
              <a:t>Radim Polčák</a:t>
            </a:r>
          </a:p>
          <a:p>
            <a:pPr algn="ctr"/>
            <a:endParaRPr lang="cs-CZ">
              <a:latin typeface="Trebuchet MS" pitchFamily="34" charset="0"/>
            </a:endParaRPr>
          </a:p>
          <a:p>
            <a:pPr algn="ctr"/>
            <a:r>
              <a:rPr lang="cs-CZ">
                <a:latin typeface="Trebuchet MS" pitchFamily="34" charset="0"/>
              </a:rPr>
              <a:t>Pracovní skupina pro právo a ICT</a:t>
            </a:r>
          </a:p>
          <a:p>
            <a:pPr algn="ctr"/>
            <a:r>
              <a:rPr lang="cs-CZ">
                <a:latin typeface="Trebuchet MS" pitchFamily="34" charset="0"/>
              </a:rPr>
              <a:t>Právnická fakulta MU</a:t>
            </a:r>
          </a:p>
          <a:p>
            <a:pPr algn="ctr"/>
            <a:endParaRPr lang="cs-CZ">
              <a:latin typeface="Trebuchet MS" pitchFamily="34" charset="0"/>
            </a:endParaRPr>
          </a:p>
        </p:txBody>
      </p:sp>
      <p:sp>
        <p:nvSpPr>
          <p:cNvPr id="4099" name="TextovéPole 8"/>
          <p:cNvSpPr txBox="1">
            <a:spLocks noChangeArrowheads="1"/>
          </p:cNvSpPr>
          <p:nvPr/>
        </p:nvSpPr>
        <p:spPr bwMode="auto">
          <a:xfrm>
            <a:off x="2571750" y="4429125"/>
            <a:ext cx="39322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1800"/>
              <a:t> znalosti a svoboda</a:t>
            </a:r>
          </a:p>
          <a:p>
            <a:pPr>
              <a:buFont typeface="Arial" charset="0"/>
              <a:buChar char="•"/>
            </a:pPr>
            <a:r>
              <a:rPr lang="cs-CZ" sz="1800"/>
              <a:t> poznávání a kódování</a:t>
            </a:r>
          </a:p>
          <a:p>
            <a:pPr>
              <a:buFont typeface="Arial" charset="0"/>
              <a:buChar char="•"/>
            </a:pPr>
            <a:r>
              <a:rPr lang="cs-CZ" sz="1800"/>
              <a:t> skutkové informace a pravidla</a:t>
            </a:r>
          </a:p>
          <a:p>
            <a:pPr>
              <a:buFont typeface="Arial" charset="0"/>
              <a:buChar char="•"/>
            </a:pPr>
            <a:r>
              <a:rPr lang="cs-CZ" sz="1800"/>
              <a:t> kódování práva, kódování internetu</a:t>
            </a:r>
          </a:p>
          <a:p>
            <a:pPr>
              <a:buFont typeface="Arial" charset="0"/>
              <a:buChar char="•"/>
            </a:pPr>
            <a:r>
              <a:rPr lang="cs-CZ" sz="1800"/>
              <a:t> metoda práva ICT</a:t>
            </a:r>
          </a:p>
          <a:p>
            <a:pPr>
              <a:buFont typeface="Arial" charset="0"/>
              <a:buChar char="•"/>
            </a:pPr>
            <a:r>
              <a:rPr lang="cs-CZ" sz="1800"/>
              <a:t> právo ICT jako intuitivní disciplína</a:t>
            </a:r>
          </a:p>
        </p:txBody>
      </p:sp>
      <p:pic>
        <p:nvPicPr>
          <p:cNvPr id="4100" name="Obrázek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071688"/>
            <a:ext cx="46355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Obrázek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2143125"/>
            <a:ext cx="8953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16013" y="1989138"/>
            <a:ext cx="7019925" cy="701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>
                <a:latin typeface="+mj-lt"/>
              </a:rPr>
              <a:t>Právo a informační společnost</a:t>
            </a:r>
            <a:endParaRPr lang="en-US" sz="4000" dirty="0">
              <a:latin typeface="+mj-lt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714500" y="3357563"/>
            <a:ext cx="60118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latin typeface="+mj-lt"/>
              </a:rPr>
              <a:t>Kybernetika jako filozofie informací</a:t>
            </a:r>
          </a:p>
          <a:p>
            <a:pPr>
              <a:defRPr/>
            </a:pPr>
            <a:r>
              <a:rPr lang="cs-CZ" sz="2400" dirty="0"/>
              <a:t>Koncepty informační společnosti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Informační komplexita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Morálka jako komplexní informační projev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Právo jako projev informační komplexity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928688"/>
            <a:ext cx="45005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>
                <a:latin typeface="+mj-lt"/>
              </a:rPr>
              <a:t>Filozofie informací</a:t>
            </a:r>
            <a:endParaRPr lang="en-US" sz="4000" dirty="0">
              <a:latin typeface="+mj-lt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714750" y="2000250"/>
            <a:ext cx="5189538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latin typeface="+mj-lt"/>
              </a:rPr>
              <a:t>Fyzika života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Umělý život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Informace a entropie</a:t>
            </a:r>
          </a:p>
          <a:p>
            <a:pPr>
              <a:defRPr/>
            </a:pPr>
            <a:endParaRPr lang="cs-CZ" sz="2400" dirty="0">
              <a:latin typeface="+mj-lt"/>
            </a:endParaRPr>
          </a:p>
          <a:p>
            <a:pPr>
              <a:defRPr/>
            </a:pPr>
            <a:endParaRPr lang="cs-CZ" sz="2400" dirty="0">
              <a:latin typeface="+mj-lt"/>
            </a:endParaRP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latin typeface="+mj-lt"/>
              </a:rPr>
              <a:t>Informace je protiklad entropie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latin typeface="+mj-lt"/>
              </a:rPr>
              <a:t>Život má kritickou masu informace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latin typeface="+mj-lt"/>
              </a:rPr>
              <a:t>Život reaguje na změnu informací</a:t>
            </a:r>
          </a:p>
          <a:p>
            <a:pPr>
              <a:defRPr/>
            </a:pPr>
            <a:endParaRPr lang="cs-CZ" sz="2400" dirty="0">
              <a:latin typeface="+mj-lt"/>
            </a:endParaRPr>
          </a:p>
          <a:p>
            <a:pPr>
              <a:defRPr/>
            </a:pPr>
            <a:r>
              <a:rPr lang="cs-CZ" sz="2400" dirty="0">
                <a:latin typeface="+mj-lt"/>
              </a:rPr>
              <a:t>Skutečná informace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Pravda (?)</a:t>
            </a:r>
          </a:p>
        </p:txBody>
      </p:sp>
      <p:pic>
        <p:nvPicPr>
          <p:cNvPr id="14342" name="Picture 4" descr="http://3.bp.blogspot.com/_53DeJXNouO0/SjPjmXEQf7I/AAAAAAAAA5Q/eecu_GXAmCQ/s400/norbert+Wiener+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143250"/>
            <a:ext cx="32639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http://gregortimlin.files.wordpress.com/2009/05/watsonjames-crickfranc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8938" y="1000125"/>
            <a:ext cx="24050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http://www.malaspina.com/jpg/schroding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71625"/>
            <a:ext cx="18335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928688"/>
            <a:ext cx="76374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>
                <a:latin typeface="+mj-lt"/>
              </a:rPr>
              <a:t>Koncepty informační společnosti</a:t>
            </a:r>
            <a:endParaRPr lang="en-US" sz="4000" dirty="0">
              <a:latin typeface="+mj-lt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14313" y="2214563"/>
            <a:ext cx="8651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latin typeface="+mj-lt"/>
              </a:rPr>
              <a:t>Společnost založená na ICT (?)</a:t>
            </a:r>
          </a:p>
          <a:p>
            <a:pPr>
              <a:defRPr/>
            </a:pPr>
            <a:endParaRPr lang="cs-CZ" sz="2400" dirty="0">
              <a:latin typeface="+mj-lt"/>
            </a:endParaRPr>
          </a:p>
          <a:p>
            <a:pPr>
              <a:defRPr/>
            </a:pPr>
            <a:r>
              <a:rPr lang="cs-CZ" sz="2400" dirty="0">
                <a:latin typeface="+mj-lt"/>
              </a:rPr>
              <a:t>Elektronizovaná společnost (?) - </a:t>
            </a:r>
            <a:r>
              <a:rPr lang="cs-CZ" sz="2400" dirty="0" err="1">
                <a:latin typeface="+mj-lt"/>
              </a:rPr>
              <a:t>cyberpunker</a:t>
            </a:r>
            <a:endParaRPr lang="cs-CZ" sz="2400" dirty="0">
              <a:latin typeface="+mj-lt"/>
            </a:endParaRPr>
          </a:p>
          <a:p>
            <a:pPr>
              <a:defRPr/>
            </a:pPr>
            <a:endParaRPr lang="cs-CZ" sz="2400" dirty="0">
              <a:latin typeface="+mj-lt"/>
            </a:endParaRPr>
          </a:p>
          <a:p>
            <a:pPr>
              <a:defRPr/>
            </a:pPr>
            <a:r>
              <a:rPr lang="cs-CZ" sz="2400" dirty="0">
                <a:latin typeface="+mj-lt"/>
              </a:rPr>
              <a:t>Kvantitativní pojetí – masa informací, ekonomika, prostředky</a:t>
            </a:r>
          </a:p>
          <a:p>
            <a:pPr>
              <a:defRPr/>
            </a:pPr>
            <a:endParaRPr lang="cs-CZ" sz="2400" dirty="0">
              <a:latin typeface="+mj-lt"/>
            </a:endParaRP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latin typeface="+mj-lt"/>
              </a:rPr>
              <a:t>Kvalitativní pojetí – organizační kvalita informací</a:t>
            </a:r>
          </a:p>
          <a:p>
            <a:pPr>
              <a:defRPr/>
            </a:pPr>
            <a:endParaRPr lang="cs-CZ" sz="2400" b="1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latin typeface="+mj-lt"/>
              </a:rPr>
              <a:t>Priorita kvantity / kvality (?) – prostředky / pravidla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1538" y="1857364"/>
            <a:ext cx="67136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 smtClean="0">
                <a:latin typeface="+mj-lt"/>
              </a:rPr>
              <a:t>Informace jako objekt práva</a:t>
            </a:r>
            <a:endParaRPr lang="en-US" sz="4000" dirty="0">
              <a:latin typeface="+mj-lt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714500" y="3357563"/>
            <a:ext cx="61302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smtClean="0">
                <a:latin typeface="+mj-lt"/>
              </a:rPr>
              <a:t>Informační </a:t>
            </a:r>
            <a:r>
              <a:rPr lang="cs-CZ" sz="2400" dirty="0">
                <a:latin typeface="+mj-lt"/>
              </a:rPr>
              <a:t>komplexita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Morálka jako komplexní </a:t>
            </a:r>
            <a:r>
              <a:rPr lang="cs-CZ" sz="2400" dirty="0" smtClean="0">
                <a:latin typeface="+mj-lt"/>
              </a:rPr>
              <a:t>organizace</a:t>
            </a:r>
            <a:endParaRPr lang="cs-CZ" sz="2400" dirty="0">
              <a:latin typeface="+mj-lt"/>
            </a:endParaRPr>
          </a:p>
          <a:p>
            <a:pPr>
              <a:defRPr/>
            </a:pPr>
            <a:r>
              <a:rPr lang="cs-CZ" sz="2400" dirty="0">
                <a:latin typeface="+mj-lt"/>
              </a:rPr>
              <a:t>Právo jako </a:t>
            </a:r>
            <a:r>
              <a:rPr lang="cs-CZ" sz="2400" dirty="0" smtClean="0">
                <a:latin typeface="+mj-lt"/>
              </a:rPr>
              <a:t>důsledek </a:t>
            </a:r>
            <a:r>
              <a:rPr lang="cs-CZ" sz="2400" dirty="0">
                <a:latin typeface="+mj-lt"/>
              </a:rPr>
              <a:t>informační </a:t>
            </a:r>
            <a:r>
              <a:rPr lang="cs-CZ" sz="2400" dirty="0" smtClean="0">
                <a:latin typeface="+mj-lt"/>
              </a:rPr>
              <a:t>komplexity</a:t>
            </a:r>
          </a:p>
          <a:p>
            <a:pPr>
              <a:defRPr/>
            </a:pPr>
            <a:r>
              <a:rPr lang="cs-CZ" sz="2400" dirty="0" smtClean="0">
                <a:latin typeface="+mj-lt"/>
              </a:rPr>
              <a:t>Informace jako objekt práva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928688"/>
            <a:ext cx="27574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>
                <a:latin typeface="+mj-lt"/>
              </a:rPr>
              <a:t>Komplexita</a:t>
            </a:r>
            <a:endParaRPr lang="en-US" sz="4000" dirty="0">
              <a:latin typeface="+mj-lt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714500"/>
            <a:ext cx="2163762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http://slatinice.webzdarma.cz/mravenis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6288" y="1071563"/>
            <a:ext cx="32877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1000125"/>
            <a:ext cx="2357437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0" y="3786188"/>
            <a:ext cx="5089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http://farm2.static.flickr.com/1027/719999898_2fe8f236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3929063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928688"/>
            <a:ext cx="19700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>
                <a:latin typeface="+mj-lt"/>
              </a:rPr>
              <a:t>Morálka</a:t>
            </a:r>
            <a:endParaRPr lang="en-US" sz="4000" dirty="0">
              <a:latin typeface="+mj-lt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000125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0" y="1643063"/>
            <a:ext cx="5065713" cy="3046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latin typeface="+mj-lt"/>
              </a:rPr>
              <a:t>Pozitivní informace – právo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Nepozitivní informace – morálka</a:t>
            </a:r>
          </a:p>
          <a:p>
            <a:pPr>
              <a:defRPr/>
            </a:pPr>
            <a:endParaRPr lang="cs-CZ" sz="2400" dirty="0">
              <a:latin typeface="+mj-lt"/>
            </a:endParaRPr>
          </a:p>
          <a:p>
            <a:pPr>
              <a:defRPr/>
            </a:pPr>
            <a:r>
              <a:rPr lang="cs-CZ" sz="2400" dirty="0">
                <a:latin typeface="+mj-lt"/>
              </a:rPr>
              <a:t>Komplexní efekty – morálka, umění</a:t>
            </a:r>
          </a:p>
          <a:p>
            <a:pPr>
              <a:defRPr/>
            </a:pPr>
            <a:endParaRPr lang="cs-CZ" sz="2400" dirty="0">
              <a:latin typeface="+mj-lt"/>
            </a:endParaRPr>
          </a:p>
          <a:p>
            <a:pPr>
              <a:defRPr/>
            </a:pPr>
            <a:r>
              <a:rPr lang="cs-CZ" sz="2400" dirty="0">
                <a:latin typeface="+mj-lt"/>
              </a:rPr>
              <a:t>Společenská smlouva – čerpání 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z komplexního efektu národa/státu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z komplexního efektu internetu</a:t>
            </a:r>
          </a:p>
        </p:txBody>
      </p:sp>
      <p:pic>
        <p:nvPicPr>
          <p:cNvPr id="17415" name="Picture 4" descr="http://upload.wikimedia.org/wikipedia/commons/thumb/0/0b/RudolfvonIhering2.jpg/250px-RudolfvonIherin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4643438"/>
            <a:ext cx="1516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Obrázek 10" descr="http://www.wien.spoe.at/bilder/d25/Head_Kelsen_Hans_VGA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59325"/>
            <a:ext cx="12858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928688"/>
            <a:ext cx="73120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>
                <a:latin typeface="+mj-lt"/>
              </a:rPr>
              <a:t>Morálka informační společnosti</a:t>
            </a:r>
            <a:endParaRPr lang="en-US" sz="4000" dirty="0">
              <a:latin typeface="+mj-lt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0" y="1714500"/>
            <a:ext cx="8509061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smtClean="0"/>
              <a:t>2 možnosti – právo je důsledkem morálky (</a:t>
            </a:r>
            <a:r>
              <a:rPr lang="cs-CZ" sz="2400" dirty="0" err="1" smtClean="0"/>
              <a:t>Jhering</a:t>
            </a:r>
            <a:r>
              <a:rPr lang="cs-CZ" sz="2400" dirty="0" smtClean="0"/>
              <a:t>, Čermák)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morálka je důsledkem práva (</a:t>
            </a:r>
            <a:r>
              <a:rPr lang="cs-CZ" sz="2400" b="1" dirty="0" err="1" smtClean="0">
                <a:solidFill>
                  <a:srgbClr val="FF0000"/>
                </a:solidFill>
              </a:rPr>
              <a:t>Kelsen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Radbruch</a:t>
            </a:r>
            <a:r>
              <a:rPr lang="cs-CZ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endParaRPr lang="cs-CZ" sz="2400" dirty="0" smtClean="0">
              <a:latin typeface="+mj-lt"/>
            </a:endParaRPr>
          </a:p>
          <a:p>
            <a:pPr>
              <a:defRPr/>
            </a:pPr>
            <a:r>
              <a:rPr lang="cs-CZ" sz="2400" dirty="0" smtClean="0">
                <a:latin typeface="+mj-lt"/>
              </a:rPr>
              <a:t>Budování </a:t>
            </a:r>
            <a:r>
              <a:rPr lang="cs-CZ" sz="2400" dirty="0">
                <a:latin typeface="+mj-lt"/>
              </a:rPr>
              <a:t>informační společnosti – přirozenost života</a:t>
            </a:r>
          </a:p>
          <a:p>
            <a:pPr>
              <a:defRPr/>
            </a:pPr>
            <a:endParaRPr lang="cs-CZ" sz="2400" dirty="0">
              <a:latin typeface="+mj-lt"/>
            </a:endParaRPr>
          </a:p>
          <a:p>
            <a:pPr>
              <a:defRPr/>
            </a:pPr>
            <a:r>
              <a:rPr lang="cs-CZ" sz="2400" dirty="0">
                <a:latin typeface="+mj-lt"/>
              </a:rPr>
              <a:t>Přítomnost morálky v informačních strukturách – přirozená</a:t>
            </a:r>
          </a:p>
          <a:p>
            <a:pPr>
              <a:defRPr/>
            </a:pPr>
            <a:endParaRPr lang="cs-CZ" sz="2400" dirty="0">
              <a:latin typeface="+mj-lt"/>
            </a:endParaRPr>
          </a:p>
          <a:p>
            <a:pPr>
              <a:defRPr/>
            </a:pPr>
            <a:r>
              <a:rPr lang="cs-CZ" sz="2400" dirty="0">
                <a:latin typeface="+mj-lt"/>
              </a:rPr>
              <a:t>Kvalitativní informační společnost = morální společnost</a:t>
            </a:r>
          </a:p>
          <a:p>
            <a:pPr>
              <a:defRPr/>
            </a:pPr>
            <a:endParaRPr lang="cs-CZ" sz="2400" dirty="0">
              <a:latin typeface="+mj-lt"/>
            </a:endParaRPr>
          </a:p>
          <a:p>
            <a:pPr>
              <a:defRPr/>
            </a:pPr>
            <a:r>
              <a:rPr lang="cs-CZ" sz="2400" dirty="0">
                <a:latin typeface="+mj-lt"/>
              </a:rPr>
              <a:t>Logika, racionalita – sekundární kódování (pozitivní projevy)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Intuice – primární kódování – technika i právo (morálka)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928688"/>
            <a:ext cx="605646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 smtClean="0">
                <a:latin typeface="+mj-lt"/>
              </a:rPr>
              <a:t>Právní regulace informací</a:t>
            </a:r>
            <a:endParaRPr lang="en-US" sz="4000" dirty="0">
              <a:latin typeface="+mj-lt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0" y="1714500"/>
            <a:ext cx="9139040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smtClean="0">
                <a:latin typeface="+mj-lt"/>
              </a:rPr>
              <a:t>Právo vychází z morálky</a:t>
            </a:r>
          </a:p>
          <a:p>
            <a:pPr>
              <a:defRPr/>
            </a:pPr>
            <a:endParaRPr lang="cs-CZ" sz="2400" dirty="0" smtClean="0">
              <a:latin typeface="+mj-lt"/>
            </a:endParaRPr>
          </a:p>
          <a:p>
            <a:pPr>
              <a:defRPr/>
            </a:pPr>
            <a:r>
              <a:rPr lang="cs-CZ" sz="2400" dirty="0" smtClean="0">
                <a:latin typeface="+mj-lt"/>
              </a:rPr>
              <a:t>Morálka je komplexním informačním projevem</a:t>
            </a:r>
          </a:p>
          <a:p>
            <a:pPr>
              <a:defRPr/>
            </a:pPr>
            <a:endParaRPr lang="cs-CZ" sz="2400" dirty="0" smtClean="0">
              <a:latin typeface="+mj-lt"/>
            </a:endParaRPr>
          </a:p>
          <a:p>
            <a:pPr>
              <a:defRPr/>
            </a:pPr>
            <a:r>
              <a:rPr lang="cs-CZ" sz="2400" dirty="0" smtClean="0">
                <a:latin typeface="+mj-lt"/>
              </a:rPr>
              <a:t>Informační společnost je technologicky determinována</a:t>
            </a:r>
          </a:p>
          <a:p>
            <a:pPr>
              <a:defRPr/>
            </a:pPr>
            <a:endParaRPr lang="cs-CZ" sz="2400" dirty="0" smtClean="0">
              <a:latin typeface="+mj-lt"/>
            </a:endParaRPr>
          </a:p>
          <a:p>
            <a:pPr>
              <a:defRPr/>
            </a:pPr>
            <a:r>
              <a:rPr lang="cs-CZ" sz="2400" dirty="0" smtClean="0">
                <a:latin typeface="+mj-lt"/>
              </a:rPr>
              <a:t>Pokud právo reguluje informační technologie, musí být regulace </a:t>
            </a:r>
          </a:p>
          <a:p>
            <a:pPr>
              <a:defRPr/>
            </a:pPr>
            <a:r>
              <a:rPr lang="cs-CZ" sz="2400" dirty="0" smtClean="0">
                <a:latin typeface="+mj-lt"/>
              </a:rPr>
              <a:t>ve prospěch rozvoje informační společnosti </a:t>
            </a:r>
            <a:r>
              <a:rPr lang="en-US" sz="2400" dirty="0" smtClean="0">
                <a:latin typeface="+mj-lt"/>
              </a:rPr>
              <a:t>‘</a:t>
            </a:r>
            <a:r>
              <a:rPr lang="cs-CZ" sz="2400" dirty="0" err="1" smtClean="0">
                <a:latin typeface="+mj-lt"/>
              </a:rPr>
              <a:t>doing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good</a:t>
            </a:r>
            <a:r>
              <a:rPr lang="en-US" sz="2400" dirty="0" smtClean="0">
                <a:latin typeface="+mj-lt"/>
              </a:rPr>
              <a:t>’</a:t>
            </a:r>
          </a:p>
          <a:p>
            <a:pPr>
              <a:defRPr/>
            </a:pPr>
            <a:endParaRPr lang="en-US" sz="2400" dirty="0" smtClean="0">
              <a:latin typeface="+mj-lt"/>
            </a:endParaRPr>
          </a:p>
          <a:p>
            <a:pPr>
              <a:defRPr/>
            </a:pPr>
            <a:r>
              <a:rPr lang="cs-CZ" sz="2400" dirty="0" smtClean="0">
                <a:latin typeface="+mj-lt"/>
              </a:rPr>
              <a:t>2 aspekty poměru práva a informace</a:t>
            </a:r>
          </a:p>
          <a:p>
            <a:pPr>
              <a:defRPr/>
            </a:pPr>
            <a:r>
              <a:rPr lang="cs-CZ" sz="2400" dirty="0" smtClean="0">
                <a:latin typeface="+mj-lt"/>
              </a:rPr>
              <a:t>Právo reguluje používání informačních technologií – ICT právo</a:t>
            </a:r>
          </a:p>
          <a:p>
            <a:pPr>
              <a:defRPr/>
            </a:pPr>
            <a:r>
              <a:rPr lang="cs-CZ" sz="2400" dirty="0" smtClean="0">
                <a:latin typeface="+mj-lt"/>
              </a:rPr>
              <a:t>Informační technologie ovlivňují právo – právní informatika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928688"/>
            <a:ext cx="448103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 smtClean="0">
                <a:latin typeface="+mj-lt"/>
              </a:rPr>
              <a:t>ICT ovlivňují právo</a:t>
            </a:r>
            <a:endParaRPr lang="en-US" sz="4000" dirty="0">
              <a:latin typeface="+mj-lt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0" y="1714500"/>
            <a:ext cx="9035743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smtClean="0">
                <a:latin typeface="+mj-lt"/>
              </a:rPr>
              <a:t>Platné právo je informační systém</a:t>
            </a:r>
          </a:p>
          <a:p>
            <a:pPr>
              <a:defRPr/>
            </a:pPr>
            <a:endParaRPr lang="cs-CZ" sz="2400" dirty="0" smtClean="0">
              <a:latin typeface="+mj-lt"/>
            </a:endParaRPr>
          </a:p>
          <a:p>
            <a:pPr>
              <a:defRPr/>
            </a:pPr>
            <a:r>
              <a:rPr lang="cs-CZ" sz="2400" dirty="0" smtClean="0">
                <a:latin typeface="+mj-lt"/>
              </a:rPr>
              <a:t>Komunistická právní informatika – kvantitativní kybernetika</a:t>
            </a:r>
          </a:p>
          <a:p>
            <a:pPr>
              <a:defRPr/>
            </a:pPr>
            <a:endParaRPr lang="cs-CZ" sz="2400" dirty="0" smtClean="0">
              <a:latin typeface="+mj-lt"/>
            </a:endParaRPr>
          </a:p>
          <a:p>
            <a:pPr>
              <a:defRPr/>
            </a:pPr>
            <a:r>
              <a:rPr lang="cs-CZ" sz="2400" dirty="0" smtClean="0">
                <a:latin typeface="+mj-lt"/>
              </a:rPr>
              <a:t>Kód je právo – platí i mimo internet (právní informační systémy,</a:t>
            </a:r>
          </a:p>
          <a:p>
            <a:pPr>
              <a:defRPr/>
            </a:pPr>
            <a:r>
              <a:rPr lang="cs-CZ" sz="2400" dirty="0" smtClean="0">
                <a:latin typeface="+mj-lt"/>
              </a:rPr>
              <a:t>automatizované počítání, automatizace rozhodování)</a:t>
            </a:r>
          </a:p>
        </p:txBody>
      </p:sp>
      <p:pic>
        <p:nvPicPr>
          <p:cNvPr id="2050" name="Picture 2" descr="http://2.bp.blogspot.com/_uHEy8ZiOM5g/Sj7Mr9CKQGI/AAAAAAAAAWo/X1EvuMCt6q8/s200/Georg_Jellin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375" y="3929066"/>
            <a:ext cx="11906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928688"/>
            <a:ext cx="671850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 smtClean="0">
                <a:latin typeface="+mj-lt"/>
              </a:rPr>
              <a:t>Informace jako objekt práva</a:t>
            </a:r>
            <a:endParaRPr lang="en-US" sz="4000" dirty="0">
              <a:latin typeface="+mj-lt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0" y="1714488"/>
            <a:ext cx="9065302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smtClean="0">
                <a:latin typeface="+mj-lt"/>
              </a:rPr>
              <a:t>Je třeba rozlišovat – ICT jako objekt/informace jako objekt</a:t>
            </a:r>
          </a:p>
          <a:p>
            <a:pPr>
              <a:defRPr/>
            </a:pPr>
            <a:endParaRPr lang="cs-CZ" sz="2400" dirty="0" smtClean="0">
              <a:latin typeface="+mj-lt"/>
            </a:endParaRPr>
          </a:p>
          <a:p>
            <a:pPr>
              <a:defRPr/>
            </a:pPr>
            <a:r>
              <a:rPr lang="cs-CZ" sz="2400" dirty="0" smtClean="0">
                <a:latin typeface="+mj-lt"/>
              </a:rPr>
              <a:t>Informace jako objekt – svoboda informací (právo na informace,</a:t>
            </a:r>
          </a:p>
          <a:p>
            <a:pPr>
              <a:defRPr/>
            </a:pPr>
            <a:r>
              <a:rPr lang="cs-CZ" sz="2400" dirty="0" smtClean="0">
                <a:latin typeface="+mj-lt"/>
              </a:rPr>
              <a:t>osobní údaje, duševní vlastnictví, </a:t>
            </a:r>
            <a:r>
              <a:rPr lang="cs-CZ" sz="2400" dirty="0" err="1" smtClean="0">
                <a:latin typeface="+mj-lt"/>
              </a:rPr>
              <a:t>know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how</a:t>
            </a:r>
            <a:r>
              <a:rPr lang="cs-CZ" sz="2400" dirty="0" smtClean="0">
                <a:latin typeface="+mj-lt"/>
              </a:rPr>
              <a:t>, …)</a:t>
            </a:r>
          </a:p>
          <a:p>
            <a:pPr>
              <a:defRPr/>
            </a:pPr>
            <a:endParaRPr lang="cs-CZ" sz="2400" dirty="0" smtClean="0">
              <a:latin typeface="+mj-lt"/>
            </a:endParaRPr>
          </a:p>
          <a:p>
            <a:pPr>
              <a:defRPr/>
            </a:pPr>
            <a:r>
              <a:rPr lang="cs-CZ" sz="2400" dirty="0" smtClean="0">
                <a:latin typeface="+mj-lt"/>
              </a:rPr>
              <a:t>Relativní práva (subjektivní elementy)</a:t>
            </a:r>
          </a:p>
          <a:p>
            <a:pPr>
              <a:defRPr/>
            </a:pPr>
            <a:endParaRPr lang="cs-CZ" sz="2400" dirty="0" smtClean="0">
              <a:latin typeface="+mj-lt"/>
            </a:endParaRPr>
          </a:p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  <a:latin typeface="+mj-lt"/>
              </a:rPr>
              <a:t>Absolutní práva (objektivní klasifikace) – vlastnictví (?)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5111731"/>
            <a:ext cx="1309702" cy="174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3"/>
          <p:cNvSpPr txBox="1">
            <a:spLocks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cs-CZ" sz="1200">
                <a:solidFill>
                  <a:srgbClr val="777777"/>
                </a:solidFill>
                <a:latin typeface="+mn-lt"/>
              </a:rPr>
              <a:t>Radim Polčák – radim.polcak</a:t>
            </a:r>
            <a:r>
              <a:rPr lang="en-US" sz="1200">
                <a:solidFill>
                  <a:srgbClr val="777777"/>
                </a:solidFill>
                <a:latin typeface="+mn-lt"/>
              </a:rPr>
              <a:t>@law.muni.cz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42875" y="928688"/>
            <a:ext cx="52339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>
                <a:latin typeface="+mj-lt"/>
              </a:rPr>
              <a:t>Vědění a spravedlnost</a:t>
            </a:r>
            <a:endParaRPr lang="en-US" sz="4000" dirty="0">
              <a:latin typeface="+mj-lt"/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www.matheplanet.com/matheplanet/nuke/html/uploads/6/7723_Gottfried_Leibni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928813"/>
            <a:ext cx="18621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Obrázek 13" descr="http://media-2.web.britannica.com/eb-media/58/20958-004-8E806F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1214438"/>
            <a:ext cx="20335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2214563" y="1857375"/>
            <a:ext cx="4302125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>
                <a:latin typeface="+mn-lt"/>
              </a:rPr>
              <a:t>Metafyzika – slabost nebo reference</a:t>
            </a: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cs-CZ" sz="2000" dirty="0">
                <a:latin typeface="+mn-lt"/>
              </a:rPr>
              <a:t>Důkaz a intuice</a:t>
            </a: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cs-CZ" sz="2000" dirty="0">
                <a:latin typeface="+mn-lt"/>
              </a:rPr>
              <a:t>Hackeři a právníci</a:t>
            </a:r>
            <a:endParaRPr lang="en-US" sz="2000" dirty="0">
              <a:latin typeface="+mn-lt"/>
            </a:endParaRPr>
          </a:p>
        </p:txBody>
      </p:sp>
      <p:pic>
        <p:nvPicPr>
          <p:cNvPr id="5128" name="Obrázek 15" descr="http://www.lse.ac.uk/library/archive/holdings/images/Oakeshottmsmall.jpg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2286000" y="3643313"/>
            <a:ext cx="16240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Obrázek 16" descr="http://data.scienceworld.cz/import/scw-2564-2458-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4143375"/>
            <a:ext cx="14509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Obrázek 17" descr="http://www.scientific-web.com/en/Physics/Biographies/images/ErnstMach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38" y="4144963"/>
            <a:ext cx="12858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42976" y="1785926"/>
            <a:ext cx="694459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 smtClean="0">
                <a:latin typeface="+mj-lt"/>
              </a:rPr>
              <a:t>Regulační struktura internetu</a:t>
            </a:r>
            <a:endParaRPr lang="en-US" sz="4000" dirty="0">
              <a:latin typeface="+mj-lt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2357422" y="3143248"/>
            <a:ext cx="45833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+mj-lt"/>
              </a:rPr>
              <a:t>Organizace, chaos, regulace, anarchie</a:t>
            </a:r>
          </a:p>
          <a:p>
            <a:r>
              <a:rPr lang="cs-CZ" sz="2000" dirty="0" smtClean="0">
                <a:latin typeface="+mj-lt"/>
              </a:rPr>
              <a:t>Zlatý věk internetu</a:t>
            </a:r>
          </a:p>
          <a:p>
            <a:r>
              <a:rPr lang="cs-CZ" sz="2000" dirty="0" smtClean="0">
                <a:latin typeface="+mj-lt"/>
              </a:rPr>
              <a:t>Deklarace nezávislosti kyberprostoru</a:t>
            </a:r>
          </a:p>
          <a:p>
            <a:r>
              <a:rPr lang="cs-CZ" sz="2000" dirty="0" smtClean="0"/>
              <a:t>Přirozené ctnosti </a:t>
            </a:r>
            <a:r>
              <a:rPr lang="cs-CZ" sz="2000" dirty="0" smtClean="0"/>
              <a:t>(právní regulace)</a:t>
            </a:r>
            <a:endParaRPr lang="cs-CZ" sz="2000" dirty="0" smtClean="0"/>
          </a:p>
          <a:p>
            <a:r>
              <a:rPr lang="cs-CZ" sz="2000" dirty="0" smtClean="0">
                <a:latin typeface="+mj-lt"/>
              </a:rPr>
              <a:t>Správci světa</a:t>
            </a:r>
            <a:endParaRPr lang="cs-CZ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928670"/>
            <a:ext cx="459452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 smtClean="0">
                <a:latin typeface="+mj-lt"/>
              </a:rPr>
              <a:t>Organizace a chaos</a:t>
            </a:r>
            <a:endParaRPr lang="en-US" sz="4000" dirty="0">
              <a:latin typeface="+mj-lt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214282" y="2285992"/>
            <a:ext cx="553805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Organizace X Chaos</a:t>
            </a:r>
          </a:p>
          <a:p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Regulace X </a:t>
            </a:r>
            <a:r>
              <a:rPr lang="cs-CZ" sz="2400" dirty="0" err="1" smtClean="0">
                <a:latin typeface="+mj-lt"/>
              </a:rPr>
              <a:t>Samoorganizace</a:t>
            </a:r>
            <a:r>
              <a:rPr lang="cs-CZ" sz="2400" dirty="0" smtClean="0">
                <a:latin typeface="+mj-lt"/>
              </a:rPr>
              <a:t> X Anarchie</a:t>
            </a:r>
            <a:endParaRPr lang="cs-CZ" sz="2400" dirty="0" smtClean="0"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143504" y="3000372"/>
            <a:ext cx="29626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+mj-lt"/>
              </a:rPr>
              <a:t>míra informovanosti</a:t>
            </a:r>
          </a:p>
          <a:p>
            <a:endParaRPr lang="cs-CZ" sz="2000" b="1" dirty="0" smtClean="0">
              <a:solidFill>
                <a:srgbClr val="FF0000"/>
              </a:solidFill>
              <a:latin typeface="+mj-lt"/>
            </a:endParaRPr>
          </a:p>
          <a:p>
            <a:endParaRPr lang="cs-CZ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cs-CZ" sz="2000" b="1" dirty="0" smtClean="0">
                <a:solidFill>
                  <a:srgbClr val="FF0000"/>
                </a:solidFill>
                <a:latin typeface="+mj-lt"/>
              </a:rPr>
              <a:t>metoda informovanosti</a:t>
            </a:r>
            <a:endParaRPr lang="cs-CZ" sz="20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Přímá spojovací šipka 10"/>
          <p:cNvCxnSpPr/>
          <p:nvPr/>
        </p:nvCxnSpPr>
        <p:spPr bwMode="auto">
          <a:xfrm>
            <a:off x="1714480" y="2786058"/>
            <a:ext cx="3429024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Přímá spojovací šipka 12"/>
          <p:cNvCxnSpPr/>
          <p:nvPr/>
        </p:nvCxnSpPr>
        <p:spPr bwMode="auto">
          <a:xfrm flipV="1">
            <a:off x="2643174" y="4143380"/>
            <a:ext cx="2500330" cy="714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928670"/>
            <a:ext cx="228780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 smtClean="0">
                <a:latin typeface="+mj-lt"/>
              </a:rPr>
              <a:t>Zlatý věk</a:t>
            </a:r>
            <a:endParaRPr lang="en-US" sz="4000" dirty="0">
              <a:latin typeface="+mj-lt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785786" y="2071678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+mj-lt"/>
              </a:rPr>
              <a:t>Zlatý vzešel pak nejprve věk, kdy 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</a:rPr>
              <a:t>zákona, 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</a:rPr>
              <a:t>soudce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člověk byl prost a od sebe sám ctil 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</a:rPr>
              <a:t>věrnost a právo</a:t>
            </a:r>
            <a:r>
              <a:rPr lang="cs-CZ" sz="2400" dirty="0" smtClean="0">
                <a:latin typeface="+mj-lt"/>
              </a:rPr>
              <a:t>.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Nebylo </a:t>
            </a:r>
            <a:r>
              <a:rPr lang="cs-CZ" sz="2400" dirty="0" smtClean="0">
                <a:latin typeface="+mj-lt"/>
              </a:rPr>
              <a:t>trestu ni strachu, a hrozivá slova se </a:t>
            </a:r>
            <a:r>
              <a:rPr lang="cs-CZ" sz="2400" dirty="0" err="1" smtClean="0">
                <a:latin typeface="+mj-lt"/>
              </a:rPr>
              <a:t>nečtla</a:t>
            </a:r>
            <a:r>
              <a:rPr lang="cs-CZ" sz="2400" dirty="0" smtClean="0">
                <a:latin typeface="+mj-lt"/>
              </a:rPr>
              <a:t>,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vyrytá </a:t>
            </a:r>
            <a:r>
              <a:rPr lang="cs-CZ" sz="2400" dirty="0" smtClean="0">
                <a:latin typeface="+mj-lt"/>
              </a:rPr>
              <a:t>v kov, a prosící dav se nemusel báti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soudcových </a:t>
            </a:r>
            <a:r>
              <a:rPr lang="cs-CZ" sz="2400" dirty="0" smtClean="0">
                <a:latin typeface="+mj-lt"/>
              </a:rPr>
              <a:t>úst: 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</a:rPr>
              <a:t>ač neměli obhájce, bezpečni byli</a:t>
            </a:r>
            <a:r>
              <a:rPr lang="cs-CZ" sz="2400" dirty="0" smtClean="0">
                <a:latin typeface="+mj-lt"/>
              </a:rPr>
              <a:t>.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928670"/>
            <a:ext cx="52774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 smtClean="0">
                <a:latin typeface="+mj-lt"/>
              </a:rPr>
              <a:t>Deklarace nezávislosti</a:t>
            </a:r>
            <a:endParaRPr lang="en-US" sz="4000" dirty="0">
              <a:latin typeface="+mj-lt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142844" y="1782396"/>
            <a:ext cx="87868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+mn-lt"/>
              </a:rPr>
              <a:t>Vy, vlády všech průmyslových světů, Vy unavení obři z masa a oceli. Já, přicházející z Kyberprostoru, nového sídla Mysli, Vás v zájmu budoucnosti vyzývám: Nechte nás být! Nejste mezi námi vítáni. Nemáte žádnou moc nad místy, kde přebýváme</a:t>
            </a:r>
            <a:r>
              <a:rPr lang="cs-CZ" sz="2400" dirty="0" smtClean="0">
                <a:latin typeface="+mn-lt"/>
              </a:rPr>
              <a:t>.</a:t>
            </a:r>
          </a:p>
          <a:p>
            <a:r>
              <a:rPr lang="cs-CZ" sz="2400" dirty="0" smtClean="0">
                <a:latin typeface="+mn-lt"/>
              </a:rPr>
              <a:t> </a:t>
            </a:r>
            <a:endParaRPr lang="cs-CZ" sz="2400" dirty="0" smtClean="0">
              <a:latin typeface="+mn-lt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Nemáme vládu </a:t>
            </a:r>
            <a:r>
              <a:rPr lang="cs-CZ" sz="2400" dirty="0" smtClean="0">
                <a:latin typeface="+mn-lt"/>
              </a:rPr>
              <a:t>ani po žádné netoužíme. Mluvím k Vám tedy z pozice autority ne větší, než jakou má sama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Svoboda</a:t>
            </a:r>
            <a:r>
              <a:rPr lang="cs-CZ" sz="2400" dirty="0" smtClean="0">
                <a:latin typeface="+mn-lt"/>
              </a:rPr>
              <a:t>. Vyhlašuji, ze globální společenství, jež budujeme, nezávisí na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tyranii a zákazech</a:t>
            </a:r>
            <a:r>
              <a:rPr lang="cs-CZ" sz="2400" dirty="0" smtClean="0">
                <a:latin typeface="+mn-lt"/>
              </a:rPr>
              <a:t>, kterými jste nás svázali. Nemáte morální právo nás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řídit a nemáte ani nástroje</a:t>
            </a:r>
            <a:r>
              <a:rPr lang="cs-CZ" sz="2400" dirty="0" smtClean="0">
                <a:latin typeface="+mn-lt"/>
              </a:rPr>
              <a:t>, kterých bychom se museli bát.</a:t>
            </a:r>
            <a:endParaRPr lang="cs-CZ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928670"/>
            <a:ext cx="52774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 smtClean="0">
                <a:latin typeface="+mj-lt"/>
              </a:rPr>
              <a:t>Deklarace nezávislosti</a:t>
            </a:r>
            <a:endParaRPr lang="en-US" sz="4000" dirty="0">
              <a:latin typeface="+mj-lt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142844" y="1782396"/>
            <a:ext cx="87868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+mn-lt"/>
              </a:rPr>
              <a:t>Moc vlád je odvozena 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ze souhlasu</a:t>
            </a:r>
            <a:r>
              <a:rPr lang="cs-CZ" sz="2000" dirty="0" smtClean="0">
                <a:latin typeface="+mn-lt"/>
              </a:rPr>
              <a:t> těch, kterým vládnou. 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Náš souhlas jste však nežádali a nikdy jej neobdržíte.</a:t>
            </a:r>
            <a:r>
              <a:rPr lang="cs-CZ" sz="2000" dirty="0" smtClean="0">
                <a:latin typeface="+mn-lt"/>
              </a:rPr>
              <a:t> Nechceme Vás. Neznáte nás jako neznáte náš svět. Kyberprostor leží mimo hranice Vašeho poznání. 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Nemyslete si, že jej můžete tvořit </a:t>
            </a:r>
            <a:r>
              <a:rPr lang="cs-CZ" sz="2000" dirty="0" smtClean="0">
                <a:latin typeface="+mn-lt"/>
              </a:rPr>
              <a:t>a dotvářet jako by se jednalo o nějakou další Vaši veřejnou zakázku. Nemůžete. Vznikl 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přirozeným vývojem</a:t>
            </a:r>
            <a:r>
              <a:rPr lang="cs-CZ" sz="2000" dirty="0" smtClean="0">
                <a:latin typeface="+mn-lt"/>
              </a:rPr>
              <a:t> a roste dík našemu společnému úsilí</a:t>
            </a:r>
            <a:r>
              <a:rPr lang="cs-CZ" sz="2000" dirty="0" smtClean="0">
                <a:latin typeface="+mn-lt"/>
              </a:rPr>
              <a:t>.</a:t>
            </a:r>
          </a:p>
          <a:p>
            <a:endParaRPr lang="cs-CZ" sz="2000" dirty="0" smtClean="0">
              <a:latin typeface="+mn-lt"/>
            </a:endParaRPr>
          </a:p>
          <a:p>
            <a:r>
              <a:rPr lang="cs-CZ" sz="2000" dirty="0" smtClean="0">
                <a:latin typeface="+mn-lt"/>
              </a:rPr>
              <a:t>Dovoláváte se 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problémů</a:t>
            </a:r>
            <a:r>
              <a:rPr lang="cs-CZ" sz="2000" dirty="0" smtClean="0">
                <a:latin typeface="+mn-lt"/>
              </a:rPr>
              <a:t> okolo nás, a říkáte, je potřeba je řešit. Používáte je k ospravedlnění svých výpadů vůči nám. 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Mnoho z nich však neexistuje</a:t>
            </a:r>
            <a:r>
              <a:rPr lang="cs-CZ" sz="2000" dirty="0" smtClean="0">
                <a:latin typeface="+mn-lt"/>
              </a:rPr>
              <a:t>. Když se objeví skutečný konflikt nebo jiná špatnost, poznáme to a vypořádáme se s nimi vlastními prostředky. 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Máme novou společenskou smlouvu. </a:t>
            </a:r>
            <a:r>
              <a:rPr lang="cs-CZ" sz="2000" dirty="0" smtClean="0">
                <a:latin typeface="+mn-lt"/>
              </a:rPr>
              <a:t>Takové vládnutí se nezakládá na podmínkách Vašeho světa, ale toho našeho a náš svět je jiný.</a:t>
            </a:r>
            <a:endParaRPr lang="cs-CZ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785794"/>
            <a:ext cx="52774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 smtClean="0">
                <a:latin typeface="+mj-lt"/>
              </a:rPr>
              <a:t>Deklarace nezávislosti</a:t>
            </a:r>
            <a:endParaRPr lang="en-US" sz="4000" dirty="0">
              <a:latin typeface="+mj-lt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214282" y="1571612"/>
            <a:ext cx="87868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+mn-lt"/>
              </a:rPr>
              <a:t>Pojmy Vašeho práva jako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vlastnictví, vyjadřování, subjektivita, pohyb nebo okolnosti</a:t>
            </a:r>
            <a:r>
              <a:rPr lang="cs-CZ" sz="2400" dirty="0" smtClean="0">
                <a:latin typeface="+mn-lt"/>
              </a:rPr>
              <a:t>, se na nás nevztahují. Všechny jsou založeny na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hmotné podstatě </a:t>
            </a:r>
            <a:r>
              <a:rPr lang="cs-CZ" sz="2400" dirty="0" smtClean="0">
                <a:latin typeface="+mn-lt"/>
              </a:rPr>
              <a:t>a zde žádná hmotná podstata není. </a:t>
            </a:r>
            <a:endParaRPr lang="cs-CZ" sz="2400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Nemáme těla a na rozdíl od Vás se řád mezi námi nevytváří prostřednictvím násilí. Věříme v nastolení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pořádku díky etice</a:t>
            </a:r>
            <a:r>
              <a:rPr lang="cs-CZ" sz="2400" dirty="0" smtClean="0">
                <a:latin typeface="+mn-lt"/>
              </a:rPr>
              <a:t>, osvícenému individualismu a smyslu pro všeobecné blaho. Můžeme se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volně přemísťovat mezi Vašimi jurisdikcemi </a:t>
            </a:r>
            <a:r>
              <a:rPr lang="cs-CZ" sz="2400" dirty="0" smtClean="0">
                <a:latin typeface="+mn-lt"/>
              </a:rPr>
              <a:t>a tak jediné pravidlo, které skutečně ustavuje naše společenství, je zlaté pravidlo morálky. Na tomto základě chceme řešit všechny problémy a nepřijímáme způsoby, které se nám snažíte vnutit.</a:t>
            </a:r>
            <a:endParaRPr lang="cs-CZ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785794"/>
            <a:ext cx="52774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 smtClean="0">
                <a:latin typeface="+mj-lt"/>
              </a:rPr>
              <a:t>Deklarace nezávislosti</a:t>
            </a:r>
            <a:endParaRPr lang="en-US" sz="4000" dirty="0">
              <a:latin typeface="+mj-lt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214282" y="1571612"/>
            <a:ext cx="87868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+mn-lt"/>
              </a:rPr>
              <a:t>Vaše rostoucí nepřátelské a koloniální snahy nás staví to stejné role, jakou měli i v minulosti ti, kteří toužili po svobodě, sebeurčení a kteří se rozhodli odmítnout formální autority. Nedáváte nám jinou možnost než vyhlásit naše virtuální identity nezávislými na Vaší vládě i přes to, že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naše těla jí i nadále podléhají.</a:t>
            </a:r>
            <a:r>
              <a:rPr lang="cs-CZ" sz="2400" dirty="0" smtClean="0">
                <a:latin typeface="+mn-lt"/>
              </a:rPr>
              <a:t> Naše myšlenky však nikdo omezovat nebude, neboť je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rozprostřeme po celé planetě</a:t>
            </a:r>
            <a:r>
              <a:rPr lang="cs-CZ" sz="2400" dirty="0" smtClean="0">
                <a:latin typeface="+mn-lt"/>
              </a:rPr>
              <a:t>.</a:t>
            </a:r>
          </a:p>
          <a:p>
            <a:endParaRPr lang="cs-CZ" sz="2400" dirty="0" smtClean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Založíme v kyberprostoru novou civilizaci Mysli. Snad bude humánnější a spravedlivější než svět, který Vaše vlády doposud vytvořily</a:t>
            </a:r>
            <a:r>
              <a:rPr lang="cs-CZ" sz="2400" dirty="0" smtClean="0">
                <a:latin typeface="+mn-lt"/>
              </a:rPr>
              <a:t>.</a:t>
            </a:r>
            <a:endParaRPr lang="cs-CZ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785794"/>
            <a:ext cx="512993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 smtClean="0">
                <a:latin typeface="+mj-lt"/>
              </a:rPr>
              <a:t>Přirozenost - svoboda</a:t>
            </a:r>
            <a:endParaRPr lang="en-US" sz="4000" dirty="0">
              <a:latin typeface="+mj-lt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1000100" y="2143116"/>
            <a:ext cx="665118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n-lt"/>
              </a:rPr>
              <a:t>Přirozené ctnosti – rovnost, solidarita, slušnost</a:t>
            </a:r>
          </a:p>
          <a:p>
            <a:endParaRPr lang="cs-CZ" sz="2400" dirty="0" smtClean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Přirozené vady – sobectví, lež, agrese</a:t>
            </a:r>
          </a:p>
          <a:p>
            <a:endParaRPr lang="cs-CZ" sz="2400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Konfliktní momenty – nevýdělečné sdílení</a:t>
            </a:r>
          </a:p>
          <a:p>
            <a:endParaRPr lang="cs-CZ" sz="2400" dirty="0" smtClean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Nekonfliktní momenty – dětská pornografie</a:t>
            </a:r>
            <a:endParaRPr lang="cs-CZ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785794"/>
            <a:ext cx="320312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 smtClean="0">
                <a:latin typeface="+mj-lt"/>
              </a:rPr>
              <a:t>Správci světa</a:t>
            </a:r>
            <a:endParaRPr lang="en-US" sz="4000" dirty="0">
              <a:latin typeface="+mj-lt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28596" y="2071678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+mj-lt"/>
              </a:rPr>
              <a:t>Tvora však, který by světější byl a o velkých </a:t>
            </a:r>
            <a:r>
              <a:rPr lang="cs-CZ" sz="2400" dirty="0" smtClean="0">
                <a:latin typeface="+mj-lt"/>
              </a:rPr>
              <a:t>věcech</a:t>
            </a:r>
          </a:p>
          <a:p>
            <a:r>
              <a:rPr lang="cs-CZ" sz="2400" dirty="0" smtClean="0">
                <a:latin typeface="+mj-lt"/>
              </a:rPr>
              <a:t>přemýšlet </a:t>
            </a:r>
            <a:r>
              <a:rPr lang="cs-CZ" sz="2400" dirty="0" smtClean="0">
                <a:latin typeface="+mj-lt"/>
              </a:rPr>
              <a:t>znal a vládnout ostatním, nebylo </a:t>
            </a:r>
            <a:r>
              <a:rPr lang="cs-CZ" sz="2400" dirty="0" smtClean="0">
                <a:latin typeface="+mj-lt"/>
              </a:rPr>
              <a:t>dosud:</a:t>
            </a:r>
          </a:p>
          <a:p>
            <a:r>
              <a:rPr lang="cs-CZ" sz="2400" dirty="0" smtClean="0">
                <a:latin typeface="+mj-lt"/>
              </a:rPr>
              <a:t>povstal </a:t>
            </a:r>
            <a:r>
              <a:rPr lang="cs-CZ" sz="2400" dirty="0" smtClean="0">
                <a:latin typeface="+mj-lt"/>
              </a:rPr>
              <a:t>tudíž člověk – ať dal mu z božského vzniknout</a:t>
            </a:r>
          </a:p>
          <a:p>
            <a:r>
              <a:rPr lang="cs-CZ" sz="2400" dirty="0" smtClean="0">
                <a:latin typeface="+mj-lt"/>
              </a:rPr>
              <a:t>semene strůjce jsoucna, ten původce lepšího světa,</a:t>
            </a:r>
          </a:p>
          <a:p>
            <a:r>
              <a:rPr lang="cs-CZ" sz="2400" dirty="0" smtClean="0">
                <a:latin typeface="+mj-lt"/>
              </a:rPr>
              <a:t>či že snad čerstvá země, jež spojení s </a:t>
            </a:r>
            <a:r>
              <a:rPr lang="cs-CZ" sz="2400" dirty="0" err="1" smtClean="0">
                <a:latin typeface="+mj-lt"/>
              </a:rPr>
              <a:t>étherem</a:t>
            </a:r>
            <a:r>
              <a:rPr lang="cs-CZ" sz="2400" dirty="0" smtClean="0">
                <a:latin typeface="+mj-lt"/>
              </a:rPr>
              <a:t> právě</a:t>
            </a:r>
          </a:p>
          <a:p>
            <a:r>
              <a:rPr lang="cs-CZ" sz="2400" dirty="0" smtClean="0">
                <a:latin typeface="+mj-lt"/>
              </a:rPr>
              <a:t>musela opustit, sourodých nebes si chránila símě,</a:t>
            </a:r>
          </a:p>
          <a:p>
            <a:r>
              <a:rPr lang="cs-CZ" sz="2400" dirty="0" smtClean="0">
                <a:latin typeface="+mj-lt"/>
              </a:rPr>
              <a:t>tu pak Prométheus vzal, a smísiv ji s dešťovou vodou,</a:t>
            </a:r>
          </a:p>
          <a:p>
            <a:r>
              <a:rPr lang="cs-CZ" sz="2400" dirty="0" smtClean="0">
                <a:latin typeface="+mj-lt"/>
              </a:rPr>
              <a:t>dal jí podobu bohů, těch správců celého světa.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785794"/>
            <a:ext cx="380905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 smtClean="0">
                <a:latin typeface="+mj-lt"/>
              </a:rPr>
              <a:t>Definiční normy</a:t>
            </a:r>
            <a:endParaRPr lang="en-US" sz="4000" dirty="0">
              <a:latin typeface="+mj-lt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57158" y="1857364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+mj-lt"/>
              </a:rPr>
              <a:t>Jako přírodní zákon – kauzální aplikace, adresát se nerozhoduje, není sankce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Jako norma – chtění </a:t>
            </a:r>
            <a:r>
              <a:rPr lang="cs-CZ" sz="2400" dirty="0" err="1" smtClean="0">
                <a:latin typeface="+mj-lt"/>
              </a:rPr>
              <a:t>normotvůrce</a:t>
            </a:r>
            <a:r>
              <a:rPr lang="cs-CZ" sz="2400" dirty="0" smtClean="0">
                <a:latin typeface="+mj-lt"/>
              </a:rPr>
              <a:t>, chybovost, nahodilost (emocionalita), popsatelnost</a:t>
            </a:r>
          </a:p>
          <a:p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Dodržování definičních norem – volní - hackeři (čarodějové)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2910" y="4214818"/>
            <a:ext cx="771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+mj-lt"/>
              </a:rPr>
              <a:t>Využití přírodních zákonů (zámek) x Tvorba přírodních zákonů</a:t>
            </a:r>
            <a:endParaRPr lang="cs-CZ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898525" y="6370638"/>
            <a:ext cx="6837363" cy="263525"/>
          </a:xfrm>
        </p:spPr>
        <p:txBody>
          <a:bodyPr/>
          <a:lstStyle/>
          <a:p>
            <a:pPr>
              <a:defRPr/>
            </a:pPr>
            <a:r>
              <a:rPr lang="cs-CZ" dirty="0"/>
              <a:t>Radim </a:t>
            </a:r>
            <a:r>
              <a:rPr lang="cs-CZ" dirty="0" err="1"/>
              <a:t>Polčák</a:t>
            </a:r>
            <a:r>
              <a:rPr lang="cs-CZ" dirty="0"/>
              <a:t> – </a:t>
            </a:r>
            <a:r>
              <a:rPr lang="cs-CZ" dirty="0" err="1"/>
              <a:t>radim.polcak</a:t>
            </a:r>
            <a:r>
              <a:rPr lang="en-US" dirty="0"/>
              <a:t>@</a:t>
            </a:r>
            <a:r>
              <a:rPr lang="en-US" dirty="0" err="1"/>
              <a:t>law.muni.cz</a:t>
            </a:r>
            <a:endParaRPr lang="cs-CZ" dirty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143625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Obrázek 6" descr="http://selfdivider.com/base/wp-content/uploads/2007/11/wittgenstei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143125"/>
            <a:ext cx="1593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2143125" y="2286000"/>
            <a:ext cx="51816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0070C0"/>
                </a:solidFill>
                <a:latin typeface="+mn-lt"/>
              </a:rPr>
              <a:t>the facts in the logical space are the world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42875" y="1571625"/>
            <a:ext cx="69437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0070C0"/>
                </a:solidFill>
                <a:latin typeface="+mn-lt"/>
              </a:rPr>
              <a:t>what we cannot speak about, we must pass over in silence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071688" y="3429000"/>
            <a:ext cx="4999037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>
                <a:latin typeface="+mn-lt"/>
              </a:rPr>
              <a:t>Všechno vědění je logické (fyzika)</a:t>
            </a: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cs-CZ" sz="2000" dirty="0">
                <a:latin typeface="+mn-lt"/>
              </a:rPr>
              <a:t>Kódovat vědění je možné</a:t>
            </a: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cs-CZ" sz="2000" dirty="0">
                <a:latin typeface="+mn-lt"/>
              </a:rPr>
              <a:t>Kódovat pravidla je možné</a:t>
            </a: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cs-CZ" sz="2000" dirty="0">
                <a:latin typeface="+mn-lt"/>
              </a:rPr>
              <a:t>Veškeré kódování je neúplné nebo chybné</a:t>
            </a:r>
            <a:endParaRPr lang="en-US" sz="2000" dirty="0">
              <a:latin typeface="+mn-lt"/>
            </a:endParaRPr>
          </a:p>
        </p:txBody>
      </p:sp>
      <p:pic>
        <p:nvPicPr>
          <p:cNvPr id="6152" name="Picture 2" descr="http://www.nyu.edu/gsas/dept/philo/courses/language04/images/Fre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5688" y="1000125"/>
            <a:ext cx="17383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4" descr="http://mally.stanford.edu/graphics/mally-mediu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4437063"/>
            <a:ext cx="114300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Obrázek 14" descr="http://www.marxists.org/glossary/people/g/pics/gode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900" y="3429000"/>
            <a:ext cx="19431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dirty="0">
                <a:solidFill>
                  <a:srgbClr val="777777"/>
                </a:solidFill>
                <a:latin typeface="+mn-lt"/>
              </a:rPr>
              <a:t>Radim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Polčák</a:t>
            </a:r>
            <a:r>
              <a:rPr lang="cs-CZ" sz="1200" dirty="0">
                <a:solidFill>
                  <a:srgbClr val="777777"/>
                </a:solidFill>
                <a:latin typeface="+mn-lt"/>
              </a:rPr>
              <a:t> – </a:t>
            </a:r>
            <a:r>
              <a:rPr lang="cs-CZ" sz="1200" dirty="0" err="1">
                <a:solidFill>
                  <a:srgbClr val="777777"/>
                </a:solidFill>
                <a:latin typeface="+mn-lt"/>
              </a:rPr>
              <a:t>radim.polcak</a:t>
            </a:r>
            <a:r>
              <a:rPr lang="en-US" sz="1200" dirty="0">
                <a:solidFill>
                  <a:srgbClr val="777777"/>
                </a:solidFill>
                <a:latin typeface="+mn-lt"/>
              </a:rPr>
              <a:t>@</a:t>
            </a:r>
            <a:r>
              <a:rPr lang="en-US" sz="1200" dirty="0" err="1">
                <a:solidFill>
                  <a:srgbClr val="777777"/>
                </a:solidFill>
                <a:latin typeface="+mn-lt"/>
              </a:rPr>
              <a:t>law.muni.cz</a:t>
            </a:r>
            <a:endParaRPr lang="cs-CZ" sz="12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785794"/>
            <a:ext cx="628736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 smtClean="0">
                <a:latin typeface="+mj-lt"/>
              </a:rPr>
              <a:t>Regulace definiční normou</a:t>
            </a:r>
            <a:endParaRPr lang="en-US" sz="4000" dirty="0">
              <a:latin typeface="+mj-lt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285720" y="1785926"/>
            <a:ext cx="86439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+mj-lt"/>
              </a:rPr>
              <a:t>Problém – jak </a:t>
            </a:r>
            <a:r>
              <a:rPr lang="cs-CZ" sz="2400" dirty="0" err="1" smtClean="0">
                <a:latin typeface="+mj-lt"/>
              </a:rPr>
              <a:t>nakódovat</a:t>
            </a:r>
            <a:r>
              <a:rPr lang="cs-CZ" sz="2400" dirty="0" smtClean="0">
                <a:latin typeface="+mj-lt"/>
              </a:rPr>
              <a:t> složité pravidlo (morálku)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Cíl – synergie norem (při synergii hodnot)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Chybovost práva, chybovost sítí – normativní konflikty (spam)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Definiční normy mimo právo – DRM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Definiční normy proti právu – DRM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Právo nad definiční normou - NSI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Radim </a:t>
            </a:r>
            <a:r>
              <a:rPr lang="cs-CZ" dirty="0" err="1"/>
              <a:t>Polčák</a:t>
            </a:r>
            <a:r>
              <a:rPr lang="cs-CZ" dirty="0"/>
              <a:t> – </a:t>
            </a:r>
            <a:r>
              <a:rPr lang="cs-CZ" dirty="0" err="1"/>
              <a:t>radim.polcak</a:t>
            </a:r>
            <a:r>
              <a:rPr lang="en-US" dirty="0"/>
              <a:t>@</a:t>
            </a:r>
            <a:r>
              <a:rPr lang="en-US" dirty="0" err="1"/>
              <a:t>law.muni.cz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2875" y="928688"/>
            <a:ext cx="12938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>
                <a:latin typeface="+mj-lt"/>
              </a:rPr>
              <a:t>Kódy</a:t>
            </a:r>
            <a:endParaRPr lang="en-US" sz="4000" dirty="0">
              <a:latin typeface="+mj-lt"/>
            </a:endParaRP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214313" y="1785938"/>
            <a:ext cx="141763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>
                <a:latin typeface="+mn-lt"/>
              </a:rPr>
              <a:t>Počítačové</a:t>
            </a:r>
          </a:p>
          <a:p>
            <a:pPr>
              <a:defRPr/>
            </a:pPr>
            <a:r>
              <a:rPr lang="cs-CZ" sz="2000" dirty="0">
                <a:latin typeface="+mn-lt"/>
              </a:rPr>
              <a:t>Racionální</a:t>
            </a:r>
          </a:p>
          <a:p>
            <a:pPr>
              <a:defRPr/>
            </a:pPr>
            <a:r>
              <a:rPr lang="cs-CZ" sz="2000" dirty="0">
                <a:latin typeface="+mn-lt"/>
              </a:rPr>
              <a:t>Intuitivní</a:t>
            </a:r>
            <a:endParaRPr lang="en-US" sz="2000" dirty="0">
              <a:latin typeface="+mn-lt"/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538" y="1071563"/>
            <a:ext cx="3881437" cy="20716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1714500"/>
            <a:ext cx="3703638" cy="2095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357563"/>
            <a:ext cx="4243387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 descr="http://www.gophila.com/assets/dmt/images/PhilaOrchestra-SteveSherman_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3429000"/>
            <a:ext cx="3333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8" descr="http://trulyequal.files.wordpress.com/2007/01/balle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000500"/>
            <a:ext cx="13573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Radim </a:t>
            </a:r>
            <a:r>
              <a:rPr lang="cs-CZ" dirty="0" err="1"/>
              <a:t>Polčák</a:t>
            </a:r>
            <a:r>
              <a:rPr lang="cs-CZ" dirty="0"/>
              <a:t> – </a:t>
            </a:r>
            <a:r>
              <a:rPr lang="cs-CZ" dirty="0" err="1"/>
              <a:t>radim.polcak</a:t>
            </a:r>
            <a:r>
              <a:rPr lang="en-US" dirty="0"/>
              <a:t>@</a:t>
            </a:r>
            <a:r>
              <a:rPr lang="en-US" dirty="0" err="1"/>
              <a:t>law.muni.cz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2875" y="1000125"/>
            <a:ext cx="71469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>
                <a:latin typeface="+mj-lt"/>
              </a:rPr>
              <a:t>Skutkové informace a pravidla</a:t>
            </a:r>
            <a:endParaRPr lang="en-US" sz="4000" dirty="0">
              <a:latin typeface="+mj-lt"/>
            </a:endParaRP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Obrázek 9" descr="http://images.scotsman.com/2005/01/27/davidhum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857375"/>
            <a:ext cx="19780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Obrázek 10" descr="http://www.wien.spoe.at/bilder/d25/Head_Kelsen_Hans_VGA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1143000"/>
            <a:ext cx="16843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2643188" y="1857375"/>
            <a:ext cx="5461000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>
                <a:latin typeface="+mn-lt"/>
              </a:rPr>
              <a:t>Sylogismus a spirála</a:t>
            </a: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cs-CZ" sz="2000" dirty="0">
                <a:latin typeface="+mn-lt"/>
              </a:rPr>
              <a:t>Spojování – soudci, znalci…</a:t>
            </a: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cs-CZ" sz="2000" dirty="0">
                <a:latin typeface="+mn-lt"/>
              </a:rPr>
              <a:t>Počítačový kód – kauzální a přitom normativní</a:t>
            </a: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cs-CZ" sz="2000" dirty="0" err="1">
                <a:latin typeface="+mn-lt"/>
              </a:rPr>
              <a:t>Virtualizace</a:t>
            </a:r>
            <a:r>
              <a:rPr lang="cs-CZ" sz="20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pic>
        <p:nvPicPr>
          <p:cNvPr id="8200" name="Obrázek 12" descr="http://sociotecno14.files.wordpress.com/2009/05/pierre-levy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63" y="3929063"/>
            <a:ext cx="142875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Obrázek 13" descr="http://images.ted.com/images/ted/19366_254x1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25" y="4572000"/>
            <a:ext cx="187483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Radim </a:t>
            </a:r>
            <a:r>
              <a:rPr lang="cs-CZ" dirty="0" err="1"/>
              <a:t>Polčák</a:t>
            </a:r>
            <a:r>
              <a:rPr lang="cs-CZ" dirty="0"/>
              <a:t> – </a:t>
            </a:r>
            <a:r>
              <a:rPr lang="cs-CZ" dirty="0" err="1"/>
              <a:t>radim.polcak</a:t>
            </a:r>
            <a:r>
              <a:rPr lang="en-US" dirty="0"/>
              <a:t>@</a:t>
            </a:r>
            <a:r>
              <a:rPr lang="en-US" dirty="0" err="1"/>
              <a:t>law.muni.cz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2875" y="1000125"/>
            <a:ext cx="62579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>
                <a:latin typeface="+mj-lt"/>
              </a:rPr>
              <a:t>Kódování</a:t>
            </a:r>
            <a:r>
              <a:rPr lang="en-US" sz="4000" dirty="0">
                <a:latin typeface="+mj-lt"/>
              </a:rPr>
              <a:t> – </a:t>
            </a:r>
            <a:r>
              <a:rPr lang="cs-CZ" sz="4000" dirty="0">
                <a:latin typeface="+mj-lt"/>
              </a:rPr>
              <a:t>právo</a:t>
            </a:r>
            <a:r>
              <a:rPr lang="en-US" sz="4000" dirty="0">
                <a:latin typeface="+mj-lt"/>
              </a:rPr>
              <a:t>, internet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142875" y="2286000"/>
            <a:ext cx="14335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>
                <a:latin typeface="+mn-lt"/>
              </a:rPr>
              <a:t>Primární</a:t>
            </a:r>
          </a:p>
          <a:p>
            <a:pPr>
              <a:defRPr/>
            </a:pPr>
            <a:r>
              <a:rPr lang="cs-CZ" sz="2000" b="1" dirty="0">
                <a:latin typeface="+mn-lt"/>
              </a:rPr>
              <a:t>teoretické</a:t>
            </a:r>
            <a:endParaRPr lang="en-US" sz="2000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286000" y="1857375"/>
            <a:ext cx="207962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>
                <a:latin typeface="+mn-lt"/>
              </a:rPr>
              <a:t>Ústava</a:t>
            </a:r>
          </a:p>
          <a:p>
            <a:pPr>
              <a:defRPr/>
            </a:pPr>
            <a:r>
              <a:rPr lang="cs-CZ" sz="2000" dirty="0">
                <a:latin typeface="+mn-lt"/>
              </a:rPr>
              <a:t>Judikáty</a:t>
            </a:r>
          </a:p>
          <a:p>
            <a:pPr>
              <a:defRPr/>
            </a:pPr>
            <a:r>
              <a:rPr lang="cs-CZ" sz="2000" dirty="0">
                <a:latin typeface="+mn-lt"/>
              </a:rPr>
              <a:t>Zákony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(</a:t>
            </a:r>
            <a:r>
              <a:rPr lang="cs-CZ" sz="2000" dirty="0">
                <a:latin typeface="+mn-lt"/>
              </a:rPr>
              <a:t>skutečné</a:t>
            </a:r>
            <a:r>
              <a:rPr lang="en-US" sz="2000" dirty="0">
                <a:latin typeface="+mn-lt"/>
              </a:rPr>
              <a:t>) </a:t>
            </a:r>
            <a:r>
              <a:rPr lang="cs-CZ" sz="2000" dirty="0">
                <a:latin typeface="+mn-lt"/>
              </a:rPr>
              <a:t>knihy</a:t>
            </a:r>
            <a:endParaRPr lang="en-US" sz="2000" dirty="0"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214813" y="2286000"/>
            <a:ext cx="16160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0070C0"/>
                </a:solidFill>
                <a:latin typeface="+mn-lt"/>
              </a:rPr>
              <a:t>Lessig</a:t>
            </a:r>
            <a:r>
              <a:rPr lang="cs-CZ" sz="2000" dirty="0" err="1">
                <a:solidFill>
                  <a:srgbClr val="0070C0"/>
                </a:solidFill>
                <a:latin typeface="+mn-lt"/>
              </a:rPr>
              <a:t>ův</a:t>
            </a:r>
            <a:r>
              <a:rPr lang="cs-CZ" sz="2000" dirty="0">
                <a:solidFill>
                  <a:srgbClr val="0070C0"/>
                </a:solidFill>
                <a:latin typeface="+mn-lt"/>
              </a:rPr>
              <a:t> kód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313" y="4214813"/>
            <a:ext cx="15287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>
                <a:latin typeface="+mn-lt"/>
              </a:rPr>
              <a:t>Sekundární</a:t>
            </a:r>
          </a:p>
          <a:p>
            <a:pPr>
              <a:defRPr/>
            </a:pPr>
            <a:r>
              <a:rPr lang="cs-CZ" sz="2000" b="1" dirty="0">
                <a:latin typeface="+mn-lt"/>
              </a:rPr>
              <a:t>praktické</a:t>
            </a:r>
            <a:endParaRPr lang="en-US" sz="2000" b="1" dirty="0"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858000" y="1714500"/>
            <a:ext cx="1624013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FF0000"/>
                </a:solidFill>
              </a:rPr>
              <a:t>Chybové</a:t>
            </a:r>
          </a:p>
          <a:p>
            <a:pPr>
              <a:defRPr/>
            </a:pPr>
            <a:r>
              <a:rPr lang="cs-CZ" sz="2000" dirty="0">
                <a:solidFill>
                  <a:srgbClr val="FF0000"/>
                </a:solidFill>
              </a:rPr>
              <a:t>Nekompletní</a:t>
            </a:r>
          </a:p>
          <a:p>
            <a:pPr>
              <a:defRPr/>
            </a:pPr>
            <a:r>
              <a:rPr lang="cs-CZ" sz="2000" dirty="0">
                <a:solidFill>
                  <a:srgbClr val="FF0000"/>
                </a:solidFill>
                <a:latin typeface="+mn-lt"/>
              </a:rPr>
              <a:t>Nezávislé</a:t>
            </a:r>
          </a:p>
          <a:p>
            <a:pPr>
              <a:defRPr/>
            </a:pPr>
            <a:r>
              <a:rPr lang="cs-CZ" sz="2000" dirty="0">
                <a:solidFill>
                  <a:srgbClr val="FF0000"/>
                </a:solidFill>
                <a:latin typeface="+mn-lt"/>
              </a:rPr>
              <a:t>Intuitivní</a:t>
            </a:r>
          </a:p>
          <a:p>
            <a:pPr>
              <a:defRPr/>
            </a:pPr>
            <a:r>
              <a:rPr lang="cs-CZ" sz="2000" dirty="0">
                <a:solidFill>
                  <a:srgbClr val="FF0000"/>
                </a:solidFill>
                <a:latin typeface="+mn-lt"/>
              </a:rPr>
              <a:t>Perspektivní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143125" y="4000500"/>
            <a:ext cx="296862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>
                <a:latin typeface="+mn-lt"/>
              </a:rPr>
              <a:t>Procesní pravidla</a:t>
            </a:r>
          </a:p>
          <a:p>
            <a:pPr>
              <a:defRPr/>
            </a:pPr>
            <a:r>
              <a:rPr lang="cs-CZ" sz="2000" dirty="0">
                <a:latin typeface="+mn-lt"/>
              </a:rPr>
              <a:t>Komentovaná legislativa</a:t>
            </a:r>
          </a:p>
          <a:p>
            <a:pPr>
              <a:defRPr/>
            </a:pPr>
            <a:r>
              <a:rPr lang="cs-CZ" sz="2000" dirty="0">
                <a:latin typeface="+mn-lt"/>
              </a:rPr>
              <a:t>Komentované judikáty</a:t>
            </a:r>
          </a:p>
          <a:p>
            <a:pPr>
              <a:defRPr/>
            </a:pPr>
            <a:r>
              <a:rPr lang="cs-CZ" sz="2000" dirty="0">
                <a:latin typeface="+mn-lt"/>
              </a:rPr>
              <a:t>Příručky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286375" y="4429125"/>
            <a:ext cx="11176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Manu</a:t>
            </a:r>
            <a:r>
              <a:rPr lang="cs-CZ" sz="2000" dirty="0" err="1">
                <a:solidFill>
                  <a:srgbClr val="0070C0"/>
                </a:solidFill>
                <a:latin typeface="+mn-lt"/>
              </a:rPr>
              <a:t>ály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500813" y="4000500"/>
            <a:ext cx="2459037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cs-CZ" sz="2000" dirty="0">
                <a:solidFill>
                  <a:srgbClr val="FF0000"/>
                </a:solidFill>
              </a:rPr>
              <a:t>může být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cs-CZ" sz="2000" dirty="0">
                <a:solidFill>
                  <a:srgbClr val="FF0000"/>
                </a:solidFill>
              </a:rPr>
              <a:t>perfektní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2000" dirty="0">
                <a:solidFill>
                  <a:srgbClr val="FF0000"/>
                </a:solidFill>
                <a:latin typeface="+mn-lt"/>
              </a:rPr>
              <a:t>Kompletní</a:t>
            </a:r>
          </a:p>
          <a:p>
            <a:pPr>
              <a:defRPr/>
            </a:pPr>
            <a:r>
              <a:rPr lang="cs-CZ" sz="2000" dirty="0">
                <a:solidFill>
                  <a:srgbClr val="FF0000"/>
                </a:solidFill>
                <a:latin typeface="+mn-lt"/>
              </a:rPr>
              <a:t>Racionální</a:t>
            </a:r>
          </a:p>
          <a:p>
            <a:pPr>
              <a:defRPr/>
            </a:pPr>
            <a:r>
              <a:rPr lang="cs-CZ" sz="2000" dirty="0">
                <a:solidFill>
                  <a:srgbClr val="FF0000"/>
                </a:solidFill>
                <a:latin typeface="+mn-lt"/>
              </a:rPr>
              <a:t>Pozitivní</a:t>
            </a:r>
          </a:p>
          <a:p>
            <a:pPr>
              <a:defRPr/>
            </a:pPr>
            <a:r>
              <a:rPr lang="cs-CZ" sz="2000" dirty="0">
                <a:solidFill>
                  <a:srgbClr val="FF0000"/>
                </a:solidFill>
                <a:latin typeface="+mn-lt"/>
              </a:rPr>
              <a:t>Retrospektivní 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Radim </a:t>
            </a:r>
            <a:r>
              <a:rPr lang="cs-CZ" dirty="0" err="1"/>
              <a:t>Polčák</a:t>
            </a:r>
            <a:r>
              <a:rPr lang="cs-CZ" dirty="0"/>
              <a:t> – </a:t>
            </a:r>
            <a:r>
              <a:rPr lang="cs-CZ" dirty="0" err="1"/>
              <a:t>radim.polcak</a:t>
            </a:r>
            <a:r>
              <a:rPr lang="en-US" dirty="0"/>
              <a:t>@</a:t>
            </a:r>
            <a:r>
              <a:rPr lang="en-US" dirty="0" err="1"/>
              <a:t>law.muni.cz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42875" y="1000125"/>
            <a:ext cx="66579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+mj-lt"/>
              </a:rPr>
              <a:t>ICT </a:t>
            </a:r>
            <a:r>
              <a:rPr lang="cs-CZ" sz="4000" dirty="0">
                <a:latin typeface="+mj-lt"/>
              </a:rPr>
              <a:t>právo – s čím pracujeme</a:t>
            </a:r>
            <a:endParaRPr lang="en-US" sz="4000" dirty="0">
              <a:latin typeface="+mj-lt"/>
            </a:endParaRP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/>
        </p:nvSpPr>
        <p:spPr>
          <a:xfrm>
            <a:off x="214313" y="2000250"/>
            <a:ext cx="7937500" cy="3232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>
                <a:latin typeface="+mn-lt"/>
              </a:rPr>
              <a:t>Technologické právo –</a:t>
            </a:r>
            <a:r>
              <a:rPr lang="en-US" sz="2000" dirty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determinace přírodními zákony</a:t>
            </a: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cs-CZ" sz="2000" dirty="0">
                <a:latin typeface="+mn-lt"/>
              </a:rPr>
              <a:t>Není jasné rozlišení mezi skutkem a právem</a:t>
            </a: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cs-CZ" sz="2000" dirty="0">
                <a:solidFill>
                  <a:srgbClr val="FF0000"/>
                </a:solidFill>
              </a:rPr>
              <a:t>Primární právní kódování – příliš mnoho proměnných, determinace</a:t>
            </a:r>
          </a:p>
          <a:p>
            <a:pPr>
              <a:defRPr/>
            </a:pPr>
            <a:r>
              <a:rPr lang="cs-CZ" sz="2000" dirty="0">
                <a:solidFill>
                  <a:srgbClr val="FF0000"/>
                </a:solidFill>
              </a:rPr>
              <a:t>Extrémní neúplnost, rychlý rozvoj, nepředvídané důsledky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cs-CZ" sz="2000" dirty="0">
                <a:latin typeface="+mn-lt"/>
              </a:rPr>
              <a:t>Primární právní kód – technický (právní spíš v knihách)</a:t>
            </a: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cs-CZ" sz="2400" dirty="0">
                <a:solidFill>
                  <a:srgbClr val="FF0000"/>
                </a:solidFill>
                <a:latin typeface="+mn-lt"/>
              </a:rPr>
              <a:t>Praktická aplikace vyžaduje </a:t>
            </a:r>
            <a:r>
              <a:rPr lang="cs-CZ" sz="2400" b="1" dirty="0">
                <a:solidFill>
                  <a:srgbClr val="FF0000"/>
                </a:solidFill>
                <a:latin typeface="+mn-lt"/>
              </a:rPr>
              <a:t>primární kódování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Radim </a:t>
            </a:r>
            <a:r>
              <a:rPr lang="cs-CZ" dirty="0" err="1"/>
              <a:t>Polčák</a:t>
            </a:r>
            <a:r>
              <a:rPr lang="cs-CZ" dirty="0"/>
              <a:t> – </a:t>
            </a:r>
            <a:r>
              <a:rPr lang="cs-CZ" dirty="0" err="1"/>
              <a:t>radim.polcak</a:t>
            </a:r>
            <a:r>
              <a:rPr lang="en-US" dirty="0"/>
              <a:t>@</a:t>
            </a:r>
            <a:r>
              <a:rPr lang="en-US" dirty="0" err="1"/>
              <a:t>law.muni.cz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2875" y="1000125"/>
            <a:ext cx="45783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+mj-lt"/>
              </a:rPr>
              <a:t>ICT </a:t>
            </a:r>
            <a:r>
              <a:rPr lang="cs-CZ" sz="4000" dirty="0">
                <a:latin typeface="+mj-lt"/>
              </a:rPr>
              <a:t>právo</a:t>
            </a:r>
            <a:r>
              <a:rPr lang="en-US" sz="4000" dirty="0">
                <a:latin typeface="+mj-lt"/>
              </a:rPr>
              <a:t> – met</a:t>
            </a:r>
            <a:r>
              <a:rPr lang="cs-CZ" sz="4000" dirty="0" err="1">
                <a:latin typeface="+mj-lt"/>
              </a:rPr>
              <a:t>ody</a:t>
            </a:r>
            <a:endParaRPr lang="en-US" sz="4000" dirty="0">
              <a:latin typeface="+mj-lt"/>
            </a:endParaRP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214313" y="2500313"/>
            <a:ext cx="2687637" cy="286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>
                <a:latin typeface="+mn-lt"/>
              </a:rPr>
              <a:t>Primární kódování</a:t>
            </a:r>
          </a:p>
          <a:p>
            <a:pPr>
              <a:defRPr/>
            </a:pPr>
            <a:endParaRPr lang="cs-CZ" sz="2000" b="1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endParaRPr lang="cs-CZ" sz="2000" b="1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cs-CZ" sz="2000" b="1" dirty="0">
                <a:latin typeface="+mn-lt"/>
              </a:rPr>
              <a:t>Sekundární kódování</a:t>
            </a:r>
            <a:endParaRPr lang="en-US" sz="2400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786063" y="2071688"/>
            <a:ext cx="3314700" cy="3786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>
                <a:latin typeface="+mn-lt"/>
              </a:rPr>
              <a:t>Neúplnost</a:t>
            </a:r>
          </a:p>
          <a:p>
            <a:pPr>
              <a:defRPr/>
            </a:pPr>
            <a:r>
              <a:rPr lang="cs-CZ" sz="2000" dirty="0">
                <a:latin typeface="+mn-lt"/>
              </a:rPr>
              <a:t>Chybovost</a:t>
            </a:r>
          </a:p>
          <a:p>
            <a:pPr>
              <a:defRPr/>
            </a:pPr>
            <a:r>
              <a:rPr lang="cs-CZ" sz="2000" dirty="0">
                <a:latin typeface="+mn-lt"/>
              </a:rPr>
              <a:t>Zastaralost</a:t>
            </a:r>
          </a:p>
          <a:p>
            <a:pPr>
              <a:defRPr/>
            </a:pPr>
            <a:r>
              <a:rPr lang="cs-CZ" sz="2000" dirty="0">
                <a:latin typeface="+mn-lt"/>
              </a:rPr>
              <a:t>Intuice</a:t>
            </a:r>
          </a:p>
          <a:p>
            <a:pPr>
              <a:defRPr/>
            </a:pPr>
            <a:r>
              <a:rPr lang="cs-CZ" sz="2000" dirty="0">
                <a:latin typeface="+mn-lt"/>
              </a:rPr>
              <a:t>Individuální přístup</a:t>
            </a:r>
          </a:p>
          <a:p>
            <a:pPr>
              <a:defRPr/>
            </a:pPr>
            <a:endParaRPr lang="en-US" sz="2000" b="1" dirty="0">
              <a:latin typeface="+mn-lt"/>
            </a:endParaRPr>
          </a:p>
          <a:p>
            <a:pPr>
              <a:defRPr/>
            </a:pPr>
            <a:endParaRPr lang="en-US" sz="2000" b="1" dirty="0">
              <a:latin typeface="+mn-lt"/>
            </a:endParaRPr>
          </a:p>
          <a:p>
            <a:pPr>
              <a:defRPr/>
            </a:pPr>
            <a:endParaRPr lang="en-US" sz="2000" b="1" dirty="0">
              <a:latin typeface="+mn-lt"/>
            </a:endParaRPr>
          </a:p>
          <a:p>
            <a:pPr>
              <a:defRPr/>
            </a:pPr>
            <a:r>
              <a:rPr lang="cs-CZ" sz="2000" dirty="0">
                <a:latin typeface="+mn-lt"/>
              </a:rPr>
              <a:t>Prakticky není (výjimky)</a:t>
            </a:r>
            <a:endParaRPr lang="en-US" sz="2000" dirty="0">
              <a:latin typeface="+mn-lt"/>
            </a:endParaRPr>
          </a:p>
          <a:p>
            <a:pPr>
              <a:defRPr/>
            </a:pPr>
            <a:r>
              <a:rPr lang="cs-CZ" sz="2000" dirty="0">
                <a:latin typeface="+mn-lt"/>
              </a:rPr>
              <a:t>Racionalita = luxus</a:t>
            </a:r>
            <a:endParaRPr lang="en-US" sz="2000" dirty="0">
              <a:latin typeface="+mn-lt"/>
            </a:endParaRPr>
          </a:p>
          <a:p>
            <a:pPr>
              <a:defRPr/>
            </a:pPr>
            <a:r>
              <a:rPr lang="cs-CZ" sz="2000" dirty="0">
                <a:latin typeface="+mn-lt"/>
              </a:rPr>
              <a:t>Pokud je možné – nutnost!</a:t>
            </a: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Pragmatism</a:t>
            </a:r>
            <a:r>
              <a:rPr lang="cs-CZ" sz="2000" b="1" dirty="0" err="1">
                <a:solidFill>
                  <a:srgbClr val="FF0000"/>
                </a:solidFill>
                <a:latin typeface="+mn-lt"/>
              </a:rPr>
              <a:t>us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271" name="Picture 2" descr="http://www.rocketanimation.com/images/img0_mikeys_sporting_madn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1571625"/>
            <a:ext cx="29495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Radim </a:t>
            </a:r>
            <a:r>
              <a:rPr lang="cs-CZ" dirty="0" err="1"/>
              <a:t>Polčák</a:t>
            </a:r>
            <a:r>
              <a:rPr lang="cs-CZ" dirty="0"/>
              <a:t> – </a:t>
            </a:r>
            <a:r>
              <a:rPr lang="cs-CZ" dirty="0" err="1"/>
              <a:t>radim.polcak</a:t>
            </a:r>
            <a:r>
              <a:rPr lang="en-US" dirty="0"/>
              <a:t>@</a:t>
            </a:r>
            <a:r>
              <a:rPr lang="en-US" dirty="0" err="1"/>
              <a:t>law.muni.cz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2875" y="1000125"/>
            <a:ext cx="45783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+mj-lt"/>
              </a:rPr>
              <a:t>ICT </a:t>
            </a:r>
            <a:r>
              <a:rPr lang="cs-CZ" sz="4000" dirty="0">
                <a:latin typeface="+mj-lt"/>
              </a:rPr>
              <a:t>právo</a:t>
            </a:r>
            <a:r>
              <a:rPr lang="en-US" sz="4000" dirty="0">
                <a:latin typeface="+mj-lt"/>
              </a:rPr>
              <a:t> – </a:t>
            </a:r>
            <a:r>
              <a:rPr lang="cs-CZ" sz="4000" dirty="0">
                <a:latin typeface="+mj-lt"/>
              </a:rPr>
              <a:t>metody</a:t>
            </a:r>
            <a:endParaRPr lang="en-US" sz="4000" dirty="0">
              <a:latin typeface="+mj-lt"/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215063"/>
            <a:ext cx="284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214313" y="1928813"/>
            <a:ext cx="56388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>
                <a:latin typeface="+mn-lt"/>
              </a:rPr>
              <a:t>Primární kód často chybí </a:t>
            </a:r>
            <a:r>
              <a:rPr lang="en-US" sz="2000" dirty="0">
                <a:latin typeface="+mn-lt"/>
              </a:rPr>
              <a:t>(</a:t>
            </a:r>
            <a:r>
              <a:rPr lang="cs-CZ" sz="2000" dirty="0">
                <a:latin typeface="+mn-lt"/>
              </a:rPr>
              <a:t>výjimky</a:t>
            </a:r>
            <a:r>
              <a:rPr lang="en-US" sz="2000" dirty="0">
                <a:latin typeface="+mn-lt"/>
              </a:rPr>
              <a:t>)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cs-CZ" sz="2000" dirty="0"/>
              <a:t>Intuice je základní metodou </a:t>
            </a:r>
            <a:r>
              <a:rPr lang="en-US" sz="2000" dirty="0"/>
              <a:t>(</a:t>
            </a:r>
            <a:r>
              <a:rPr lang="cs-CZ" sz="2000" dirty="0"/>
              <a:t>chápání, kódování)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85750" y="3929063"/>
            <a:ext cx="1281113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chemeClr val="accent6"/>
                </a:solidFill>
                <a:latin typeface="+mn-lt"/>
              </a:rPr>
              <a:t>Víra</a:t>
            </a:r>
          </a:p>
          <a:p>
            <a:pPr>
              <a:defRPr/>
            </a:pPr>
            <a:r>
              <a:rPr lang="cs-CZ" sz="2000" dirty="0">
                <a:solidFill>
                  <a:schemeClr val="accent6"/>
                </a:solidFill>
                <a:latin typeface="+mn-lt"/>
              </a:rPr>
              <a:t>Přátelství</a:t>
            </a:r>
          </a:p>
          <a:p>
            <a:pPr>
              <a:defRPr/>
            </a:pPr>
            <a:r>
              <a:rPr lang="cs-CZ" sz="2000" dirty="0">
                <a:solidFill>
                  <a:schemeClr val="accent6"/>
                </a:solidFill>
                <a:latin typeface="+mn-lt"/>
              </a:rPr>
              <a:t>Motivace</a:t>
            </a:r>
          </a:p>
          <a:p>
            <a:pPr>
              <a:defRPr/>
            </a:pPr>
            <a:r>
              <a:rPr lang="cs-CZ" sz="2000" dirty="0">
                <a:solidFill>
                  <a:schemeClr val="accent6"/>
                </a:solidFill>
                <a:latin typeface="+mn-lt"/>
              </a:rPr>
              <a:t>Náhoda</a:t>
            </a:r>
          </a:p>
          <a:p>
            <a:pPr>
              <a:defRPr/>
            </a:pPr>
            <a:r>
              <a:rPr lang="cs-CZ" sz="2000" dirty="0">
                <a:solidFill>
                  <a:schemeClr val="accent6"/>
                </a:solidFill>
                <a:latin typeface="+mn-lt"/>
              </a:rPr>
              <a:t>Štěstí</a:t>
            </a:r>
          </a:p>
        </p:txBody>
      </p:sp>
      <p:pic>
        <p:nvPicPr>
          <p:cNvPr id="12295" name="Picture 2" descr="http://www.simcas.sk/Data/716/UserFiles/Kaplanaspect/england-cambri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3214688"/>
            <a:ext cx="35401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 descr="http://www.europeum.org/doc/obrazky/cislo13/wi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3500438"/>
            <a:ext cx="293687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558[1]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2000" dirty="0" smtClean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51E6B9802582B94A9093FB4E7AEACE31" ma:contentTypeVersion="" ma:contentTypeDescription="" ma:contentTypeScope="" ma:versionID="8a7223f54180b247ab87b5bd095870f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658BE8B-CE3A-480E-9460-F06F263CBE8F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276FA7E-6464-4CE7-94FF-68A906766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3558[1]</Template>
  <TotalTime>1220</TotalTime>
  <Words>1543</Words>
  <Application>Microsoft Office PowerPoint</Application>
  <PresentationFormat>Předvádění na obrazovce (4:3)</PresentationFormat>
  <Paragraphs>336</Paragraphs>
  <Slides>30</Slides>
  <Notes>30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3558[1]</vt:lpstr>
      <vt:lpstr>BÉŽOVÁ TITL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Radim</dc:creator>
  <cp:lastModifiedBy>21177</cp:lastModifiedBy>
  <cp:revision>101</cp:revision>
  <dcterms:created xsi:type="dcterms:W3CDTF">2009-01-31T12:55:39Z</dcterms:created>
  <dcterms:modified xsi:type="dcterms:W3CDTF">2009-11-04T22:50:35Z</dcterms:modified>
  <cp:contentType>_Docs_</cp:contentType>
</cp:coreProperties>
</file>