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4" r:id="rId17"/>
    <p:sldId id="271" r:id="rId18"/>
    <p:sldId id="272" r:id="rId19"/>
    <p:sldId id="273" r:id="rId20"/>
  </p:sldIdLst>
  <p:sldSz cx="10080625" cy="7559675"/>
  <p:notesSz cx="7559675" cy="10691813"/>
  <p:defaultTextStyle>
    <a:defPPr>
      <a:defRPr lang="en-GB"/>
    </a:defPPr>
    <a:lvl1pPr algn="l" defTabSz="449030" rtl="0" fontAlgn="base" hangingPunct="0">
      <a:lnSpc>
        <a:spcPct val="21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1pPr>
    <a:lvl2pPr marL="398255" indent="-193573" algn="l" defTabSz="449030" rtl="0" fontAlgn="base" hangingPunct="0">
      <a:lnSpc>
        <a:spcPct val="21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2pPr>
    <a:lvl3pPr marL="614045" indent="-193573" algn="l" defTabSz="449030" rtl="0" fontAlgn="base" hangingPunct="0">
      <a:lnSpc>
        <a:spcPct val="21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3pPr>
    <a:lvl4pPr marL="829833" indent="-198334" algn="l" defTabSz="449030" rtl="0" fontAlgn="base" hangingPunct="0">
      <a:lnSpc>
        <a:spcPct val="21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4pPr>
    <a:lvl5pPr marL="1045622" indent="-193573" algn="l" defTabSz="449030" rtl="0" fontAlgn="base" hangingPunct="0">
      <a:lnSpc>
        <a:spcPct val="21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5pPr>
    <a:lvl6pPr marL="2284815" algn="l" defTabSz="913926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6pPr>
    <a:lvl7pPr marL="2741778" algn="l" defTabSz="913926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7pPr>
    <a:lvl8pPr marL="3198741" algn="l" defTabSz="913926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8pPr>
    <a:lvl9pPr marL="3655704" algn="l" defTabSz="913926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377" autoAdjust="0"/>
  </p:normalViewPr>
  <p:slideViewPr>
    <p:cSldViewPr>
      <p:cViewPr varScale="1">
        <p:scale>
          <a:sx n="71" d="100"/>
          <a:sy n="71" d="100"/>
        </p:scale>
        <p:origin x="-1524" y="-108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61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9479" name="Rectangle 2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9213" y="1027113"/>
            <a:ext cx="4886325" cy="3665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71" name="Rectangle 2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191125" cy="4071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03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565" indent="-285603" algn="l" defTabSz="44903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2406" indent="-228483" algn="l" defTabSz="44903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599371" indent="-228483" algn="l" defTabSz="44903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6334" indent="-228483" algn="l" defTabSz="44903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4815" algn="l" defTabSz="9139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778" algn="l" defTabSz="9139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741" algn="l" defTabSz="9139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704" algn="l" defTabSz="9139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192712" cy="40735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19662" cy="36861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192712" cy="40735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19662" cy="36861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192712" cy="40735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19662" cy="36861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192712" cy="40735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05375" cy="36718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192712" cy="40735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05375" cy="36718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192712" cy="40735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05375" cy="36718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192712" cy="40735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1027113"/>
            <a:ext cx="4891088" cy="36671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192712" cy="3983038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7625" y="1027113"/>
            <a:ext cx="4891088" cy="36671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8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192712" cy="3983038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192712" cy="40735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192712" cy="40735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08550" cy="36750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192712" cy="40735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08550" cy="36750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192712" cy="40735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08550" cy="36750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192712" cy="40735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19662" cy="36861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192712" cy="40735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19662" cy="36861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192712" cy="40735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19662" cy="36861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192712" cy="407352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6047" y="2348403"/>
            <a:ext cx="8568531" cy="162043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094" y="4283818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0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4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7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1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4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8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588-1A98-45AA-BA7D-B976F63D06AA}" type="datetimeFigureOut">
              <a:rPr lang="cs-CZ" smtClean="0"/>
              <a:pPr/>
              <a:t>10.6.2009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D72BA-7D77-4AA9-A714-DF4CC6DB0C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588-1A98-45AA-BA7D-B976F63D06AA}" type="datetimeFigureOut">
              <a:rPr lang="cs-CZ" smtClean="0"/>
              <a:pPr/>
              <a:t>10.6.2009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D72BA-7D77-4AA9-A714-DF4CC6DB0C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057499" y="334236"/>
            <a:ext cx="2500906" cy="71099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54785" y="334236"/>
            <a:ext cx="7334704" cy="71099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588-1A98-45AA-BA7D-B976F63D06AA}" type="datetimeFigureOut">
              <a:rPr lang="cs-CZ" smtClean="0"/>
              <a:pPr/>
              <a:t>10.6.2009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D72BA-7D77-4AA9-A714-DF4CC6DB0C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Nadpis, graf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1363" y="282575"/>
            <a:ext cx="8574088" cy="122713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sz="half" idx="1"/>
          </p:nvPr>
        </p:nvSpPr>
        <p:spPr>
          <a:xfrm>
            <a:off x="741363" y="1963738"/>
            <a:ext cx="4292600" cy="49022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186363" y="1963738"/>
            <a:ext cx="4292600" cy="4902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588-1A98-45AA-BA7D-B976F63D06AA}" type="datetimeFigureOut">
              <a:rPr lang="cs-CZ" smtClean="0"/>
              <a:pPr/>
              <a:t>10.6.2009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D72BA-7D77-4AA9-A714-DF4CC6DB0C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300" y="4857801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300" y="3204119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55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10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06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42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77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132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48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284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588-1A98-45AA-BA7D-B976F63D06AA}" type="datetimeFigureOut">
              <a:rPr lang="cs-CZ" smtClean="0"/>
              <a:pPr/>
              <a:t>10.6.2009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D72BA-7D77-4AA9-A714-DF4CC6DB0C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54794" y="1944167"/>
            <a:ext cx="4917805" cy="55000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40610" y="1944167"/>
            <a:ext cx="4917805" cy="55000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588-1A98-45AA-BA7D-B976F63D06AA}" type="datetimeFigureOut">
              <a:rPr lang="cs-CZ" smtClean="0"/>
              <a:pPr/>
              <a:t>10.6.2009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D72BA-7D77-4AA9-A714-DF4CC6DB0C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031" y="1692179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552" indent="0">
              <a:buNone/>
              <a:defRPr sz="2200" b="1"/>
            </a:lvl2pPr>
            <a:lvl3pPr marL="1007108" indent="0">
              <a:buNone/>
              <a:defRPr sz="2000" b="1"/>
            </a:lvl3pPr>
            <a:lvl4pPr marL="1510662" indent="0">
              <a:buNone/>
              <a:defRPr sz="1800" b="1"/>
            </a:lvl4pPr>
            <a:lvl5pPr marL="2014214" indent="0">
              <a:buNone/>
              <a:defRPr sz="1800" b="1"/>
            </a:lvl5pPr>
            <a:lvl6pPr marL="2517769" indent="0">
              <a:buNone/>
              <a:defRPr sz="1800" b="1"/>
            </a:lvl6pPr>
            <a:lvl7pPr marL="3021323" indent="0">
              <a:buNone/>
              <a:defRPr sz="1800" b="1"/>
            </a:lvl7pPr>
            <a:lvl8pPr marL="3524873" indent="0">
              <a:buNone/>
              <a:defRPr sz="1800" b="1"/>
            </a:lvl8pPr>
            <a:lvl9pPr marL="4028429" indent="0">
              <a:buNone/>
              <a:defRPr sz="18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0818" y="1692179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552" indent="0">
              <a:buNone/>
              <a:defRPr sz="2200" b="1"/>
            </a:lvl2pPr>
            <a:lvl3pPr marL="1007108" indent="0">
              <a:buNone/>
              <a:defRPr sz="2000" b="1"/>
            </a:lvl3pPr>
            <a:lvl4pPr marL="1510662" indent="0">
              <a:buNone/>
              <a:defRPr sz="1800" b="1"/>
            </a:lvl4pPr>
            <a:lvl5pPr marL="2014214" indent="0">
              <a:buNone/>
              <a:defRPr sz="1800" b="1"/>
            </a:lvl5pPr>
            <a:lvl6pPr marL="2517769" indent="0">
              <a:buNone/>
              <a:defRPr sz="1800" b="1"/>
            </a:lvl6pPr>
            <a:lvl7pPr marL="3021323" indent="0">
              <a:buNone/>
              <a:defRPr sz="1800" b="1"/>
            </a:lvl7pPr>
            <a:lvl8pPr marL="3524873" indent="0">
              <a:buNone/>
              <a:defRPr sz="1800" b="1"/>
            </a:lvl8pPr>
            <a:lvl9pPr marL="4028429" indent="0">
              <a:buNone/>
              <a:defRPr sz="18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588-1A98-45AA-BA7D-B976F63D06AA}" type="datetimeFigureOut">
              <a:rPr lang="cs-CZ" smtClean="0"/>
              <a:pPr/>
              <a:t>10.6.2009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D72BA-7D77-4AA9-A714-DF4CC6DB0C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588-1A98-45AA-BA7D-B976F63D06AA}" type="datetimeFigureOut">
              <a:rPr lang="cs-CZ" smtClean="0"/>
              <a:pPr/>
              <a:t>10.6.2009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D72BA-7D77-4AA9-A714-DF4CC6DB0C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588-1A98-45AA-BA7D-B976F63D06AA}" type="datetimeFigureOut">
              <a:rPr lang="cs-CZ" smtClean="0"/>
              <a:pPr/>
              <a:t>10.6.2009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D72BA-7D77-4AA9-A714-DF4CC6DB0C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034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249" y="300997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034" y="1581937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552" indent="0">
              <a:buNone/>
              <a:defRPr sz="1300"/>
            </a:lvl2pPr>
            <a:lvl3pPr marL="1007108" indent="0">
              <a:buNone/>
              <a:defRPr sz="1100"/>
            </a:lvl3pPr>
            <a:lvl4pPr marL="1510662" indent="0">
              <a:buNone/>
              <a:defRPr sz="1000"/>
            </a:lvl4pPr>
            <a:lvl5pPr marL="2014214" indent="0">
              <a:buNone/>
              <a:defRPr sz="1000"/>
            </a:lvl5pPr>
            <a:lvl6pPr marL="2517769" indent="0">
              <a:buNone/>
              <a:defRPr sz="1000"/>
            </a:lvl6pPr>
            <a:lvl7pPr marL="3021323" indent="0">
              <a:buNone/>
              <a:defRPr sz="1000"/>
            </a:lvl7pPr>
            <a:lvl8pPr marL="3524873" indent="0">
              <a:buNone/>
              <a:defRPr sz="1000"/>
            </a:lvl8pPr>
            <a:lvl9pPr marL="4028429" indent="0">
              <a:buNone/>
              <a:defRPr sz="1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588-1A98-45AA-BA7D-B976F63D06AA}" type="datetimeFigureOut">
              <a:rPr lang="cs-CZ" smtClean="0"/>
              <a:pPr/>
              <a:t>10.6.2009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D72BA-7D77-4AA9-A714-DF4CC6DB0C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552" indent="0">
              <a:buNone/>
              <a:defRPr sz="3100"/>
            </a:lvl2pPr>
            <a:lvl3pPr marL="1007108" indent="0">
              <a:buNone/>
              <a:defRPr sz="2600"/>
            </a:lvl3pPr>
            <a:lvl4pPr marL="1510662" indent="0">
              <a:buNone/>
              <a:defRPr sz="2200"/>
            </a:lvl4pPr>
            <a:lvl5pPr marL="2014214" indent="0">
              <a:buNone/>
              <a:defRPr sz="2200"/>
            </a:lvl5pPr>
            <a:lvl6pPr marL="2517769" indent="0">
              <a:buNone/>
              <a:defRPr sz="2200"/>
            </a:lvl6pPr>
            <a:lvl7pPr marL="3021323" indent="0">
              <a:buNone/>
              <a:defRPr sz="2200"/>
            </a:lvl7pPr>
            <a:lvl8pPr marL="3524873" indent="0">
              <a:buNone/>
              <a:defRPr sz="2200"/>
            </a:lvl8pPr>
            <a:lvl9pPr marL="4028429" indent="0">
              <a:buNone/>
              <a:defRPr sz="22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552" indent="0">
              <a:buNone/>
              <a:defRPr sz="1300"/>
            </a:lvl2pPr>
            <a:lvl3pPr marL="1007108" indent="0">
              <a:buNone/>
              <a:defRPr sz="1100"/>
            </a:lvl3pPr>
            <a:lvl4pPr marL="1510662" indent="0">
              <a:buNone/>
              <a:defRPr sz="1000"/>
            </a:lvl4pPr>
            <a:lvl5pPr marL="2014214" indent="0">
              <a:buNone/>
              <a:defRPr sz="1000"/>
            </a:lvl5pPr>
            <a:lvl6pPr marL="2517769" indent="0">
              <a:buNone/>
              <a:defRPr sz="1000"/>
            </a:lvl6pPr>
            <a:lvl7pPr marL="3021323" indent="0">
              <a:buNone/>
              <a:defRPr sz="1000"/>
            </a:lvl7pPr>
            <a:lvl8pPr marL="3524873" indent="0">
              <a:buNone/>
              <a:defRPr sz="1000"/>
            </a:lvl8pPr>
            <a:lvl9pPr marL="4028429" indent="0">
              <a:buNone/>
              <a:defRPr sz="1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B588-1A98-45AA-BA7D-B976F63D06AA}" type="datetimeFigureOut">
              <a:rPr lang="cs-CZ" smtClean="0"/>
              <a:pPr/>
              <a:t>10.6.2009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D72BA-7D77-4AA9-A714-DF4CC6DB0C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06" tIns="50355" rIns="100706" bIns="50355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031" y="1763928"/>
            <a:ext cx="9072563" cy="4989036"/>
          </a:xfrm>
          <a:prstGeom prst="rect">
            <a:avLst/>
          </a:prstGeom>
        </p:spPr>
        <p:txBody>
          <a:bodyPr vert="horz" lIns="100706" tIns="50355" rIns="100706" bIns="50355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04031" y="7006708"/>
            <a:ext cx="2352146" cy="402483"/>
          </a:xfrm>
          <a:prstGeom prst="rect">
            <a:avLst/>
          </a:prstGeom>
        </p:spPr>
        <p:txBody>
          <a:bodyPr vert="horz" lIns="100706" tIns="50355" rIns="100706" bIns="5035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5B588-1A98-45AA-BA7D-B976F63D06AA}" type="datetimeFigureOut">
              <a:rPr lang="cs-CZ" smtClean="0"/>
              <a:pPr/>
              <a:t>10.6.2009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444214" y="7006708"/>
            <a:ext cx="3192198" cy="402483"/>
          </a:xfrm>
          <a:prstGeom prst="rect">
            <a:avLst/>
          </a:prstGeom>
        </p:spPr>
        <p:txBody>
          <a:bodyPr vert="horz" lIns="100706" tIns="50355" rIns="100706" bIns="5035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224448" y="7006708"/>
            <a:ext cx="2352146" cy="402483"/>
          </a:xfrm>
          <a:prstGeom prst="rect">
            <a:avLst/>
          </a:prstGeom>
        </p:spPr>
        <p:txBody>
          <a:bodyPr vert="horz" lIns="100706" tIns="50355" rIns="100706" bIns="5035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D72BA-7D77-4AA9-A714-DF4CC6DB0C8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ctr" defTabSz="1007108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665" indent="-377665" algn="l" defTabSz="1007108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275" indent="-314720" algn="l" defTabSz="1007108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6" indent="-251777" algn="l" defTabSz="100710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2439" indent="-251777" algn="l" defTabSz="1007108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5993" indent="-251777" algn="l" defTabSz="1007108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69546" indent="-251777" algn="l" defTabSz="100710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3100" indent="-251777" algn="l" defTabSz="100710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6654" indent="-251777" algn="l" defTabSz="100710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0207" indent="-251777" algn="l" defTabSz="1007108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552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108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0662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214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7769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1323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4873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28429" algn="l" defTabSz="100710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peanpayment.com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</a:t>
            </a:r>
          </a:p>
        </p:txBody>
      </p:sp>
      <p:sp>
        <p:nvSpPr>
          <p:cNvPr id="8" name="Zástupný symbol pro graf 7"/>
          <p:cNvSpPr>
            <a:spLocks noGrp="1"/>
          </p:cNvSpPr>
          <p:nvPr>
            <p:ph type="chart" sz="half" idx="1"/>
          </p:nvPr>
        </p:nvSpPr>
        <p:spPr>
          <a:xfrm>
            <a:off x="-2389239" y="1963738"/>
            <a:ext cx="2143140" cy="4902200"/>
          </a:xfrm>
        </p:spPr>
      </p:sp>
      <p:sp>
        <p:nvSpPr>
          <p:cNvPr id="2051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-3103620" y="1565263"/>
            <a:ext cx="14930541" cy="5300679"/>
          </a:xfrm>
        </p:spPr>
        <p:txBody>
          <a:bodyPr>
            <a:normAutofit fontScale="55000" lnSpcReduction="20000"/>
          </a:bodyPr>
          <a:lstStyle/>
          <a:p>
            <a:endParaRPr lang="en-GB" dirty="0" smtClean="0"/>
          </a:p>
          <a:p>
            <a:endParaRPr lang="en-GB" dirty="0" smtClean="0"/>
          </a:p>
          <a:p>
            <a:pPr algn="ctr">
              <a:buNone/>
            </a:pPr>
            <a:r>
              <a:rPr lang="en-GB" sz="63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ŘÍZENÍ  POHLEDÁVEK</a:t>
            </a:r>
          </a:p>
          <a:p>
            <a:pPr algn="ctr"/>
            <a:endParaRPr lang="en-GB" sz="63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GB" sz="63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JEJICH VYMÁHÁNÍ</a:t>
            </a:r>
          </a:p>
          <a:p>
            <a:endParaRPr lang="en-GB" sz="63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GB" dirty="0" smtClean="0"/>
              <a:t>          </a:t>
            </a:r>
          </a:p>
          <a:p>
            <a:pPr algn="ctr"/>
            <a:r>
              <a:rPr lang="en-GB" dirty="0" smtClean="0"/>
              <a:t>       </a:t>
            </a:r>
          </a:p>
          <a:p>
            <a:pPr algn="ctr">
              <a:buNone/>
            </a:pPr>
            <a:r>
              <a:rPr lang="en-GB" dirty="0" smtClean="0"/>
              <a:t> IMODS</a:t>
            </a:r>
            <a:r>
              <a:rPr lang="cs-CZ" dirty="0" smtClean="0"/>
              <a:t> </a:t>
            </a:r>
            <a:r>
              <a:rPr lang="en-GB" dirty="0" smtClean="0"/>
              <a:t> </a:t>
            </a:r>
            <a:r>
              <a:rPr lang="en-GB" dirty="0" err="1" smtClean="0"/>
              <a:t>o.p.s</a:t>
            </a:r>
            <a:r>
              <a:rPr lang="en-GB" dirty="0" smtClean="0"/>
              <a:t>., PRAHA</a:t>
            </a:r>
          </a:p>
          <a:p>
            <a:pPr algn="ctr"/>
            <a:endParaRPr lang="en-GB" dirty="0" smtClean="0"/>
          </a:p>
          <a:p>
            <a:pPr algn="ctr">
              <a:buNone/>
            </a:pPr>
            <a:r>
              <a:rPr lang="en-GB" sz="3100" dirty="0" err="1"/>
              <a:t>Ing</a:t>
            </a:r>
            <a:r>
              <a:rPr lang="en-GB" sz="3100" dirty="0"/>
              <a:t>.</a:t>
            </a:r>
            <a:r>
              <a:rPr lang="cs-CZ" sz="3100" dirty="0"/>
              <a:t>  </a:t>
            </a:r>
            <a:r>
              <a:rPr lang="en-GB" sz="3100" dirty="0" err="1"/>
              <a:t>František</a:t>
            </a:r>
            <a:r>
              <a:rPr lang="en-GB" sz="3100" dirty="0"/>
              <a:t> </a:t>
            </a:r>
            <a:r>
              <a:rPr lang="cs-CZ" sz="3100" dirty="0"/>
              <a:t> </a:t>
            </a:r>
            <a:r>
              <a:rPr lang="en-GB" sz="3100" dirty="0"/>
              <a:t>JANATKA,</a:t>
            </a:r>
            <a:r>
              <a:rPr lang="cs-CZ" sz="3100" dirty="0"/>
              <a:t> </a:t>
            </a:r>
            <a:r>
              <a:rPr lang="en-GB" sz="3100" dirty="0" err="1"/>
              <a:t>CSc</a:t>
            </a:r>
            <a:r>
              <a:rPr lang="en-GB" sz="3100" dirty="0"/>
              <a:t>.  </a:t>
            </a:r>
            <a:endParaRPr lang="cs-CZ" sz="3100" dirty="0"/>
          </a:p>
          <a:p>
            <a:pPr algn="ctr"/>
            <a:r>
              <a:rPr lang="cs-CZ" dirty="0" smtClean="0"/>
              <a:t>                  </a:t>
            </a:r>
          </a:p>
          <a:p>
            <a:r>
              <a:rPr lang="cs-CZ" dirty="0" smtClean="0"/>
              <a:t>                                                                                                                           2 0 </a:t>
            </a:r>
            <a:r>
              <a:rPr lang="cs-CZ" dirty="0" err="1" smtClean="0"/>
              <a:t>0</a:t>
            </a:r>
            <a:r>
              <a:rPr lang="cs-CZ" dirty="0" smtClean="0"/>
              <a:t> 9</a:t>
            </a:r>
            <a:endParaRPr lang="en-GB" dirty="0" smtClean="0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-3094038" y="-785808"/>
            <a:ext cx="10250488" cy="31337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29833" lvl="1" indent="-268149">
              <a:lnSpc>
                <a:spcPct val="90000"/>
              </a:lnSpc>
              <a:buClr>
                <a:srgbClr val="E6E6E6"/>
              </a:buClr>
              <a:buSzPct val="75000"/>
              <a:buFont typeface="Symbol" charset="2"/>
              <a:buChar char=""/>
              <a:tabLst>
                <a:tab pos="829833" algn="l"/>
                <a:tab pos="1277276" algn="l"/>
                <a:tab pos="1726305" algn="l"/>
                <a:tab pos="2175334" algn="l"/>
                <a:tab pos="2624364" algn="l"/>
                <a:tab pos="3073395" algn="l"/>
                <a:tab pos="3522423" algn="l"/>
                <a:tab pos="3971454" algn="l"/>
                <a:tab pos="4420483" algn="l"/>
                <a:tab pos="4869513" algn="l"/>
                <a:tab pos="5318543" algn="l"/>
                <a:tab pos="5767573" algn="l"/>
                <a:tab pos="6216601" algn="l"/>
                <a:tab pos="6665632" algn="l"/>
                <a:tab pos="7114661" algn="l"/>
                <a:tab pos="7563690" algn="l"/>
                <a:tab pos="8012721" algn="l"/>
                <a:tab pos="8461751" algn="l"/>
                <a:tab pos="8910779" algn="l"/>
                <a:tab pos="9359809" algn="l"/>
                <a:tab pos="9808837" algn="l"/>
                <a:tab pos="10129348" algn="l"/>
              </a:tabLst>
            </a:pPr>
            <a:r>
              <a:rPr lang="en-GB" sz="3600" dirty="0">
                <a:solidFill>
                  <a:srgbClr val="E6E6E6"/>
                </a:solidFill>
                <a:latin typeface="Times New Roman" pitchFamily="16" charset="0"/>
              </a:rPr>
              <a:t>       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-1482725" y="-646113"/>
            <a:ext cx="10250488" cy="31337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29833" lvl="1" indent="-268149">
              <a:lnSpc>
                <a:spcPct val="90000"/>
              </a:lnSpc>
              <a:buClr>
                <a:srgbClr val="E6E6E6"/>
              </a:buClr>
              <a:buSzPct val="75000"/>
              <a:buFont typeface="Symbol" charset="2"/>
              <a:buChar char=""/>
              <a:tabLst>
                <a:tab pos="829833" algn="l"/>
                <a:tab pos="1277276" algn="l"/>
                <a:tab pos="1726305" algn="l"/>
                <a:tab pos="2175334" algn="l"/>
                <a:tab pos="2624364" algn="l"/>
                <a:tab pos="3073395" algn="l"/>
                <a:tab pos="3522423" algn="l"/>
                <a:tab pos="3971454" algn="l"/>
                <a:tab pos="4420483" algn="l"/>
                <a:tab pos="4869513" algn="l"/>
                <a:tab pos="5318543" algn="l"/>
                <a:tab pos="5767573" algn="l"/>
                <a:tab pos="6216601" algn="l"/>
                <a:tab pos="6665632" algn="l"/>
                <a:tab pos="7114661" algn="l"/>
                <a:tab pos="7563690" algn="l"/>
                <a:tab pos="8012721" algn="l"/>
                <a:tab pos="8461751" algn="l"/>
                <a:tab pos="8910779" algn="l"/>
                <a:tab pos="9359809" algn="l"/>
                <a:tab pos="9808837" algn="l"/>
                <a:tab pos="10129348" algn="l"/>
              </a:tabLst>
            </a:pPr>
            <a:r>
              <a:rPr lang="en-GB" sz="3600" dirty="0">
                <a:solidFill>
                  <a:srgbClr val="E6E6E6"/>
                </a:solidFill>
                <a:latin typeface="Times New Roman" pitchFamily="16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GB" sz="2800" dirty="0">
                <a:solidFill>
                  <a:srgbClr val="E6E6E6"/>
                </a:solidFill>
                <a:latin typeface="Times New Roman" pitchFamily="16" charset="0"/>
              </a:rPr>
              <a:t>                                                                                                                              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8" y="327029"/>
            <a:ext cx="8594725" cy="1158875"/>
          </a:xfrm>
        </p:spPr>
        <p:txBody>
          <a:bodyPr/>
          <a:lstStyle/>
          <a:p>
            <a:pPr>
              <a:lnSpc>
                <a:spcPct val="50000"/>
              </a:lnSpc>
              <a:tabLst>
                <a:tab pos="0" algn="l"/>
                <a:tab pos="447443" algn="l"/>
                <a:tab pos="896473" algn="l"/>
                <a:tab pos="1345500" algn="l"/>
                <a:tab pos="1794531" algn="l"/>
                <a:tab pos="2243562" algn="l"/>
                <a:tab pos="2692589" algn="l"/>
                <a:tab pos="3141621" algn="l"/>
                <a:tab pos="3590651" algn="l"/>
                <a:tab pos="4039680" algn="l"/>
                <a:tab pos="4488711" algn="l"/>
                <a:tab pos="4937740" algn="l"/>
                <a:tab pos="5386769" algn="l"/>
                <a:tab pos="5835799" algn="l"/>
                <a:tab pos="6284831" algn="l"/>
                <a:tab pos="6733858" algn="l"/>
                <a:tab pos="7182888" algn="l"/>
                <a:tab pos="7631917" algn="l"/>
                <a:tab pos="8080948" algn="l"/>
                <a:tab pos="8529978" algn="l"/>
                <a:tab pos="8979008" algn="l"/>
              </a:tabLst>
            </a:pPr>
            <a:r>
              <a:rPr lang="en-GB" dirty="0" err="1" smtClean="0"/>
              <a:t>Předpoklady</a:t>
            </a:r>
            <a:r>
              <a:rPr lang="en-GB" dirty="0" smtClean="0"/>
              <a:t>  II. </a:t>
            </a:r>
            <a:r>
              <a:rPr lang="en-GB" dirty="0" err="1" smtClean="0"/>
              <a:t>část</a:t>
            </a:r>
            <a:endParaRPr lang="en-GB" dirty="0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idx="1"/>
          </p:nvPr>
        </p:nvSpPr>
        <p:spPr>
          <a:xfrm>
            <a:off x="741363" y="1963738"/>
            <a:ext cx="8758238" cy="48323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err="1" smtClean="0"/>
              <a:t>Společnost</a:t>
            </a:r>
            <a:r>
              <a:rPr lang="en-GB" dirty="0" smtClean="0"/>
              <a:t>, </a:t>
            </a:r>
            <a:r>
              <a:rPr lang="en-GB" dirty="0" err="1" smtClean="0"/>
              <a:t>řídící</a:t>
            </a:r>
            <a:r>
              <a:rPr lang="en-GB" dirty="0" smtClean="0"/>
              <a:t> management </a:t>
            </a:r>
            <a:r>
              <a:rPr lang="en-GB" dirty="0" err="1" smtClean="0"/>
              <a:t>pohledávek</a:t>
            </a:r>
            <a:r>
              <a:rPr lang="en-GB" dirty="0" smtClean="0"/>
              <a:t>:</a:t>
            </a:r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</a:t>
            </a:r>
            <a:r>
              <a:rPr lang="en-GB" dirty="0" err="1" smtClean="0"/>
              <a:t>řídí</a:t>
            </a:r>
            <a:r>
              <a:rPr lang="en-GB" dirty="0" smtClean="0"/>
              <a:t> </a:t>
            </a:r>
            <a:r>
              <a:rPr lang="en-GB" dirty="0" err="1" smtClean="0"/>
              <a:t>veškeré</a:t>
            </a:r>
            <a:r>
              <a:rPr lang="en-GB" dirty="0" smtClean="0"/>
              <a:t> </a:t>
            </a:r>
            <a:r>
              <a:rPr lang="en-GB" dirty="0" err="1" smtClean="0"/>
              <a:t>telefonické</a:t>
            </a:r>
            <a:r>
              <a:rPr lang="en-GB" dirty="0" smtClean="0"/>
              <a:t> </a:t>
            </a:r>
            <a:r>
              <a:rPr lang="en-GB" dirty="0" err="1" smtClean="0"/>
              <a:t>kontakty</a:t>
            </a:r>
            <a:r>
              <a:rPr lang="en-GB" dirty="0" smtClean="0"/>
              <a:t> s </a:t>
            </a:r>
            <a:r>
              <a:rPr lang="en-GB" dirty="0" err="1" smtClean="0"/>
              <a:t>dlužníkem</a:t>
            </a: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</a:t>
            </a:r>
            <a:r>
              <a:rPr lang="en-GB" dirty="0" err="1" smtClean="0"/>
              <a:t>provádí</a:t>
            </a:r>
            <a:r>
              <a:rPr lang="en-GB" dirty="0" smtClean="0"/>
              <a:t> </a:t>
            </a:r>
            <a:r>
              <a:rPr lang="en-GB" dirty="0" err="1" smtClean="0"/>
              <a:t>potvrzení</a:t>
            </a:r>
            <a:r>
              <a:rPr lang="en-GB" dirty="0" smtClean="0"/>
              <a:t> </a:t>
            </a:r>
            <a:r>
              <a:rPr lang="en-GB" dirty="0" err="1" smtClean="0"/>
              <a:t>příchozích</a:t>
            </a:r>
            <a:r>
              <a:rPr lang="en-GB" dirty="0" smtClean="0"/>
              <a:t> </a:t>
            </a:r>
            <a:r>
              <a:rPr lang="en-GB" dirty="0" err="1" smtClean="0"/>
              <a:t>plateb</a:t>
            </a:r>
            <a:r>
              <a:rPr lang="en-GB" dirty="0" smtClean="0"/>
              <a:t> /</a:t>
            </a:r>
            <a:r>
              <a:rPr lang="en-GB" dirty="0" err="1" smtClean="0"/>
              <a:t>zvl.splátek</a:t>
            </a:r>
            <a:r>
              <a:rPr lang="en-GB" dirty="0" smtClean="0"/>
              <a:t>/</a:t>
            </a:r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</a:t>
            </a:r>
            <a:r>
              <a:rPr lang="en-GB" dirty="0" err="1" smtClean="0"/>
              <a:t>zajišťuje</a:t>
            </a:r>
            <a:r>
              <a:rPr lang="en-GB" dirty="0" smtClean="0"/>
              <a:t> </a:t>
            </a:r>
            <a:r>
              <a:rPr lang="en-GB" dirty="0" err="1" smtClean="0"/>
              <a:t>podání</a:t>
            </a:r>
            <a:r>
              <a:rPr lang="en-GB" dirty="0" smtClean="0"/>
              <a:t> </a:t>
            </a:r>
            <a:r>
              <a:rPr lang="en-GB" dirty="0" err="1" smtClean="0"/>
              <a:t>žaloby</a:t>
            </a: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</a:t>
            </a:r>
            <a:r>
              <a:rPr lang="en-GB" dirty="0" err="1" smtClean="0"/>
              <a:t>navštěvuje</a:t>
            </a:r>
            <a:r>
              <a:rPr lang="en-GB" dirty="0" smtClean="0"/>
              <a:t> </a:t>
            </a:r>
            <a:r>
              <a:rPr lang="en-GB" dirty="0" err="1" smtClean="0"/>
              <a:t>dlužníka</a:t>
            </a:r>
            <a:r>
              <a:rPr lang="en-GB" dirty="0" smtClean="0"/>
              <a:t> a </a:t>
            </a:r>
            <a:r>
              <a:rPr lang="en-GB" dirty="0" err="1" smtClean="0"/>
              <a:t>jedná</a:t>
            </a:r>
            <a:r>
              <a:rPr lang="en-GB" dirty="0" smtClean="0"/>
              <a:t> s </a:t>
            </a:r>
            <a:r>
              <a:rPr lang="en-GB" dirty="0" err="1" smtClean="0"/>
              <a:t>ním</a:t>
            </a:r>
            <a:r>
              <a:rPr lang="en-GB" dirty="0" smtClean="0"/>
              <a:t> o </a:t>
            </a:r>
            <a:r>
              <a:rPr lang="en-GB" dirty="0" err="1" smtClean="0"/>
              <a:t>řešení</a:t>
            </a: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err="1" smtClean="0"/>
              <a:t>Možnost</a:t>
            </a:r>
            <a:r>
              <a:rPr lang="en-GB" dirty="0" smtClean="0"/>
              <a:t> </a:t>
            </a:r>
            <a:r>
              <a:rPr lang="en-GB" sz="4000" dirty="0" err="1"/>
              <a:t>odkoupení</a:t>
            </a:r>
            <a:r>
              <a:rPr lang="en-GB" sz="4000" dirty="0"/>
              <a:t> </a:t>
            </a:r>
            <a:r>
              <a:rPr lang="en-GB" sz="4000" dirty="0" err="1"/>
              <a:t>pohledávek</a:t>
            </a:r>
            <a:r>
              <a:rPr lang="en-GB" sz="4000" dirty="0"/>
              <a:t> </a:t>
            </a:r>
            <a:r>
              <a:rPr lang="en-GB" sz="4000" dirty="0" err="1"/>
              <a:t>klienta</a:t>
            </a:r>
            <a:r>
              <a:rPr lang="en-GB" sz="4000" dirty="0"/>
              <a:t>,</a:t>
            </a:r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sz="4000" dirty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err="1" smtClean="0"/>
              <a:t>předpokladem</a:t>
            </a:r>
            <a:r>
              <a:rPr lang="en-GB" dirty="0" smtClean="0"/>
              <a:t> je </a:t>
            </a:r>
            <a:r>
              <a:rPr lang="en-GB" dirty="0" err="1" smtClean="0"/>
              <a:t>ocenění</a:t>
            </a:r>
            <a:r>
              <a:rPr lang="en-GB" dirty="0" smtClean="0"/>
              <a:t> </a:t>
            </a:r>
            <a:r>
              <a:rPr lang="en-GB" dirty="0" err="1" smtClean="0"/>
              <a:t>pohledávek</a:t>
            </a: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8" y="317506"/>
            <a:ext cx="8594725" cy="1179513"/>
          </a:xfrm>
        </p:spPr>
        <p:txBody>
          <a:bodyPr>
            <a:normAutofit fontScale="90000"/>
          </a:bodyPr>
          <a:lstStyle/>
          <a:p>
            <a:pPr>
              <a:lnSpc>
                <a:spcPct val="50000"/>
              </a:lnSpc>
              <a:tabLst>
                <a:tab pos="0" algn="l"/>
                <a:tab pos="447443" algn="l"/>
                <a:tab pos="896473" algn="l"/>
                <a:tab pos="1345500" algn="l"/>
                <a:tab pos="1794531" algn="l"/>
                <a:tab pos="2243562" algn="l"/>
                <a:tab pos="2692589" algn="l"/>
                <a:tab pos="3141621" algn="l"/>
                <a:tab pos="3590651" algn="l"/>
                <a:tab pos="4039680" algn="l"/>
                <a:tab pos="4488711" algn="l"/>
                <a:tab pos="4937740" algn="l"/>
                <a:tab pos="5386769" algn="l"/>
                <a:tab pos="5835799" algn="l"/>
                <a:tab pos="6284831" algn="l"/>
                <a:tab pos="6733858" algn="l"/>
                <a:tab pos="7182888" algn="l"/>
                <a:tab pos="7631917" algn="l"/>
                <a:tab pos="8080948" algn="l"/>
                <a:tab pos="8529978" algn="l"/>
                <a:tab pos="8979008" algn="l"/>
              </a:tabLst>
            </a:pPr>
            <a:r>
              <a:rPr lang="en-GB" dirty="0" err="1" smtClean="0"/>
              <a:t>Výhody</a:t>
            </a:r>
            <a:r>
              <a:rPr lang="en-GB" dirty="0" smtClean="0"/>
              <a:t> </a:t>
            </a:r>
            <a:r>
              <a:rPr lang="en-GB" dirty="0" err="1" smtClean="0"/>
              <a:t>použití</a:t>
            </a:r>
            <a:r>
              <a:rPr lang="en-GB" dirty="0" smtClean="0"/>
              <a:t> </a:t>
            </a:r>
            <a:r>
              <a:rPr lang="en-GB" dirty="0" err="1" smtClean="0"/>
              <a:t>služeb</a:t>
            </a:r>
            <a:r>
              <a:rPr lang="en-GB" dirty="0" smtClean="0"/>
              <a:t> „</a:t>
            </a:r>
            <a:r>
              <a:rPr lang="en-GB" dirty="0" err="1" smtClean="0"/>
              <a:t>odkupu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pohledávky</a:t>
            </a:r>
            <a:r>
              <a:rPr lang="en-GB" dirty="0" smtClean="0"/>
              <a:t>“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idx="1"/>
          </p:nvPr>
        </p:nvSpPr>
        <p:spPr>
          <a:xfrm>
            <a:off x="741363" y="1963738"/>
            <a:ext cx="8758238" cy="4832350"/>
          </a:xfrm>
        </p:spPr>
        <p:txBody>
          <a:bodyPr>
            <a:normAutofit/>
          </a:bodyPr>
          <a:lstStyle/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 </a:t>
            </a:r>
            <a:r>
              <a:rPr lang="en-GB" dirty="0" err="1" smtClean="0"/>
              <a:t>okamžité</a:t>
            </a:r>
            <a:r>
              <a:rPr lang="en-GB" dirty="0" smtClean="0"/>
              <a:t> </a:t>
            </a:r>
            <a:r>
              <a:rPr lang="en-GB" dirty="0" err="1" smtClean="0"/>
              <a:t>zlepšení</a:t>
            </a:r>
            <a:r>
              <a:rPr lang="en-GB" dirty="0" smtClean="0"/>
              <a:t> </a:t>
            </a:r>
            <a:r>
              <a:rPr lang="en-GB" dirty="0" err="1" smtClean="0"/>
              <a:t>finanční</a:t>
            </a:r>
            <a:r>
              <a:rPr lang="en-GB" dirty="0" smtClean="0"/>
              <a:t> </a:t>
            </a:r>
            <a:r>
              <a:rPr lang="en-GB" dirty="0" err="1" smtClean="0"/>
              <a:t>situace</a:t>
            </a:r>
            <a:r>
              <a:rPr lang="en-GB" dirty="0" smtClean="0"/>
              <a:t> </a:t>
            </a:r>
            <a:r>
              <a:rPr lang="en-GB" dirty="0" err="1" smtClean="0"/>
              <a:t>klienta</a:t>
            </a: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 </a:t>
            </a:r>
            <a:r>
              <a:rPr lang="en-GB" dirty="0" err="1" smtClean="0"/>
              <a:t>odstranění</a:t>
            </a:r>
            <a:r>
              <a:rPr lang="en-GB" dirty="0" smtClean="0"/>
              <a:t> </a:t>
            </a:r>
            <a:r>
              <a:rPr lang="en-GB" dirty="0" err="1" smtClean="0"/>
              <a:t>pohledávek</a:t>
            </a:r>
            <a:r>
              <a:rPr lang="en-GB" dirty="0" smtClean="0"/>
              <a:t> z </a:t>
            </a:r>
            <a:r>
              <a:rPr lang="en-GB" dirty="0" err="1" smtClean="0"/>
              <a:t>rozvahy</a:t>
            </a: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 </a:t>
            </a:r>
            <a:r>
              <a:rPr lang="en-GB" dirty="0" err="1" smtClean="0"/>
              <a:t>zlepšení</a:t>
            </a:r>
            <a:r>
              <a:rPr lang="en-GB" dirty="0" smtClean="0"/>
              <a:t> „cash-flow“</a:t>
            </a:r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 </a:t>
            </a:r>
            <a:r>
              <a:rPr lang="en-GB" dirty="0" err="1" smtClean="0"/>
              <a:t>snížení</a:t>
            </a:r>
            <a:r>
              <a:rPr lang="en-GB" dirty="0" smtClean="0"/>
              <a:t> </a:t>
            </a:r>
            <a:r>
              <a:rPr lang="en-GB" dirty="0" err="1" smtClean="0"/>
              <a:t>administrativy</a:t>
            </a: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err="1" smtClean="0"/>
              <a:t>Cena</a:t>
            </a:r>
            <a:r>
              <a:rPr lang="en-GB" dirty="0" smtClean="0"/>
              <a:t> </a:t>
            </a:r>
            <a:r>
              <a:rPr lang="en-GB" dirty="0" err="1" smtClean="0"/>
              <a:t>pohledávky</a:t>
            </a:r>
            <a:r>
              <a:rPr lang="en-GB" dirty="0" smtClean="0"/>
              <a:t> se </a:t>
            </a:r>
            <a:r>
              <a:rPr lang="en-GB" dirty="0" err="1" smtClean="0"/>
              <a:t>určuje</a:t>
            </a:r>
            <a:r>
              <a:rPr lang="en-GB" dirty="0" smtClean="0"/>
              <a:t> v </a:t>
            </a:r>
            <a:r>
              <a:rPr lang="en-GB" dirty="0" err="1" smtClean="0"/>
              <a:t>závislosti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endParaRPr lang="cs-CZ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dirty="0" smtClean="0"/>
              <a:t> </a:t>
            </a:r>
            <a:r>
              <a:rPr lang="cs-CZ" dirty="0" smtClean="0"/>
              <a:t>   </a:t>
            </a:r>
            <a:r>
              <a:rPr lang="en-GB" dirty="0" err="1" smtClean="0"/>
              <a:t>kvalitě</a:t>
            </a:r>
            <a:r>
              <a:rPr lang="cs-CZ" dirty="0" smtClean="0"/>
              <a:t> </a:t>
            </a:r>
            <a:r>
              <a:rPr lang="en-GB" dirty="0" err="1" smtClean="0"/>
              <a:t>pohledávky</a:t>
            </a:r>
            <a:r>
              <a:rPr lang="en-GB" dirty="0" smtClean="0"/>
              <a:t> </a:t>
            </a:r>
            <a:r>
              <a:rPr lang="en-GB" dirty="0" smtClean="0"/>
              <a:t>a </a:t>
            </a:r>
            <a:r>
              <a:rPr lang="en-GB" dirty="0" err="1" smtClean="0"/>
              <a:t>jejím</a:t>
            </a:r>
            <a:r>
              <a:rPr lang="en-GB" dirty="0" smtClean="0"/>
              <a:t> </a:t>
            </a:r>
            <a:r>
              <a:rPr lang="en-GB" dirty="0" err="1" smtClean="0"/>
              <a:t>stáří</a:t>
            </a: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8" y="327029"/>
            <a:ext cx="8594725" cy="1158875"/>
          </a:xfrm>
        </p:spPr>
        <p:txBody>
          <a:bodyPr/>
          <a:lstStyle/>
          <a:p>
            <a:pPr>
              <a:lnSpc>
                <a:spcPct val="50000"/>
              </a:lnSpc>
              <a:tabLst>
                <a:tab pos="0" algn="l"/>
                <a:tab pos="447443" algn="l"/>
                <a:tab pos="896473" algn="l"/>
                <a:tab pos="1345500" algn="l"/>
                <a:tab pos="1794531" algn="l"/>
                <a:tab pos="2243562" algn="l"/>
                <a:tab pos="2692589" algn="l"/>
                <a:tab pos="3141621" algn="l"/>
                <a:tab pos="3590651" algn="l"/>
                <a:tab pos="4039680" algn="l"/>
                <a:tab pos="4488711" algn="l"/>
                <a:tab pos="4937740" algn="l"/>
                <a:tab pos="5386769" algn="l"/>
                <a:tab pos="5835799" algn="l"/>
                <a:tab pos="6284831" algn="l"/>
                <a:tab pos="6733858" algn="l"/>
                <a:tab pos="7182888" algn="l"/>
                <a:tab pos="7631917" algn="l"/>
                <a:tab pos="8080948" algn="l"/>
                <a:tab pos="8529978" algn="l"/>
                <a:tab pos="8979008" algn="l"/>
              </a:tabLst>
            </a:pPr>
            <a:r>
              <a:rPr lang="en-GB" dirty="0" err="1" smtClean="0"/>
              <a:t>Dlouhodobá</a:t>
            </a:r>
            <a:r>
              <a:rPr lang="en-GB" dirty="0" smtClean="0"/>
              <a:t> </a:t>
            </a:r>
            <a:r>
              <a:rPr lang="en-GB" dirty="0" err="1" smtClean="0"/>
              <a:t>správa</a:t>
            </a:r>
            <a:r>
              <a:rPr lang="en-GB" dirty="0" smtClean="0"/>
              <a:t> </a:t>
            </a:r>
            <a:r>
              <a:rPr lang="en-GB" dirty="0" err="1" smtClean="0"/>
              <a:t>pohledávek</a:t>
            </a:r>
            <a:endParaRPr lang="en-GB" dirty="0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idx="1"/>
          </p:nvPr>
        </p:nvSpPr>
        <p:spPr>
          <a:xfrm>
            <a:off x="741363" y="1963738"/>
            <a:ext cx="8758238" cy="48323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 </a:t>
            </a:r>
            <a:r>
              <a:rPr lang="en-GB" dirty="0" err="1" smtClean="0"/>
              <a:t>správa</a:t>
            </a:r>
            <a:r>
              <a:rPr lang="en-GB" dirty="0" smtClean="0"/>
              <a:t> </a:t>
            </a:r>
            <a:r>
              <a:rPr lang="en-GB" dirty="0" err="1" smtClean="0"/>
              <a:t>pohledávek</a:t>
            </a:r>
            <a:r>
              <a:rPr lang="en-GB" dirty="0" smtClean="0"/>
              <a:t> je </a:t>
            </a:r>
            <a:r>
              <a:rPr lang="en-GB" dirty="0" err="1" smtClean="0"/>
              <a:t>obvyklá</a:t>
            </a:r>
            <a:r>
              <a:rPr lang="en-GB" dirty="0" smtClean="0"/>
              <a:t> </a:t>
            </a:r>
            <a:r>
              <a:rPr lang="en-GB" dirty="0" err="1" smtClean="0"/>
              <a:t>až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15 let</a:t>
            </a:r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 </a:t>
            </a:r>
            <a:r>
              <a:rPr lang="en-GB" dirty="0" err="1" smtClean="0"/>
              <a:t>vyhodnocení</a:t>
            </a:r>
            <a:r>
              <a:rPr lang="en-GB" dirty="0" smtClean="0"/>
              <a:t> </a:t>
            </a:r>
            <a:r>
              <a:rPr lang="en-GB" dirty="0" err="1" smtClean="0"/>
              <a:t>situace</a:t>
            </a:r>
            <a:r>
              <a:rPr lang="en-GB" dirty="0" smtClean="0"/>
              <a:t> </a:t>
            </a:r>
            <a:r>
              <a:rPr lang="en-GB" dirty="0" err="1" smtClean="0"/>
              <a:t>dlužníků</a:t>
            </a:r>
            <a:r>
              <a:rPr lang="en-GB" dirty="0" smtClean="0"/>
              <a:t>, </a:t>
            </a:r>
            <a:r>
              <a:rPr lang="en-GB" dirty="0" err="1" smtClean="0"/>
              <a:t>kteří</a:t>
            </a:r>
            <a:r>
              <a:rPr lang="en-GB" dirty="0" smtClean="0"/>
              <a:t> </a:t>
            </a:r>
            <a:r>
              <a:rPr lang="en-GB" dirty="0" err="1" smtClean="0"/>
              <a:t>nyní</a:t>
            </a:r>
            <a:r>
              <a:rPr lang="en-GB" dirty="0" smtClean="0"/>
              <a:t> </a:t>
            </a:r>
            <a:r>
              <a:rPr lang="en-GB" dirty="0" err="1" smtClean="0"/>
              <a:t>nejsou</a:t>
            </a: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dirty="0" smtClean="0"/>
              <a:t>   </a:t>
            </a:r>
            <a:r>
              <a:rPr lang="en-GB" dirty="0" smtClean="0"/>
              <a:t>   </a:t>
            </a:r>
            <a:r>
              <a:rPr lang="en-GB" dirty="0" err="1" smtClean="0"/>
              <a:t>schopni</a:t>
            </a:r>
            <a:r>
              <a:rPr lang="en-GB" dirty="0" smtClean="0"/>
              <a:t> </a:t>
            </a:r>
            <a:r>
              <a:rPr lang="en-GB" dirty="0" err="1" smtClean="0"/>
              <a:t>platit</a:t>
            </a: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 </a:t>
            </a:r>
            <a:r>
              <a:rPr lang="en-GB" dirty="0" err="1" smtClean="0"/>
              <a:t>zajištění</a:t>
            </a:r>
            <a:r>
              <a:rPr lang="en-GB" dirty="0" smtClean="0"/>
              <a:t> </a:t>
            </a:r>
            <a:r>
              <a:rPr lang="en-GB" dirty="0" err="1" smtClean="0"/>
              <a:t>placení</a:t>
            </a:r>
            <a:r>
              <a:rPr lang="en-GB" dirty="0" smtClean="0"/>
              <a:t>, </a:t>
            </a:r>
            <a:r>
              <a:rPr lang="en-GB" dirty="0" err="1" smtClean="0"/>
              <a:t>pokud</a:t>
            </a:r>
            <a:r>
              <a:rPr lang="en-GB" dirty="0" smtClean="0"/>
              <a:t> se </a:t>
            </a:r>
            <a:r>
              <a:rPr lang="en-GB" dirty="0" err="1" smtClean="0"/>
              <a:t>situace</a:t>
            </a:r>
            <a:r>
              <a:rPr lang="en-GB" dirty="0" smtClean="0"/>
              <a:t> </a:t>
            </a:r>
            <a:r>
              <a:rPr lang="en-GB" dirty="0" err="1" smtClean="0"/>
              <a:t>dlužníků</a:t>
            </a:r>
            <a:endParaRPr lang="cs-CZ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dirty="0" smtClean="0"/>
              <a:t>      </a:t>
            </a:r>
            <a:r>
              <a:rPr lang="en-GB" dirty="0" smtClean="0"/>
              <a:t> </a:t>
            </a:r>
            <a:r>
              <a:rPr lang="en-GB" dirty="0" err="1" smtClean="0"/>
              <a:t>mění</a:t>
            </a: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err="1" smtClean="0"/>
              <a:t>Výhody</a:t>
            </a:r>
            <a:r>
              <a:rPr lang="en-GB" dirty="0" smtClean="0"/>
              <a:t>: </a:t>
            </a:r>
            <a:r>
              <a:rPr lang="en-GB" dirty="0" err="1" smtClean="0"/>
              <a:t>Klientovi</a:t>
            </a:r>
            <a:r>
              <a:rPr lang="en-GB" dirty="0" smtClean="0"/>
              <a:t> se </a:t>
            </a:r>
            <a:r>
              <a:rPr lang="en-GB" dirty="0" err="1" smtClean="0"/>
              <a:t>snižují</a:t>
            </a:r>
            <a:r>
              <a:rPr lang="en-GB" dirty="0" smtClean="0"/>
              <a:t> </a:t>
            </a:r>
            <a:r>
              <a:rPr lang="en-GB" dirty="0" err="1" smtClean="0"/>
              <a:t>náklady</a:t>
            </a: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dirty="0" smtClean="0"/>
              <a:t>     </a:t>
            </a:r>
            <a:r>
              <a:rPr lang="en-GB" dirty="0" smtClean="0"/>
              <a:t>               </a:t>
            </a:r>
            <a:r>
              <a:rPr lang="en-GB" dirty="0" err="1" smtClean="0"/>
              <a:t>Zlepší</a:t>
            </a:r>
            <a:r>
              <a:rPr lang="en-GB" dirty="0" smtClean="0"/>
              <a:t> se </a:t>
            </a:r>
            <a:r>
              <a:rPr lang="en-GB" dirty="0" err="1" smtClean="0"/>
              <a:t>důvěryhodnost</a:t>
            </a:r>
            <a:r>
              <a:rPr lang="en-GB" dirty="0" smtClean="0"/>
              <a:t> </a:t>
            </a:r>
            <a:r>
              <a:rPr lang="en-GB" dirty="0" err="1" smtClean="0"/>
              <a:t>klienta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trhu</a:t>
            </a: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dirty="0" smtClean="0"/>
              <a:t>      </a:t>
            </a:r>
            <a:r>
              <a:rPr lang="en-GB" dirty="0" smtClean="0"/>
              <a:t>              </a:t>
            </a:r>
            <a:r>
              <a:rPr lang="en-GB" dirty="0" err="1" smtClean="0"/>
              <a:t>Získané</a:t>
            </a:r>
            <a:r>
              <a:rPr lang="en-GB" dirty="0" smtClean="0"/>
              <a:t> </a:t>
            </a:r>
            <a:r>
              <a:rPr lang="en-GB" dirty="0" err="1" smtClean="0"/>
              <a:t>prostředky</a:t>
            </a:r>
            <a:r>
              <a:rPr lang="en-GB" dirty="0" smtClean="0"/>
              <a:t> </a:t>
            </a:r>
            <a:r>
              <a:rPr lang="en-GB" dirty="0" err="1" smtClean="0"/>
              <a:t>představují</a:t>
            </a:r>
            <a:r>
              <a:rPr lang="en-GB" dirty="0" smtClean="0"/>
              <a:t> </a:t>
            </a:r>
            <a:endParaRPr lang="cs-CZ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                               </a:t>
            </a:r>
            <a:r>
              <a:rPr lang="en-GB" dirty="0" err="1" smtClean="0"/>
              <a:t>neočekávaný</a:t>
            </a:r>
            <a:r>
              <a:rPr lang="en-GB" dirty="0" smtClean="0"/>
              <a:t> </a:t>
            </a:r>
            <a:r>
              <a:rPr lang="en-GB" dirty="0" err="1" smtClean="0"/>
              <a:t>výnos</a:t>
            </a:r>
            <a:r>
              <a:rPr lang="en-GB" dirty="0" smtClean="0"/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327025"/>
            <a:ext cx="8580438" cy="1143000"/>
          </a:xfrm>
        </p:spPr>
        <p:txBody>
          <a:bodyPr/>
          <a:lstStyle/>
          <a:p>
            <a:pPr>
              <a:lnSpc>
                <a:spcPct val="27000"/>
              </a:lnSpc>
              <a:tabLst>
                <a:tab pos="0" algn="l"/>
                <a:tab pos="447443" algn="l"/>
                <a:tab pos="896473" algn="l"/>
                <a:tab pos="1345500" algn="l"/>
                <a:tab pos="1794531" algn="l"/>
                <a:tab pos="2243562" algn="l"/>
                <a:tab pos="2692589" algn="l"/>
                <a:tab pos="3141621" algn="l"/>
                <a:tab pos="3590651" algn="l"/>
                <a:tab pos="4039680" algn="l"/>
                <a:tab pos="4488711" algn="l"/>
                <a:tab pos="4937740" algn="l"/>
                <a:tab pos="5386769" algn="l"/>
                <a:tab pos="5835799" algn="l"/>
                <a:tab pos="6284831" algn="l"/>
                <a:tab pos="6733858" algn="l"/>
                <a:tab pos="7182888" algn="l"/>
                <a:tab pos="7631917" algn="l"/>
                <a:tab pos="8080948" algn="l"/>
                <a:tab pos="8529978" algn="l"/>
                <a:tab pos="8979008" algn="l"/>
              </a:tabLst>
            </a:pPr>
            <a:r>
              <a:rPr lang="en-GB" dirty="0" err="1" smtClean="0"/>
              <a:t>Rizikovost</a:t>
            </a:r>
            <a:r>
              <a:rPr lang="en-GB" dirty="0" smtClean="0"/>
              <a:t> </a:t>
            </a:r>
            <a:r>
              <a:rPr lang="en-GB" dirty="0" err="1" smtClean="0"/>
              <a:t>podnikatelského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prostředí</a:t>
            </a:r>
            <a:r>
              <a:rPr lang="en-GB" dirty="0" smtClean="0"/>
              <a:t> v ČR 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idx="1"/>
          </p:nvPr>
        </p:nvSpPr>
        <p:spPr>
          <a:xfrm>
            <a:off x="741363" y="1963739"/>
            <a:ext cx="8743950" cy="48196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</a:t>
            </a:r>
            <a:r>
              <a:rPr lang="en-GB" dirty="0" err="1" smtClean="0"/>
              <a:t>Podnikatelské</a:t>
            </a:r>
            <a:r>
              <a:rPr lang="en-GB" dirty="0" smtClean="0"/>
              <a:t> </a:t>
            </a:r>
            <a:r>
              <a:rPr lang="en-GB" dirty="0" err="1" smtClean="0"/>
              <a:t>prostředí</a:t>
            </a:r>
            <a:r>
              <a:rPr lang="en-GB" dirty="0" smtClean="0"/>
              <a:t> v ČR je </a:t>
            </a:r>
            <a:r>
              <a:rPr lang="en-GB" dirty="0" err="1" smtClean="0"/>
              <a:t>velmi</a:t>
            </a:r>
            <a:r>
              <a:rPr lang="en-GB" dirty="0" smtClean="0"/>
              <a:t> </a:t>
            </a:r>
            <a:r>
              <a:rPr lang="en-GB" dirty="0" err="1" smtClean="0"/>
              <a:t>rizikové</a:t>
            </a:r>
            <a:endParaRPr lang="en-GB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</a:t>
            </a:r>
            <a:r>
              <a:rPr lang="en-GB" b="1" dirty="0" smtClean="0"/>
              <a:t>EVROPSKÝ PLATEBNÍ INDEX</a:t>
            </a:r>
            <a:r>
              <a:rPr lang="en-GB" dirty="0" smtClean="0"/>
              <a:t>- 8 </a:t>
            </a:r>
            <a:r>
              <a:rPr lang="en-GB" dirty="0" err="1" smtClean="0"/>
              <a:t>indikátorů</a:t>
            </a:r>
            <a:endParaRPr lang="en-GB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b="1" dirty="0" err="1" smtClean="0"/>
              <a:t>Základní</a:t>
            </a:r>
            <a:r>
              <a:rPr lang="en-GB" b="1" dirty="0" smtClean="0"/>
              <a:t> </a:t>
            </a:r>
            <a:r>
              <a:rPr lang="en-GB" b="1" dirty="0" err="1" smtClean="0"/>
              <a:t>datové</a:t>
            </a:r>
            <a:r>
              <a:rPr lang="en-GB" b="1" dirty="0" smtClean="0"/>
              <a:t> </a:t>
            </a:r>
            <a:r>
              <a:rPr lang="en-GB" b="1" dirty="0" err="1" smtClean="0"/>
              <a:t>položky</a:t>
            </a:r>
            <a:r>
              <a:rPr lang="en-GB" b="1" dirty="0" smtClean="0"/>
              <a:t> EPI</a:t>
            </a:r>
            <a:r>
              <a:rPr lang="en-GB" dirty="0" smtClean="0"/>
              <a:t>:</a:t>
            </a:r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 </a:t>
            </a:r>
            <a:r>
              <a:rPr lang="en-GB" dirty="0" err="1" smtClean="0"/>
              <a:t>smluvní</a:t>
            </a:r>
            <a:r>
              <a:rPr lang="en-GB" dirty="0" smtClean="0"/>
              <a:t> </a:t>
            </a:r>
            <a:r>
              <a:rPr lang="en-GB" dirty="0" err="1" smtClean="0"/>
              <a:t>splatnost</a:t>
            </a:r>
            <a:r>
              <a:rPr lang="en-GB" dirty="0" smtClean="0"/>
              <a:t> /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dnech</a:t>
            </a:r>
            <a:r>
              <a:rPr lang="en-GB" dirty="0" smtClean="0"/>
              <a:t>/</a:t>
            </a:r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 </a:t>
            </a:r>
            <a:r>
              <a:rPr lang="en-GB" dirty="0" err="1" smtClean="0"/>
              <a:t>skutečná</a:t>
            </a:r>
            <a:r>
              <a:rPr lang="en-GB" dirty="0" smtClean="0"/>
              <a:t> </a:t>
            </a:r>
            <a:r>
              <a:rPr lang="en-GB" dirty="0" err="1" smtClean="0"/>
              <a:t>doba</a:t>
            </a:r>
            <a:r>
              <a:rPr lang="en-GB" dirty="0" smtClean="0"/>
              <a:t> </a:t>
            </a:r>
            <a:r>
              <a:rPr lang="en-GB" dirty="0" err="1" smtClean="0"/>
              <a:t>splacení</a:t>
            </a:r>
            <a:endParaRPr lang="en-GB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 </a:t>
            </a:r>
            <a:r>
              <a:rPr lang="en-GB" dirty="0" err="1" smtClean="0"/>
              <a:t>struktura</a:t>
            </a:r>
            <a:r>
              <a:rPr lang="en-GB" dirty="0" smtClean="0"/>
              <a:t> </a:t>
            </a:r>
            <a:r>
              <a:rPr lang="en-GB" dirty="0" err="1" smtClean="0"/>
              <a:t>stáří</a:t>
            </a:r>
            <a:r>
              <a:rPr lang="en-GB" dirty="0" smtClean="0"/>
              <a:t> </a:t>
            </a:r>
            <a:r>
              <a:rPr lang="en-GB" dirty="0" err="1" smtClean="0"/>
              <a:t>pohledávky</a:t>
            </a:r>
            <a:endParaRPr lang="en-GB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 </a:t>
            </a:r>
            <a:r>
              <a:rPr lang="en-GB" dirty="0" err="1" smtClean="0"/>
              <a:t>platební</a:t>
            </a:r>
            <a:r>
              <a:rPr lang="en-GB" dirty="0" smtClean="0"/>
              <a:t> </a:t>
            </a:r>
            <a:r>
              <a:rPr lang="en-GB" dirty="0" err="1" smtClean="0"/>
              <a:t>ztrátovost</a:t>
            </a:r>
            <a:r>
              <a:rPr lang="en-GB" dirty="0" smtClean="0"/>
              <a:t> /v %/</a:t>
            </a:r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 </a:t>
            </a:r>
            <a:r>
              <a:rPr lang="en-GB" dirty="0" err="1" smtClean="0"/>
              <a:t>odhad</a:t>
            </a:r>
            <a:r>
              <a:rPr lang="en-GB" dirty="0" smtClean="0"/>
              <a:t> </a:t>
            </a:r>
            <a:r>
              <a:rPr lang="en-GB" dirty="0" err="1" smtClean="0"/>
              <a:t>rizikových</a:t>
            </a:r>
            <a:r>
              <a:rPr lang="en-GB" dirty="0" smtClean="0"/>
              <a:t> </a:t>
            </a:r>
            <a:r>
              <a:rPr lang="en-GB" dirty="0" err="1" smtClean="0"/>
              <a:t>trendů</a:t>
            </a:r>
            <a:endParaRPr lang="en-GB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</a:t>
            </a:r>
            <a:r>
              <a:rPr lang="en-GB" dirty="0" err="1" smtClean="0"/>
              <a:t>charakteristika</a:t>
            </a:r>
            <a:r>
              <a:rPr lang="en-GB" dirty="0" smtClean="0"/>
              <a:t> </a:t>
            </a:r>
            <a:r>
              <a:rPr lang="en-GB" dirty="0" err="1" smtClean="0"/>
              <a:t>následků</a:t>
            </a:r>
            <a:r>
              <a:rPr lang="en-GB" dirty="0" smtClean="0"/>
              <a:t> </a:t>
            </a:r>
            <a:r>
              <a:rPr lang="en-GB" dirty="0" err="1" smtClean="0"/>
              <a:t>platební</a:t>
            </a:r>
            <a:r>
              <a:rPr lang="en-GB" dirty="0" smtClean="0"/>
              <a:t> </a:t>
            </a:r>
            <a:r>
              <a:rPr lang="en-GB" dirty="0" err="1" smtClean="0"/>
              <a:t>ztráty</a:t>
            </a:r>
            <a:endParaRPr lang="en-GB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 </a:t>
            </a:r>
            <a:r>
              <a:rPr lang="en-GB" dirty="0" err="1" smtClean="0"/>
              <a:t>příčiny</a:t>
            </a:r>
            <a:r>
              <a:rPr lang="en-GB" dirty="0" smtClean="0"/>
              <a:t> </a:t>
            </a:r>
            <a:r>
              <a:rPr lang="en-GB" dirty="0" err="1" smtClean="0"/>
              <a:t>opožděných</a:t>
            </a:r>
            <a:r>
              <a:rPr lang="en-GB" dirty="0" smtClean="0"/>
              <a:t> </a:t>
            </a:r>
            <a:r>
              <a:rPr lang="en-GB" dirty="0" err="1" smtClean="0"/>
              <a:t>úhrad</a:t>
            </a: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327025"/>
            <a:ext cx="8580438" cy="1143000"/>
          </a:xfrm>
        </p:spPr>
        <p:txBody>
          <a:bodyPr/>
          <a:lstStyle/>
          <a:p>
            <a:pPr>
              <a:lnSpc>
                <a:spcPct val="27000"/>
              </a:lnSpc>
              <a:tabLst>
                <a:tab pos="0" algn="l"/>
                <a:tab pos="447443" algn="l"/>
                <a:tab pos="896473" algn="l"/>
                <a:tab pos="1345500" algn="l"/>
                <a:tab pos="1794531" algn="l"/>
                <a:tab pos="2243562" algn="l"/>
                <a:tab pos="2692589" algn="l"/>
                <a:tab pos="3141621" algn="l"/>
                <a:tab pos="3590651" algn="l"/>
                <a:tab pos="4039680" algn="l"/>
                <a:tab pos="4488711" algn="l"/>
                <a:tab pos="4937740" algn="l"/>
                <a:tab pos="5386769" algn="l"/>
                <a:tab pos="5835799" algn="l"/>
                <a:tab pos="6284831" algn="l"/>
                <a:tab pos="6733858" algn="l"/>
                <a:tab pos="7182888" algn="l"/>
                <a:tab pos="7631917" algn="l"/>
                <a:tab pos="8080948" algn="l"/>
                <a:tab pos="8529978" algn="l"/>
                <a:tab pos="8979008" algn="l"/>
              </a:tabLst>
            </a:pPr>
            <a:r>
              <a:rPr lang="en-GB" dirty="0" err="1" smtClean="0"/>
              <a:t>Rizikovost</a:t>
            </a:r>
            <a:r>
              <a:rPr lang="en-GB" dirty="0" smtClean="0"/>
              <a:t> v ČR - </a:t>
            </a:r>
            <a:r>
              <a:rPr lang="en-GB" dirty="0" err="1" smtClean="0"/>
              <a:t>II.část</a:t>
            </a:r>
            <a:endParaRPr lang="en-GB" dirty="0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>
          <a:xfrm>
            <a:off x="741363" y="1963739"/>
            <a:ext cx="8743950" cy="48196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err="1" smtClean="0"/>
              <a:t>Hodnocení</a:t>
            </a:r>
            <a:r>
              <a:rPr lang="en-GB" dirty="0" smtClean="0"/>
              <a:t> 24 </a:t>
            </a:r>
            <a:r>
              <a:rPr lang="en-GB" dirty="0" err="1" smtClean="0"/>
              <a:t>evropských</a:t>
            </a:r>
            <a:r>
              <a:rPr lang="en-GB" dirty="0" smtClean="0"/>
              <a:t> </a:t>
            </a:r>
            <a:r>
              <a:rPr lang="en-GB" dirty="0" err="1" smtClean="0"/>
              <a:t>zemí</a:t>
            </a:r>
            <a:r>
              <a:rPr lang="en-GB" dirty="0" smtClean="0"/>
              <a:t> </a:t>
            </a:r>
            <a:r>
              <a:rPr lang="en-GB" dirty="0" err="1" smtClean="0"/>
              <a:t>dle</a:t>
            </a:r>
            <a:r>
              <a:rPr lang="en-GB" dirty="0" smtClean="0"/>
              <a:t> </a:t>
            </a:r>
            <a:r>
              <a:rPr lang="en-GB" dirty="0" err="1" smtClean="0"/>
              <a:t>platebního</a:t>
            </a:r>
            <a:endParaRPr lang="en-GB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</a:t>
            </a:r>
            <a:r>
              <a:rPr lang="en-GB" dirty="0" err="1" smtClean="0"/>
              <a:t>indexu</a:t>
            </a:r>
            <a:r>
              <a:rPr lang="en-GB" dirty="0" smtClean="0"/>
              <a:t>:</a:t>
            </a:r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4 </a:t>
            </a:r>
            <a:r>
              <a:rPr lang="en-GB" dirty="0" err="1" smtClean="0"/>
              <a:t>skupiny</a:t>
            </a:r>
            <a:r>
              <a:rPr lang="en-GB" dirty="0" smtClean="0"/>
              <a:t> </a:t>
            </a:r>
            <a:r>
              <a:rPr lang="en-GB" dirty="0" err="1" smtClean="0"/>
              <a:t>zemí</a:t>
            </a:r>
            <a:r>
              <a:rPr lang="en-GB" dirty="0" smtClean="0"/>
              <a:t>:</a:t>
            </a:r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I. </a:t>
            </a:r>
            <a:r>
              <a:rPr lang="en-GB" dirty="0" err="1" smtClean="0"/>
              <a:t>skupina</a:t>
            </a:r>
            <a:r>
              <a:rPr lang="en-GB" dirty="0" smtClean="0"/>
              <a:t> – </a:t>
            </a:r>
            <a:r>
              <a:rPr lang="en-GB" dirty="0" err="1" smtClean="0"/>
              <a:t>pouze</a:t>
            </a:r>
            <a:r>
              <a:rPr lang="en-GB" dirty="0" smtClean="0"/>
              <a:t> </a:t>
            </a:r>
            <a:r>
              <a:rPr lang="en-GB" dirty="0" err="1" smtClean="0"/>
              <a:t>Finsko,platební</a:t>
            </a:r>
            <a:r>
              <a:rPr lang="en-GB" dirty="0" smtClean="0"/>
              <a:t> </a:t>
            </a:r>
            <a:r>
              <a:rPr lang="en-GB" dirty="0" err="1" smtClean="0"/>
              <a:t>ztráty</a:t>
            </a:r>
            <a:r>
              <a:rPr lang="en-GB" dirty="0" smtClean="0"/>
              <a:t> </a:t>
            </a:r>
            <a:r>
              <a:rPr lang="en-GB" dirty="0" err="1" smtClean="0"/>
              <a:t>jen</a:t>
            </a:r>
            <a:r>
              <a:rPr lang="en-GB" dirty="0" smtClean="0"/>
              <a:t> 0,7 % </a:t>
            </a:r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err="1" smtClean="0"/>
              <a:t>II.skupina</a:t>
            </a:r>
            <a:r>
              <a:rPr lang="en-GB" dirty="0" smtClean="0"/>
              <a:t> -</a:t>
            </a:r>
            <a:r>
              <a:rPr lang="en-GB" dirty="0" err="1" smtClean="0"/>
              <a:t>jsou</a:t>
            </a:r>
            <a:r>
              <a:rPr lang="en-GB" dirty="0" smtClean="0"/>
              <a:t> </a:t>
            </a:r>
            <a:r>
              <a:rPr lang="en-GB" dirty="0" err="1" smtClean="0"/>
              <a:t>potřebná</a:t>
            </a:r>
            <a:r>
              <a:rPr lang="en-GB" dirty="0" smtClean="0"/>
              <a:t> </a:t>
            </a:r>
            <a:r>
              <a:rPr lang="en-GB" dirty="0" err="1" smtClean="0"/>
              <a:t>opatření</a:t>
            </a:r>
            <a:r>
              <a:rPr lang="en-GB" dirty="0" smtClean="0"/>
              <a:t> /9 </a:t>
            </a:r>
            <a:r>
              <a:rPr lang="en-GB" dirty="0" err="1" smtClean="0"/>
              <a:t>zemí</a:t>
            </a:r>
            <a:r>
              <a:rPr lang="en-GB" dirty="0" smtClean="0"/>
              <a:t>/</a:t>
            </a:r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err="1" smtClean="0"/>
              <a:t>III.skupina-opatření</a:t>
            </a:r>
            <a:r>
              <a:rPr lang="en-GB" dirty="0" smtClean="0"/>
              <a:t> </a:t>
            </a:r>
            <a:r>
              <a:rPr lang="en-GB" dirty="0" err="1" smtClean="0"/>
              <a:t>jsou</a:t>
            </a:r>
            <a:r>
              <a:rPr lang="en-GB" dirty="0" smtClean="0"/>
              <a:t> </a:t>
            </a:r>
            <a:r>
              <a:rPr lang="en-GB" b="1" dirty="0" err="1" smtClean="0"/>
              <a:t>nutná</a:t>
            </a:r>
            <a:r>
              <a:rPr lang="en-GB" b="1" dirty="0" smtClean="0"/>
              <a:t> /</a:t>
            </a:r>
            <a:r>
              <a:rPr lang="en-GB" dirty="0" smtClean="0"/>
              <a:t>10 </a:t>
            </a:r>
            <a:r>
              <a:rPr lang="en-GB" dirty="0" err="1" smtClean="0"/>
              <a:t>zemí</a:t>
            </a:r>
            <a:r>
              <a:rPr lang="en-GB" dirty="0" smtClean="0"/>
              <a:t>/ </a:t>
            </a:r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b="1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err="1" smtClean="0"/>
              <a:t>IV.skupina-</a:t>
            </a:r>
            <a:r>
              <a:rPr lang="en-GB" b="1" dirty="0" err="1" smtClean="0"/>
              <a:t>potřeba</a:t>
            </a:r>
            <a:r>
              <a:rPr lang="en-GB" b="1" dirty="0" smtClean="0"/>
              <a:t> </a:t>
            </a:r>
            <a:r>
              <a:rPr lang="en-GB" b="1" dirty="0" err="1" smtClean="0"/>
              <a:t>zásadních</a:t>
            </a:r>
            <a:r>
              <a:rPr lang="en-GB" b="1" dirty="0" smtClean="0"/>
              <a:t> </a:t>
            </a:r>
            <a:r>
              <a:rPr lang="en-GB" b="1" dirty="0" err="1" smtClean="0"/>
              <a:t>změn</a:t>
            </a:r>
            <a:r>
              <a:rPr lang="en-GB" b="1" dirty="0" smtClean="0"/>
              <a:t> </a:t>
            </a:r>
            <a:r>
              <a:rPr lang="en-GB" dirty="0" smtClean="0"/>
              <a:t>a to v:</a:t>
            </a:r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b="1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                  </a:t>
            </a:r>
            <a:r>
              <a:rPr lang="en-GB" dirty="0" err="1" smtClean="0"/>
              <a:t>Kypru</a:t>
            </a:r>
            <a:r>
              <a:rPr lang="en-GB" dirty="0" smtClean="0"/>
              <a:t>, ČR, </a:t>
            </a:r>
            <a:r>
              <a:rPr lang="en-GB" dirty="0" err="1" smtClean="0"/>
              <a:t>Řecku</a:t>
            </a:r>
            <a:r>
              <a:rPr lang="en-GB" dirty="0" smtClean="0"/>
              <a:t> a </a:t>
            </a:r>
            <a:r>
              <a:rPr lang="en-GB" dirty="0" err="1" smtClean="0"/>
              <a:t>Portugalsku</a:t>
            </a:r>
            <a:endParaRPr lang="en-GB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V ČR </a:t>
            </a:r>
            <a:r>
              <a:rPr lang="en-GB" dirty="0" err="1" smtClean="0"/>
              <a:t>jsou</a:t>
            </a:r>
            <a:r>
              <a:rPr lang="en-GB" dirty="0" smtClean="0"/>
              <a:t> </a:t>
            </a:r>
            <a:r>
              <a:rPr lang="en-GB" dirty="0" err="1" smtClean="0"/>
              <a:t>platební</a:t>
            </a:r>
            <a:r>
              <a:rPr lang="en-GB" dirty="0" smtClean="0"/>
              <a:t> </a:t>
            </a:r>
            <a:r>
              <a:rPr lang="en-GB" dirty="0" err="1" smtClean="0"/>
              <a:t>ztráty</a:t>
            </a:r>
            <a:r>
              <a:rPr lang="en-GB" dirty="0" smtClean="0"/>
              <a:t> 3,5 % </a:t>
            </a:r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b="1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/</a:t>
            </a:r>
            <a:r>
              <a:rPr lang="en-GB" dirty="0" err="1" smtClean="0"/>
              <a:t>což</a:t>
            </a:r>
            <a:r>
              <a:rPr lang="en-GB" dirty="0" smtClean="0"/>
              <a:t> </a:t>
            </a:r>
            <a:r>
              <a:rPr lang="en-GB" dirty="0" err="1" smtClean="0"/>
              <a:t>znamená</a:t>
            </a:r>
            <a:r>
              <a:rPr lang="en-GB" dirty="0" smtClean="0"/>
              <a:t> </a:t>
            </a:r>
            <a:r>
              <a:rPr lang="en-GB" dirty="0" err="1" smtClean="0"/>
              <a:t>navýšit</a:t>
            </a:r>
            <a:r>
              <a:rPr lang="en-GB" dirty="0" smtClean="0"/>
              <a:t> </a:t>
            </a:r>
            <a:r>
              <a:rPr lang="en-GB" dirty="0" err="1" smtClean="0"/>
              <a:t>marži</a:t>
            </a:r>
            <a:r>
              <a:rPr lang="en-GB" dirty="0" smtClean="0"/>
              <a:t> k </a:t>
            </a:r>
            <a:r>
              <a:rPr lang="en-GB" dirty="0" err="1" smtClean="0"/>
              <a:t>jejich</a:t>
            </a:r>
            <a:r>
              <a:rPr lang="en-GB" dirty="0" smtClean="0"/>
              <a:t> </a:t>
            </a:r>
            <a:r>
              <a:rPr lang="en-GB" dirty="0" err="1" smtClean="0"/>
              <a:t>pokrytí</a:t>
            </a:r>
            <a:r>
              <a:rPr lang="en-GB" dirty="0" smtClean="0"/>
              <a:t>/</a:t>
            </a:r>
            <a:r>
              <a:rPr lang="en-GB" b="1" dirty="0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327025"/>
            <a:ext cx="8580438" cy="1143000"/>
          </a:xfrm>
        </p:spPr>
        <p:txBody>
          <a:bodyPr/>
          <a:lstStyle/>
          <a:p>
            <a:pPr>
              <a:lnSpc>
                <a:spcPct val="27000"/>
              </a:lnSpc>
              <a:tabLst>
                <a:tab pos="0" algn="l"/>
                <a:tab pos="447443" algn="l"/>
                <a:tab pos="896473" algn="l"/>
                <a:tab pos="1345500" algn="l"/>
                <a:tab pos="1794531" algn="l"/>
                <a:tab pos="2243562" algn="l"/>
                <a:tab pos="2692589" algn="l"/>
                <a:tab pos="3141621" algn="l"/>
                <a:tab pos="3590651" algn="l"/>
                <a:tab pos="4039680" algn="l"/>
                <a:tab pos="4488711" algn="l"/>
                <a:tab pos="4937740" algn="l"/>
                <a:tab pos="5386769" algn="l"/>
                <a:tab pos="5835799" algn="l"/>
                <a:tab pos="6284831" algn="l"/>
                <a:tab pos="6733858" algn="l"/>
                <a:tab pos="7182888" algn="l"/>
                <a:tab pos="7631917" algn="l"/>
                <a:tab pos="8080948" algn="l"/>
                <a:tab pos="8529978" algn="l"/>
                <a:tab pos="8979008" algn="l"/>
              </a:tabLst>
            </a:pPr>
            <a:r>
              <a:rPr lang="en-GB" dirty="0" err="1" smtClean="0"/>
              <a:t>Rizikovost</a:t>
            </a:r>
            <a:r>
              <a:rPr lang="en-GB" dirty="0" smtClean="0"/>
              <a:t> v ČR - </a:t>
            </a:r>
            <a:r>
              <a:rPr lang="en-GB" dirty="0" err="1" smtClean="0"/>
              <a:t>III.část</a:t>
            </a:r>
            <a:endParaRPr lang="en-GB" dirty="0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idx="1"/>
          </p:nvPr>
        </p:nvSpPr>
        <p:spPr>
          <a:xfrm>
            <a:off x="741363" y="1963739"/>
            <a:ext cx="8743950" cy="48196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err="1" smtClean="0"/>
              <a:t>Opoždění</a:t>
            </a:r>
            <a:r>
              <a:rPr lang="en-GB" dirty="0" smtClean="0"/>
              <a:t> </a:t>
            </a:r>
            <a:r>
              <a:rPr lang="en-GB" dirty="0" err="1" smtClean="0"/>
              <a:t>plateb</a:t>
            </a:r>
            <a:r>
              <a:rPr lang="en-GB" dirty="0" smtClean="0"/>
              <a:t> v ČR je v </a:t>
            </a:r>
            <a:r>
              <a:rPr lang="en-GB" dirty="0" err="1" smtClean="0"/>
              <a:t>průměru</a:t>
            </a:r>
            <a:r>
              <a:rPr lang="en-GB" dirty="0" smtClean="0"/>
              <a:t> 25,2 </a:t>
            </a:r>
            <a:r>
              <a:rPr lang="en-GB" dirty="0" err="1" smtClean="0"/>
              <a:t>dne</a:t>
            </a:r>
            <a:endParaRPr lang="en-GB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/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Finsku</a:t>
            </a:r>
            <a:r>
              <a:rPr lang="en-GB" dirty="0" smtClean="0"/>
              <a:t>  6,3 </a:t>
            </a:r>
            <a:r>
              <a:rPr lang="en-GB" dirty="0" err="1" smtClean="0"/>
              <a:t>dne</a:t>
            </a:r>
            <a:r>
              <a:rPr lang="en-GB" dirty="0" smtClean="0"/>
              <a:t>/</a:t>
            </a:r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TENDENCE: </a:t>
            </a:r>
            <a:r>
              <a:rPr lang="en-GB" dirty="0" err="1" smtClean="0"/>
              <a:t>ke</a:t>
            </a:r>
            <a:r>
              <a:rPr lang="en-GB" dirty="0" smtClean="0"/>
              <a:t> </a:t>
            </a:r>
            <a:r>
              <a:rPr lang="en-GB" dirty="0" err="1" smtClean="0"/>
              <a:t>zlepšení</a:t>
            </a:r>
            <a:endParaRPr lang="en-GB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err="1" smtClean="0"/>
              <a:t>Způsoby</a:t>
            </a:r>
            <a:r>
              <a:rPr lang="en-GB" dirty="0" smtClean="0"/>
              <a:t>, </a:t>
            </a:r>
            <a:r>
              <a:rPr lang="en-GB" dirty="0" err="1" smtClean="0"/>
              <a:t>jak</a:t>
            </a:r>
            <a:r>
              <a:rPr lang="en-GB" dirty="0" smtClean="0"/>
              <a:t> se </a:t>
            </a:r>
            <a:r>
              <a:rPr lang="en-GB" dirty="0" err="1" smtClean="0"/>
              <a:t>zabývat</a:t>
            </a:r>
            <a:r>
              <a:rPr lang="en-GB" dirty="0" smtClean="0"/>
              <a:t> </a:t>
            </a:r>
            <a:r>
              <a:rPr lang="en-GB" dirty="0" err="1" smtClean="0"/>
              <a:t>pohledávkami</a:t>
            </a:r>
            <a:r>
              <a:rPr lang="en-GB" dirty="0" smtClean="0"/>
              <a:t> a </a:t>
            </a:r>
            <a:r>
              <a:rPr lang="en-GB" dirty="0" err="1" smtClean="0"/>
              <a:t>bránit</a:t>
            </a:r>
            <a:r>
              <a:rPr lang="en-GB" dirty="0" smtClean="0"/>
              <a:t> se</a:t>
            </a:r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err="1" smtClean="0"/>
              <a:t>proti</a:t>
            </a:r>
            <a:r>
              <a:rPr lang="en-GB" dirty="0" smtClean="0"/>
              <a:t> </a:t>
            </a:r>
            <a:r>
              <a:rPr lang="en-GB" dirty="0" err="1" smtClean="0"/>
              <a:t>budoucím</a:t>
            </a:r>
            <a:r>
              <a:rPr lang="en-GB" dirty="0" smtClean="0"/>
              <a:t> </a:t>
            </a:r>
            <a:r>
              <a:rPr lang="en-GB" dirty="0" err="1" smtClean="0"/>
              <a:t>neuhrazeným</a:t>
            </a:r>
            <a:r>
              <a:rPr lang="en-GB" dirty="0" smtClean="0"/>
              <a:t> </a:t>
            </a:r>
            <a:r>
              <a:rPr lang="en-GB" dirty="0" err="1" smtClean="0"/>
              <a:t>závazkům</a:t>
            </a:r>
            <a:r>
              <a:rPr lang="en-GB" dirty="0" smtClean="0"/>
              <a:t>:</a:t>
            </a:r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OUTSORCING </a:t>
            </a:r>
            <a:r>
              <a:rPr lang="en-GB" dirty="0" err="1" smtClean="0"/>
              <a:t>správy</a:t>
            </a:r>
            <a:r>
              <a:rPr lang="en-GB" dirty="0" smtClean="0"/>
              <a:t> a </a:t>
            </a:r>
            <a:r>
              <a:rPr lang="en-GB" dirty="0" err="1" smtClean="0"/>
              <a:t>inkasa</a:t>
            </a:r>
            <a:r>
              <a:rPr lang="en-GB" dirty="0" smtClean="0"/>
              <a:t> </a:t>
            </a:r>
            <a:r>
              <a:rPr lang="en-GB" dirty="0" err="1" smtClean="0"/>
              <a:t>pohledávek</a:t>
            </a:r>
            <a:endParaRPr lang="en-GB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Pro </a:t>
            </a:r>
            <a:r>
              <a:rPr lang="en-GB" dirty="0" err="1" smtClean="0"/>
              <a:t>výpočet</a:t>
            </a:r>
            <a:r>
              <a:rPr lang="en-GB" dirty="0" smtClean="0"/>
              <a:t> </a:t>
            </a:r>
            <a:r>
              <a:rPr lang="en-GB" dirty="0" err="1" smtClean="0"/>
              <a:t>individuelního</a:t>
            </a:r>
            <a:r>
              <a:rPr lang="en-GB" dirty="0" smtClean="0"/>
              <a:t> </a:t>
            </a:r>
            <a:r>
              <a:rPr lang="en-GB" dirty="0" err="1" smtClean="0"/>
              <a:t>platebního</a:t>
            </a:r>
            <a:r>
              <a:rPr lang="en-GB" dirty="0" smtClean="0"/>
              <a:t> </a:t>
            </a:r>
            <a:r>
              <a:rPr lang="en-GB" dirty="0" err="1" smtClean="0"/>
              <a:t>rizika</a:t>
            </a:r>
            <a:r>
              <a:rPr lang="en-GB" dirty="0" smtClean="0"/>
              <a:t>:</a:t>
            </a:r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  </a:t>
            </a:r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b="1" dirty="0" smtClean="0"/>
              <a:t>          </a:t>
            </a:r>
            <a:r>
              <a:rPr lang="en-GB" b="1" dirty="0" smtClean="0">
                <a:solidFill>
                  <a:srgbClr val="CCCCFF"/>
                </a:solidFill>
                <a:hlinkClick r:id="rId3"/>
              </a:rPr>
              <a:t>www.europeanpayment.com</a:t>
            </a:r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b="1" dirty="0" smtClean="0"/>
          </a:p>
          <a:p>
            <a:pPr>
              <a:lnSpc>
                <a:spcPct val="39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b="1" dirty="0" smtClean="0"/>
          </a:p>
          <a:p>
            <a:pPr>
              <a:lnSpc>
                <a:spcPct val="39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sz="2400" b="1" dirty="0" err="1"/>
              <a:t>Citace</a:t>
            </a:r>
            <a:r>
              <a:rPr lang="en-GB" sz="2400" b="1" dirty="0"/>
              <a:t>: EKONOM</a:t>
            </a:r>
            <a:r>
              <a:rPr lang="en-GB" dirty="0" smtClean="0"/>
              <a:t> č.24/2007, str. 74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Platební morálka 2009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Podle </a:t>
            </a:r>
            <a:r>
              <a:rPr lang="cs-CZ" dirty="0" err="1" smtClean="0"/>
              <a:t>Intrum</a:t>
            </a:r>
            <a:r>
              <a:rPr lang="cs-CZ" dirty="0" smtClean="0"/>
              <a:t> </a:t>
            </a:r>
            <a:r>
              <a:rPr lang="cs-CZ" dirty="0" err="1" smtClean="0"/>
              <a:t>Justitia</a:t>
            </a:r>
            <a:r>
              <a:rPr lang="cs-CZ" dirty="0" smtClean="0"/>
              <a:t> /cit. Hospodářské noviny </a:t>
            </a:r>
          </a:p>
          <a:p>
            <a:pPr>
              <a:buNone/>
            </a:pPr>
            <a:r>
              <a:rPr lang="cs-CZ" dirty="0" smtClean="0"/>
              <a:t>5.6.2009 str.18 „Platební morálka Čechů je žalostná/:</a:t>
            </a:r>
          </a:p>
          <a:p>
            <a:pPr>
              <a:buNone/>
            </a:pPr>
            <a:r>
              <a:rPr lang="cs-CZ" dirty="0" smtClean="0"/>
              <a:t>-ukázal průzkum 26 evropských států v roce </a:t>
            </a:r>
            <a:r>
              <a:rPr lang="cs-CZ" sz="3600" dirty="0"/>
              <a:t>2009 </a:t>
            </a:r>
          </a:p>
          <a:p>
            <a:pPr>
              <a:buNone/>
            </a:pPr>
            <a:r>
              <a:rPr lang="cs-CZ" dirty="0" smtClean="0"/>
              <a:t>že „</a:t>
            </a:r>
            <a:r>
              <a:rPr lang="cs-CZ" b="1" dirty="0" smtClean="0">
                <a:solidFill>
                  <a:sysClr val="windowText" lastClr="000000"/>
                </a:solidFill>
              </a:rPr>
              <a:t>platební morálka v ČR se příliš změnila,ale v mnoha zemích se kvůli krizi </a:t>
            </a:r>
            <a:r>
              <a:rPr lang="cs-CZ" b="1" dirty="0" smtClean="0"/>
              <a:t>zhoršila“.</a:t>
            </a:r>
          </a:p>
          <a:p>
            <a:pPr>
              <a:buNone/>
            </a:pPr>
            <a:r>
              <a:rPr lang="cs-CZ" dirty="0" smtClean="0"/>
              <a:t>V roce 2009 bylo v ČR potřeba 36 dnů, což je </a:t>
            </a:r>
            <a:r>
              <a:rPr lang="cs-CZ" b="1" dirty="0" smtClean="0"/>
              <a:t>v průměru 19 dnů zpoždění/</a:t>
            </a:r>
            <a:r>
              <a:rPr lang="cs-CZ" dirty="0" smtClean="0"/>
              <a:t>z 26 sledovaných zemí je ČR čtvrtá od  konce/.</a:t>
            </a: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dirty="0" smtClean="0"/>
              <a:t>V Evropě došlo ke zvýšení ztrát z nedobytných pohledávek o pětinu na 2,4 procenta-</a:t>
            </a:r>
            <a:r>
              <a:rPr lang="cs-CZ" b="1" dirty="0" smtClean="0"/>
              <a:t>ze všech faktur /</a:t>
            </a:r>
            <a:r>
              <a:rPr lang="cs-CZ" dirty="0" smtClean="0"/>
              <a:t>v ČR 3 %/. </a:t>
            </a:r>
            <a:r>
              <a:rPr lang="cs-CZ" b="1" dirty="0" smtClean="0"/>
              <a:t> 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8" y="327030"/>
            <a:ext cx="8575675" cy="1139825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47443" algn="l"/>
                <a:tab pos="896473" algn="l"/>
                <a:tab pos="1345500" algn="l"/>
                <a:tab pos="1794531" algn="l"/>
                <a:tab pos="2243562" algn="l"/>
                <a:tab pos="2692589" algn="l"/>
                <a:tab pos="3141621" algn="l"/>
                <a:tab pos="3590651" algn="l"/>
                <a:tab pos="4039680" algn="l"/>
                <a:tab pos="4488711" algn="l"/>
                <a:tab pos="4937740" algn="l"/>
                <a:tab pos="5386769" algn="l"/>
                <a:tab pos="5835799" algn="l"/>
                <a:tab pos="6284831" algn="l"/>
                <a:tab pos="6733858" algn="l"/>
                <a:tab pos="7182888" algn="l"/>
                <a:tab pos="7631917" algn="l"/>
                <a:tab pos="8080948" algn="l"/>
                <a:tab pos="8529978" algn="l"/>
                <a:tab pos="8979008" algn="l"/>
              </a:tabLst>
            </a:pPr>
            <a:r>
              <a:rPr lang="en-GB" dirty="0" err="1" smtClean="0"/>
              <a:t>Vymáhání</a:t>
            </a:r>
            <a:r>
              <a:rPr lang="en-GB" dirty="0" smtClean="0"/>
              <a:t> </a:t>
            </a:r>
            <a:r>
              <a:rPr lang="en-GB" dirty="0" err="1" smtClean="0"/>
              <a:t>pohledávek</a:t>
            </a:r>
            <a:r>
              <a:rPr lang="en-GB" dirty="0" smtClean="0"/>
              <a:t> </a:t>
            </a:r>
            <a:r>
              <a:rPr lang="en-GB" dirty="0" err="1" smtClean="0"/>
              <a:t>soudní</a:t>
            </a:r>
            <a:r>
              <a:rPr lang="en-GB" dirty="0" smtClean="0"/>
              <a:t> </a:t>
            </a:r>
            <a:r>
              <a:rPr lang="en-GB" dirty="0" err="1" smtClean="0"/>
              <a:t>cestou</a:t>
            </a:r>
            <a:endParaRPr lang="en-GB" dirty="0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>
          <a:xfrm>
            <a:off x="741363" y="1350945"/>
            <a:ext cx="8739188" cy="5426093"/>
          </a:xfrm>
        </p:spPr>
        <p:txBody>
          <a:bodyPr>
            <a:normAutofit fontScale="25000" lnSpcReduction="20000"/>
          </a:bodyPr>
          <a:lstStyle/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sz="8000" dirty="0" err="1" smtClean="0"/>
              <a:t>Vymáhání</a:t>
            </a:r>
            <a:r>
              <a:rPr lang="en-GB" sz="8000" dirty="0" smtClean="0"/>
              <a:t> </a:t>
            </a:r>
            <a:r>
              <a:rPr lang="en-GB" sz="8000" dirty="0" err="1" smtClean="0"/>
              <a:t>upravují</a:t>
            </a:r>
            <a:r>
              <a:rPr lang="en-GB" sz="8000" dirty="0" smtClean="0"/>
              <a:t> </a:t>
            </a:r>
            <a:r>
              <a:rPr lang="en-GB" sz="8000" dirty="0" err="1" smtClean="0"/>
              <a:t>právní</a:t>
            </a:r>
            <a:r>
              <a:rPr lang="en-GB" sz="8000" dirty="0" smtClean="0"/>
              <a:t> </a:t>
            </a:r>
            <a:r>
              <a:rPr lang="en-GB" sz="8000" dirty="0" err="1" smtClean="0"/>
              <a:t>řády</a:t>
            </a:r>
            <a:r>
              <a:rPr lang="en-GB" sz="8000" dirty="0" smtClean="0"/>
              <a:t> </a:t>
            </a:r>
            <a:r>
              <a:rPr lang="en-GB" sz="8000" dirty="0" err="1" smtClean="0"/>
              <a:t>jednotlivých</a:t>
            </a:r>
            <a:r>
              <a:rPr lang="en-GB" sz="8000" dirty="0" smtClean="0"/>
              <a:t> </a:t>
            </a:r>
            <a:r>
              <a:rPr lang="en-GB" sz="8000" dirty="0" err="1" smtClean="0"/>
              <a:t>zemí</a:t>
            </a:r>
            <a:r>
              <a:rPr lang="en-GB" sz="8000" dirty="0" smtClean="0"/>
              <a:t>.</a:t>
            </a:r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sz="8000" dirty="0" smtClean="0"/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sz="8000" dirty="0" smtClean="0"/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sz="8000" dirty="0" smtClean="0"/>
              <a:t>U </a:t>
            </a:r>
            <a:r>
              <a:rPr lang="en-GB" sz="8000" dirty="0" err="1" smtClean="0"/>
              <a:t>mezinárodního</a:t>
            </a:r>
            <a:r>
              <a:rPr lang="en-GB" sz="8000" dirty="0" smtClean="0"/>
              <a:t> </a:t>
            </a:r>
            <a:r>
              <a:rPr lang="en-GB" sz="8000" dirty="0" err="1" smtClean="0"/>
              <a:t>vymáhání</a:t>
            </a:r>
            <a:r>
              <a:rPr lang="en-GB" sz="8000" dirty="0" smtClean="0"/>
              <a:t> </a:t>
            </a:r>
            <a:r>
              <a:rPr lang="en-GB" sz="8000" dirty="0" err="1" smtClean="0"/>
              <a:t>mezi</a:t>
            </a:r>
            <a:r>
              <a:rPr lang="en-GB" sz="8000" dirty="0" smtClean="0"/>
              <a:t> </a:t>
            </a:r>
            <a:r>
              <a:rPr lang="en-GB" sz="8000" dirty="0" err="1" smtClean="0"/>
              <a:t>partnery</a:t>
            </a:r>
            <a:r>
              <a:rPr lang="en-GB" sz="8000" dirty="0" smtClean="0"/>
              <a:t> </a:t>
            </a:r>
            <a:r>
              <a:rPr lang="en-GB" sz="8000" dirty="0" err="1" smtClean="0"/>
              <a:t>zemí</a:t>
            </a:r>
            <a:r>
              <a:rPr lang="cs-CZ" sz="8000" dirty="0" smtClean="0"/>
              <a:t>  </a:t>
            </a:r>
            <a:r>
              <a:rPr lang="en-GB" sz="8000" dirty="0" smtClean="0"/>
              <a:t>EU </a:t>
            </a:r>
            <a:r>
              <a:rPr lang="en-GB" sz="8000" dirty="0" err="1" smtClean="0"/>
              <a:t>platí</a:t>
            </a:r>
            <a:r>
              <a:rPr lang="en-GB" sz="8000" dirty="0" smtClean="0"/>
              <a:t> </a:t>
            </a:r>
            <a:r>
              <a:rPr lang="en-GB" sz="8000" dirty="0" err="1" smtClean="0"/>
              <a:t>Nařízení</a:t>
            </a:r>
            <a:r>
              <a:rPr lang="en-GB" sz="8000" dirty="0" smtClean="0"/>
              <a:t> </a:t>
            </a:r>
            <a:r>
              <a:rPr lang="en-GB" sz="8000" dirty="0" err="1" smtClean="0"/>
              <a:t>rady</a:t>
            </a:r>
            <a:r>
              <a:rPr lang="en-GB" sz="8000" dirty="0" smtClean="0"/>
              <a:t> </a:t>
            </a:r>
            <a:endParaRPr lang="cs-CZ" sz="8000" dirty="0" smtClean="0"/>
          </a:p>
          <a:p>
            <a:pPr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sz="8000" dirty="0" smtClean="0"/>
              <a:t>       </a:t>
            </a:r>
            <a:r>
              <a:rPr lang="en-GB" sz="8000" dirty="0" smtClean="0"/>
              <a:t>/ES/ č. 44/2001 o</a:t>
            </a:r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sz="8000" dirty="0" smtClean="0"/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sz="8000" dirty="0" err="1" smtClean="0"/>
              <a:t>příslušnosti</a:t>
            </a:r>
            <a:r>
              <a:rPr lang="en-GB" sz="8000" dirty="0" smtClean="0"/>
              <a:t> a </a:t>
            </a:r>
            <a:r>
              <a:rPr lang="en-GB" sz="8000" dirty="0" err="1" smtClean="0"/>
              <a:t>uznávání</a:t>
            </a:r>
            <a:r>
              <a:rPr lang="en-GB" sz="8000" dirty="0" smtClean="0"/>
              <a:t> </a:t>
            </a:r>
            <a:r>
              <a:rPr lang="en-GB" sz="8000" dirty="0" err="1" smtClean="0"/>
              <a:t>výkonu</a:t>
            </a:r>
            <a:r>
              <a:rPr lang="en-GB" sz="8000" dirty="0" smtClean="0"/>
              <a:t> </a:t>
            </a:r>
            <a:r>
              <a:rPr lang="en-GB" sz="8000" dirty="0" err="1" smtClean="0"/>
              <a:t>soudních</a:t>
            </a:r>
            <a:r>
              <a:rPr lang="en-GB" sz="8000" dirty="0" smtClean="0"/>
              <a:t> </a:t>
            </a:r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sz="8000" dirty="0" smtClean="0"/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sz="8000" dirty="0" err="1" smtClean="0"/>
              <a:t>rozhodnutí</a:t>
            </a:r>
            <a:r>
              <a:rPr lang="en-GB" sz="8000" dirty="0" smtClean="0"/>
              <a:t> </a:t>
            </a:r>
            <a:r>
              <a:rPr lang="en-GB" sz="8000" dirty="0" err="1" smtClean="0"/>
              <a:t>ve</a:t>
            </a:r>
            <a:r>
              <a:rPr lang="en-GB" sz="8000" dirty="0" smtClean="0"/>
              <a:t> </a:t>
            </a:r>
            <a:r>
              <a:rPr lang="en-GB" sz="8000" dirty="0" err="1" smtClean="0"/>
              <a:t>všech</a:t>
            </a:r>
            <a:r>
              <a:rPr lang="en-GB" sz="8000" dirty="0" smtClean="0"/>
              <a:t> </a:t>
            </a:r>
            <a:r>
              <a:rPr lang="en-GB" sz="8000" dirty="0" err="1" smtClean="0"/>
              <a:t>člen.zemích</a:t>
            </a:r>
            <a:r>
              <a:rPr lang="en-GB" sz="8000" dirty="0" smtClean="0"/>
              <a:t> EU </a:t>
            </a:r>
            <a:r>
              <a:rPr lang="en-GB" sz="8000" dirty="0" err="1" smtClean="0"/>
              <a:t>mimoDánska</a:t>
            </a:r>
            <a:endParaRPr lang="en-GB" sz="8000" dirty="0" smtClean="0"/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sz="8000" dirty="0" smtClean="0"/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sz="8000" dirty="0" err="1" smtClean="0"/>
              <a:t>Subjekty</a:t>
            </a:r>
            <a:r>
              <a:rPr lang="en-GB" sz="8000" dirty="0" smtClean="0"/>
              <a:t> /</a:t>
            </a:r>
            <a:r>
              <a:rPr lang="en-GB" sz="8000" dirty="0" err="1" smtClean="0"/>
              <a:t>fyzické</a:t>
            </a:r>
            <a:r>
              <a:rPr lang="en-GB" sz="8000" dirty="0" smtClean="0"/>
              <a:t> </a:t>
            </a:r>
            <a:r>
              <a:rPr lang="en-GB" sz="8000" dirty="0" err="1" smtClean="0"/>
              <a:t>či</a:t>
            </a:r>
            <a:r>
              <a:rPr lang="en-GB" sz="8000" dirty="0" smtClean="0"/>
              <a:t> </a:t>
            </a:r>
            <a:r>
              <a:rPr lang="en-GB" sz="8000" dirty="0" err="1" smtClean="0"/>
              <a:t>právnické</a:t>
            </a:r>
            <a:r>
              <a:rPr lang="en-GB" sz="8000" dirty="0" smtClean="0"/>
              <a:t> </a:t>
            </a:r>
            <a:r>
              <a:rPr lang="en-GB" sz="8000" dirty="0" err="1" smtClean="0"/>
              <a:t>osoby</a:t>
            </a:r>
            <a:r>
              <a:rPr lang="en-GB" sz="8000" dirty="0" smtClean="0"/>
              <a:t>/</a:t>
            </a:r>
            <a:r>
              <a:rPr lang="en-GB" sz="8000" dirty="0" err="1" smtClean="0"/>
              <a:t>mohou</a:t>
            </a:r>
            <a:r>
              <a:rPr lang="en-GB" sz="8000" dirty="0" smtClean="0"/>
              <a:t> </a:t>
            </a:r>
            <a:r>
              <a:rPr lang="en-GB" sz="8000" dirty="0" err="1" smtClean="0"/>
              <a:t>být</a:t>
            </a:r>
            <a:r>
              <a:rPr lang="cs-CZ" sz="8000" dirty="0" smtClean="0"/>
              <a:t>  </a:t>
            </a:r>
            <a:r>
              <a:rPr lang="en-GB" sz="8000" dirty="0" err="1" smtClean="0"/>
              <a:t>žalovány</a:t>
            </a:r>
            <a:r>
              <a:rPr lang="en-GB" sz="8000" dirty="0" smtClean="0"/>
              <a:t> u </a:t>
            </a:r>
            <a:r>
              <a:rPr lang="en-GB" sz="8000" dirty="0" err="1" smtClean="0"/>
              <a:t>kteréhokoli</a:t>
            </a:r>
            <a:r>
              <a:rPr lang="en-GB" sz="8000" dirty="0" smtClean="0"/>
              <a:t> </a:t>
            </a:r>
            <a:r>
              <a:rPr lang="en-GB" sz="8000" dirty="0" err="1" smtClean="0"/>
              <a:t>soudu</a:t>
            </a:r>
            <a:r>
              <a:rPr lang="en-GB" sz="8000" dirty="0" smtClean="0"/>
              <a:t> </a:t>
            </a:r>
            <a:r>
              <a:rPr lang="en-GB" sz="8000" dirty="0" err="1" smtClean="0"/>
              <a:t>členského</a:t>
            </a:r>
            <a:r>
              <a:rPr lang="en-GB" sz="8000" dirty="0" smtClean="0"/>
              <a:t> </a:t>
            </a:r>
            <a:r>
              <a:rPr lang="en-GB" sz="8000" dirty="0" err="1" smtClean="0"/>
              <a:t>státu</a:t>
            </a:r>
            <a:r>
              <a:rPr lang="en-GB" sz="8000" dirty="0" smtClean="0"/>
              <a:t> EU</a:t>
            </a:r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sz="8000" dirty="0" smtClean="0"/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sz="8000" dirty="0" err="1" smtClean="0"/>
              <a:t>Lze</a:t>
            </a:r>
            <a:r>
              <a:rPr lang="en-GB" sz="8000" dirty="0" smtClean="0"/>
              <a:t> </a:t>
            </a:r>
            <a:r>
              <a:rPr lang="en-GB" sz="8000" dirty="0" err="1" smtClean="0"/>
              <a:t>žalovat</a:t>
            </a:r>
            <a:r>
              <a:rPr lang="en-GB" sz="8000" dirty="0" smtClean="0"/>
              <a:t> v </a:t>
            </a:r>
            <a:r>
              <a:rPr lang="en-GB" sz="8000" dirty="0" err="1" smtClean="0"/>
              <a:t>místě</a:t>
            </a:r>
            <a:r>
              <a:rPr lang="en-GB" sz="8000" dirty="0" smtClean="0"/>
              <a:t> </a:t>
            </a:r>
            <a:r>
              <a:rPr lang="en-GB" sz="8000" dirty="0" err="1" smtClean="0"/>
              <a:t>plnění</a:t>
            </a:r>
            <a:r>
              <a:rPr lang="en-GB" sz="8000" dirty="0" smtClean="0"/>
              <a:t> </a:t>
            </a:r>
            <a:r>
              <a:rPr lang="en-GB" sz="8000" dirty="0" err="1" smtClean="0"/>
              <a:t>závazku</a:t>
            </a:r>
            <a:r>
              <a:rPr lang="en-GB" sz="8000" dirty="0" smtClean="0"/>
              <a:t> v </a:t>
            </a:r>
            <a:r>
              <a:rPr lang="en-GB" sz="8000" dirty="0" err="1" smtClean="0"/>
              <a:t>zemi</a:t>
            </a:r>
            <a:r>
              <a:rPr lang="en-GB" sz="8000" dirty="0" smtClean="0"/>
              <a:t> EU</a:t>
            </a:r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cs-CZ" sz="8000" dirty="0" smtClean="0"/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sz="8000" dirty="0" smtClean="0"/>
              <a:t>VYKONATELNOST </a:t>
            </a:r>
            <a:r>
              <a:rPr lang="en-GB" sz="8000" dirty="0" err="1" smtClean="0"/>
              <a:t>rozhodnutí:podle</a:t>
            </a:r>
            <a:r>
              <a:rPr lang="en-GB" sz="8000" dirty="0" smtClean="0"/>
              <a:t> </a:t>
            </a:r>
            <a:r>
              <a:rPr lang="en-GB" sz="8000" dirty="0" err="1" smtClean="0"/>
              <a:t>Nařízení</a:t>
            </a:r>
            <a:r>
              <a:rPr lang="cs-CZ" sz="8000" dirty="0" smtClean="0"/>
              <a:t> </a:t>
            </a:r>
            <a:r>
              <a:rPr lang="en-GB" sz="8000" dirty="0" err="1" smtClean="0"/>
              <a:t>rady</a:t>
            </a:r>
            <a:r>
              <a:rPr lang="en-GB" sz="8000" dirty="0" smtClean="0"/>
              <a:t> </a:t>
            </a:r>
            <a:r>
              <a:rPr lang="en-GB" sz="8000" dirty="0" err="1" smtClean="0"/>
              <a:t>musí</a:t>
            </a:r>
            <a:r>
              <a:rPr lang="en-GB" sz="8000" dirty="0" smtClean="0"/>
              <a:t> </a:t>
            </a:r>
            <a:r>
              <a:rPr lang="en-GB" sz="8000" dirty="0" err="1" smtClean="0"/>
              <a:t>být</a:t>
            </a:r>
            <a:r>
              <a:rPr lang="en-GB" sz="8000" dirty="0" smtClean="0"/>
              <a:t> </a:t>
            </a:r>
            <a:r>
              <a:rPr lang="en-GB" sz="8000" dirty="0" err="1" smtClean="0"/>
              <a:t>rozhodnutí</a:t>
            </a:r>
            <a:r>
              <a:rPr lang="en-GB" sz="8000" dirty="0" smtClean="0"/>
              <a:t> </a:t>
            </a:r>
            <a:r>
              <a:rPr lang="en-GB" sz="8000" dirty="0" err="1" smtClean="0"/>
              <a:t>uznána</a:t>
            </a:r>
            <a:r>
              <a:rPr lang="en-GB" sz="8000" dirty="0" smtClean="0"/>
              <a:t> a </a:t>
            </a:r>
            <a:r>
              <a:rPr lang="en-GB" sz="8000" dirty="0" err="1" smtClean="0"/>
              <a:t>vykonatelná</a:t>
            </a:r>
            <a:r>
              <a:rPr lang="en-GB" dirty="0" smtClean="0"/>
              <a:t> </a:t>
            </a:r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8" y="327030"/>
            <a:ext cx="8575675" cy="1139825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447443" algn="l"/>
                <a:tab pos="896473" algn="l"/>
                <a:tab pos="1345500" algn="l"/>
                <a:tab pos="1794531" algn="l"/>
                <a:tab pos="2243562" algn="l"/>
                <a:tab pos="2692589" algn="l"/>
                <a:tab pos="3141621" algn="l"/>
                <a:tab pos="3590651" algn="l"/>
                <a:tab pos="4039680" algn="l"/>
                <a:tab pos="4488711" algn="l"/>
                <a:tab pos="4937740" algn="l"/>
                <a:tab pos="5386769" algn="l"/>
                <a:tab pos="5835799" algn="l"/>
                <a:tab pos="6284831" algn="l"/>
                <a:tab pos="6733858" algn="l"/>
                <a:tab pos="7182888" algn="l"/>
                <a:tab pos="7631917" algn="l"/>
                <a:tab pos="8080948" algn="l"/>
                <a:tab pos="8529978" algn="l"/>
                <a:tab pos="8979008" algn="l"/>
              </a:tabLst>
            </a:pPr>
            <a:r>
              <a:rPr lang="cs-CZ" dirty="0" smtClean="0"/>
              <a:t>Vymáhání v zemích mimo EU</a:t>
            </a:r>
            <a:endParaRPr lang="en-GB" dirty="0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idx="1"/>
          </p:nvPr>
        </p:nvSpPr>
        <p:spPr>
          <a:xfrm>
            <a:off x="741363" y="1963738"/>
            <a:ext cx="8739188" cy="4813300"/>
          </a:xfrm>
        </p:spPr>
        <p:txBody>
          <a:bodyPr>
            <a:normAutofit fontScale="55000" lnSpcReduction="20000"/>
          </a:bodyPr>
          <a:lstStyle/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sz="5000" dirty="0" err="1" smtClean="0"/>
              <a:t>Příslušnost</a:t>
            </a:r>
            <a:r>
              <a:rPr lang="en-GB" sz="5000" dirty="0" smtClean="0"/>
              <a:t> </a:t>
            </a:r>
            <a:r>
              <a:rPr lang="en-GB" sz="5000" dirty="0" err="1" smtClean="0"/>
              <a:t>práva</a:t>
            </a:r>
            <a:r>
              <a:rPr lang="en-GB" sz="5000" dirty="0" smtClean="0"/>
              <a:t> a </a:t>
            </a:r>
            <a:r>
              <a:rPr lang="en-GB" sz="5000" dirty="0" err="1" smtClean="0"/>
              <a:t>soudu</a:t>
            </a:r>
            <a:r>
              <a:rPr lang="en-GB" sz="5000" dirty="0" smtClean="0"/>
              <a:t>:</a:t>
            </a:r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sz="5000" dirty="0" smtClean="0"/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dirty="0" smtClean="0"/>
              <a:t>p</a:t>
            </a:r>
            <a:r>
              <a:rPr lang="en-GB" dirty="0" err="1" smtClean="0"/>
              <a:t>okud</a:t>
            </a:r>
            <a:r>
              <a:rPr lang="en-GB" dirty="0" smtClean="0"/>
              <a:t> </a:t>
            </a:r>
            <a:r>
              <a:rPr lang="en-GB" dirty="0" err="1" smtClean="0"/>
              <a:t>není</a:t>
            </a:r>
            <a:r>
              <a:rPr lang="en-GB" dirty="0" smtClean="0"/>
              <a:t> </a:t>
            </a:r>
            <a:r>
              <a:rPr lang="en-GB" dirty="0" err="1" smtClean="0"/>
              <a:t>sjednána</a:t>
            </a:r>
            <a:r>
              <a:rPr lang="en-GB" dirty="0" smtClean="0"/>
              <a:t> </a:t>
            </a:r>
            <a:r>
              <a:rPr lang="en-GB" dirty="0" err="1" smtClean="0"/>
              <a:t>mezi</a:t>
            </a:r>
            <a:r>
              <a:rPr lang="en-GB" dirty="0" smtClean="0"/>
              <a:t> ČR a </a:t>
            </a:r>
            <a:r>
              <a:rPr lang="en-GB" dirty="0" err="1" smtClean="0"/>
              <a:t>zemí</a:t>
            </a:r>
            <a:r>
              <a:rPr lang="en-GB" dirty="0" smtClean="0"/>
              <a:t>, v </a:t>
            </a:r>
            <a:r>
              <a:rPr lang="en-GB" dirty="0" err="1" smtClean="0"/>
              <a:t>níž</a:t>
            </a:r>
            <a:r>
              <a:rPr lang="en-GB" dirty="0" smtClean="0"/>
              <a:t> </a:t>
            </a:r>
            <a:r>
              <a:rPr lang="en-GB" dirty="0" err="1" smtClean="0"/>
              <a:t>má</a:t>
            </a:r>
            <a:r>
              <a:rPr lang="en-GB" dirty="0" smtClean="0"/>
              <a:t> </a:t>
            </a:r>
            <a:r>
              <a:rPr lang="cs-CZ" dirty="0" smtClean="0"/>
              <a:t> </a:t>
            </a:r>
            <a:r>
              <a:rPr lang="en-GB" dirty="0" err="1" smtClean="0"/>
              <a:t>své</a:t>
            </a:r>
            <a:r>
              <a:rPr lang="en-GB" dirty="0" smtClean="0"/>
              <a:t> </a:t>
            </a:r>
            <a:r>
              <a:rPr lang="en-GB" dirty="0" err="1" smtClean="0"/>
              <a:t>sídlo</a:t>
            </a:r>
            <a:r>
              <a:rPr lang="en-GB" dirty="0" smtClean="0"/>
              <a:t> </a:t>
            </a:r>
            <a:r>
              <a:rPr lang="en-GB" dirty="0" err="1" smtClean="0"/>
              <a:t>obchodní</a:t>
            </a:r>
            <a:r>
              <a:rPr lang="en-GB" dirty="0" smtClean="0"/>
              <a:t> </a:t>
            </a:r>
            <a:r>
              <a:rPr lang="en-GB" dirty="0" err="1" smtClean="0"/>
              <a:t>partner,“Smlouva</a:t>
            </a:r>
            <a:endParaRPr lang="cs-CZ" dirty="0" smtClean="0"/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cs-CZ" dirty="0" smtClean="0"/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o </a:t>
            </a:r>
            <a:r>
              <a:rPr lang="en-GB" dirty="0" err="1" smtClean="0"/>
              <a:t>vzá</a:t>
            </a:r>
            <a:r>
              <a:rPr lang="en-GB" dirty="0" smtClean="0"/>
              <a:t> </a:t>
            </a:r>
            <a:r>
              <a:rPr lang="en-GB" dirty="0" err="1" smtClean="0"/>
              <a:t>jemné</a:t>
            </a:r>
            <a:r>
              <a:rPr lang="en-GB" dirty="0" smtClean="0"/>
              <a:t> </a:t>
            </a:r>
            <a:r>
              <a:rPr lang="cs-CZ" dirty="0" smtClean="0"/>
              <a:t> p</a:t>
            </a:r>
            <a:r>
              <a:rPr lang="en-GB" dirty="0" err="1" smtClean="0"/>
              <a:t>rávní</a:t>
            </a:r>
            <a:r>
              <a:rPr lang="en-GB" dirty="0" smtClean="0"/>
              <a:t> </a:t>
            </a:r>
            <a:r>
              <a:rPr lang="en-GB" dirty="0" err="1" smtClean="0"/>
              <a:t>pomoci</a:t>
            </a:r>
            <a:r>
              <a:rPr lang="en-GB" dirty="0" smtClean="0"/>
              <a:t>“ /</a:t>
            </a:r>
            <a:r>
              <a:rPr lang="en-GB" dirty="0" err="1" smtClean="0"/>
              <a:t>info:viz</a:t>
            </a:r>
            <a:r>
              <a:rPr lang="en-GB" dirty="0" smtClean="0"/>
              <a:t> </a:t>
            </a:r>
            <a:r>
              <a:rPr lang="en-GB" dirty="0" err="1" smtClean="0"/>
              <a:t>mezinárodní</a:t>
            </a:r>
            <a:r>
              <a:rPr lang="en-GB" dirty="0" smtClean="0"/>
              <a:t> </a:t>
            </a:r>
            <a:r>
              <a:rPr lang="en-GB" dirty="0" err="1" smtClean="0"/>
              <a:t>odbor</a:t>
            </a:r>
            <a:r>
              <a:rPr lang="cs-CZ" dirty="0" smtClean="0"/>
              <a:t> </a:t>
            </a:r>
            <a:r>
              <a:rPr lang="en-GB" dirty="0" smtClean="0"/>
              <a:t> </a:t>
            </a:r>
            <a:r>
              <a:rPr lang="en-GB" dirty="0" err="1" smtClean="0"/>
              <a:t>Ministerstva</a:t>
            </a:r>
            <a:r>
              <a:rPr lang="en-GB" dirty="0" smtClean="0"/>
              <a:t> </a:t>
            </a:r>
            <a:r>
              <a:rPr lang="en-GB" dirty="0" err="1" smtClean="0"/>
              <a:t>spravedlnosti</a:t>
            </a:r>
            <a:r>
              <a:rPr lang="en-GB" dirty="0" smtClean="0"/>
              <a:t>/,</a:t>
            </a:r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dirty="0" smtClean="0"/>
              <a:t>        </a:t>
            </a:r>
            <a:r>
              <a:rPr lang="en-GB" dirty="0" smtClean="0"/>
              <a:t> </a:t>
            </a:r>
            <a:r>
              <a:rPr lang="en-GB" sz="3600" dirty="0" err="1"/>
              <a:t>nelze</a:t>
            </a:r>
            <a:r>
              <a:rPr lang="en-GB" sz="3600" dirty="0"/>
              <a:t> </a:t>
            </a:r>
            <a:r>
              <a:rPr lang="en-GB" sz="3600" dirty="0" err="1"/>
              <a:t>doporučit</a:t>
            </a:r>
            <a:r>
              <a:rPr lang="en-GB" sz="3600" dirty="0"/>
              <a:t> </a:t>
            </a:r>
            <a:r>
              <a:rPr lang="en-GB" sz="3600" dirty="0" err="1"/>
              <a:t>sjednání</a:t>
            </a:r>
            <a:r>
              <a:rPr lang="en-GB" sz="3600" dirty="0"/>
              <a:t> </a:t>
            </a:r>
            <a:r>
              <a:rPr lang="en-GB" sz="3600" dirty="0" err="1" smtClean="0"/>
              <a:t>příslušnosti</a:t>
            </a:r>
            <a:r>
              <a:rPr lang="cs-CZ" sz="3600" dirty="0" smtClean="0"/>
              <a:t> </a:t>
            </a:r>
            <a:r>
              <a:rPr lang="en-GB" sz="3600" dirty="0" smtClean="0"/>
              <a:t> </a:t>
            </a:r>
            <a:r>
              <a:rPr lang="en-GB" sz="3600" dirty="0" err="1"/>
              <a:t>čs.soudu</a:t>
            </a:r>
            <a:r>
              <a:rPr lang="en-GB" dirty="0" smtClean="0"/>
              <a:t>, </a:t>
            </a:r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dirty="0" smtClean="0"/>
              <a:t>        </a:t>
            </a:r>
            <a:r>
              <a:rPr lang="en-GB" dirty="0" smtClean="0"/>
              <a:t>ale je </a:t>
            </a:r>
            <a:r>
              <a:rPr lang="en-GB" dirty="0" err="1" smtClean="0"/>
              <a:t>třeba</a:t>
            </a:r>
            <a:r>
              <a:rPr lang="en-GB" dirty="0" smtClean="0"/>
              <a:t> </a:t>
            </a:r>
            <a:r>
              <a:rPr lang="en-GB" dirty="0" err="1" smtClean="0"/>
              <a:t>sjednat</a:t>
            </a:r>
            <a:r>
              <a:rPr lang="en-GB" dirty="0" smtClean="0"/>
              <a:t> </a:t>
            </a:r>
            <a:r>
              <a:rPr lang="en-GB" dirty="0" err="1" smtClean="0"/>
              <a:t>soud</a:t>
            </a:r>
            <a:r>
              <a:rPr lang="en-GB" dirty="0" smtClean="0"/>
              <a:t> v </a:t>
            </a:r>
            <a:r>
              <a:rPr lang="en-GB" dirty="0" err="1" smtClean="0"/>
              <a:t>zemi</a:t>
            </a:r>
            <a:r>
              <a:rPr lang="en-GB" dirty="0" smtClean="0"/>
              <a:t> </a:t>
            </a:r>
            <a:r>
              <a:rPr lang="en-GB" dirty="0" err="1" smtClean="0"/>
              <a:t>sídla</a:t>
            </a:r>
            <a:r>
              <a:rPr lang="en-GB" dirty="0" smtClean="0"/>
              <a:t> </a:t>
            </a:r>
            <a:r>
              <a:rPr lang="en-GB" dirty="0" err="1" smtClean="0"/>
              <a:t>odběratele</a:t>
            </a:r>
            <a:r>
              <a:rPr lang="en-GB" dirty="0" smtClean="0"/>
              <a:t> a</a:t>
            </a:r>
            <a:r>
              <a:rPr lang="cs-CZ" dirty="0" smtClean="0"/>
              <a:t> </a:t>
            </a:r>
            <a:r>
              <a:rPr lang="en-GB" dirty="0" err="1" smtClean="0"/>
              <a:t>příslušné</a:t>
            </a:r>
            <a:r>
              <a:rPr lang="en-GB" dirty="0" smtClean="0"/>
              <a:t> </a:t>
            </a:r>
            <a:r>
              <a:rPr lang="en-GB" dirty="0" err="1" smtClean="0"/>
              <a:t>právo</a:t>
            </a:r>
            <a:r>
              <a:rPr lang="en-GB" dirty="0" smtClean="0"/>
              <a:t>.</a:t>
            </a:r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err="1" smtClean="0"/>
              <a:t>Důvod</a:t>
            </a:r>
            <a:r>
              <a:rPr lang="en-GB" dirty="0" smtClean="0"/>
              <a:t>: </a:t>
            </a:r>
            <a:r>
              <a:rPr lang="en-GB" dirty="0" err="1" smtClean="0"/>
              <a:t>vykonatelnost</a:t>
            </a:r>
            <a:r>
              <a:rPr lang="en-GB" dirty="0" smtClean="0"/>
              <a:t> </a:t>
            </a:r>
            <a:r>
              <a:rPr lang="en-GB" dirty="0" err="1" smtClean="0"/>
              <a:t>soudního</a:t>
            </a:r>
            <a:r>
              <a:rPr lang="en-GB" dirty="0" smtClean="0"/>
              <a:t> </a:t>
            </a:r>
            <a:r>
              <a:rPr lang="en-GB" dirty="0" err="1" smtClean="0"/>
              <a:t>nálezu</a:t>
            </a:r>
            <a:endParaRPr lang="en-GB" dirty="0" smtClean="0"/>
          </a:p>
          <a:p>
            <a:pPr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594" y="207941"/>
            <a:ext cx="8574088" cy="1227138"/>
          </a:xfrm>
        </p:spPr>
        <p:txBody>
          <a:bodyPr/>
          <a:lstStyle/>
          <a:p>
            <a:r>
              <a:rPr lang="cs-CZ" sz="2800" dirty="0"/>
              <a:t>Závěry z hlediska managementu pohledávek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1363" y="1636701"/>
            <a:ext cx="8737600" cy="5286412"/>
          </a:xfrm>
        </p:spPr>
        <p:txBody>
          <a:bodyPr>
            <a:normAutofit fontScale="25000" lnSpcReduction="20000"/>
          </a:bodyPr>
          <a:lstStyle/>
          <a:p>
            <a:r>
              <a:rPr lang="cs-CZ" sz="7200" dirty="0" smtClean="0"/>
              <a:t>Základní možnosti,jak pohledávky  řešit: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</a:t>
            </a:r>
            <a:r>
              <a:rPr lang="cs-CZ" sz="7200" dirty="0" smtClean="0"/>
              <a:t> </a:t>
            </a:r>
            <a:r>
              <a:rPr lang="cs-CZ" sz="7200" dirty="0"/>
              <a:t>I. Prodej pohledávky</a:t>
            </a:r>
          </a:p>
          <a:p>
            <a:pPr>
              <a:buNone/>
            </a:pPr>
            <a:r>
              <a:rPr lang="cs-CZ" sz="7200" dirty="0" smtClean="0"/>
              <a:t>         </a:t>
            </a:r>
            <a:r>
              <a:rPr lang="cs-CZ" sz="7200" dirty="0"/>
              <a:t>- vyplatí se, když věřitel potřebuje rychle získat finanční </a:t>
            </a:r>
            <a:r>
              <a:rPr lang="cs-CZ" sz="7200" dirty="0" smtClean="0"/>
              <a:t>prostředky</a:t>
            </a:r>
            <a:r>
              <a:rPr lang="cs-CZ" sz="7200" dirty="0"/>
              <a:t>, zrychlit „</a:t>
            </a:r>
            <a:r>
              <a:rPr lang="cs-CZ" sz="7200" dirty="0" smtClean="0"/>
              <a:t>CASH</a:t>
            </a:r>
          </a:p>
          <a:p>
            <a:pPr>
              <a:buNone/>
            </a:pPr>
            <a:r>
              <a:rPr lang="cs-CZ" sz="7200" dirty="0" smtClean="0"/>
              <a:t>           </a:t>
            </a:r>
            <a:r>
              <a:rPr lang="cs-CZ" sz="7200" dirty="0"/>
              <a:t>FLOW</a:t>
            </a:r>
            <a:r>
              <a:rPr lang="cs-CZ" sz="7200" dirty="0" smtClean="0"/>
              <a:t>“  a </a:t>
            </a:r>
            <a:r>
              <a:rPr lang="cs-CZ" sz="7200" dirty="0"/>
              <a:t>když nemá čas na zdlouhavé vymáhání dluhu</a:t>
            </a:r>
            <a:r>
              <a:rPr lang="cs-CZ" sz="7200" dirty="0" smtClean="0"/>
              <a:t> 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</a:t>
            </a:r>
            <a:r>
              <a:rPr lang="cs-CZ" sz="7200" dirty="0" smtClean="0"/>
              <a:t> </a:t>
            </a:r>
            <a:r>
              <a:rPr lang="cs-CZ" sz="7200" dirty="0"/>
              <a:t>II</a:t>
            </a:r>
            <a:r>
              <a:rPr lang="cs-CZ" sz="7200" dirty="0" smtClean="0"/>
              <a:t>.  </a:t>
            </a:r>
            <a:r>
              <a:rPr lang="cs-CZ" sz="7200" dirty="0"/>
              <a:t>Možnost vymáhání pohledávky- tzv. „</a:t>
            </a:r>
            <a:r>
              <a:rPr lang="cs-CZ" sz="7200" dirty="0" err="1"/>
              <a:t>outsorcovat</a:t>
            </a:r>
            <a:r>
              <a:rPr lang="cs-CZ" sz="7200" dirty="0"/>
              <a:t>“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7200" dirty="0" smtClean="0"/>
              <a:t>   </a:t>
            </a:r>
            <a:r>
              <a:rPr lang="cs-CZ" sz="7200" dirty="0"/>
              <a:t>III. Vymáhání pohledávky samotným věřitelem</a:t>
            </a:r>
          </a:p>
          <a:p>
            <a:pPr>
              <a:buNone/>
            </a:pPr>
            <a:endParaRPr lang="cs-CZ" sz="7200" dirty="0" smtClean="0"/>
          </a:p>
          <a:p>
            <a:pPr>
              <a:buNone/>
            </a:pPr>
            <a:r>
              <a:rPr lang="cs-CZ" sz="7200" dirty="0" smtClean="0"/>
              <a:t>        </a:t>
            </a:r>
            <a:r>
              <a:rPr lang="cs-CZ" sz="7200" dirty="0"/>
              <a:t>Nevýhoda: dlužník komunikuje  přímo s věřitelem, </a:t>
            </a:r>
            <a:r>
              <a:rPr lang="cs-CZ" sz="7200" dirty="0" err="1" smtClean="0"/>
              <a:t>obvykleliknavý</a:t>
            </a:r>
            <a:r>
              <a:rPr lang="cs-CZ" sz="7200" dirty="0" smtClean="0"/>
              <a:t> </a:t>
            </a:r>
            <a:r>
              <a:rPr lang="cs-CZ" sz="7200" dirty="0"/>
              <a:t>přístup dlužníka.</a:t>
            </a:r>
          </a:p>
          <a:p>
            <a:pPr>
              <a:buNone/>
            </a:pPr>
            <a:endParaRPr lang="cs-CZ" sz="7200" dirty="0"/>
          </a:p>
          <a:p>
            <a:pPr>
              <a:buNone/>
            </a:pPr>
            <a:r>
              <a:rPr lang="cs-CZ" sz="7200" dirty="0"/>
              <a:t>          Teprve  když  je vymáhání pohledávky postoupeno advokátní</a:t>
            </a:r>
          </a:p>
          <a:p>
            <a:pPr>
              <a:buNone/>
            </a:pPr>
            <a:endParaRPr lang="cs-CZ" sz="7200" dirty="0"/>
          </a:p>
          <a:p>
            <a:pPr>
              <a:buNone/>
            </a:pPr>
            <a:r>
              <a:rPr lang="cs-CZ" sz="7200" dirty="0"/>
              <a:t>           kanceláři či jiné firmě, dlužník se obvykle zalekne a začíná</a:t>
            </a:r>
          </a:p>
          <a:p>
            <a:pPr>
              <a:buNone/>
            </a:pPr>
            <a:endParaRPr lang="cs-CZ" sz="7200" dirty="0"/>
          </a:p>
          <a:p>
            <a:pPr>
              <a:buNone/>
            </a:pPr>
            <a:r>
              <a:rPr lang="cs-CZ" sz="7200" dirty="0"/>
              <a:t>           jednat</a:t>
            </a:r>
            <a:r>
              <a:rPr lang="cs-CZ" sz="7200" dirty="0" smtClean="0"/>
              <a:t>. </a:t>
            </a:r>
            <a:r>
              <a:rPr lang="cs-CZ" sz="7200" dirty="0"/>
              <a:t>Při  neschopnosti  dlužníka pohledávku uhradit  </a:t>
            </a:r>
            <a:r>
              <a:rPr lang="cs-CZ" sz="7200" dirty="0" smtClean="0"/>
              <a:t>podává  </a:t>
            </a:r>
            <a:r>
              <a:rPr lang="cs-CZ" sz="7200" dirty="0"/>
              <a:t>dlužník nebo věřitel  </a:t>
            </a:r>
          </a:p>
          <a:p>
            <a:pPr>
              <a:buNone/>
            </a:pPr>
            <a:endParaRPr lang="cs-CZ" sz="7200" dirty="0" smtClean="0"/>
          </a:p>
          <a:p>
            <a:pPr>
              <a:buNone/>
            </a:pPr>
            <a:r>
              <a:rPr lang="cs-CZ" sz="7200" dirty="0" smtClean="0"/>
              <a:t>         </a:t>
            </a:r>
            <a:r>
              <a:rPr lang="cs-CZ" sz="7200" dirty="0"/>
              <a:t>„NÁVRH NA PROHLÁŠENÍ ÚPADKU </a:t>
            </a:r>
            <a:r>
              <a:rPr lang="cs-CZ" sz="7200"/>
              <a:t>V </a:t>
            </a:r>
            <a:r>
              <a:rPr lang="cs-CZ" sz="7200" smtClean="0"/>
              <a:t> </a:t>
            </a:r>
            <a:r>
              <a:rPr lang="cs-CZ" sz="7200" dirty="0"/>
              <a:t>INSOLVENČNÍM ŘÍZENÍ“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2" y="-498469"/>
            <a:ext cx="8609013" cy="2822575"/>
          </a:xfrm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443" algn="l"/>
                <a:tab pos="896473" algn="l"/>
                <a:tab pos="1345500" algn="l"/>
                <a:tab pos="1794531" algn="l"/>
                <a:tab pos="2243562" algn="l"/>
                <a:tab pos="2692589" algn="l"/>
                <a:tab pos="3141621" algn="l"/>
                <a:tab pos="3590651" algn="l"/>
                <a:tab pos="4039680" algn="l"/>
                <a:tab pos="4488711" algn="l"/>
                <a:tab pos="4937740" algn="l"/>
                <a:tab pos="5386769" algn="l"/>
                <a:tab pos="5835799" algn="l"/>
                <a:tab pos="6284831" algn="l"/>
                <a:tab pos="6733858" algn="l"/>
                <a:tab pos="7182888" algn="l"/>
                <a:tab pos="7631917" algn="l"/>
                <a:tab pos="8080948" algn="l"/>
                <a:tab pos="8529978" algn="l"/>
                <a:tab pos="8979008" algn="l"/>
              </a:tabLst>
            </a:pPr>
            <a:r>
              <a:rPr lang="en-GB" sz="2800" dirty="0"/>
              <a:t>                    </a:t>
            </a:r>
            <a:br>
              <a:rPr lang="en-GB" sz="2800" dirty="0"/>
            </a:br>
            <a:r>
              <a:rPr lang="en-GB" sz="2800" dirty="0"/>
              <a:t>  </a:t>
            </a:r>
            <a:br>
              <a:rPr lang="en-GB" sz="2800" dirty="0"/>
            </a:br>
            <a:r>
              <a:rPr lang="en-GB" sz="2800" dirty="0"/>
              <a:t>                                </a:t>
            </a:r>
            <a:br>
              <a:rPr lang="en-GB" sz="2800" dirty="0"/>
            </a:br>
            <a:r>
              <a:rPr lang="en-GB" sz="3200" dirty="0"/>
              <a:t>VYMÁHÁNÍ  POHLEDÁVEK</a:t>
            </a:r>
            <a:br>
              <a:rPr lang="en-GB" sz="3200" dirty="0"/>
            </a:br>
            <a:r>
              <a:rPr lang="en-GB" sz="2400" dirty="0" err="1"/>
              <a:t>Pravidla</a:t>
            </a:r>
            <a:r>
              <a:rPr lang="en-GB" sz="2400" dirty="0"/>
              <a:t> pro </a:t>
            </a:r>
            <a:r>
              <a:rPr lang="en-GB" sz="2400" dirty="0" err="1"/>
              <a:t>řízení</a:t>
            </a:r>
            <a:r>
              <a:rPr lang="en-GB" sz="2400" dirty="0"/>
              <a:t> </a:t>
            </a:r>
            <a:r>
              <a:rPr lang="en-GB" sz="2400" dirty="0" err="1"/>
              <a:t>pohledávek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/>
              <a:t>                                                                                               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idx="1"/>
          </p:nvPr>
        </p:nvSpPr>
        <p:spPr>
          <a:xfrm>
            <a:off x="741368" y="1963744"/>
            <a:ext cx="8772525" cy="48609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5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b="1" dirty="0" smtClean="0"/>
              <a:t>I. </a:t>
            </a:r>
            <a:r>
              <a:rPr lang="en-GB" b="1" dirty="0" err="1" smtClean="0"/>
              <a:t>Získávání</a:t>
            </a:r>
            <a:r>
              <a:rPr lang="en-GB" b="1" dirty="0" smtClean="0"/>
              <a:t> </a:t>
            </a:r>
            <a:r>
              <a:rPr lang="en-GB" b="1" dirty="0" err="1" smtClean="0"/>
              <a:t>informací</a:t>
            </a:r>
            <a:r>
              <a:rPr lang="en-GB" b="1" dirty="0" smtClean="0"/>
              <a:t> o </a:t>
            </a:r>
            <a:r>
              <a:rPr lang="en-GB" b="1" dirty="0" err="1" smtClean="0"/>
              <a:t>odběrateli</a:t>
            </a:r>
            <a:r>
              <a:rPr lang="en-GB" b="1" dirty="0" smtClean="0"/>
              <a:t> a </a:t>
            </a:r>
            <a:r>
              <a:rPr lang="en-GB" b="1" dirty="0" err="1" smtClean="0"/>
              <a:t>aktualizce</a:t>
            </a:r>
            <a:r>
              <a:rPr lang="en-GB" b="1" dirty="0" smtClean="0"/>
              <a:t> </a:t>
            </a:r>
            <a:r>
              <a:rPr lang="en-GB" b="1" dirty="0" err="1" smtClean="0"/>
              <a:t>těchto</a:t>
            </a:r>
            <a:r>
              <a:rPr lang="en-GB" b="1" dirty="0" smtClean="0"/>
              <a:t> </a:t>
            </a:r>
            <a:r>
              <a:rPr lang="en-GB" b="1" dirty="0" err="1" smtClean="0"/>
              <a:t>informací</a:t>
            </a:r>
            <a:endParaRPr lang="en-GB" b="1" dirty="0" smtClean="0"/>
          </a:p>
          <a:p>
            <a:pPr>
              <a:lnSpc>
                <a:spcPct val="95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/</a:t>
            </a:r>
            <a:r>
              <a:rPr lang="en-GB" sz="2800" dirty="0" err="1"/>
              <a:t>této</a:t>
            </a:r>
            <a:r>
              <a:rPr lang="en-GB" sz="2800" dirty="0"/>
              <a:t> </a:t>
            </a:r>
            <a:r>
              <a:rPr lang="en-GB" sz="2800" dirty="0" err="1"/>
              <a:t>činnosti</a:t>
            </a:r>
            <a:r>
              <a:rPr lang="en-GB" sz="2800" dirty="0"/>
              <a:t> je v </a:t>
            </a:r>
            <a:r>
              <a:rPr lang="en-GB" sz="2800" dirty="0" err="1"/>
              <a:t>exportujícím</a:t>
            </a:r>
            <a:r>
              <a:rPr lang="en-GB" sz="2800" dirty="0"/>
              <a:t> </a:t>
            </a:r>
            <a:r>
              <a:rPr lang="en-GB" sz="2800" dirty="0" err="1"/>
              <a:t>podniku</a:t>
            </a:r>
            <a:r>
              <a:rPr lang="en-GB" sz="2800" dirty="0"/>
              <a:t> </a:t>
            </a:r>
            <a:r>
              <a:rPr lang="en-GB" sz="2800" dirty="0" err="1"/>
              <a:t>bohužel</a:t>
            </a:r>
            <a:r>
              <a:rPr lang="en-GB" sz="2800" dirty="0"/>
              <a:t> </a:t>
            </a:r>
            <a:r>
              <a:rPr lang="en-GB" sz="2800" dirty="0" err="1"/>
              <a:t>obvykle</a:t>
            </a:r>
            <a:r>
              <a:rPr lang="en-GB" sz="2800" dirty="0"/>
              <a:t> </a:t>
            </a:r>
            <a:r>
              <a:rPr lang="en-GB" sz="2800" dirty="0" err="1"/>
              <a:t>věnována</a:t>
            </a:r>
            <a:r>
              <a:rPr lang="en-GB" sz="2800" dirty="0"/>
              <a:t> </a:t>
            </a:r>
            <a:r>
              <a:rPr lang="en-GB" sz="2800" dirty="0" err="1"/>
              <a:t>malá</a:t>
            </a:r>
            <a:r>
              <a:rPr lang="en-GB" sz="2800" dirty="0"/>
              <a:t> </a:t>
            </a:r>
            <a:r>
              <a:rPr lang="en-GB" sz="2800" dirty="0" err="1"/>
              <a:t>pozornost</a:t>
            </a:r>
            <a:r>
              <a:rPr lang="en-GB" sz="2800" dirty="0"/>
              <a:t>/</a:t>
            </a:r>
          </a:p>
          <a:p>
            <a:pPr>
              <a:lnSpc>
                <a:spcPct val="95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sz="2800" dirty="0"/>
          </a:p>
          <a:p>
            <a:pPr>
              <a:lnSpc>
                <a:spcPct val="95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b="1" dirty="0" smtClean="0"/>
              <a:t>II. </a:t>
            </a:r>
            <a:r>
              <a:rPr lang="en-GB" b="1" dirty="0" err="1" smtClean="0"/>
              <a:t>Neposkytovat</a:t>
            </a:r>
            <a:r>
              <a:rPr lang="en-GB" b="1" dirty="0" smtClean="0"/>
              <a:t> </a:t>
            </a:r>
            <a:r>
              <a:rPr lang="en-GB" b="1" dirty="0" err="1" smtClean="0"/>
              <a:t>další</a:t>
            </a:r>
            <a:r>
              <a:rPr lang="en-GB" b="1" dirty="0" smtClean="0"/>
              <a:t> </a:t>
            </a:r>
            <a:r>
              <a:rPr lang="en-GB" b="1" dirty="0" err="1" smtClean="0"/>
              <a:t>úvěry</a:t>
            </a:r>
            <a:r>
              <a:rPr lang="en-GB" b="1" dirty="0" smtClean="0"/>
              <a:t> </a:t>
            </a:r>
            <a:r>
              <a:rPr lang="en-GB" b="1" dirty="0" err="1" smtClean="0"/>
              <a:t>neplatičům</a:t>
            </a:r>
            <a:endParaRPr lang="en-GB" b="1" dirty="0" smtClean="0"/>
          </a:p>
          <a:p>
            <a:pPr>
              <a:lnSpc>
                <a:spcPct val="95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  </a:t>
            </a:r>
            <a:r>
              <a:rPr lang="en-GB" sz="2400" dirty="0"/>
              <a:t>/</a:t>
            </a:r>
            <a:r>
              <a:rPr lang="en-GB" sz="2400" dirty="0" err="1"/>
              <a:t>pokud</a:t>
            </a:r>
            <a:r>
              <a:rPr lang="en-GB" sz="2400" dirty="0"/>
              <a:t> </a:t>
            </a:r>
            <a:r>
              <a:rPr lang="en-GB" sz="2400" dirty="0" err="1"/>
              <a:t>nesplatí</a:t>
            </a:r>
            <a:r>
              <a:rPr lang="en-GB" sz="2400" dirty="0"/>
              <a:t> </a:t>
            </a:r>
            <a:r>
              <a:rPr lang="en-GB" sz="2400" dirty="0" err="1"/>
              <a:t>dříve</a:t>
            </a:r>
            <a:r>
              <a:rPr lang="en-GB" sz="2400" dirty="0"/>
              <a:t> </a:t>
            </a:r>
            <a:r>
              <a:rPr lang="en-GB" sz="2400" dirty="0" err="1"/>
              <a:t>poskytnuté</a:t>
            </a:r>
            <a:r>
              <a:rPr lang="en-GB" sz="2400" dirty="0"/>
              <a:t> </a:t>
            </a:r>
            <a:r>
              <a:rPr lang="en-GB" sz="2400" dirty="0" err="1"/>
              <a:t>úvěry</a:t>
            </a:r>
            <a:r>
              <a:rPr lang="en-GB" sz="2400" dirty="0"/>
              <a:t>/</a:t>
            </a:r>
          </a:p>
          <a:p>
            <a:pPr>
              <a:lnSpc>
                <a:spcPct val="95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sz="2400" dirty="0"/>
          </a:p>
          <a:p>
            <a:pPr>
              <a:lnSpc>
                <a:spcPct val="95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b="1" dirty="0" err="1" smtClean="0"/>
              <a:t>III.Pokusit</a:t>
            </a:r>
            <a:r>
              <a:rPr lang="en-GB" b="1" dirty="0" smtClean="0"/>
              <a:t> se </a:t>
            </a:r>
            <a:r>
              <a:rPr lang="en-GB" b="1" dirty="0" err="1" smtClean="0"/>
              <a:t>zjistit</a:t>
            </a:r>
            <a:r>
              <a:rPr lang="en-GB" b="1" dirty="0" smtClean="0"/>
              <a:t> </a:t>
            </a:r>
            <a:r>
              <a:rPr lang="en-GB" b="1" dirty="0" err="1" smtClean="0"/>
              <a:t>důvody</a:t>
            </a:r>
            <a:r>
              <a:rPr lang="en-GB" b="1" dirty="0" smtClean="0"/>
              <a:t>, pro </a:t>
            </a:r>
            <a:r>
              <a:rPr lang="en-GB" b="1" dirty="0" err="1" smtClean="0"/>
              <a:t>které</a:t>
            </a:r>
            <a:r>
              <a:rPr lang="en-GB" b="1" dirty="0" smtClean="0"/>
              <a:t> </a:t>
            </a:r>
            <a:r>
              <a:rPr lang="en-GB" b="1" dirty="0" err="1" smtClean="0"/>
              <a:t>odběratelé</a:t>
            </a:r>
            <a:r>
              <a:rPr lang="en-GB" b="1" dirty="0" smtClean="0"/>
              <a:t> </a:t>
            </a:r>
            <a:r>
              <a:rPr lang="en-GB" b="1" dirty="0" err="1" smtClean="0"/>
              <a:t>neplatí</a:t>
            </a:r>
            <a:r>
              <a:rPr lang="en-GB" b="1" dirty="0" smtClean="0"/>
              <a:t> </a:t>
            </a:r>
            <a:r>
              <a:rPr lang="en-GB" b="1" dirty="0" err="1" smtClean="0"/>
              <a:t>nebo</a:t>
            </a:r>
            <a:r>
              <a:rPr lang="en-GB" b="1" dirty="0" smtClean="0"/>
              <a:t> </a:t>
            </a:r>
            <a:r>
              <a:rPr lang="en-GB" b="1" dirty="0" err="1" smtClean="0"/>
              <a:t>platí</a:t>
            </a:r>
            <a:r>
              <a:rPr lang="en-GB" b="1" dirty="0" smtClean="0"/>
              <a:t> </a:t>
            </a:r>
            <a:r>
              <a:rPr lang="en-GB" b="1" dirty="0" err="1" smtClean="0"/>
              <a:t>po</a:t>
            </a:r>
            <a:r>
              <a:rPr lang="en-GB" b="1" dirty="0" smtClean="0"/>
              <a:t> </a:t>
            </a:r>
            <a:r>
              <a:rPr lang="en-GB" b="1" dirty="0" err="1" smtClean="0"/>
              <a:t>datu</a:t>
            </a:r>
            <a:r>
              <a:rPr lang="en-GB" b="1" dirty="0" smtClean="0"/>
              <a:t> </a:t>
            </a:r>
            <a:r>
              <a:rPr lang="en-GB" b="1" dirty="0" err="1" smtClean="0"/>
              <a:t>splatnosti</a:t>
            </a:r>
            <a:r>
              <a:rPr lang="en-GB" b="1" dirty="0" smtClean="0"/>
              <a:t> </a:t>
            </a:r>
            <a:r>
              <a:rPr lang="en-GB" b="1" dirty="0" err="1" smtClean="0"/>
              <a:t>faktury</a:t>
            </a:r>
            <a:r>
              <a:rPr lang="en-GB" sz="2800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2" y="327028"/>
            <a:ext cx="8609013" cy="1173163"/>
          </a:xfrm>
        </p:spPr>
        <p:txBody>
          <a:bodyPr/>
          <a:lstStyle/>
          <a:p>
            <a:pPr>
              <a:lnSpc>
                <a:spcPct val="93000"/>
              </a:lnSpc>
              <a:tabLst>
                <a:tab pos="0" algn="l"/>
                <a:tab pos="447443" algn="l"/>
                <a:tab pos="896473" algn="l"/>
                <a:tab pos="1345500" algn="l"/>
                <a:tab pos="1794531" algn="l"/>
                <a:tab pos="2243562" algn="l"/>
                <a:tab pos="2692589" algn="l"/>
                <a:tab pos="3141621" algn="l"/>
                <a:tab pos="3590651" algn="l"/>
                <a:tab pos="4039680" algn="l"/>
                <a:tab pos="4488711" algn="l"/>
                <a:tab pos="4937740" algn="l"/>
                <a:tab pos="5386769" algn="l"/>
                <a:tab pos="5835799" algn="l"/>
                <a:tab pos="6284831" algn="l"/>
                <a:tab pos="6733858" algn="l"/>
                <a:tab pos="7182888" algn="l"/>
                <a:tab pos="7631917" algn="l"/>
                <a:tab pos="8080948" algn="l"/>
                <a:tab pos="8529978" algn="l"/>
                <a:tab pos="8979008" algn="l"/>
              </a:tabLst>
            </a:pPr>
            <a:r>
              <a:rPr lang="en-GB" sz="2600" dirty="0" err="1"/>
              <a:t>Pravidla</a:t>
            </a:r>
            <a:r>
              <a:rPr lang="en-GB" sz="2600" dirty="0"/>
              <a:t> pro </a:t>
            </a:r>
            <a:r>
              <a:rPr lang="en-GB" sz="2600" dirty="0" err="1"/>
              <a:t>řízení</a:t>
            </a:r>
            <a:r>
              <a:rPr lang="en-GB" sz="2600" dirty="0"/>
              <a:t> </a:t>
            </a:r>
            <a:r>
              <a:rPr lang="en-GB" sz="2600" dirty="0" err="1"/>
              <a:t>pohledávek</a:t>
            </a:r>
            <a:r>
              <a:rPr lang="en-GB" sz="2600" dirty="0"/>
              <a:t> - </a:t>
            </a:r>
            <a:r>
              <a:rPr lang="en-GB" sz="2600" dirty="0" err="1"/>
              <a:t>II.část</a:t>
            </a:r>
            <a:endParaRPr lang="en-GB" sz="2600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idx="1"/>
          </p:nvPr>
        </p:nvSpPr>
        <p:spPr>
          <a:xfrm>
            <a:off x="592143" y="565128"/>
            <a:ext cx="8772525" cy="699613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5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cs-CZ" b="1" dirty="0" smtClean="0"/>
          </a:p>
          <a:p>
            <a:pPr>
              <a:lnSpc>
                <a:spcPct val="95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cs-CZ" b="1" dirty="0" smtClean="0"/>
          </a:p>
          <a:p>
            <a:pPr>
              <a:lnSpc>
                <a:spcPct val="95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b="1" dirty="0" smtClean="0"/>
              <a:t>IV. </a:t>
            </a:r>
            <a:r>
              <a:rPr lang="en-GB" b="1" dirty="0" err="1" smtClean="0"/>
              <a:t>Diverzifikace</a:t>
            </a:r>
            <a:r>
              <a:rPr lang="en-GB" b="1" dirty="0" smtClean="0"/>
              <a:t> </a:t>
            </a:r>
            <a:r>
              <a:rPr lang="en-GB" b="1" dirty="0" err="1" smtClean="0"/>
              <a:t>postupu</a:t>
            </a:r>
            <a:r>
              <a:rPr lang="en-GB" b="1" dirty="0" smtClean="0"/>
              <a:t> </a:t>
            </a:r>
            <a:r>
              <a:rPr lang="en-GB" b="1" dirty="0" err="1" smtClean="0"/>
              <a:t>vůči</a:t>
            </a:r>
            <a:r>
              <a:rPr lang="en-GB" b="1" dirty="0" smtClean="0"/>
              <a:t> </a:t>
            </a:r>
            <a:r>
              <a:rPr lang="en-GB" b="1" dirty="0" err="1" smtClean="0"/>
              <a:t>neplatičům</a:t>
            </a:r>
            <a:endParaRPr lang="en-GB" b="1" dirty="0" smtClean="0"/>
          </a:p>
          <a:p>
            <a:pPr>
              <a:lnSpc>
                <a:spcPct val="95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/</a:t>
            </a:r>
            <a:r>
              <a:rPr lang="cs-CZ" dirty="0" smtClean="0"/>
              <a:t>přednostně</a:t>
            </a:r>
            <a:r>
              <a:rPr lang="en-GB" dirty="0" err="1" smtClean="0"/>
              <a:t>stně</a:t>
            </a:r>
            <a:r>
              <a:rPr lang="en-GB" dirty="0" smtClean="0"/>
              <a:t> je </a:t>
            </a:r>
            <a:r>
              <a:rPr lang="en-GB" dirty="0" err="1" smtClean="0"/>
              <a:t>třeba</a:t>
            </a:r>
            <a:r>
              <a:rPr lang="en-GB" dirty="0" smtClean="0"/>
              <a:t> </a:t>
            </a:r>
            <a:r>
              <a:rPr lang="en-GB" dirty="0" err="1" smtClean="0"/>
              <a:t>urgovat</a:t>
            </a:r>
            <a:r>
              <a:rPr lang="en-GB" dirty="0" smtClean="0"/>
              <a:t> </a:t>
            </a:r>
            <a:r>
              <a:rPr lang="en-GB" dirty="0" err="1" smtClean="0"/>
              <a:t>velké</a:t>
            </a:r>
            <a:r>
              <a:rPr lang="en-GB" dirty="0" smtClean="0"/>
              <a:t> </a:t>
            </a:r>
            <a:r>
              <a:rPr lang="en-GB" dirty="0" err="1" smtClean="0"/>
              <a:t>částky</a:t>
            </a:r>
            <a:r>
              <a:rPr lang="en-GB" dirty="0" smtClean="0"/>
              <a:t>, </a:t>
            </a:r>
            <a:r>
              <a:rPr lang="en-GB" dirty="0" err="1" smtClean="0"/>
              <a:t>urguje</a:t>
            </a:r>
            <a:r>
              <a:rPr lang="en-GB" dirty="0" smtClean="0"/>
              <a:t> </a:t>
            </a:r>
            <a:r>
              <a:rPr lang="en-GB" dirty="0" err="1" smtClean="0"/>
              <a:t>vždy</a:t>
            </a:r>
            <a:r>
              <a:rPr lang="en-GB" dirty="0" smtClean="0"/>
              <a:t> </a:t>
            </a:r>
            <a:r>
              <a:rPr lang="en-GB" dirty="0" err="1" smtClean="0"/>
              <a:t>jiný</a:t>
            </a:r>
            <a:r>
              <a:rPr lang="en-GB" dirty="0" smtClean="0"/>
              <a:t> </a:t>
            </a:r>
            <a:r>
              <a:rPr lang="en-GB" dirty="0" err="1" smtClean="0"/>
              <a:t>pracovník</a:t>
            </a:r>
            <a:r>
              <a:rPr lang="en-GB" dirty="0" smtClean="0"/>
              <a:t> </a:t>
            </a:r>
            <a:r>
              <a:rPr lang="en-GB" dirty="0" err="1" smtClean="0"/>
              <a:t>než</a:t>
            </a:r>
            <a:r>
              <a:rPr lang="en-GB" dirty="0" smtClean="0"/>
              <a:t> ten, </a:t>
            </a:r>
            <a:r>
              <a:rPr lang="en-GB" dirty="0" err="1" smtClean="0"/>
              <a:t>který</a:t>
            </a:r>
            <a:r>
              <a:rPr lang="en-GB" dirty="0" smtClean="0"/>
              <a:t> </a:t>
            </a:r>
            <a:r>
              <a:rPr lang="en-GB" dirty="0" err="1" smtClean="0"/>
              <a:t>obchod</a:t>
            </a:r>
            <a:r>
              <a:rPr lang="en-GB" dirty="0" smtClean="0"/>
              <a:t> </a:t>
            </a:r>
            <a:r>
              <a:rPr lang="en-GB" dirty="0" err="1" smtClean="0"/>
              <a:t>sjednal</a:t>
            </a:r>
            <a:r>
              <a:rPr lang="en-GB" dirty="0" smtClean="0"/>
              <a:t> a </a:t>
            </a:r>
            <a:r>
              <a:rPr lang="en-GB" dirty="0" err="1" smtClean="0"/>
              <a:t>realizoval</a:t>
            </a:r>
            <a:r>
              <a:rPr lang="en-GB" dirty="0" smtClean="0"/>
              <a:t> !/</a:t>
            </a:r>
          </a:p>
          <a:p>
            <a:pPr>
              <a:lnSpc>
                <a:spcPct val="95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b="1" dirty="0" smtClean="0"/>
          </a:p>
          <a:p>
            <a:pPr>
              <a:lnSpc>
                <a:spcPct val="95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b="1" dirty="0" smtClean="0"/>
              <a:t>V.  Je </a:t>
            </a:r>
            <a:r>
              <a:rPr lang="en-GB" b="1" dirty="0" err="1" smtClean="0"/>
              <a:t>nutno</a:t>
            </a:r>
            <a:r>
              <a:rPr lang="en-GB" b="1" dirty="0" smtClean="0"/>
              <a:t> </a:t>
            </a:r>
            <a:r>
              <a:rPr lang="en-GB" b="1" dirty="0" err="1" smtClean="0"/>
              <a:t>presentovat</a:t>
            </a:r>
            <a:r>
              <a:rPr lang="en-GB" b="1" dirty="0" smtClean="0"/>
              <a:t> </a:t>
            </a:r>
            <a:r>
              <a:rPr lang="en-GB" b="1" dirty="0" err="1" smtClean="0"/>
              <a:t>bezchybné</a:t>
            </a:r>
            <a:r>
              <a:rPr lang="en-GB" b="1" dirty="0" smtClean="0"/>
              <a:t> </a:t>
            </a:r>
            <a:r>
              <a:rPr lang="en-GB" b="1" dirty="0" err="1" smtClean="0"/>
              <a:t>inkasní</a:t>
            </a:r>
            <a:r>
              <a:rPr lang="en-GB" b="1" dirty="0" smtClean="0"/>
              <a:t> </a:t>
            </a:r>
            <a:r>
              <a:rPr lang="en-GB" b="1" dirty="0" err="1" smtClean="0"/>
              <a:t>doklady</a:t>
            </a:r>
            <a:r>
              <a:rPr lang="en-GB" b="1" dirty="0" smtClean="0"/>
              <a:t>, </a:t>
            </a:r>
            <a:r>
              <a:rPr lang="en-GB" b="1" dirty="0" err="1" smtClean="0"/>
              <a:t>které</a:t>
            </a:r>
            <a:r>
              <a:rPr lang="en-GB" b="1" dirty="0" smtClean="0"/>
              <a:t> </a:t>
            </a:r>
            <a:r>
              <a:rPr lang="en-GB" b="1" dirty="0" err="1" smtClean="0"/>
              <a:t>neposkytují</a:t>
            </a:r>
            <a:r>
              <a:rPr lang="en-GB" b="1" dirty="0" smtClean="0"/>
              <a:t> </a:t>
            </a:r>
            <a:r>
              <a:rPr lang="en-GB" b="1" dirty="0" err="1" smtClean="0"/>
              <a:t>oprávnění</a:t>
            </a:r>
            <a:r>
              <a:rPr lang="en-GB" b="1" dirty="0" smtClean="0"/>
              <a:t> k </a:t>
            </a:r>
            <a:r>
              <a:rPr lang="en-GB" b="1" dirty="0" err="1" smtClean="0"/>
              <a:t>opožděnému</a:t>
            </a:r>
            <a:r>
              <a:rPr lang="en-GB" b="1" dirty="0" smtClean="0"/>
              <a:t> </a:t>
            </a:r>
            <a:r>
              <a:rPr lang="en-GB" b="1" dirty="0" err="1" smtClean="0"/>
              <a:t>placení</a:t>
            </a:r>
            <a:endParaRPr lang="en-GB" b="1" dirty="0" smtClean="0"/>
          </a:p>
          <a:p>
            <a:pPr>
              <a:lnSpc>
                <a:spcPct val="95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b="1" dirty="0" smtClean="0"/>
          </a:p>
          <a:p>
            <a:pPr>
              <a:lnSpc>
                <a:spcPct val="95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b="1" dirty="0" err="1" smtClean="0"/>
              <a:t>VI.Sjednání</a:t>
            </a:r>
            <a:r>
              <a:rPr lang="en-GB" b="1" dirty="0" smtClean="0"/>
              <a:t> </a:t>
            </a:r>
            <a:r>
              <a:rPr lang="en-GB" b="1" dirty="0" err="1" smtClean="0"/>
              <a:t>splátkového</a:t>
            </a:r>
            <a:r>
              <a:rPr lang="en-GB" b="1" dirty="0" smtClean="0"/>
              <a:t> </a:t>
            </a:r>
            <a:r>
              <a:rPr lang="en-GB" b="1" dirty="0" err="1" smtClean="0"/>
              <a:t>kalendáře</a:t>
            </a:r>
            <a:r>
              <a:rPr lang="en-GB" b="1" dirty="0" smtClean="0"/>
              <a:t> s </a:t>
            </a:r>
            <a:r>
              <a:rPr lang="en-GB" b="1" dirty="0" err="1" smtClean="0"/>
              <a:t>dlužníkem</a:t>
            </a:r>
            <a:endParaRPr lang="en-GB" b="1" dirty="0" smtClean="0"/>
          </a:p>
          <a:p>
            <a:pPr>
              <a:lnSpc>
                <a:spcPct val="95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b="1" dirty="0" smtClean="0"/>
          </a:p>
          <a:p>
            <a:pPr>
              <a:lnSpc>
                <a:spcPct val="95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b="1" dirty="0" smtClean="0"/>
              <a:t>VII. </a:t>
            </a:r>
            <a:r>
              <a:rPr lang="en-GB" b="1" dirty="0" err="1" smtClean="0"/>
              <a:t>Odměňovat</a:t>
            </a:r>
            <a:r>
              <a:rPr lang="en-GB" b="1" dirty="0" smtClean="0"/>
              <a:t> </a:t>
            </a:r>
            <a:r>
              <a:rPr lang="en-GB" b="1" dirty="0" err="1" smtClean="0"/>
              <a:t>pracovníky</a:t>
            </a:r>
            <a:r>
              <a:rPr lang="en-GB" b="1" dirty="0" smtClean="0"/>
              <a:t> </a:t>
            </a:r>
            <a:r>
              <a:rPr lang="en-GB" b="1" dirty="0" err="1" smtClean="0"/>
              <a:t>obchodního</a:t>
            </a:r>
            <a:r>
              <a:rPr lang="en-GB" b="1" dirty="0" smtClean="0"/>
              <a:t> </a:t>
            </a:r>
            <a:r>
              <a:rPr lang="en-GB" b="1" dirty="0" err="1" smtClean="0"/>
              <a:t>útvaru</a:t>
            </a:r>
            <a:r>
              <a:rPr lang="en-GB" b="1" dirty="0" smtClean="0"/>
              <a:t> </a:t>
            </a:r>
          </a:p>
          <a:p>
            <a:pPr>
              <a:lnSpc>
                <a:spcPct val="95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b="1" dirty="0" err="1" smtClean="0"/>
              <a:t>podle</a:t>
            </a:r>
            <a:r>
              <a:rPr lang="en-GB" b="1" dirty="0" smtClean="0"/>
              <a:t> </a:t>
            </a:r>
            <a:r>
              <a:rPr lang="en-GB" b="1" dirty="0" err="1" smtClean="0"/>
              <a:t>uhrazených</a:t>
            </a:r>
            <a:r>
              <a:rPr lang="en-GB" dirty="0" smtClean="0"/>
              <a:t> /a ne </a:t>
            </a:r>
            <a:r>
              <a:rPr lang="en-GB" dirty="0" err="1" smtClean="0"/>
              <a:t>jen</a:t>
            </a:r>
            <a:r>
              <a:rPr lang="en-GB" dirty="0" smtClean="0"/>
              <a:t> </a:t>
            </a:r>
            <a:r>
              <a:rPr lang="en-GB" dirty="0" err="1" smtClean="0"/>
              <a:t>sjednaných</a:t>
            </a:r>
            <a:r>
              <a:rPr lang="en-GB" dirty="0" smtClean="0"/>
              <a:t> </a:t>
            </a:r>
            <a:r>
              <a:rPr lang="en-GB" dirty="0" err="1" smtClean="0"/>
              <a:t>dodávek</a:t>
            </a:r>
            <a:r>
              <a:rPr lang="en-GB" dirty="0" smtClean="0"/>
              <a:t>/       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2" y="327031"/>
            <a:ext cx="8583613" cy="1146175"/>
          </a:xfrm>
        </p:spPr>
        <p:txBody>
          <a:bodyPr/>
          <a:lstStyle/>
          <a:p>
            <a:pPr>
              <a:lnSpc>
                <a:spcPct val="31000"/>
              </a:lnSpc>
              <a:tabLst>
                <a:tab pos="0" algn="l"/>
                <a:tab pos="447443" algn="l"/>
                <a:tab pos="896473" algn="l"/>
                <a:tab pos="1345500" algn="l"/>
                <a:tab pos="1794531" algn="l"/>
                <a:tab pos="2243562" algn="l"/>
                <a:tab pos="2692589" algn="l"/>
                <a:tab pos="3141621" algn="l"/>
                <a:tab pos="3590651" algn="l"/>
                <a:tab pos="4039680" algn="l"/>
                <a:tab pos="4488711" algn="l"/>
                <a:tab pos="4937740" algn="l"/>
                <a:tab pos="5386769" algn="l"/>
                <a:tab pos="5835799" algn="l"/>
                <a:tab pos="6284831" algn="l"/>
                <a:tab pos="6733858" algn="l"/>
                <a:tab pos="7182888" algn="l"/>
                <a:tab pos="7631917" algn="l"/>
                <a:tab pos="8080948" algn="l"/>
                <a:tab pos="8529978" algn="l"/>
                <a:tab pos="8979008" algn="l"/>
              </a:tabLst>
            </a:pPr>
            <a:r>
              <a:rPr lang="en-GB" dirty="0" err="1" smtClean="0"/>
              <a:t>Typy</a:t>
            </a:r>
            <a:r>
              <a:rPr lang="en-GB" dirty="0" smtClean="0"/>
              <a:t> </a:t>
            </a:r>
            <a:r>
              <a:rPr lang="en-GB" dirty="0" err="1" smtClean="0"/>
              <a:t>zákazníků</a:t>
            </a:r>
            <a:r>
              <a:rPr lang="en-GB" dirty="0" smtClean="0"/>
              <a:t>, </a:t>
            </a:r>
            <a:r>
              <a:rPr lang="en-GB" dirty="0" err="1" smtClean="0"/>
              <a:t>kteří</a:t>
            </a:r>
            <a:r>
              <a:rPr lang="en-GB" dirty="0" smtClean="0"/>
              <a:t> </a:t>
            </a:r>
            <a:r>
              <a:rPr lang="en-GB" dirty="0" err="1" smtClean="0"/>
              <a:t>neplatí</a:t>
            </a:r>
            <a:r>
              <a:rPr lang="en-GB" dirty="0" smtClean="0"/>
              <a:t> </a:t>
            </a:r>
            <a:r>
              <a:rPr lang="en-GB" dirty="0" err="1" smtClean="0"/>
              <a:t>včas</a:t>
            </a:r>
            <a:endParaRPr lang="en-GB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>
          <a:xfrm>
            <a:off x="741368" y="1963743"/>
            <a:ext cx="8747125" cy="48228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43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b="1" dirty="0" smtClean="0"/>
              <a:t>I.typ</a:t>
            </a:r>
            <a:r>
              <a:rPr lang="en-GB" dirty="0" smtClean="0"/>
              <a:t> – </a:t>
            </a:r>
            <a:r>
              <a:rPr lang="en-GB" dirty="0" err="1" smtClean="0"/>
              <a:t>obvykle</a:t>
            </a:r>
            <a:r>
              <a:rPr lang="en-GB" dirty="0" smtClean="0"/>
              <a:t> </a:t>
            </a:r>
            <a:r>
              <a:rPr lang="en-GB" dirty="0" err="1" smtClean="0"/>
              <a:t>stabilní</a:t>
            </a:r>
            <a:r>
              <a:rPr lang="en-GB" dirty="0" smtClean="0"/>
              <a:t> </a:t>
            </a:r>
            <a:r>
              <a:rPr lang="en-GB" dirty="0" err="1" smtClean="0"/>
              <a:t>zákazník</a:t>
            </a:r>
            <a:r>
              <a:rPr lang="en-GB" dirty="0" smtClean="0"/>
              <a:t>, </a:t>
            </a:r>
            <a:r>
              <a:rPr lang="en-GB" dirty="0" err="1" smtClean="0"/>
              <a:t>který</a:t>
            </a:r>
            <a:r>
              <a:rPr lang="en-GB" dirty="0" smtClean="0"/>
              <a:t> je </a:t>
            </a:r>
            <a:r>
              <a:rPr lang="en-GB" dirty="0" err="1" smtClean="0"/>
              <a:t>schopen</a:t>
            </a:r>
            <a:endParaRPr lang="en-GB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          </a:t>
            </a:r>
            <a:r>
              <a:rPr lang="cs-CZ" dirty="0" smtClean="0"/>
              <a:t>    </a:t>
            </a:r>
            <a:r>
              <a:rPr lang="en-GB" dirty="0" smtClean="0"/>
              <a:t> </a:t>
            </a:r>
            <a:r>
              <a:rPr lang="en-GB" dirty="0" err="1" smtClean="0"/>
              <a:t>platit</a:t>
            </a:r>
            <a:r>
              <a:rPr lang="en-GB" dirty="0" smtClean="0"/>
              <a:t> </a:t>
            </a:r>
            <a:r>
              <a:rPr lang="en-GB" dirty="0" err="1" smtClean="0"/>
              <a:t>včas</a:t>
            </a:r>
            <a:r>
              <a:rPr lang="en-GB" dirty="0" smtClean="0"/>
              <a:t>, ale </a:t>
            </a:r>
            <a:r>
              <a:rPr lang="en-GB" b="1" dirty="0" err="1" smtClean="0"/>
              <a:t>platí</a:t>
            </a:r>
            <a:r>
              <a:rPr lang="en-GB" b="1" dirty="0" smtClean="0"/>
              <a:t> </a:t>
            </a:r>
            <a:r>
              <a:rPr lang="en-GB" b="1" dirty="0" err="1" smtClean="0"/>
              <a:t>opožděně</a:t>
            </a:r>
            <a:endParaRPr lang="en-GB" b="1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  </a:t>
            </a:r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       </a:t>
            </a:r>
            <a:r>
              <a:rPr lang="cs-CZ" dirty="0" smtClean="0"/>
              <a:t>     </a:t>
            </a:r>
            <a:r>
              <a:rPr lang="en-GB" dirty="0" smtClean="0"/>
              <a:t> - </a:t>
            </a:r>
            <a:r>
              <a:rPr lang="en-GB" dirty="0" err="1" smtClean="0"/>
              <a:t>může</a:t>
            </a:r>
            <a:r>
              <a:rPr lang="en-GB" dirty="0" smtClean="0"/>
              <a:t> to </a:t>
            </a:r>
            <a:r>
              <a:rPr lang="en-GB" dirty="0" err="1" smtClean="0"/>
              <a:t>být</a:t>
            </a:r>
            <a:r>
              <a:rPr lang="en-GB" dirty="0" smtClean="0"/>
              <a:t> </a:t>
            </a:r>
            <a:r>
              <a:rPr lang="en-GB" dirty="0" err="1" smtClean="0"/>
              <a:t>způsobeno</a:t>
            </a:r>
            <a:r>
              <a:rPr lang="en-GB" dirty="0" smtClean="0"/>
              <a:t> </a:t>
            </a:r>
            <a:r>
              <a:rPr lang="en-GB" dirty="0" err="1" smtClean="0"/>
              <a:t>jeho</a:t>
            </a:r>
            <a:r>
              <a:rPr lang="en-GB" dirty="0" smtClean="0"/>
              <a:t> </a:t>
            </a:r>
            <a:r>
              <a:rPr lang="en-GB" dirty="0" err="1" smtClean="0"/>
              <a:t>špatnou</a:t>
            </a:r>
            <a:r>
              <a:rPr lang="en-GB" dirty="0" smtClean="0"/>
              <a:t> </a:t>
            </a:r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          </a:t>
            </a:r>
            <a:r>
              <a:rPr lang="cs-CZ" dirty="0" smtClean="0"/>
              <a:t>    </a:t>
            </a:r>
            <a:r>
              <a:rPr lang="en-GB" dirty="0" err="1" smtClean="0"/>
              <a:t>organizací</a:t>
            </a:r>
            <a:r>
              <a:rPr lang="en-GB" dirty="0" smtClean="0"/>
              <a:t>, </a:t>
            </a:r>
            <a:r>
              <a:rPr lang="en-GB" dirty="0" err="1" smtClean="0"/>
              <a:t>netečností</a:t>
            </a:r>
            <a:r>
              <a:rPr lang="en-GB" dirty="0" smtClean="0"/>
              <a:t> k </a:t>
            </a:r>
            <a:r>
              <a:rPr lang="en-GB" dirty="0" err="1" smtClean="0"/>
              <a:t>placení</a:t>
            </a:r>
            <a:r>
              <a:rPr lang="en-GB" dirty="0" smtClean="0"/>
              <a:t> </a:t>
            </a:r>
            <a:r>
              <a:rPr lang="en-GB" dirty="0" err="1" smtClean="0"/>
              <a:t>včas</a:t>
            </a:r>
            <a:r>
              <a:rPr lang="en-GB" dirty="0" smtClean="0"/>
              <a:t> </a:t>
            </a:r>
            <a:r>
              <a:rPr lang="en-GB" dirty="0" err="1" smtClean="0"/>
              <a:t>nebo</a:t>
            </a:r>
            <a:endParaRPr lang="en-GB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         </a:t>
            </a:r>
            <a:r>
              <a:rPr lang="cs-CZ" dirty="0" smtClean="0"/>
              <a:t>    </a:t>
            </a:r>
            <a:r>
              <a:rPr lang="en-GB" dirty="0" smtClean="0"/>
              <a:t> </a:t>
            </a:r>
            <a:r>
              <a:rPr lang="en-GB" dirty="0" err="1" smtClean="0"/>
              <a:t>řízením</a:t>
            </a:r>
            <a:r>
              <a:rPr lang="en-GB" dirty="0" smtClean="0"/>
              <a:t> </a:t>
            </a:r>
            <a:r>
              <a:rPr lang="en-GB" dirty="0" err="1" smtClean="0"/>
              <a:t>krátkodobých</a:t>
            </a:r>
            <a:r>
              <a:rPr lang="en-GB" dirty="0" smtClean="0"/>
              <a:t> </a:t>
            </a:r>
            <a:r>
              <a:rPr lang="en-GB" dirty="0" err="1" smtClean="0"/>
              <a:t>finančních</a:t>
            </a:r>
            <a:r>
              <a:rPr lang="en-GB" dirty="0" smtClean="0"/>
              <a:t> </a:t>
            </a:r>
            <a:r>
              <a:rPr lang="en-GB" dirty="0" err="1" smtClean="0"/>
              <a:t>aktiv</a:t>
            </a:r>
            <a:endParaRPr lang="en-GB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43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b="1" dirty="0" err="1" smtClean="0"/>
              <a:t>II.typ</a:t>
            </a:r>
            <a:r>
              <a:rPr lang="en-GB" b="1" dirty="0" smtClean="0"/>
              <a:t>-</a:t>
            </a:r>
            <a:r>
              <a:rPr lang="en-GB" dirty="0" smtClean="0"/>
              <a:t> </a:t>
            </a:r>
            <a:r>
              <a:rPr lang="en-GB" dirty="0" err="1" smtClean="0"/>
              <a:t>má</a:t>
            </a:r>
            <a:r>
              <a:rPr lang="en-GB" dirty="0" smtClean="0"/>
              <a:t> </a:t>
            </a:r>
            <a:r>
              <a:rPr lang="en-GB" b="1" dirty="0" err="1" smtClean="0"/>
              <a:t>finanční</a:t>
            </a:r>
            <a:r>
              <a:rPr lang="en-GB" b="1" dirty="0" smtClean="0"/>
              <a:t> </a:t>
            </a:r>
            <a:r>
              <a:rPr lang="en-GB" b="1" dirty="0" err="1" smtClean="0"/>
              <a:t>nebo</a:t>
            </a:r>
            <a:r>
              <a:rPr lang="en-GB" b="1" dirty="0" smtClean="0"/>
              <a:t> </a:t>
            </a:r>
            <a:r>
              <a:rPr lang="en-GB" b="1" dirty="0" err="1" smtClean="0"/>
              <a:t>systémové</a:t>
            </a:r>
            <a:r>
              <a:rPr lang="en-GB" b="1" dirty="0" smtClean="0"/>
              <a:t> </a:t>
            </a:r>
            <a:r>
              <a:rPr lang="en-GB" b="1" dirty="0" err="1" smtClean="0"/>
              <a:t>problémy</a:t>
            </a:r>
            <a:r>
              <a:rPr lang="en-GB" dirty="0" smtClean="0"/>
              <a:t>  </a:t>
            </a:r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        </a:t>
            </a:r>
            <a:r>
              <a:rPr lang="cs-CZ" dirty="0" smtClean="0"/>
              <a:t>    </a:t>
            </a:r>
            <a:r>
              <a:rPr lang="en-GB" dirty="0" smtClean="0"/>
              <a:t> - </a:t>
            </a:r>
            <a:r>
              <a:rPr lang="en-GB" dirty="0" err="1" smtClean="0"/>
              <a:t>finanční</a:t>
            </a:r>
            <a:r>
              <a:rPr lang="en-GB" dirty="0" smtClean="0"/>
              <a:t> </a:t>
            </a:r>
            <a:r>
              <a:rPr lang="en-GB" dirty="0" err="1" smtClean="0"/>
              <a:t>problémy</a:t>
            </a:r>
            <a:r>
              <a:rPr lang="en-GB" dirty="0" smtClean="0"/>
              <a:t> </a:t>
            </a:r>
            <a:r>
              <a:rPr lang="en-GB" dirty="0" err="1" smtClean="0"/>
              <a:t>mohou</a:t>
            </a:r>
            <a:r>
              <a:rPr lang="en-GB" dirty="0" smtClean="0"/>
              <a:t> </a:t>
            </a:r>
            <a:r>
              <a:rPr lang="en-GB" dirty="0" err="1" smtClean="0"/>
              <a:t>být</a:t>
            </a:r>
            <a:r>
              <a:rPr lang="en-GB" dirty="0" smtClean="0"/>
              <a:t> </a:t>
            </a:r>
            <a:r>
              <a:rPr lang="en-GB" b="1" dirty="0" err="1" smtClean="0"/>
              <a:t>dočasné</a:t>
            </a:r>
            <a:r>
              <a:rPr lang="en-GB" b="1" dirty="0" smtClean="0"/>
              <a:t>,</a:t>
            </a:r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b="1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b="1" dirty="0" smtClean="0"/>
              <a:t>           </a:t>
            </a:r>
            <a:r>
              <a:rPr lang="cs-CZ" b="1" dirty="0" smtClean="0"/>
              <a:t>    </a:t>
            </a:r>
            <a:r>
              <a:rPr lang="en-GB" b="1" dirty="0" smtClean="0"/>
              <a:t> </a:t>
            </a:r>
            <a:r>
              <a:rPr lang="en-GB" dirty="0" err="1" smtClean="0"/>
              <a:t>ty</a:t>
            </a:r>
            <a:r>
              <a:rPr lang="en-GB" dirty="0" smtClean="0"/>
              <a:t> </a:t>
            </a:r>
            <a:r>
              <a:rPr lang="en-GB" dirty="0" err="1" smtClean="0"/>
              <a:t>lze</a:t>
            </a:r>
            <a:r>
              <a:rPr lang="en-GB" dirty="0" smtClean="0"/>
              <a:t> </a:t>
            </a:r>
            <a:r>
              <a:rPr lang="en-GB" dirty="0" err="1" smtClean="0"/>
              <a:t>řešit</a:t>
            </a:r>
            <a:r>
              <a:rPr lang="en-GB" dirty="0" smtClean="0"/>
              <a:t> </a:t>
            </a:r>
            <a:r>
              <a:rPr lang="en-GB" dirty="0" err="1" smtClean="0"/>
              <a:t>vstřícně</a:t>
            </a:r>
            <a:r>
              <a:rPr lang="en-GB" dirty="0" smtClean="0"/>
              <a:t>,</a:t>
            </a:r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b="1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          </a:t>
            </a:r>
            <a:r>
              <a:rPr lang="cs-CZ" dirty="0" smtClean="0"/>
              <a:t>   </a:t>
            </a:r>
            <a:r>
              <a:rPr lang="en-GB" dirty="0" smtClean="0"/>
              <a:t> </a:t>
            </a:r>
            <a:r>
              <a:rPr lang="en-GB" dirty="0" err="1" smtClean="0"/>
              <a:t>nebo</a:t>
            </a:r>
            <a:r>
              <a:rPr lang="en-GB" dirty="0" smtClean="0"/>
              <a:t> </a:t>
            </a:r>
            <a:r>
              <a:rPr lang="en-GB" b="1" dirty="0" err="1" smtClean="0"/>
              <a:t>závažné-</a:t>
            </a:r>
            <a:r>
              <a:rPr lang="en-GB" dirty="0" err="1" smtClean="0"/>
              <a:t>ty</a:t>
            </a:r>
            <a:r>
              <a:rPr lang="en-GB" dirty="0" smtClean="0"/>
              <a:t> </a:t>
            </a:r>
            <a:r>
              <a:rPr lang="en-GB" dirty="0" err="1" smtClean="0"/>
              <a:t>jsou</a:t>
            </a:r>
            <a:r>
              <a:rPr lang="en-GB" dirty="0" smtClean="0"/>
              <a:t> </a:t>
            </a:r>
            <a:r>
              <a:rPr lang="en-GB" dirty="0" err="1" smtClean="0"/>
              <a:t>dlouhodobého</a:t>
            </a:r>
            <a:r>
              <a:rPr lang="en-GB" dirty="0" smtClean="0"/>
              <a:t> </a:t>
            </a:r>
            <a:r>
              <a:rPr lang="en-GB" dirty="0" err="1" smtClean="0"/>
              <a:t>rázu</a:t>
            </a:r>
            <a:r>
              <a:rPr lang="en-GB" dirty="0" smtClean="0"/>
              <a:t>.</a:t>
            </a:r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b="1" dirty="0" smtClean="0"/>
              <a:t> </a:t>
            </a:r>
            <a:endParaRPr lang="en-GB" b="1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         </a:t>
            </a:r>
            <a:r>
              <a:rPr lang="cs-CZ" dirty="0" smtClean="0"/>
              <a:t>   </a:t>
            </a:r>
            <a:r>
              <a:rPr lang="en-GB" dirty="0" smtClean="0"/>
              <a:t>  </a:t>
            </a:r>
            <a:r>
              <a:rPr lang="cs-CZ" dirty="0" smtClean="0"/>
              <a:t>-</a:t>
            </a:r>
            <a:r>
              <a:rPr lang="en-GB" dirty="0" err="1" smtClean="0"/>
              <a:t>Zákazních</a:t>
            </a:r>
            <a:r>
              <a:rPr lang="en-GB" dirty="0" smtClean="0"/>
              <a:t> </a:t>
            </a:r>
            <a:r>
              <a:rPr lang="en-GB" dirty="0" err="1" smtClean="0"/>
              <a:t>obvykle</a:t>
            </a:r>
            <a:r>
              <a:rPr lang="en-GB" dirty="0" smtClean="0"/>
              <a:t> </a:t>
            </a:r>
            <a:r>
              <a:rPr lang="en-GB" dirty="0" err="1" smtClean="0"/>
              <a:t>není</a:t>
            </a:r>
            <a:r>
              <a:rPr lang="en-GB" dirty="0" smtClean="0"/>
              <a:t> </a:t>
            </a:r>
            <a:r>
              <a:rPr lang="en-GB" dirty="0" err="1" smtClean="0"/>
              <a:t>schopen</a:t>
            </a:r>
            <a:r>
              <a:rPr lang="en-GB" dirty="0" smtClean="0"/>
              <a:t> </a:t>
            </a:r>
            <a:r>
              <a:rPr lang="en-GB" dirty="0" err="1" smtClean="0"/>
              <a:t>platit</a:t>
            </a:r>
            <a:r>
              <a:rPr lang="en-GB" dirty="0" smtClean="0"/>
              <a:t> a</a:t>
            </a:r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b="1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           </a:t>
            </a:r>
            <a:r>
              <a:rPr lang="cs-CZ" dirty="0" smtClean="0"/>
              <a:t>   </a:t>
            </a:r>
            <a:r>
              <a:rPr lang="en-GB" dirty="0" err="1" smtClean="0"/>
              <a:t>směřuje</a:t>
            </a:r>
            <a:r>
              <a:rPr lang="en-GB" dirty="0" smtClean="0"/>
              <a:t> k </a:t>
            </a:r>
            <a:r>
              <a:rPr lang="en-GB" dirty="0" err="1" smtClean="0"/>
              <a:t>bankrotu</a:t>
            </a:r>
            <a:r>
              <a:rPr lang="en-GB" dirty="0" smtClean="0"/>
              <a:t>. </a:t>
            </a:r>
            <a:r>
              <a:rPr lang="en-GB" dirty="0" err="1" smtClean="0"/>
              <a:t>Nutno</a:t>
            </a:r>
            <a:r>
              <a:rPr lang="en-GB" dirty="0" smtClean="0"/>
              <a:t> </a:t>
            </a:r>
            <a:r>
              <a:rPr lang="en-GB" b="1" dirty="0" err="1" smtClean="0"/>
              <a:t>zastavit</a:t>
            </a:r>
            <a:r>
              <a:rPr lang="en-GB" b="1" dirty="0" smtClean="0"/>
              <a:t> </a:t>
            </a:r>
            <a:r>
              <a:rPr lang="en-GB" b="1" dirty="0" err="1" smtClean="0"/>
              <a:t>úvěr</a:t>
            </a:r>
            <a:r>
              <a:rPr lang="en-GB" dirty="0" smtClean="0"/>
              <a:t>.</a:t>
            </a:r>
            <a:r>
              <a:rPr lang="en-GB" b="1" dirty="0" smtClean="0"/>
              <a:t> </a:t>
            </a:r>
            <a:r>
              <a:rPr lang="en-GB" dirty="0" smtClean="0"/>
              <a:t>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2" y="327031"/>
            <a:ext cx="8583613" cy="1146175"/>
          </a:xfrm>
        </p:spPr>
        <p:txBody>
          <a:bodyPr>
            <a:normAutofit/>
          </a:bodyPr>
          <a:lstStyle/>
          <a:p>
            <a:pPr>
              <a:lnSpc>
                <a:spcPct val="31000"/>
              </a:lnSpc>
              <a:tabLst>
                <a:tab pos="0" algn="l"/>
                <a:tab pos="447443" algn="l"/>
                <a:tab pos="896473" algn="l"/>
                <a:tab pos="1345500" algn="l"/>
                <a:tab pos="1794531" algn="l"/>
                <a:tab pos="2243562" algn="l"/>
                <a:tab pos="2692589" algn="l"/>
                <a:tab pos="3141621" algn="l"/>
                <a:tab pos="3590651" algn="l"/>
                <a:tab pos="4039680" algn="l"/>
                <a:tab pos="4488711" algn="l"/>
                <a:tab pos="4937740" algn="l"/>
                <a:tab pos="5386769" algn="l"/>
                <a:tab pos="5835799" algn="l"/>
                <a:tab pos="6284831" algn="l"/>
                <a:tab pos="6733858" algn="l"/>
                <a:tab pos="7182888" algn="l"/>
                <a:tab pos="7631917" algn="l"/>
                <a:tab pos="8080948" algn="l"/>
                <a:tab pos="8529978" algn="l"/>
                <a:tab pos="8979008" algn="l"/>
              </a:tabLst>
            </a:pPr>
            <a:r>
              <a:rPr lang="en-GB" dirty="0" smtClean="0"/>
              <a:t>III. </a:t>
            </a:r>
            <a:r>
              <a:rPr lang="en-GB" dirty="0" err="1" smtClean="0"/>
              <a:t>Typ</a:t>
            </a:r>
            <a:r>
              <a:rPr lang="en-GB" dirty="0" smtClean="0"/>
              <a:t> </a:t>
            </a:r>
            <a:r>
              <a:rPr lang="en-GB" dirty="0" err="1" smtClean="0"/>
              <a:t>zákazníka</a:t>
            </a:r>
            <a:r>
              <a:rPr lang="en-GB" dirty="0" smtClean="0"/>
              <a:t>, – </a:t>
            </a:r>
            <a:r>
              <a:rPr lang="en-GB" dirty="0" err="1" smtClean="0"/>
              <a:t>který</a:t>
            </a:r>
            <a:r>
              <a:rPr lang="en-GB" dirty="0" smtClean="0"/>
              <a:t> </a:t>
            </a:r>
            <a:r>
              <a:rPr lang="en-GB" dirty="0" err="1" smtClean="0"/>
              <a:t>nemá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    </a:t>
            </a:r>
            <a:br>
              <a:rPr lang="en-GB" dirty="0" smtClean="0"/>
            </a:br>
            <a:r>
              <a:rPr lang="en-GB" dirty="0" smtClean="0"/>
              <a:t>      </a:t>
            </a:r>
            <a:r>
              <a:rPr lang="en-GB" dirty="0" err="1" smtClean="0"/>
              <a:t>vůbec</a:t>
            </a:r>
            <a:r>
              <a:rPr lang="en-GB" dirty="0" smtClean="0"/>
              <a:t> </a:t>
            </a:r>
            <a:r>
              <a:rPr lang="en-GB" dirty="0" err="1" smtClean="0"/>
              <a:t>úmysl</a:t>
            </a:r>
            <a:r>
              <a:rPr lang="en-GB" dirty="0" smtClean="0"/>
              <a:t> </a:t>
            </a:r>
            <a:r>
              <a:rPr lang="en-GB" dirty="0" err="1" smtClean="0"/>
              <a:t>platit</a:t>
            </a:r>
            <a:endParaRPr lang="en-GB" dirty="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idx="1"/>
          </p:nvPr>
        </p:nvSpPr>
        <p:spPr>
          <a:xfrm>
            <a:off x="741368" y="1963743"/>
            <a:ext cx="8747125" cy="48228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43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err="1" smtClean="0"/>
              <a:t>Obvykle</a:t>
            </a:r>
            <a:r>
              <a:rPr lang="en-GB" dirty="0" smtClean="0"/>
              <a:t> </a:t>
            </a:r>
            <a:r>
              <a:rPr lang="en-GB" dirty="0" err="1" smtClean="0"/>
              <a:t>neodpovídá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urgence</a:t>
            </a:r>
            <a:r>
              <a:rPr lang="en-GB" dirty="0" smtClean="0"/>
              <a:t>, </a:t>
            </a:r>
            <a:r>
              <a:rPr lang="en-GB" dirty="0" err="1" smtClean="0"/>
              <a:t>nepřijímá</a:t>
            </a:r>
            <a:r>
              <a:rPr lang="en-GB" dirty="0" smtClean="0"/>
              <a:t> </a:t>
            </a:r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dirty="0" smtClean="0"/>
              <a:t>   </a:t>
            </a:r>
            <a:endParaRPr lang="en-GB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dirty="0" smtClean="0"/>
              <a:t>    </a:t>
            </a:r>
            <a:r>
              <a:rPr lang="en-GB" dirty="0" err="1" smtClean="0"/>
              <a:t>telefonické</a:t>
            </a:r>
            <a:r>
              <a:rPr lang="en-GB" dirty="0" smtClean="0"/>
              <a:t> </a:t>
            </a:r>
            <a:r>
              <a:rPr lang="en-GB" dirty="0" err="1" smtClean="0"/>
              <a:t>hovory</a:t>
            </a:r>
            <a:r>
              <a:rPr lang="en-GB" dirty="0" smtClean="0"/>
              <a:t>, </a:t>
            </a:r>
            <a:r>
              <a:rPr lang="en-GB" dirty="0" err="1" smtClean="0"/>
              <a:t>lže</a:t>
            </a:r>
            <a:r>
              <a:rPr lang="en-GB" dirty="0" smtClean="0"/>
              <a:t> a </a:t>
            </a:r>
            <a:r>
              <a:rPr lang="en-GB" dirty="0" err="1" smtClean="0"/>
              <a:t>vymlouvá</a:t>
            </a:r>
            <a:r>
              <a:rPr lang="en-GB" dirty="0" smtClean="0"/>
              <a:t> se,</a:t>
            </a:r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dirty="0" smtClean="0"/>
              <a:t>    </a:t>
            </a:r>
            <a:r>
              <a:rPr lang="en-GB" dirty="0" err="1" smtClean="0"/>
              <a:t>uvádí</a:t>
            </a:r>
            <a:r>
              <a:rPr lang="en-GB" dirty="0" smtClean="0"/>
              <a:t> </a:t>
            </a:r>
            <a:r>
              <a:rPr lang="en-GB" dirty="0" err="1" smtClean="0"/>
              <a:t>neadekvátní</a:t>
            </a:r>
            <a:r>
              <a:rPr lang="en-GB" dirty="0" smtClean="0"/>
              <a:t> </a:t>
            </a:r>
            <a:r>
              <a:rPr lang="en-GB" dirty="0" err="1" smtClean="0"/>
              <a:t>informace</a:t>
            </a:r>
            <a:r>
              <a:rPr lang="en-GB" dirty="0" smtClean="0"/>
              <a:t>.</a:t>
            </a:r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</a:t>
            </a:r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43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err="1" smtClean="0"/>
              <a:t>Řešení:A</a:t>
            </a:r>
            <a:r>
              <a:rPr lang="en-GB" dirty="0" smtClean="0"/>
              <a:t>/</a:t>
            </a:r>
            <a:r>
              <a:rPr lang="en-GB" dirty="0" err="1" smtClean="0"/>
              <a:t>případ</a:t>
            </a:r>
            <a:r>
              <a:rPr lang="en-GB" dirty="0" smtClean="0"/>
              <a:t> </a:t>
            </a:r>
            <a:r>
              <a:rPr lang="en-GB" dirty="0" err="1" smtClean="0"/>
              <a:t>předat</a:t>
            </a:r>
            <a:r>
              <a:rPr lang="en-GB" dirty="0" smtClean="0"/>
              <a:t> </a:t>
            </a:r>
            <a:r>
              <a:rPr lang="en-GB" dirty="0" err="1" smtClean="0"/>
              <a:t>rovnou</a:t>
            </a:r>
            <a:r>
              <a:rPr lang="en-GB" dirty="0" smtClean="0"/>
              <a:t> </a:t>
            </a:r>
            <a:r>
              <a:rPr lang="en-GB" dirty="0" err="1" smtClean="0"/>
              <a:t>advokátovi</a:t>
            </a:r>
            <a:r>
              <a:rPr lang="en-GB" dirty="0" smtClean="0"/>
              <a:t> k </a:t>
            </a:r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               </a:t>
            </a:r>
            <a:r>
              <a:rPr lang="en-GB" dirty="0" err="1" smtClean="0"/>
              <a:t>podání</a:t>
            </a:r>
            <a:r>
              <a:rPr lang="en-GB" dirty="0" smtClean="0"/>
              <a:t> </a:t>
            </a:r>
            <a:r>
              <a:rPr lang="en-GB" dirty="0" err="1" smtClean="0"/>
              <a:t>žaloby</a:t>
            </a:r>
            <a:r>
              <a:rPr lang="en-GB" dirty="0" smtClean="0"/>
              <a:t> </a:t>
            </a:r>
            <a:r>
              <a:rPr lang="en-GB" dirty="0" err="1" smtClean="0"/>
              <a:t>nebo</a:t>
            </a:r>
            <a:endParaRPr lang="en-GB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43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           B/ </a:t>
            </a:r>
            <a:r>
              <a:rPr lang="en-GB" dirty="0" err="1" smtClean="0"/>
              <a:t>případ</a:t>
            </a:r>
            <a:r>
              <a:rPr lang="en-GB" dirty="0" smtClean="0"/>
              <a:t> </a:t>
            </a:r>
            <a:r>
              <a:rPr lang="en-GB" dirty="0" err="1" smtClean="0"/>
              <a:t>předat</a:t>
            </a:r>
            <a:r>
              <a:rPr lang="en-GB" dirty="0" smtClean="0"/>
              <a:t> </a:t>
            </a:r>
            <a:r>
              <a:rPr lang="en-GB" dirty="0" err="1" smtClean="0"/>
              <a:t>společnosti</a:t>
            </a:r>
            <a:r>
              <a:rPr lang="en-GB" dirty="0" smtClean="0"/>
              <a:t>, </a:t>
            </a:r>
            <a:r>
              <a:rPr lang="en-GB" dirty="0" err="1" smtClean="0"/>
              <a:t>která</a:t>
            </a:r>
            <a:r>
              <a:rPr lang="en-GB" dirty="0" smtClean="0"/>
              <a:t> se </a:t>
            </a:r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                </a:t>
            </a:r>
            <a:r>
              <a:rPr lang="en-GB" dirty="0" err="1" smtClean="0"/>
              <a:t>zabývá</a:t>
            </a:r>
            <a:r>
              <a:rPr lang="en-GB" dirty="0" smtClean="0"/>
              <a:t> </a:t>
            </a:r>
            <a:r>
              <a:rPr lang="en-GB" dirty="0" err="1" smtClean="0"/>
              <a:t>správou</a:t>
            </a:r>
            <a:r>
              <a:rPr lang="en-GB" dirty="0" smtClean="0"/>
              <a:t> a </a:t>
            </a:r>
            <a:r>
              <a:rPr lang="en-GB" dirty="0" err="1" smtClean="0"/>
              <a:t>vymáháním</a:t>
            </a:r>
            <a:r>
              <a:rPr lang="en-GB" dirty="0" smtClean="0"/>
              <a:t> </a:t>
            </a:r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                </a:t>
            </a:r>
            <a:r>
              <a:rPr lang="en-GB" dirty="0" err="1" smtClean="0"/>
              <a:t>pohledávek</a:t>
            </a:r>
            <a:r>
              <a:rPr lang="en-GB" dirty="0" smtClean="0"/>
              <a:t>, </a:t>
            </a:r>
            <a:r>
              <a:rPr lang="en-GB" dirty="0" err="1" smtClean="0"/>
              <a:t>viz</a:t>
            </a:r>
            <a:r>
              <a:rPr lang="en-GB" dirty="0" smtClean="0"/>
              <a:t> </a:t>
            </a:r>
            <a:r>
              <a:rPr lang="en-GB" dirty="0" err="1" smtClean="0"/>
              <a:t>dále</a:t>
            </a:r>
            <a:r>
              <a:rPr lang="en-GB" dirty="0" smtClean="0"/>
              <a:t>.</a:t>
            </a:r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               </a:t>
            </a:r>
            <a:r>
              <a:rPr lang="en-GB" b="1" dirty="0" smtClean="0"/>
              <a:t> </a:t>
            </a:r>
            <a:r>
              <a:rPr lang="en-GB" b="1" dirty="0" err="1" smtClean="0"/>
              <a:t>Neplýtvejte</a:t>
            </a:r>
            <a:r>
              <a:rPr lang="en-GB" b="1" dirty="0" smtClean="0"/>
              <a:t> </a:t>
            </a:r>
            <a:r>
              <a:rPr lang="en-GB" b="1" dirty="0" err="1" smtClean="0"/>
              <a:t>časem</a:t>
            </a:r>
            <a:r>
              <a:rPr lang="en-GB" b="1" dirty="0" smtClean="0"/>
              <a:t>.</a:t>
            </a:r>
            <a:r>
              <a:rPr lang="en-GB" dirty="0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2" y="327031"/>
            <a:ext cx="8583613" cy="1146175"/>
          </a:xfrm>
        </p:spPr>
        <p:txBody>
          <a:bodyPr/>
          <a:lstStyle/>
          <a:p>
            <a:pPr>
              <a:lnSpc>
                <a:spcPct val="31000"/>
              </a:lnSpc>
              <a:tabLst>
                <a:tab pos="0" algn="l"/>
                <a:tab pos="447443" algn="l"/>
                <a:tab pos="896473" algn="l"/>
                <a:tab pos="1345500" algn="l"/>
                <a:tab pos="1794531" algn="l"/>
                <a:tab pos="2243562" algn="l"/>
                <a:tab pos="2692589" algn="l"/>
                <a:tab pos="3141621" algn="l"/>
                <a:tab pos="3590651" algn="l"/>
                <a:tab pos="4039680" algn="l"/>
                <a:tab pos="4488711" algn="l"/>
                <a:tab pos="4937740" algn="l"/>
                <a:tab pos="5386769" algn="l"/>
                <a:tab pos="5835799" algn="l"/>
                <a:tab pos="6284831" algn="l"/>
                <a:tab pos="6733858" algn="l"/>
                <a:tab pos="7182888" algn="l"/>
                <a:tab pos="7631917" algn="l"/>
                <a:tab pos="8080948" algn="l"/>
                <a:tab pos="8529978" algn="l"/>
                <a:tab pos="8979008" algn="l"/>
              </a:tabLst>
            </a:pPr>
            <a:r>
              <a:rPr lang="en-GB" dirty="0" smtClean="0"/>
              <a:t>IV. </a:t>
            </a:r>
            <a:r>
              <a:rPr lang="en-GB" dirty="0" err="1" smtClean="0"/>
              <a:t>typ</a:t>
            </a:r>
            <a:r>
              <a:rPr lang="en-GB" dirty="0" smtClean="0"/>
              <a:t> – </a:t>
            </a:r>
            <a:r>
              <a:rPr lang="en-GB" dirty="0" err="1" smtClean="0"/>
              <a:t>oprávnění</a:t>
            </a:r>
            <a:r>
              <a:rPr lang="en-GB" dirty="0" smtClean="0"/>
              <a:t> </a:t>
            </a:r>
            <a:r>
              <a:rPr lang="en-GB" dirty="0" err="1" smtClean="0"/>
              <a:t>dlužnící</a:t>
            </a:r>
            <a:endParaRPr lang="en-GB" dirty="0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idx="1"/>
          </p:nvPr>
        </p:nvSpPr>
        <p:spPr>
          <a:xfrm>
            <a:off x="682594" y="1779573"/>
            <a:ext cx="8805899" cy="5006995"/>
          </a:xfrm>
        </p:spPr>
        <p:txBody>
          <a:bodyPr/>
          <a:lstStyle/>
          <a:p>
            <a:pPr>
              <a:lnSpc>
                <a:spcPct val="43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dirty="0" smtClean="0"/>
              <a:t>  </a:t>
            </a:r>
            <a:r>
              <a:rPr lang="en-GB" dirty="0" smtClean="0"/>
              <a:t> </a:t>
            </a:r>
            <a:r>
              <a:rPr lang="en-GB" dirty="0" err="1" smtClean="0"/>
              <a:t>Dlužnící</a:t>
            </a:r>
            <a:r>
              <a:rPr lang="en-GB" dirty="0" smtClean="0"/>
              <a:t> </a:t>
            </a:r>
            <a:r>
              <a:rPr lang="en-GB" dirty="0" err="1" smtClean="0"/>
              <a:t>oprávněně</a:t>
            </a:r>
            <a:r>
              <a:rPr lang="en-GB" dirty="0" smtClean="0"/>
              <a:t> </a:t>
            </a:r>
            <a:r>
              <a:rPr lang="en-GB" dirty="0" err="1" smtClean="0"/>
              <a:t>namítají</a:t>
            </a:r>
            <a:r>
              <a:rPr lang="en-GB" dirty="0" smtClean="0"/>
              <a:t> </a:t>
            </a:r>
            <a:r>
              <a:rPr lang="en-GB" dirty="0" err="1" smtClean="0"/>
              <a:t>kvalitativní</a:t>
            </a:r>
            <a:r>
              <a:rPr lang="en-GB" dirty="0" smtClean="0"/>
              <a:t> </a:t>
            </a:r>
            <a:endParaRPr lang="cs-CZ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dirty="0" smtClean="0"/>
              <a:t> </a:t>
            </a:r>
            <a:r>
              <a:rPr lang="cs-CZ" dirty="0" smtClean="0"/>
              <a:t>     </a:t>
            </a:r>
            <a:r>
              <a:rPr lang="cs-CZ" dirty="0" smtClean="0"/>
              <a:t> </a:t>
            </a:r>
            <a:r>
              <a:rPr lang="en-GB" dirty="0" err="1" smtClean="0"/>
              <a:t>nebo</a:t>
            </a:r>
            <a:endParaRPr lang="en-GB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dirty="0" smtClean="0"/>
              <a:t>    </a:t>
            </a:r>
            <a:r>
              <a:rPr lang="en-GB" dirty="0" smtClean="0"/>
              <a:t>   </a:t>
            </a:r>
            <a:r>
              <a:rPr lang="en-GB" dirty="0" err="1" smtClean="0"/>
              <a:t>kvantitativní</a:t>
            </a:r>
            <a:r>
              <a:rPr lang="en-GB" dirty="0" smtClean="0"/>
              <a:t> </a:t>
            </a:r>
            <a:r>
              <a:rPr lang="en-GB" dirty="0" err="1" smtClean="0"/>
              <a:t>nedostatky</a:t>
            </a:r>
            <a:r>
              <a:rPr lang="en-GB" dirty="0" smtClean="0"/>
              <a:t> </a:t>
            </a:r>
            <a:r>
              <a:rPr lang="en-GB" dirty="0" err="1" smtClean="0"/>
              <a:t>zboží</a:t>
            </a:r>
            <a:r>
              <a:rPr lang="en-GB" dirty="0" smtClean="0"/>
              <a:t> </a:t>
            </a:r>
            <a:r>
              <a:rPr lang="en-GB" dirty="0" err="1" smtClean="0"/>
              <a:t>nebo</a:t>
            </a:r>
            <a:r>
              <a:rPr lang="en-GB" dirty="0" smtClean="0"/>
              <a:t> </a:t>
            </a:r>
            <a:r>
              <a:rPr lang="en-GB" dirty="0" err="1" smtClean="0"/>
              <a:t>služeb</a:t>
            </a:r>
            <a:endParaRPr lang="en-GB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43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dirty="0" smtClean="0"/>
              <a:t> </a:t>
            </a:r>
            <a:r>
              <a:rPr lang="en-GB" dirty="0" smtClean="0"/>
              <a:t> </a:t>
            </a:r>
            <a:r>
              <a:rPr lang="en-GB" dirty="0" err="1" smtClean="0"/>
              <a:t>Dodavatel</a:t>
            </a:r>
            <a:r>
              <a:rPr lang="en-GB" dirty="0" smtClean="0"/>
              <a:t> </a:t>
            </a:r>
            <a:r>
              <a:rPr lang="en-GB" dirty="0" err="1" smtClean="0"/>
              <a:t>jejich</a:t>
            </a:r>
            <a:r>
              <a:rPr lang="en-GB" dirty="0" smtClean="0"/>
              <a:t> </a:t>
            </a:r>
            <a:r>
              <a:rPr lang="en-GB" dirty="0" err="1" smtClean="0"/>
              <a:t>oprávněné</a:t>
            </a:r>
            <a:r>
              <a:rPr lang="en-GB" dirty="0" smtClean="0"/>
              <a:t> </a:t>
            </a:r>
            <a:r>
              <a:rPr lang="en-GB" dirty="0" err="1" smtClean="0"/>
              <a:t>námity</a:t>
            </a:r>
            <a:r>
              <a:rPr lang="en-GB" dirty="0" smtClean="0"/>
              <a:t> </a:t>
            </a:r>
            <a:r>
              <a:rPr lang="en-GB" dirty="0" err="1" smtClean="0"/>
              <a:t>neřeší</a:t>
            </a:r>
            <a:r>
              <a:rPr lang="en-GB" dirty="0" smtClean="0"/>
              <a:t> </a:t>
            </a:r>
            <a:r>
              <a:rPr lang="en-GB" dirty="0" smtClean="0"/>
              <a:t>a</a:t>
            </a:r>
            <a:endParaRPr lang="cs-CZ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dirty="0" smtClean="0"/>
              <a:t> </a:t>
            </a:r>
            <a:r>
              <a:rPr lang="cs-CZ" dirty="0" smtClean="0"/>
              <a:t>    </a:t>
            </a:r>
            <a:r>
              <a:rPr lang="en-GB" dirty="0" smtClean="0"/>
              <a:t> </a:t>
            </a:r>
            <a:r>
              <a:rPr lang="en-GB" dirty="0" err="1" smtClean="0"/>
              <a:t>tvrdí</a:t>
            </a:r>
            <a:r>
              <a:rPr lang="cs-CZ" dirty="0" smtClean="0"/>
              <a:t>, </a:t>
            </a:r>
            <a:r>
              <a:rPr lang="en-GB" dirty="0" err="1" smtClean="0"/>
              <a:t>že</a:t>
            </a:r>
            <a:r>
              <a:rPr lang="en-GB" dirty="0" smtClean="0"/>
              <a:t> </a:t>
            </a:r>
            <a:r>
              <a:rPr lang="en-GB" dirty="0" err="1" smtClean="0"/>
              <a:t>výše</a:t>
            </a:r>
            <a:r>
              <a:rPr lang="en-GB" dirty="0" smtClean="0"/>
              <a:t> </a:t>
            </a:r>
            <a:r>
              <a:rPr lang="en-GB" dirty="0" err="1" smtClean="0"/>
              <a:t>jeho</a:t>
            </a:r>
            <a:r>
              <a:rPr lang="en-GB" dirty="0" smtClean="0"/>
              <a:t> </a:t>
            </a:r>
            <a:r>
              <a:rPr lang="en-GB" dirty="0" err="1" smtClean="0"/>
              <a:t>pohledávky</a:t>
            </a:r>
            <a:r>
              <a:rPr lang="en-GB" dirty="0" smtClean="0"/>
              <a:t> je </a:t>
            </a:r>
            <a:r>
              <a:rPr lang="en-GB" dirty="0" err="1" smtClean="0"/>
              <a:t>oprávněná</a:t>
            </a:r>
            <a:endParaRPr lang="en-GB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43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dirty="0" smtClean="0"/>
              <a:t>  </a:t>
            </a:r>
            <a:r>
              <a:rPr lang="en-GB" dirty="0" err="1" smtClean="0"/>
              <a:t>Jednáním</a:t>
            </a:r>
            <a:r>
              <a:rPr lang="en-GB" dirty="0" smtClean="0"/>
              <a:t> </a:t>
            </a:r>
            <a:r>
              <a:rPr lang="en-GB" dirty="0" err="1" smtClean="0"/>
              <a:t>lze</a:t>
            </a:r>
            <a:r>
              <a:rPr lang="en-GB" dirty="0" smtClean="0"/>
              <a:t> </a:t>
            </a:r>
            <a:r>
              <a:rPr lang="en-GB" dirty="0" err="1" smtClean="0"/>
              <a:t>tyto</a:t>
            </a:r>
            <a:r>
              <a:rPr lang="en-GB" dirty="0" smtClean="0"/>
              <a:t> </a:t>
            </a:r>
            <a:r>
              <a:rPr lang="en-GB" dirty="0" err="1" smtClean="0"/>
              <a:t>případy</a:t>
            </a:r>
            <a:r>
              <a:rPr lang="en-GB" dirty="0" smtClean="0"/>
              <a:t> </a:t>
            </a:r>
            <a:r>
              <a:rPr lang="cs-CZ" dirty="0" smtClean="0"/>
              <a:t>obvykle </a:t>
            </a:r>
            <a:r>
              <a:rPr lang="en-GB" dirty="0" err="1" smtClean="0"/>
              <a:t>relativně</a:t>
            </a:r>
            <a:endParaRPr lang="cs-CZ" dirty="0" smtClean="0"/>
          </a:p>
          <a:p>
            <a:pPr>
              <a:lnSpc>
                <a:spcPct val="43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dirty="0" smtClean="0"/>
              <a:t> </a:t>
            </a:r>
            <a:r>
              <a:rPr lang="cs-CZ" dirty="0" smtClean="0"/>
              <a:t>    </a:t>
            </a:r>
            <a:r>
              <a:rPr lang="en-GB" dirty="0" smtClean="0"/>
              <a:t> </a:t>
            </a:r>
            <a:r>
              <a:rPr lang="en-GB" dirty="0" err="1" smtClean="0"/>
              <a:t>rychle</a:t>
            </a:r>
            <a:r>
              <a:rPr lang="en-GB" dirty="0" smtClean="0"/>
              <a:t> </a:t>
            </a:r>
            <a:r>
              <a:rPr lang="en-GB" dirty="0" smtClean="0"/>
              <a:t>a</a:t>
            </a:r>
            <a:r>
              <a:rPr lang="cs-CZ" dirty="0" smtClean="0"/>
              <a:t> </a:t>
            </a:r>
            <a:r>
              <a:rPr lang="en-GB" dirty="0" err="1" smtClean="0"/>
              <a:t>snadno</a:t>
            </a:r>
            <a:r>
              <a:rPr lang="en-GB" dirty="0" smtClean="0"/>
              <a:t> </a:t>
            </a:r>
            <a:r>
              <a:rPr lang="en-GB" dirty="0" err="1" smtClean="0"/>
              <a:t>vyřešit</a:t>
            </a:r>
            <a:r>
              <a:rPr lang="en-GB" dirty="0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8" y="327029"/>
            <a:ext cx="8594725" cy="1158875"/>
          </a:xfrm>
        </p:spPr>
        <p:txBody>
          <a:bodyPr>
            <a:normAutofit/>
          </a:bodyPr>
          <a:lstStyle/>
          <a:p>
            <a:pPr>
              <a:lnSpc>
                <a:spcPct val="50000"/>
              </a:lnSpc>
              <a:tabLst>
                <a:tab pos="0" algn="l"/>
                <a:tab pos="447443" algn="l"/>
                <a:tab pos="896473" algn="l"/>
                <a:tab pos="1345500" algn="l"/>
                <a:tab pos="1794531" algn="l"/>
                <a:tab pos="2243562" algn="l"/>
                <a:tab pos="2692589" algn="l"/>
                <a:tab pos="3141621" algn="l"/>
                <a:tab pos="3590651" algn="l"/>
                <a:tab pos="4039680" algn="l"/>
                <a:tab pos="4488711" algn="l"/>
                <a:tab pos="4937740" algn="l"/>
                <a:tab pos="5386769" algn="l"/>
                <a:tab pos="5835799" algn="l"/>
                <a:tab pos="6284831" algn="l"/>
                <a:tab pos="6733858" algn="l"/>
                <a:tab pos="7182888" algn="l"/>
                <a:tab pos="7631917" algn="l"/>
                <a:tab pos="8080948" algn="l"/>
                <a:tab pos="8529978" algn="l"/>
                <a:tab pos="8979008" algn="l"/>
              </a:tabLst>
            </a:pPr>
            <a:r>
              <a:rPr lang="en-GB" dirty="0" err="1" smtClean="0"/>
              <a:t>Externí</a:t>
            </a:r>
            <a:r>
              <a:rPr lang="en-GB" dirty="0" smtClean="0"/>
              <a:t> management </a:t>
            </a:r>
            <a:r>
              <a:rPr lang="en-GB" dirty="0" err="1" smtClean="0"/>
              <a:t>pohledávek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2600" dirty="0"/>
              <a:t>/portfolio </a:t>
            </a:r>
            <a:r>
              <a:rPr lang="en-GB" sz="2600" dirty="0" err="1"/>
              <a:t>řešení</a:t>
            </a:r>
            <a:r>
              <a:rPr lang="en-GB" sz="2600" dirty="0"/>
              <a:t> </a:t>
            </a:r>
            <a:r>
              <a:rPr lang="en-GB" sz="2600" dirty="0" err="1"/>
              <a:t>pohledávek</a:t>
            </a:r>
            <a:r>
              <a:rPr lang="en-GB" sz="2600" dirty="0"/>
              <a:t> </a:t>
            </a:r>
            <a:r>
              <a:rPr lang="en-GB" sz="2600" dirty="0" err="1"/>
              <a:t>specializovanou</a:t>
            </a:r>
            <a:r>
              <a:rPr lang="en-GB" sz="2600" dirty="0"/>
              <a:t> </a:t>
            </a:r>
            <a:r>
              <a:rPr lang="en-GB" sz="2600" dirty="0" err="1"/>
              <a:t>firmou</a:t>
            </a:r>
            <a:r>
              <a:rPr lang="en-GB" sz="2600" dirty="0"/>
              <a:t>/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idx="1"/>
          </p:nvPr>
        </p:nvSpPr>
        <p:spPr>
          <a:xfrm>
            <a:off x="741363" y="1963740"/>
            <a:ext cx="8758238" cy="53467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b="1" dirty="0" err="1" smtClean="0"/>
              <a:t>Zásady</a:t>
            </a:r>
            <a:r>
              <a:rPr lang="en-GB" b="1" dirty="0" smtClean="0"/>
              <a:t> pro </a:t>
            </a:r>
            <a:r>
              <a:rPr lang="en-GB" b="1" dirty="0" err="1" smtClean="0"/>
              <a:t>práci</a:t>
            </a:r>
            <a:r>
              <a:rPr lang="en-GB" b="1" dirty="0" smtClean="0"/>
              <a:t> </a:t>
            </a:r>
            <a:r>
              <a:rPr lang="en-GB" b="1" dirty="0" err="1" smtClean="0"/>
              <a:t>těchto</a:t>
            </a:r>
            <a:r>
              <a:rPr lang="en-GB" b="1" dirty="0" smtClean="0"/>
              <a:t> </a:t>
            </a:r>
            <a:r>
              <a:rPr lang="en-GB" b="1" dirty="0" err="1" smtClean="0"/>
              <a:t>společností</a:t>
            </a:r>
            <a:r>
              <a:rPr lang="en-GB" b="1" dirty="0" smtClean="0"/>
              <a:t>:</a:t>
            </a:r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 </a:t>
            </a:r>
            <a:r>
              <a:rPr lang="en-GB" dirty="0" err="1" smtClean="0"/>
              <a:t>práce</a:t>
            </a:r>
            <a:r>
              <a:rPr lang="en-GB" dirty="0" smtClean="0"/>
              <a:t> </a:t>
            </a:r>
            <a:r>
              <a:rPr lang="en-GB" dirty="0" err="1" smtClean="0"/>
              <a:t>podle</a:t>
            </a:r>
            <a:r>
              <a:rPr lang="en-GB" dirty="0" smtClean="0"/>
              <a:t> </a:t>
            </a:r>
            <a:r>
              <a:rPr lang="en-GB" dirty="0" err="1" smtClean="0"/>
              <a:t>mezinárodních</a:t>
            </a:r>
            <a:r>
              <a:rPr lang="en-GB" dirty="0" smtClean="0"/>
              <a:t> </a:t>
            </a:r>
            <a:r>
              <a:rPr lang="en-GB" dirty="0" err="1" smtClean="0"/>
              <a:t>standartů</a:t>
            </a: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</a:t>
            </a:r>
            <a:r>
              <a:rPr lang="en-GB" dirty="0" err="1" smtClean="0"/>
              <a:t>dodržování</a:t>
            </a:r>
            <a:r>
              <a:rPr lang="en-GB" dirty="0" smtClean="0"/>
              <a:t> </a:t>
            </a:r>
            <a:r>
              <a:rPr lang="en-GB" dirty="0" err="1" smtClean="0"/>
              <a:t>etického</a:t>
            </a:r>
            <a:r>
              <a:rPr lang="en-GB" dirty="0" smtClean="0"/>
              <a:t> </a:t>
            </a:r>
            <a:r>
              <a:rPr lang="en-GB" dirty="0" err="1" smtClean="0"/>
              <a:t>kodexu</a:t>
            </a: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-</a:t>
            </a:r>
            <a:r>
              <a:rPr lang="en-GB" dirty="0" err="1" smtClean="0"/>
              <a:t>možnosti</a:t>
            </a:r>
            <a:r>
              <a:rPr lang="en-GB" dirty="0" smtClean="0"/>
              <a:t> </a:t>
            </a:r>
            <a:r>
              <a:rPr lang="en-GB" dirty="0" err="1" smtClean="0"/>
              <a:t>využít</a:t>
            </a:r>
            <a:r>
              <a:rPr lang="en-GB" dirty="0" smtClean="0"/>
              <a:t> </a:t>
            </a:r>
            <a:r>
              <a:rPr lang="en-GB" dirty="0" err="1" smtClean="0"/>
              <a:t>jako</a:t>
            </a:r>
            <a:r>
              <a:rPr lang="en-GB" dirty="0" smtClean="0"/>
              <a:t> „</a:t>
            </a:r>
            <a:r>
              <a:rPr lang="en-GB" dirty="0" err="1" smtClean="0"/>
              <a:t>komplexní</a:t>
            </a:r>
            <a:r>
              <a:rPr lang="en-GB" dirty="0" smtClean="0"/>
              <a:t> </a:t>
            </a:r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err="1" smtClean="0"/>
              <a:t>správy</a:t>
            </a:r>
            <a:r>
              <a:rPr lang="en-GB" dirty="0" smtClean="0"/>
              <a:t>    </a:t>
            </a:r>
            <a:r>
              <a:rPr lang="en-GB" dirty="0" err="1" smtClean="0"/>
              <a:t>pohledávek</a:t>
            </a:r>
            <a:r>
              <a:rPr lang="en-GB" dirty="0" smtClean="0"/>
              <a:t>“ </a:t>
            </a:r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b="1" dirty="0" err="1" smtClean="0"/>
              <a:t>Inkasní</a:t>
            </a:r>
            <a:r>
              <a:rPr lang="en-GB" b="1" dirty="0" smtClean="0"/>
              <a:t> </a:t>
            </a:r>
            <a:r>
              <a:rPr lang="en-GB" b="1" dirty="0" err="1" smtClean="0"/>
              <a:t>postupy</a:t>
            </a:r>
            <a:r>
              <a:rPr lang="en-GB" b="1" dirty="0" smtClean="0"/>
              <a:t>:</a:t>
            </a:r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b="1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b="1" dirty="0" smtClean="0"/>
              <a:t>-</a:t>
            </a:r>
            <a:r>
              <a:rPr lang="en-GB" b="1" dirty="0" err="1" smtClean="0"/>
              <a:t>aktivní</a:t>
            </a:r>
            <a:r>
              <a:rPr lang="en-GB" b="1" dirty="0" smtClean="0"/>
              <a:t> </a:t>
            </a:r>
            <a:r>
              <a:rPr lang="en-GB" b="1" dirty="0" err="1" smtClean="0"/>
              <a:t>telefonáty</a:t>
            </a:r>
            <a:r>
              <a:rPr lang="en-GB" b="1" dirty="0" smtClean="0"/>
              <a:t>, SMS </a:t>
            </a:r>
            <a:r>
              <a:rPr lang="en-GB" b="1" dirty="0" err="1" smtClean="0"/>
              <a:t>komnikace</a:t>
            </a:r>
            <a:r>
              <a:rPr lang="en-GB" b="1" dirty="0" smtClean="0"/>
              <a:t>,</a:t>
            </a:r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b="1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b="1" dirty="0" smtClean="0"/>
              <a:t>-</a:t>
            </a:r>
            <a:r>
              <a:rPr lang="en-GB" b="1" dirty="0" err="1" smtClean="0"/>
              <a:t>efektivní</a:t>
            </a:r>
            <a:r>
              <a:rPr lang="en-GB" b="1" dirty="0" smtClean="0"/>
              <a:t> </a:t>
            </a:r>
            <a:r>
              <a:rPr lang="en-GB" b="1" dirty="0" err="1" smtClean="0"/>
              <a:t>dopisy</a:t>
            </a:r>
            <a:r>
              <a:rPr lang="en-GB" b="1" dirty="0" smtClean="0"/>
              <a:t>, </a:t>
            </a:r>
            <a:r>
              <a:rPr lang="en-GB" b="1" dirty="0" err="1" smtClean="0"/>
              <a:t>osobní</a:t>
            </a:r>
            <a:r>
              <a:rPr lang="en-GB" b="1" dirty="0" smtClean="0"/>
              <a:t> </a:t>
            </a:r>
            <a:r>
              <a:rPr lang="en-GB" b="1" dirty="0" err="1" smtClean="0"/>
              <a:t>návštěvy</a:t>
            </a:r>
            <a:endParaRPr lang="en-GB" b="1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b="1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b="1" dirty="0" smtClean="0"/>
              <a:t>- </a:t>
            </a:r>
            <a:r>
              <a:rPr lang="en-GB" b="1" dirty="0" err="1" smtClean="0"/>
              <a:t>soudní</a:t>
            </a:r>
            <a:r>
              <a:rPr lang="en-GB" b="1" dirty="0" smtClean="0"/>
              <a:t> </a:t>
            </a:r>
            <a:r>
              <a:rPr lang="en-GB" b="1" dirty="0" err="1" smtClean="0"/>
              <a:t>řízení</a:t>
            </a:r>
            <a:endParaRPr lang="en-GB" b="1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b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8" y="327029"/>
            <a:ext cx="8594725" cy="1158875"/>
          </a:xfrm>
        </p:spPr>
        <p:txBody>
          <a:bodyPr/>
          <a:lstStyle/>
          <a:p>
            <a:pPr>
              <a:lnSpc>
                <a:spcPct val="50000"/>
              </a:lnSpc>
              <a:tabLst>
                <a:tab pos="0" algn="l"/>
                <a:tab pos="447443" algn="l"/>
                <a:tab pos="896473" algn="l"/>
                <a:tab pos="1345500" algn="l"/>
                <a:tab pos="1794531" algn="l"/>
                <a:tab pos="2243562" algn="l"/>
                <a:tab pos="2692589" algn="l"/>
                <a:tab pos="3141621" algn="l"/>
                <a:tab pos="3590651" algn="l"/>
                <a:tab pos="4039680" algn="l"/>
                <a:tab pos="4488711" algn="l"/>
                <a:tab pos="4937740" algn="l"/>
                <a:tab pos="5386769" algn="l"/>
                <a:tab pos="5835799" algn="l"/>
                <a:tab pos="6284831" algn="l"/>
                <a:tab pos="6733858" algn="l"/>
                <a:tab pos="7182888" algn="l"/>
                <a:tab pos="7631917" algn="l"/>
                <a:tab pos="8080948" algn="l"/>
                <a:tab pos="8529978" algn="l"/>
                <a:tab pos="8979008" algn="l"/>
              </a:tabLst>
            </a:pPr>
            <a:r>
              <a:rPr lang="en-GB" dirty="0" err="1" smtClean="0"/>
              <a:t>Předpoklady</a:t>
            </a:r>
            <a:r>
              <a:rPr lang="en-GB" dirty="0" smtClean="0"/>
              <a:t> </a:t>
            </a:r>
            <a:r>
              <a:rPr lang="en-GB" dirty="0" err="1" smtClean="0"/>
              <a:t>úspěchu</a:t>
            </a:r>
            <a:r>
              <a:rPr lang="en-GB" dirty="0" smtClean="0"/>
              <a:t>: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>
          <a:xfrm>
            <a:off x="741363" y="1963738"/>
            <a:ext cx="8758238" cy="48323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1.odborně </a:t>
            </a:r>
            <a:r>
              <a:rPr lang="en-GB" dirty="0" err="1" smtClean="0"/>
              <a:t>vyškolený</a:t>
            </a:r>
            <a:r>
              <a:rPr lang="en-GB" dirty="0" smtClean="0"/>
              <a:t> a </a:t>
            </a:r>
            <a:r>
              <a:rPr lang="en-GB" dirty="0" err="1" smtClean="0"/>
              <a:t>motivovaný</a:t>
            </a:r>
            <a:r>
              <a:rPr lang="en-GB" dirty="0" smtClean="0"/>
              <a:t> </a:t>
            </a:r>
            <a:r>
              <a:rPr lang="en-GB" dirty="0" err="1" smtClean="0"/>
              <a:t>personál</a:t>
            </a: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2.efektivní </a:t>
            </a:r>
            <a:r>
              <a:rPr lang="en-GB" dirty="0" err="1" smtClean="0"/>
              <a:t>postupy</a:t>
            </a:r>
            <a:r>
              <a:rPr lang="en-GB" dirty="0" smtClean="0"/>
              <a:t> </a:t>
            </a:r>
            <a:r>
              <a:rPr lang="en-GB" dirty="0" err="1" smtClean="0"/>
              <a:t>managementu</a:t>
            </a:r>
            <a:r>
              <a:rPr lang="en-GB" dirty="0" smtClean="0"/>
              <a:t> </a:t>
            </a:r>
            <a:r>
              <a:rPr lang="en-GB" dirty="0" err="1" smtClean="0"/>
              <a:t>pohledávek</a:t>
            </a: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3.specializovaný software</a:t>
            </a:r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4.mezinárodní </a:t>
            </a:r>
            <a:r>
              <a:rPr lang="en-GB" dirty="0" err="1" smtClean="0"/>
              <a:t>zkušenosti</a:t>
            </a:r>
            <a:r>
              <a:rPr lang="en-GB" dirty="0" smtClean="0"/>
              <a:t> s </a:t>
            </a:r>
            <a:r>
              <a:rPr lang="en-GB" dirty="0" err="1" smtClean="0"/>
              <a:t>manag</a:t>
            </a:r>
            <a:r>
              <a:rPr lang="en-GB" dirty="0" smtClean="0"/>
              <a:t>. </a:t>
            </a:r>
            <a:r>
              <a:rPr lang="en-GB" dirty="0" err="1" smtClean="0"/>
              <a:t>pohledávek</a:t>
            </a: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5.aplikace </a:t>
            </a:r>
            <a:r>
              <a:rPr lang="en-GB" dirty="0" err="1" smtClean="0"/>
              <a:t>psychologických</a:t>
            </a:r>
            <a:r>
              <a:rPr lang="en-GB" dirty="0" smtClean="0"/>
              <a:t> </a:t>
            </a:r>
            <a:r>
              <a:rPr lang="en-GB" dirty="0" err="1" smtClean="0"/>
              <a:t>zkušeností</a:t>
            </a: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6.vypracovaný a </a:t>
            </a:r>
            <a:r>
              <a:rPr lang="en-GB" dirty="0" err="1" smtClean="0"/>
              <a:t>praxí</a:t>
            </a:r>
            <a:r>
              <a:rPr lang="en-GB" dirty="0" smtClean="0"/>
              <a:t> </a:t>
            </a:r>
            <a:r>
              <a:rPr lang="en-GB" dirty="0" err="1" smtClean="0"/>
              <a:t>ověřený</a:t>
            </a:r>
            <a:r>
              <a:rPr lang="en-GB" dirty="0" smtClean="0"/>
              <a:t> </a:t>
            </a:r>
            <a:r>
              <a:rPr lang="en-GB" dirty="0" err="1" smtClean="0"/>
              <a:t>upomínkový</a:t>
            </a:r>
            <a:r>
              <a:rPr lang="en-GB" dirty="0" smtClean="0"/>
              <a:t> </a:t>
            </a:r>
            <a:r>
              <a:rPr lang="en-GB" dirty="0" err="1" smtClean="0"/>
              <a:t>servis</a:t>
            </a: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7.vyhýbání se </a:t>
            </a:r>
            <a:r>
              <a:rPr lang="en-GB" dirty="0" err="1" smtClean="0"/>
              <a:t>nákladným</a:t>
            </a:r>
            <a:r>
              <a:rPr lang="en-GB" dirty="0" smtClean="0"/>
              <a:t> a </a:t>
            </a:r>
            <a:r>
              <a:rPr lang="en-GB" dirty="0" err="1" smtClean="0"/>
              <a:t>zdlouhavým</a:t>
            </a:r>
            <a:r>
              <a:rPr lang="en-GB" dirty="0" smtClean="0"/>
              <a:t> </a:t>
            </a:r>
            <a:r>
              <a:rPr lang="en-GB" dirty="0" err="1" smtClean="0"/>
              <a:t>sporům</a:t>
            </a:r>
            <a:endParaRPr lang="en-GB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dirty="0" smtClean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8.budování </a:t>
            </a:r>
            <a:r>
              <a:rPr lang="en-GB" dirty="0" err="1" smtClean="0"/>
              <a:t>dlouhodobého</a:t>
            </a:r>
            <a:r>
              <a:rPr lang="en-GB" dirty="0" smtClean="0"/>
              <a:t> </a:t>
            </a:r>
            <a:r>
              <a:rPr lang="en-GB" dirty="0" err="1" smtClean="0"/>
              <a:t>vztahu</a:t>
            </a:r>
            <a:r>
              <a:rPr lang="en-GB" dirty="0" smtClean="0"/>
              <a:t> s </a:t>
            </a:r>
            <a:r>
              <a:rPr lang="en-GB" dirty="0" err="1" smtClean="0"/>
              <a:t>klientem</a:t>
            </a: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8" y="317506"/>
            <a:ext cx="8594725" cy="1179513"/>
          </a:xfrm>
        </p:spPr>
        <p:txBody>
          <a:bodyPr>
            <a:normAutofit fontScale="90000"/>
          </a:bodyPr>
          <a:lstStyle/>
          <a:p>
            <a:pPr>
              <a:lnSpc>
                <a:spcPct val="50000"/>
              </a:lnSpc>
              <a:tabLst>
                <a:tab pos="0" algn="l"/>
                <a:tab pos="447443" algn="l"/>
                <a:tab pos="896473" algn="l"/>
                <a:tab pos="1345500" algn="l"/>
                <a:tab pos="1794531" algn="l"/>
                <a:tab pos="2243562" algn="l"/>
                <a:tab pos="2692589" algn="l"/>
                <a:tab pos="3141621" algn="l"/>
                <a:tab pos="3590651" algn="l"/>
                <a:tab pos="4039680" algn="l"/>
                <a:tab pos="4488711" algn="l"/>
                <a:tab pos="4937740" algn="l"/>
                <a:tab pos="5386769" algn="l"/>
                <a:tab pos="5835799" algn="l"/>
                <a:tab pos="6284831" algn="l"/>
                <a:tab pos="6733858" algn="l"/>
                <a:tab pos="7182888" algn="l"/>
                <a:tab pos="7631917" algn="l"/>
                <a:tab pos="8080948" algn="l"/>
                <a:tab pos="8529978" algn="l"/>
                <a:tab pos="8979008" algn="l"/>
              </a:tabLst>
            </a:pPr>
            <a:r>
              <a:rPr lang="en-GB" dirty="0" err="1" smtClean="0"/>
              <a:t>Předpoklady</a:t>
            </a:r>
            <a:r>
              <a:rPr lang="en-GB" dirty="0" smtClean="0"/>
              <a:t> </a:t>
            </a:r>
            <a:r>
              <a:rPr lang="en-GB" dirty="0" err="1" smtClean="0"/>
              <a:t>praktické</a:t>
            </a:r>
            <a:r>
              <a:rPr lang="en-GB" dirty="0" smtClean="0"/>
              <a:t> </a:t>
            </a:r>
            <a:r>
              <a:rPr lang="en-GB" dirty="0" err="1" smtClean="0"/>
              <a:t>aplikace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externího</a:t>
            </a:r>
            <a:r>
              <a:rPr lang="en-GB" dirty="0" smtClean="0"/>
              <a:t> </a:t>
            </a:r>
            <a:r>
              <a:rPr lang="en-GB" dirty="0" err="1" smtClean="0"/>
              <a:t>managemetu</a:t>
            </a:r>
            <a:r>
              <a:rPr lang="en-GB" dirty="0" smtClean="0"/>
              <a:t> </a:t>
            </a:r>
            <a:r>
              <a:rPr lang="en-GB" dirty="0" err="1" smtClean="0"/>
              <a:t>pohledávek</a:t>
            </a:r>
            <a:endParaRPr lang="en-GB" dirty="0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idx="1"/>
          </p:nvPr>
        </p:nvSpPr>
        <p:spPr>
          <a:xfrm>
            <a:off x="839788" y="1619254"/>
            <a:ext cx="8758238" cy="5176839"/>
          </a:xfrm>
        </p:spPr>
        <p:txBody>
          <a:bodyPr>
            <a:normAutofit fontScale="92500"/>
          </a:bodyPr>
          <a:lstStyle/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err="1" smtClean="0"/>
              <a:t>Stáří</a:t>
            </a:r>
            <a:r>
              <a:rPr lang="en-GB" dirty="0" smtClean="0"/>
              <a:t> </a:t>
            </a:r>
            <a:r>
              <a:rPr lang="en-GB" dirty="0" err="1" smtClean="0"/>
              <a:t>phledávek</a:t>
            </a:r>
            <a:r>
              <a:rPr lang="en-GB" dirty="0" smtClean="0"/>
              <a:t>: </a:t>
            </a:r>
            <a:r>
              <a:rPr lang="en-GB" sz="4000" dirty="0" err="1"/>
              <a:t>od</a:t>
            </a:r>
            <a:r>
              <a:rPr lang="en-GB" sz="4000" dirty="0"/>
              <a:t> </a:t>
            </a:r>
            <a:r>
              <a:rPr lang="en-GB" sz="4000" dirty="0" err="1"/>
              <a:t>doby</a:t>
            </a:r>
            <a:r>
              <a:rPr lang="en-GB" sz="4000" dirty="0"/>
              <a:t> </a:t>
            </a:r>
            <a:r>
              <a:rPr lang="en-GB" sz="4000" dirty="0" err="1"/>
              <a:t>splatnosti</a:t>
            </a:r>
            <a:r>
              <a:rPr lang="en-GB" sz="4000" dirty="0"/>
              <a:t> do 360 </a:t>
            </a:r>
            <a:endParaRPr lang="cs-CZ" sz="4000" dirty="0" smtClean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sz="4000" dirty="0" smtClean="0"/>
              <a:t>                           </a:t>
            </a:r>
            <a:r>
              <a:rPr lang="en-GB" sz="4000" dirty="0" smtClean="0"/>
              <a:t>  </a:t>
            </a:r>
            <a:r>
              <a:rPr lang="en-GB" sz="4000" dirty="0" err="1"/>
              <a:t>dnů</a:t>
            </a:r>
            <a:r>
              <a:rPr lang="en-GB" sz="4000" dirty="0"/>
              <a:t> </a:t>
            </a:r>
            <a:r>
              <a:rPr lang="en-GB" sz="4000" dirty="0" err="1"/>
              <a:t>po</a:t>
            </a:r>
            <a:r>
              <a:rPr lang="en-GB" sz="4000" dirty="0"/>
              <a:t> </a:t>
            </a:r>
            <a:r>
              <a:rPr lang="en-GB" sz="4000" dirty="0" err="1"/>
              <a:t>splatnosti</a:t>
            </a:r>
            <a:endParaRPr lang="en-GB" sz="4000" dirty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sz="4000" dirty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err="1" smtClean="0"/>
              <a:t>Kontakt</a:t>
            </a:r>
            <a:r>
              <a:rPr lang="en-GB" dirty="0" smtClean="0"/>
              <a:t> s </a:t>
            </a:r>
            <a:r>
              <a:rPr lang="en-GB" dirty="0" err="1" smtClean="0"/>
              <a:t>dlužníky:</a:t>
            </a:r>
            <a:r>
              <a:rPr lang="en-GB" sz="4000" dirty="0" err="1"/>
              <a:t>veškeré</a:t>
            </a:r>
            <a:r>
              <a:rPr lang="en-GB" sz="4000" dirty="0"/>
              <a:t> </a:t>
            </a:r>
            <a:r>
              <a:rPr lang="en-GB" sz="4000" dirty="0" err="1"/>
              <a:t>dostupné</a:t>
            </a:r>
            <a:r>
              <a:rPr lang="en-GB" sz="4000" dirty="0"/>
              <a:t> </a:t>
            </a:r>
            <a:r>
              <a:rPr lang="en-GB" sz="4000" dirty="0" err="1"/>
              <a:t>zdroje</a:t>
            </a:r>
            <a:endParaRPr lang="en-GB" sz="4000" dirty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sz="4000" dirty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err="1" smtClean="0"/>
              <a:t>Volba</a:t>
            </a:r>
            <a:r>
              <a:rPr lang="en-GB" dirty="0" smtClean="0"/>
              <a:t> </a:t>
            </a:r>
            <a:r>
              <a:rPr lang="en-GB" dirty="0" err="1" smtClean="0"/>
              <a:t>optim.postupu:</a:t>
            </a:r>
            <a:r>
              <a:rPr lang="en-GB" sz="4000" dirty="0" err="1"/>
              <a:t>sledování</a:t>
            </a:r>
            <a:r>
              <a:rPr lang="en-GB" sz="4000" dirty="0"/>
              <a:t> </a:t>
            </a:r>
            <a:r>
              <a:rPr lang="en-GB" sz="4000" dirty="0" err="1"/>
              <a:t>splátkového</a:t>
            </a:r>
            <a:endParaRPr lang="en-GB" sz="4000" dirty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sz="4000" dirty="0" smtClean="0"/>
              <a:t>    </a:t>
            </a:r>
            <a:r>
              <a:rPr lang="en-GB" sz="4000" dirty="0" err="1" smtClean="0"/>
              <a:t>kalendáře,doporučení</a:t>
            </a:r>
            <a:r>
              <a:rPr lang="en-GB" sz="4000" dirty="0" smtClean="0"/>
              <a:t> </a:t>
            </a:r>
            <a:r>
              <a:rPr lang="en-GB" sz="4000" dirty="0" err="1"/>
              <a:t>případného</a:t>
            </a:r>
            <a:endParaRPr lang="en-GB" sz="4000" dirty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cs-CZ" sz="4000" dirty="0" smtClean="0"/>
              <a:t>    </a:t>
            </a:r>
            <a:r>
              <a:rPr lang="en-GB" sz="4000" dirty="0" err="1" smtClean="0"/>
              <a:t>soudního</a:t>
            </a:r>
            <a:r>
              <a:rPr lang="en-GB" sz="4000" dirty="0" smtClean="0"/>
              <a:t> </a:t>
            </a:r>
            <a:r>
              <a:rPr lang="en-GB" sz="4000" dirty="0" err="1"/>
              <a:t>vymáhání</a:t>
            </a:r>
            <a:endParaRPr lang="en-GB" sz="4000" dirty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endParaRPr lang="en-GB" sz="4000" dirty="0"/>
          </a:p>
          <a:p>
            <a:pPr>
              <a:lnSpc>
                <a:spcPct val="61000"/>
              </a:lnSpc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err="1" smtClean="0"/>
              <a:t>Informace</a:t>
            </a:r>
            <a:r>
              <a:rPr lang="en-GB" dirty="0" smtClean="0"/>
              <a:t> </a:t>
            </a:r>
            <a:r>
              <a:rPr lang="en-GB" dirty="0" err="1" smtClean="0"/>
              <a:t>klienta</a:t>
            </a:r>
            <a:r>
              <a:rPr lang="en-GB" dirty="0" smtClean="0"/>
              <a:t>: </a:t>
            </a:r>
            <a:r>
              <a:rPr lang="en-GB" sz="4000" dirty="0" err="1"/>
              <a:t>detailní</a:t>
            </a:r>
            <a:r>
              <a:rPr lang="en-GB" sz="4000" dirty="0"/>
              <a:t> a </a:t>
            </a:r>
            <a:r>
              <a:rPr lang="en-GB" sz="4000" dirty="0" err="1"/>
              <a:t>ucelené</a:t>
            </a:r>
            <a:r>
              <a:rPr lang="en-GB" sz="4000" dirty="0"/>
              <a:t> </a:t>
            </a:r>
            <a:r>
              <a:rPr lang="en-GB" sz="4000" dirty="0" err="1"/>
              <a:t>zprávy</a:t>
            </a:r>
            <a:endParaRPr lang="en-GB" sz="4000" dirty="0"/>
          </a:p>
          <a:p>
            <a:pPr>
              <a:lnSpc>
                <a:spcPct val="61000"/>
              </a:lnSpc>
              <a:buNone/>
              <a:tabLst>
                <a:tab pos="445856" algn="l"/>
                <a:tab pos="894886" algn="l"/>
                <a:tab pos="1343913" algn="l"/>
                <a:tab pos="1792946" algn="l"/>
                <a:tab pos="2241975" algn="l"/>
                <a:tab pos="2691005" algn="l"/>
                <a:tab pos="3140035" algn="l"/>
                <a:tab pos="3589065" algn="l"/>
                <a:tab pos="4038094" algn="l"/>
                <a:tab pos="4487123" algn="l"/>
                <a:tab pos="4936153" algn="l"/>
                <a:tab pos="5385183" algn="l"/>
                <a:tab pos="5834213" algn="l"/>
                <a:tab pos="6283242" algn="l"/>
                <a:tab pos="6732271" algn="l"/>
                <a:tab pos="7181303" algn="l"/>
                <a:tab pos="7630332" algn="l"/>
                <a:tab pos="8079362" algn="l"/>
                <a:tab pos="8528393" algn="l"/>
                <a:tab pos="8977420" algn="l"/>
              </a:tabLst>
            </a:pPr>
            <a:r>
              <a:rPr lang="en-GB" dirty="0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1151</Words>
  <Application>Microsoft Office PowerPoint</Application>
  <PresentationFormat>Vlastní</PresentationFormat>
  <Paragraphs>306</Paragraphs>
  <Slides>19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             </vt:lpstr>
      <vt:lpstr>                                                         VYMÁHÁNÍ  POHLEDÁVEK Pravidla pro řízení pohledávek                                                                                                </vt:lpstr>
      <vt:lpstr>Pravidla pro řízení pohledávek - II.část</vt:lpstr>
      <vt:lpstr>Typy zákazníků, kteří neplatí včas</vt:lpstr>
      <vt:lpstr>III. Typ zákazníka, – který nemá              vůbec úmysl platit</vt:lpstr>
      <vt:lpstr>IV. typ – oprávnění dlužnící</vt:lpstr>
      <vt:lpstr>Externí management pohledávek  /portfolio řešení pohledávek specializovanou firmou/</vt:lpstr>
      <vt:lpstr>Předpoklady úspěchu:</vt:lpstr>
      <vt:lpstr>Předpoklady praktické aplikace  externího managemetu pohledávek</vt:lpstr>
      <vt:lpstr>Předpoklady  II. část</vt:lpstr>
      <vt:lpstr>Výhody použití služeb „odkupu   pohledávky“</vt:lpstr>
      <vt:lpstr>Dlouhodobá správa pohledávek</vt:lpstr>
      <vt:lpstr>Rizikovost podnikatelského   prostředí v ČR </vt:lpstr>
      <vt:lpstr>Rizikovost v ČR - II.část</vt:lpstr>
      <vt:lpstr>Rizikovost v ČR - III.část</vt:lpstr>
      <vt:lpstr>Platební morálka 2009</vt:lpstr>
      <vt:lpstr>Vymáhání pohledávek soudní cestou</vt:lpstr>
      <vt:lpstr>Vymáhání v zemích mimo EU</vt:lpstr>
      <vt:lpstr>Závěry z hlediska managementu pohledávek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</dc:title>
  <dc:creator>František Janatka</dc:creator>
  <cp:lastModifiedBy>Uživatel</cp:lastModifiedBy>
  <cp:revision>51</cp:revision>
  <dcterms:modified xsi:type="dcterms:W3CDTF">2009-06-10T09:14:37Z</dcterms:modified>
</cp:coreProperties>
</file>