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9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80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281" r:id="rId52"/>
    <p:sldId id="307" r:id="rId53"/>
    <p:sldId id="308" r:id="rId54"/>
    <p:sldId id="309" r:id="rId55"/>
    <p:sldId id="310" r:id="rId5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9/30/2010</a:t>
            </a:fld>
            <a:endParaRPr lang="en-US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over dir="ru"/>
    <p:sndAc>
      <p:stSnd>
        <p:snd r:embed="rId1" name="cashreg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9/30/2010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>
    <p:cover dir="ru"/>
    <p:sndAc>
      <p:stSnd>
        <p:snd r:embed="rId1" name="cashreg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9/30/2010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>
    <p:cover dir="ru"/>
    <p:sndAc>
      <p:stSnd>
        <p:snd r:embed="rId1" name="cashreg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9/30/2010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>
    <p:cover dir="ru"/>
    <p:sndAc>
      <p:stSnd>
        <p:snd r:embed="rId1" name="cashreg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9/30/2010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over dir="ru"/>
    <p:sndAc>
      <p:stSnd>
        <p:snd r:embed="rId1" name="cashreg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9/30/2010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>
    <p:cover dir="ru"/>
    <p:sndAc>
      <p:stSnd>
        <p:snd r:embed="rId1" name="cashreg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9/30/2010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>
    <p:cover dir="ru"/>
    <p:sndAc>
      <p:stSnd>
        <p:snd r:embed="rId1" name="cashreg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9/30/2010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>
    <p:cover dir="ru"/>
    <p:sndAc>
      <p:stSnd>
        <p:snd r:embed="rId1" name="cashreg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9/30/2010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>
    <p:cover dir="ru"/>
    <p:sndAc>
      <p:stSnd>
        <p:snd r:embed="rId1" name="cashreg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9/30/2010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>
    <p:cover dir="ru"/>
    <p:sndAc>
      <p:stSnd>
        <p:snd r:embed="rId1" name="cashreg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9/30/2010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cover dir="ru"/>
    <p:sndAc>
      <p:stSnd>
        <p:snd r:embed="rId1" name="cashreg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9/30/2010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cover dir="ru"/>
    <p:sndAc>
      <p:stSnd>
        <p:snd r:embed="rId13" name="cashreg.wav"/>
      </p:stSnd>
    </p:sndAc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Účastníci řízení, procesní zastoupení, úkony účastníků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Petr Lavický</a:t>
            </a:r>
          </a:p>
          <a:p>
            <a:r>
              <a:rPr lang="cs-CZ" dirty="0" smtClean="0"/>
              <a:t>1. 10. 2010</a:t>
            </a:r>
            <a:endParaRPr lang="cs-CZ" dirty="0"/>
          </a:p>
        </p:txBody>
      </p:sp>
    </p:spTree>
  </p:cSld>
  <p:clrMapOvr>
    <a:masterClrMapping/>
  </p:clrMapOvr>
  <p:transition>
    <p:cover dir="ru"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Procesní společenství</a:t>
            </a:r>
          </a:p>
        </p:txBody>
      </p:sp>
      <p:sp>
        <p:nvSpPr>
          <p:cNvPr id="757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Podle toho, na které straně je několik účastníků</a:t>
            </a:r>
          </a:p>
          <a:p>
            <a:pPr lvl="1" eaLnBrk="1" hangingPunct="1"/>
            <a:r>
              <a:rPr lang="cs-CZ" smtClean="0"/>
              <a:t>Aktivní společenství</a:t>
            </a:r>
          </a:p>
          <a:p>
            <a:pPr lvl="1" eaLnBrk="1" hangingPunct="1"/>
            <a:r>
              <a:rPr lang="cs-CZ" smtClean="0"/>
              <a:t>Pasivní společenství</a:t>
            </a:r>
          </a:p>
          <a:p>
            <a:pPr lvl="1" eaLnBrk="1" hangingPunct="1"/>
            <a:r>
              <a:rPr lang="cs-CZ" smtClean="0"/>
              <a:t>Obapolné společenství</a:t>
            </a:r>
          </a:p>
          <a:p>
            <a:pPr eaLnBrk="1" hangingPunct="1"/>
            <a:r>
              <a:rPr lang="cs-CZ" smtClean="0"/>
              <a:t>Podle povahy práv a povinností mezi účastníky</a:t>
            </a:r>
          </a:p>
          <a:p>
            <a:pPr lvl="1" eaLnBrk="1" hangingPunct="1"/>
            <a:r>
              <a:rPr lang="cs-CZ" smtClean="0"/>
              <a:t>Samostatné společenství (§ 91 odst. 1)</a:t>
            </a:r>
          </a:p>
          <a:p>
            <a:pPr lvl="1" eaLnBrk="1" hangingPunct="1"/>
            <a:r>
              <a:rPr lang="cs-CZ" smtClean="0"/>
              <a:t>Nerozlučné společenství (§ 91 odst. 2)</a:t>
            </a:r>
          </a:p>
        </p:txBody>
      </p:sp>
    </p:spTree>
  </p:cSld>
  <p:clrMapOvr>
    <a:masterClrMapping/>
  </p:clrMapOvr>
  <p:transition>
    <p:cover dir="ru"/>
    <p:sndAc>
      <p:stSnd>
        <p:snd r:embed="rId2" name="cashreg.wav"/>
      </p:stSnd>
    </p:sndAc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/>
              <a:t>Vedlejší účastenství (intervence)</a:t>
            </a:r>
          </a:p>
        </p:txBody>
      </p:sp>
      <p:sp>
        <p:nvSpPr>
          <p:cNvPr id="768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Vedlejším účastníkem je </a:t>
            </a:r>
            <a:r>
              <a:rPr lang="cs-CZ" b="1" smtClean="0"/>
              <a:t>třetí osoba</a:t>
            </a:r>
          </a:p>
          <a:p>
            <a:pPr eaLnBrk="1" hangingPunct="1"/>
            <a:r>
              <a:rPr lang="cs-CZ" smtClean="0"/>
              <a:t>Tato osoba má sama </a:t>
            </a:r>
            <a:r>
              <a:rPr lang="cs-CZ" b="1" smtClean="0"/>
              <a:t>právní zájem na vítězství strany</a:t>
            </a:r>
            <a:r>
              <a:rPr lang="cs-CZ" smtClean="0"/>
              <a:t>, kterou podporuje</a:t>
            </a:r>
          </a:p>
          <a:p>
            <a:pPr lvl="1" eaLnBrk="1" hangingPunct="1"/>
            <a:r>
              <a:rPr lang="cs-CZ" smtClean="0"/>
              <a:t>Např. riziko regresu</a:t>
            </a:r>
          </a:p>
          <a:p>
            <a:pPr eaLnBrk="1" hangingPunct="1"/>
            <a:r>
              <a:rPr lang="cs-CZ" smtClean="0"/>
              <a:t>Procesní stranu podporuje svou </a:t>
            </a:r>
            <a:r>
              <a:rPr lang="cs-CZ" b="1" smtClean="0"/>
              <a:t>procesní činností</a:t>
            </a:r>
            <a:r>
              <a:rPr lang="cs-CZ" smtClean="0"/>
              <a:t> </a:t>
            </a:r>
          </a:p>
          <a:p>
            <a:pPr lvl="1" eaLnBrk="1" hangingPunct="1"/>
            <a:r>
              <a:rPr lang="cs-CZ" smtClean="0"/>
              <a:t>Nesmí odporovat procesním úkonům hlavní strany</a:t>
            </a:r>
          </a:p>
        </p:txBody>
      </p:sp>
    </p:spTree>
  </p:cSld>
  <p:clrMapOvr>
    <a:masterClrMapping/>
  </p:clrMapOvr>
  <p:transition>
    <p:cover dir="ru"/>
    <p:sndAc>
      <p:stSnd>
        <p:snd r:embed="rId2" name="cashreg.wav"/>
      </p:stSnd>
    </p:sndAc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Hlavní intervence (§ 91a)</a:t>
            </a:r>
          </a:p>
        </p:txBody>
      </p:sp>
      <p:sp>
        <p:nvSpPr>
          <p:cNvPr id="7782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2400" smtClean="0"/>
              <a:t>Probíhá-li spor o určité právo nebo věc mezi dvěma osobami, může </a:t>
            </a:r>
            <a:r>
              <a:rPr lang="cs-CZ" sz="2400" b="1" smtClean="0"/>
              <a:t>proti oběma podat žalobu třetí osoba</a:t>
            </a:r>
            <a:r>
              <a:rPr lang="cs-CZ" sz="2400" smtClean="0"/>
              <a:t>, která má zato, že </a:t>
            </a:r>
            <a:r>
              <a:rPr lang="cs-CZ" sz="2400" b="1" smtClean="0"/>
              <a:t>právo či věc patří jí</a:t>
            </a:r>
          </a:p>
          <a:p>
            <a:pPr eaLnBrk="1" hangingPunct="1"/>
            <a:r>
              <a:rPr lang="cs-CZ" sz="2400" smtClean="0"/>
              <a:t>V intervenčním procesu je třetí osoba žalobcem, na straně žalované vzniká procesní společenství účastníků řízení základního procesu</a:t>
            </a:r>
          </a:p>
          <a:p>
            <a:pPr eaLnBrk="1" hangingPunct="1"/>
            <a:r>
              <a:rPr lang="cs-CZ" sz="2400" smtClean="0"/>
              <a:t>Vyhoví-li soud hlavnímu intervenientovi, zamítne žalobu ze základního procesu</a:t>
            </a:r>
          </a:p>
        </p:txBody>
      </p:sp>
    </p:spTree>
  </p:cSld>
  <p:clrMapOvr>
    <a:masterClrMapping/>
  </p:clrMapOvr>
  <p:transition>
    <p:cover dir="ru"/>
    <p:sndAc>
      <p:stSnd>
        <p:snd r:embed="rId2" name="cashreg.wav"/>
      </p:stSnd>
    </p:sndAc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/>
              <a:t>b) Účastníci nesporného řízení</a:t>
            </a:r>
          </a:p>
        </p:txBody>
      </p:sp>
      <p:sp>
        <p:nvSpPr>
          <p:cNvPr id="788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3228975"/>
            <a:ext cx="7854950" cy="1752600"/>
          </a:xfrm>
        </p:spPr>
        <p:txBody>
          <a:bodyPr/>
          <a:lstStyle/>
          <a:p>
            <a:pPr marR="0" eaLnBrk="1" hangingPunct="1"/>
            <a:endParaRPr lang="cs-CZ" smtClean="0"/>
          </a:p>
        </p:txBody>
      </p:sp>
    </p:spTree>
  </p:cSld>
  <p:clrMapOvr>
    <a:masterClrMapping/>
  </p:clrMapOvr>
  <p:transition>
    <p:cover dir="ru"/>
    <p:sndAc>
      <p:stSnd>
        <p:snd r:embed="rId2" name="cashreg.wav"/>
      </p:stSnd>
    </p:sndAc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2. Definice (§ 94 odst. 1)</a:t>
            </a:r>
          </a:p>
        </p:txBody>
      </p:sp>
      <p:sp>
        <p:nvSpPr>
          <p:cNvPr id="798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2400" smtClean="0"/>
              <a:t>Účastníky jsou </a:t>
            </a:r>
          </a:p>
          <a:p>
            <a:pPr lvl="1" eaLnBrk="1" hangingPunct="1"/>
            <a:r>
              <a:rPr lang="cs-CZ" sz="2000" b="1" smtClean="0"/>
              <a:t>navrhovatel</a:t>
            </a:r>
            <a:r>
              <a:rPr lang="cs-CZ" sz="2000" smtClean="0"/>
              <a:t> a </a:t>
            </a:r>
          </a:p>
          <a:p>
            <a:pPr lvl="1" eaLnBrk="1" hangingPunct="1"/>
            <a:r>
              <a:rPr lang="cs-CZ" sz="2000" b="1" smtClean="0"/>
              <a:t>ti, o jejichž právech a povinnostech má být v řízení jednáno</a:t>
            </a:r>
            <a:r>
              <a:rPr lang="cs-CZ" sz="2000" smtClean="0"/>
              <a:t>; </a:t>
            </a:r>
          </a:p>
          <a:p>
            <a:pPr lvl="1" eaLnBrk="1" hangingPunct="1"/>
            <a:r>
              <a:rPr lang="cs-CZ" sz="2000" smtClean="0"/>
              <a:t>účastníky řízení o určení neplatnosti manželství nebo o určení, zda tu manželství je či není, jsou pouze manželé</a:t>
            </a:r>
          </a:p>
          <a:p>
            <a:pPr eaLnBrk="1" hangingPunct="1"/>
            <a:r>
              <a:rPr lang="cs-CZ" sz="2400" smtClean="0"/>
              <a:t>Platí pro řízení, která lze zahájit </a:t>
            </a:r>
            <a:r>
              <a:rPr lang="cs-CZ" sz="2400" b="1" smtClean="0"/>
              <a:t>i bez návrhu </a:t>
            </a:r>
            <a:r>
              <a:rPr lang="cs-CZ" sz="2400" smtClean="0"/>
              <a:t>(viz § 81 odst. 1); je-li však v tomto řízení okruh účastníků výslovně vymezen, má tato úprava přednost (např. dědické řízení)</a:t>
            </a:r>
          </a:p>
        </p:txBody>
      </p:sp>
    </p:spTree>
  </p:cSld>
  <p:clrMapOvr>
    <a:masterClrMapping/>
  </p:clrMapOvr>
  <p:transition>
    <p:cover dir="ru"/>
    <p:sndAc>
      <p:stSnd>
        <p:snd r:embed="rId2" name="cashreg.wav"/>
      </p:stSnd>
    </p:sndAc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Změny v účastenství (§ 94 odst. 3 a 4)</a:t>
            </a:r>
          </a:p>
        </p:txBody>
      </p:sp>
      <p:sp>
        <p:nvSpPr>
          <p:cNvPr id="808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mtClean="0"/>
              <a:t>Neúčastní-li se řízení ten, o jehož právech a povinnostech se jedná, soud jej </a:t>
            </a:r>
            <a:r>
              <a:rPr lang="cs-CZ" b="1" smtClean="0"/>
              <a:t>přibere do řízení</a:t>
            </a:r>
            <a:r>
              <a:rPr lang="cs-CZ" smtClean="0"/>
              <a:t> jako účastníka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Účastní-li se naopak někdo, o jehož práva a povinnosti v řízení nejde, soud jeho </a:t>
            </a:r>
            <a:r>
              <a:rPr lang="cs-CZ" b="1" smtClean="0"/>
              <a:t>účast ukončí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Účastenství se odvozuje od </a:t>
            </a:r>
            <a:r>
              <a:rPr lang="cs-CZ" b="1" smtClean="0"/>
              <a:t>hmotného práva</a:t>
            </a:r>
            <a:r>
              <a:rPr lang="cs-CZ" smtClean="0"/>
              <a:t>; to je možné jenom v nesporech, ve sporném řízení je to zcela vyloučeno</a:t>
            </a:r>
          </a:p>
        </p:txBody>
      </p:sp>
    </p:spTree>
  </p:cSld>
  <p:clrMapOvr>
    <a:masterClrMapping/>
  </p:clrMapOvr>
  <p:transition>
    <p:cover dir="ru"/>
    <p:sndAc>
      <p:stSnd>
        <p:snd r:embed="rId2" name="cashreg.wav"/>
      </p:stSnd>
    </p:sndAc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3. Definice (§ 94 odst. 2)</a:t>
            </a:r>
          </a:p>
        </p:txBody>
      </p:sp>
      <p:sp>
        <p:nvSpPr>
          <p:cNvPr id="819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400" smtClean="0"/>
              <a:t>Účastníky jsou 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b="1" smtClean="0"/>
              <a:t>navrhovatel</a:t>
            </a:r>
            <a:r>
              <a:rPr lang="cs-CZ" sz="2000" smtClean="0"/>
              <a:t> a 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b="1" smtClean="0"/>
              <a:t>ti, které zákon za účastníky označuje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Okruh účastníků je vymezen zákonem (např. dědické řízení, osvojení, úschovy, povolení uzavřít manželství)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Mimo rámec nesporného nalézacího řízení se této definice využívá i v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smtClean="0"/>
              <a:t>Řízení podle části páté OSŘ (§ 250a)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smtClean="0"/>
              <a:t>Řízení o výkon rozhodnutí (§ 255)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smtClean="0"/>
              <a:t>Insolvenčním řízení (§ 14 odst. 1 IZ)</a:t>
            </a:r>
          </a:p>
        </p:txBody>
      </p:sp>
    </p:spTree>
  </p:cSld>
  <p:clrMapOvr>
    <a:masterClrMapping/>
  </p:clrMapOvr>
  <p:transition>
    <p:cover dir="ru"/>
    <p:sndAc>
      <p:stSnd>
        <p:snd r:embed="rId2" name="cashreg.wav"/>
      </p:stSnd>
    </p:sndAc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/>
              <a:t>2) Způsobilost účastníků</a:t>
            </a:r>
          </a:p>
        </p:txBody>
      </p:sp>
      <p:sp>
        <p:nvSpPr>
          <p:cNvPr id="8294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3228975"/>
            <a:ext cx="7854950" cy="1752600"/>
          </a:xfrm>
        </p:spPr>
        <p:txBody>
          <a:bodyPr/>
          <a:lstStyle/>
          <a:p>
            <a:pPr marR="0" eaLnBrk="1" hangingPunct="1"/>
            <a:endParaRPr lang="cs-CZ" smtClean="0"/>
          </a:p>
        </p:txBody>
      </p:sp>
    </p:spTree>
  </p:cSld>
  <p:clrMapOvr>
    <a:masterClrMapping/>
  </p:clrMapOvr>
  <p:transition>
    <p:cover dir="ru"/>
    <p:sndAc>
      <p:stSnd>
        <p:snd r:embed="rId2" name="cashreg.wav"/>
      </p:stSnd>
    </p:sndAc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/>
              <a:t>Způsobilost být účastníkem řízení</a:t>
            </a:r>
          </a:p>
        </p:txBody>
      </p:sp>
      <p:sp>
        <p:nvSpPr>
          <p:cNvPr id="839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Způsobilost být účastníkem řízení (procesní subjektivitu) má</a:t>
            </a:r>
          </a:p>
          <a:p>
            <a:pPr lvl="1" eaLnBrk="1" hangingPunct="1"/>
            <a:r>
              <a:rPr lang="cs-CZ" smtClean="0"/>
              <a:t>Ten, kdo má způsobilost k právům a povinnostem podle hmotného práva (viz § 7 OZ, § 6 a § 10 ZP), tj.</a:t>
            </a:r>
          </a:p>
          <a:p>
            <a:pPr lvl="2" eaLnBrk="1" hangingPunct="1"/>
            <a:r>
              <a:rPr lang="cs-CZ" smtClean="0"/>
              <a:t>FO (včetně nascitura) a PO</a:t>
            </a:r>
          </a:p>
          <a:p>
            <a:pPr lvl="1" eaLnBrk="1" hangingPunct="1"/>
            <a:r>
              <a:rPr lang="cs-CZ" smtClean="0"/>
              <a:t>Ten, komu ji zákon přiznává (třebaže není subjektem práva)</a:t>
            </a:r>
          </a:p>
          <a:p>
            <a:pPr lvl="2" eaLnBrk="1" hangingPunct="1"/>
            <a:r>
              <a:rPr lang="cs-CZ" smtClean="0"/>
              <a:t>Např. správce daně</a:t>
            </a:r>
          </a:p>
        </p:txBody>
      </p:sp>
    </p:spTree>
  </p:cSld>
  <p:clrMapOvr>
    <a:masterClrMapping/>
  </p:clrMapOvr>
  <p:transition>
    <p:cover dir="ru"/>
    <p:sndAc>
      <p:stSnd>
        <p:snd r:embed="rId2" name="cashreg.wav"/>
      </p:stSnd>
    </p:sndAc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Zkoumání způsobilosti být účastníkem řízení</a:t>
            </a:r>
          </a:p>
        </p:txBody>
      </p:sp>
      <p:sp>
        <p:nvSpPr>
          <p:cNvPr id="8499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Procesní podmínka</a:t>
            </a:r>
          </a:p>
          <a:p>
            <a:pPr eaLnBrk="1" hangingPunct="1"/>
            <a:r>
              <a:rPr lang="cs-CZ" smtClean="0"/>
              <a:t>Nedostatek způsobilosti být účastníkem je neodstranitelným nedostatkem procesní podmínky </a:t>
            </a:r>
            <a:r>
              <a:rPr lang="cs-CZ" smtClean="0">
                <a:sym typeface="Wingdings" pitchFamily="2" charset="2"/>
              </a:rPr>
              <a:t> </a:t>
            </a:r>
            <a:r>
              <a:rPr lang="cs-CZ" b="1" smtClean="0">
                <a:sym typeface="Wingdings" pitchFamily="2" charset="2"/>
              </a:rPr>
              <a:t>zastavení</a:t>
            </a:r>
            <a:r>
              <a:rPr lang="cs-CZ" smtClean="0">
                <a:sym typeface="Wingdings" pitchFamily="2" charset="2"/>
              </a:rPr>
              <a:t> řízení</a:t>
            </a:r>
          </a:p>
          <a:p>
            <a:pPr eaLnBrk="1" hangingPunct="1"/>
            <a:r>
              <a:rPr lang="cs-CZ" smtClean="0"/>
              <a:t>Dojde-li k její ztrátě v průběhu řízení, je v určitých případech možné </a:t>
            </a:r>
            <a:r>
              <a:rPr lang="cs-CZ" b="1" smtClean="0"/>
              <a:t>procesní nástupnictví</a:t>
            </a:r>
            <a:r>
              <a:rPr lang="cs-CZ" smtClean="0"/>
              <a:t> (§ 107)</a:t>
            </a:r>
          </a:p>
        </p:txBody>
      </p:sp>
    </p:spTree>
  </p:cSld>
  <p:clrMapOvr>
    <a:masterClrMapping/>
  </p:clrMapOvr>
  <p:transition>
    <p:cover dir="ru"/>
    <p:sndAc>
      <p:stSnd>
        <p:snd r:embed="rId2" name="cashreg.wav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Osnova přednášky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Účastníci řízení</a:t>
            </a:r>
          </a:p>
          <a:p>
            <a:endParaRPr lang="cs-CZ" dirty="0" smtClean="0"/>
          </a:p>
          <a:p>
            <a:r>
              <a:rPr lang="cs-CZ" dirty="0" smtClean="0"/>
              <a:t>Procesní zastoupení</a:t>
            </a:r>
          </a:p>
          <a:p>
            <a:endParaRPr lang="cs-CZ" dirty="0" smtClean="0"/>
          </a:p>
          <a:p>
            <a:r>
              <a:rPr lang="cs-CZ" dirty="0" smtClean="0"/>
              <a:t>Procesní úkony účastníků</a:t>
            </a:r>
            <a:endParaRPr lang="cs-CZ" dirty="0"/>
          </a:p>
        </p:txBody>
      </p:sp>
    </p:spTree>
  </p:cSld>
  <p:clrMapOvr>
    <a:masterClrMapping/>
  </p:clrMapOvr>
  <p:transition>
    <p:cover dir="ru"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Procesní způsobilost</a:t>
            </a:r>
          </a:p>
        </p:txBody>
      </p:sp>
      <p:sp>
        <p:nvSpPr>
          <p:cNvPr id="8601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400" smtClean="0"/>
              <a:t>Způsobilost vést proces sám nebo prostřednictvím zvoleného zástupce, tj. způsobilost před soudem účinně samostatně jednat (tj. činit procesní úkony)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Účastník má procesní způsobilost </a:t>
            </a:r>
            <a:r>
              <a:rPr lang="cs-CZ" sz="2400" b="1" smtClean="0"/>
              <a:t>v rozsahu, v jakém má způsobilost k právním úkonům</a:t>
            </a:r>
            <a:r>
              <a:rPr lang="cs-CZ" sz="2400" smtClean="0"/>
              <a:t> podle hmotného práva (§ 8 a násl. OZ, § 6 a § 10 ZP)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Výjimečně 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smtClean="0"/>
              <a:t>Má procesní způsobilost i ten, kdo není hmotněprávně způsobilý (např. § 186 odst. 3)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smtClean="0"/>
              <a:t>Ten, kdo je hmotněprávně způsobilý, nemá procesní způsobilost (§ 23)</a:t>
            </a:r>
          </a:p>
        </p:txBody>
      </p:sp>
    </p:spTree>
  </p:cSld>
  <p:clrMapOvr>
    <a:masterClrMapping/>
  </p:clrMapOvr>
  <p:transition>
    <p:cover dir="ru"/>
    <p:sndAc>
      <p:stSnd>
        <p:snd r:embed="rId2" name="cashreg.wav"/>
      </p:stSnd>
    </p:sndAc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Zkoumání procesní způsobilosti</a:t>
            </a:r>
          </a:p>
        </p:txBody>
      </p:sp>
      <p:sp>
        <p:nvSpPr>
          <p:cNvPr id="8704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Podmínka řízení</a:t>
            </a:r>
          </a:p>
          <a:p>
            <a:pPr eaLnBrk="1" hangingPunct="1"/>
            <a:r>
              <a:rPr lang="cs-CZ" smtClean="0"/>
              <a:t>Nedostatek </a:t>
            </a:r>
            <a:r>
              <a:rPr lang="cs-CZ" b="1" smtClean="0"/>
              <a:t>lze odstranit</a:t>
            </a:r>
            <a:r>
              <a:rPr lang="cs-CZ" smtClean="0"/>
              <a:t>: soud je povinen zajistit, aby nezpůsobilý účastník byl zastoupen</a:t>
            </a:r>
          </a:p>
          <a:p>
            <a:pPr lvl="1" eaLnBrk="1" hangingPunct="1"/>
            <a:r>
              <a:rPr lang="cs-CZ" smtClean="0"/>
              <a:t>Zákonným zástupcem (§ 22) nebo</a:t>
            </a:r>
          </a:p>
          <a:p>
            <a:pPr lvl="1" eaLnBrk="1" hangingPunct="1"/>
            <a:r>
              <a:rPr lang="cs-CZ" smtClean="0"/>
              <a:t>Opatrovníkem (§ 176, § 192, § 29)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  <p:transition>
    <p:cover dir="ru"/>
    <p:sndAc>
      <p:stSnd>
        <p:snd r:embed="rId2" name="cashreg.wav"/>
      </p:stSnd>
    </p:sndAc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3) Věcná legitimace</a:t>
            </a:r>
          </a:p>
        </p:txBody>
      </p:sp>
      <p:sp>
        <p:nvSpPr>
          <p:cNvPr id="8806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3228975"/>
            <a:ext cx="7854950" cy="1752600"/>
          </a:xfrm>
        </p:spPr>
        <p:txBody>
          <a:bodyPr/>
          <a:lstStyle/>
          <a:p>
            <a:pPr marR="0" eaLnBrk="1" hangingPunct="1"/>
            <a:endParaRPr lang="cs-CZ" smtClean="0"/>
          </a:p>
        </p:txBody>
      </p:sp>
    </p:spTree>
  </p:cSld>
  <p:clrMapOvr>
    <a:masterClrMapping/>
  </p:clrMapOvr>
  <p:transition>
    <p:cover dir="ru"/>
    <p:sndAc>
      <p:stSnd>
        <p:snd r:embed="rId2" name="cashreg.wav"/>
      </p:stSnd>
    </p:sndAc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Věcná legitimace</a:t>
            </a:r>
          </a:p>
        </p:txBody>
      </p:sp>
      <p:sp>
        <p:nvSpPr>
          <p:cNvPr id="8909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Aktivní</a:t>
            </a:r>
            <a:r>
              <a:rPr lang="cs-CZ" smtClean="0"/>
              <a:t> věcná legitimace – žalobce je nositelem subjektivního hmotného práva, které u soudu uplatnil</a:t>
            </a:r>
          </a:p>
          <a:p>
            <a:pPr eaLnBrk="1" hangingPunct="1"/>
            <a:r>
              <a:rPr lang="cs-CZ" b="1" smtClean="0"/>
              <a:t>Pasivní</a:t>
            </a:r>
            <a:r>
              <a:rPr lang="cs-CZ" smtClean="0"/>
              <a:t> věcná legitimace – žalovaný je nositelem subjektivní povinnosti, které se po něm žalobce domáhá nebo která má být určena</a:t>
            </a:r>
          </a:p>
        </p:txBody>
      </p:sp>
    </p:spTree>
  </p:cSld>
  <p:clrMapOvr>
    <a:masterClrMapping/>
  </p:clrMapOvr>
  <p:transition>
    <p:cover dir="ru"/>
    <p:sndAc>
      <p:stSnd>
        <p:snd r:embed="rId2" name="cashreg.wav"/>
      </p:stSnd>
    </p:sndAc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Nedostatek věcné legitimace</a:t>
            </a:r>
          </a:p>
        </p:txBody>
      </p:sp>
      <p:sp>
        <p:nvSpPr>
          <p:cNvPr id="9011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Věcná legitimace ve sporném řízení </a:t>
            </a:r>
            <a:r>
              <a:rPr lang="cs-CZ" b="1" u="sng" smtClean="0"/>
              <a:t>není podmínkou řízení</a:t>
            </a:r>
            <a:r>
              <a:rPr lang="cs-CZ" u="sng" smtClean="0"/>
              <a:t> </a:t>
            </a:r>
            <a:r>
              <a:rPr lang="cs-CZ" b="1" u="sng" smtClean="0"/>
              <a:t>ani předpokladem účastenství</a:t>
            </a:r>
            <a:r>
              <a:rPr lang="cs-CZ" b="1" smtClean="0"/>
              <a:t> </a:t>
            </a:r>
            <a:r>
              <a:rPr lang="cs-CZ" b="1" smtClean="0">
                <a:sym typeface="Wingdings" pitchFamily="2" charset="2"/>
              </a:rPr>
              <a:t></a:t>
            </a:r>
            <a:r>
              <a:rPr lang="cs-CZ" smtClean="0"/>
              <a:t> její nedostatek nevede k zastavení řízení</a:t>
            </a:r>
          </a:p>
          <a:p>
            <a:pPr eaLnBrk="1" hangingPunct="1"/>
            <a:r>
              <a:rPr lang="cs-CZ" smtClean="0"/>
              <a:t>Věcná legitimace je předpokladem </a:t>
            </a:r>
            <a:r>
              <a:rPr lang="cs-CZ" b="1" smtClean="0"/>
              <a:t>důvodnosti (úspěšnosti) žaloby</a:t>
            </a:r>
            <a:r>
              <a:rPr lang="cs-CZ" smtClean="0"/>
              <a:t>; není-li dána věcná legitimace, soud žalobu </a:t>
            </a:r>
            <a:r>
              <a:rPr lang="cs-CZ" b="1" u="sng" smtClean="0"/>
              <a:t>zamítne</a:t>
            </a:r>
            <a:r>
              <a:rPr lang="cs-CZ" b="1" smtClean="0"/>
              <a:t> </a:t>
            </a:r>
            <a:r>
              <a:rPr lang="cs-CZ" smtClean="0"/>
              <a:t>(jde o meritorní, nikoliv procesní rozhodnutí)</a:t>
            </a:r>
            <a:endParaRPr lang="cs-CZ" u="sng" smtClean="0"/>
          </a:p>
          <a:p>
            <a:pPr eaLnBrk="1" hangingPunct="1"/>
            <a:endParaRPr lang="cs-CZ" smtClean="0"/>
          </a:p>
        </p:txBody>
      </p:sp>
    </p:spTree>
  </p:cSld>
  <p:clrMapOvr>
    <a:masterClrMapping/>
  </p:clrMapOvr>
  <p:transition>
    <p:cover dir="ru"/>
    <p:sndAc>
      <p:stSnd>
        <p:snd r:embed="rId2" name="cashreg.wav"/>
      </p:stSnd>
    </p:sndAc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FF00"/>
                </a:solidFill>
              </a:rPr>
              <a:t>Procesní zastoupení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Část II.</a:t>
            </a:r>
            <a:endParaRPr lang="cs-CZ" dirty="0"/>
          </a:p>
        </p:txBody>
      </p:sp>
    </p:spTree>
  </p:cSld>
  <p:clrMapOvr>
    <a:masterClrMapping/>
  </p:clrMapOvr>
  <p:transition>
    <p:cover dir="ru"/>
    <p:sndAc>
      <p:stSnd>
        <p:snd r:embed="rId2" name="cashreg.wav"/>
      </p:stSnd>
    </p:sndAc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Pojem</a:t>
            </a:r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Zástupce </a:t>
            </a:r>
          </a:p>
          <a:p>
            <a:pPr lvl="1"/>
            <a:r>
              <a:rPr lang="cs-CZ" dirty="0" smtClean="0"/>
              <a:t>ten, kdo </a:t>
            </a:r>
            <a:r>
              <a:rPr lang="cs-CZ" b="1" dirty="0" smtClean="0"/>
              <a:t>jedná za jiného jeho jménem</a:t>
            </a:r>
            <a:r>
              <a:rPr lang="cs-CZ" dirty="0" smtClean="0"/>
              <a:t>; práva a povinnosti vznikají přímo zastoupenému</a:t>
            </a:r>
          </a:p>
          <a:p>
            <a:r>
              <a:rPr lang="cs-CZ" dirty="0" smtClean="0"/>
              <a:t>Zastoupení v civilním procesu</a:t>
            </a:r>
          </a:p>
          <a:p>
            <a:pPr lvl="1"/>
            <a:r>
              <a:rPr lang="cs-CZ" dirty="0" smtClean="0"/>
              <a:t>je </a:t>
            </a:r>
            <a:r>
              <a:rPr lang="cs-CZ" b="1" dirty="0" smtClean="0"/>
              <a:t>procesním institutem</a:t>
            </a:r>
            <a:r>
              <a:rPr lang="cs-CZ" dirty="0" smtClean="0"/>
              <a:t> </a:t>
            </a:r>
            <a:r>
              <a:rPr lang="cs-CZ" dirty="0" smtClean="0">
                <a:sym typeface="Wingdings" pitchFamily="2" charset="2"/>
              </a:rPr>
              <a:t> nutno odlišovat od zastoupení podle hmotného práva</a:t>
            </a:r>
          </a:p>
          <a:p>
            <a:pPr lvl="1"/>
            <a:r>
              <a:rPr lang="cs-CZ" dirty="0" smtClean="0">
                <a:sym typeface="Wingdings" pitchFamily="2" charset="2"/>
              </a:rPr>
              <a:t>řídí se procesním právem; hmotné se použije jenom podpůrně</a:t>
            </a:r>
          </a:p>
        </p:txBody>
      </p:sp>
    </p:spTree>
  </p:cSld>
  <p:clrMapOvr>
    <a:masterClrMapping/>
  </p:clrMapOvr>
  <p:transition>
    <p:cover dir="ru"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Dva aspekty zastoupení</a:t>
            </a:r>
          </a:p>
        </p:txBody>
      </p:sp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smtClean="0"/>
          </a:p>
          <a:p>
            <a:r>
              <a:rPr lang="cs-CZ" smtClean="0"/>
              <a:t>Procesní poměr mezi zástupcem a zastoupeným (</a:t>
            </a:r>
            <a:r>
              <a:rPr lang="cs-CZ" b="1" smtClean="0"/>
              <a:t>vnitřní vztah</a:t>
            </a:r>
            <a:r>
              <a:rPr lang="cs-CZ" smtClean="0"/>
              <a:t>)</a:t>
            </a:r>
          </a:p>
          <a:p>
            <a:endParaRPr lang="cs-CZ" smtClean="0"/>
          </a:p>
          <a:p>
            <a:r>
              <a:rPr lang="cs-CZ" smtClean="0"/>
              <a:t>Procesní poměr mezi těmito osobami na straně jedné a soudem i ostatními osobami, účastnícími se procesu na straně druhé (</a:t>
            </a:r>
            <a:r>
              <a:rPr lang="cs-CZ" b="1" smtClean="0"/>
              <a:t>vnější vztah</a:t>
            </a:r>
            <a:r>
              <a:rPr lang="cs-CZ" smtClean="0"/>
              <a:t>)</a:t>
            </a:r>
          </a:p>
        </p:txBody>
      </p:sp>
    </p:spTree>
  </p:cSld>
  <p:clrMapOvr>
    <a:masterClrMapping/>
  </p:clrMapOvr>
  <p:transition>
    <p:cover dir="ru"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Druhy zastoupení</a:t>
            </a:r>
          </a:p>
        </p:txBody>
      </p:sp>
      <p:sp>
        <p:nvSpPr>
          <p:cNvPr id="276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smtClean="0"/>
          </a:p>
          <a:p>
            <a:r>
              <a:rPr lang="cs-CZ" smtClean="0"/>
              <a:t>Zastoupení na základě</a:t>
            </a:r>
          </a:p>
          <a:p>
            <a:pPr lvl="1"/>
            <a:endParaRPr lang="cs-CZ" smtClean="0"/>
          </a:p>
          <a:p>
            <a:pPr lvl="1"/>
            <a:r>
              <a:rPr lang="cs-CZ" smtClean="0"/>
              <a:t>zákona</a:t>
            </a:r>
          </a:p>
          <a:p>
            <a:pPr lvl="1"/>
            <a:endParaRPr lang="cs-CZ" smtClean="0"/>
          </a:p>
          <a:p>
            <a:pPr lvl="1"/>
            <a:r>
              <a:rPr lang="cs-CZ" smtClean="0"/>
              <a:t>plné moci</a:t>
            </a:r>
          </a:p>
          <a:p>
            <a:pPr lvl="1"/>
            <a:endParaRPr lang="cs-CZ" smtClean="0"/>
          </a:p>
          <a:p>
            <a:pPr lvl="1"/>
            <a:r>
              <a:rPr lang="cs-CZ" smtClean="0"/>
              <a:t>rozhodnutí</a:t>
            </a:r>
          </a:p>
        </p:txBody>
      </p:sp>
    </p:spTree>
  </p:cSld>
  <p:clrMapOvr>
    <a:masterClrMapping/>
  </p:clrMapOvr>
  <p:transition>
    <p:cover dir="ru"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3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1) Zákonné </a:t>
            </a:r>
            <a:r>
              <a:rPr lang="cs-CZ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zastoupení</a:t>
            </a:r>
          </a:p>
        </p:txBody>
      </p:sp>
      <p:sp>
        <p:nvSpPr>
          <p:cNvPr id="28674" name="Zástupný symbol pro text 3"/>
          <p:cNvSpPr>
            <a:spLocks noGrp="1"/>
          </p:cNvSpPr>
          <p:nvPr>
            <p:ph type="body" idx="1"/>
          </p:nvPr>
        </p:nvSpPr>
        <p:spPr>
          <a:xfrm>
            <a:off x="530225" y="2705100"/>
            <a:ext cx="7772400" cy="1509713"/>
          </a:xfrm>
        </p:spPr>
        <p:txBody>
          <a:bodyPr/>
          <a:lstStyle/>
          <a:p>
            <a:endParaRPr lang="cs-CZ" dirty="0" smtClean="0"/>
          </a:p>
        </p:txBody>
      </p:sp>
    </p:spTree>
  </p:cSld>
  <p:clrMapOvr>
    <a:masterClrMapping/>
  </p:clrMapOvr>
  <p:transition>
    <p:cover dir="ru"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rgbClr val="FFFF00"/>
                </a:solidFill>
              </a:rPr>
              <a:t>Účastníci </a:t>
            </a:r>
            <a:r>
              <a:rPr lang="cs-CZ" dirty="0">
                <a:solidFill>
                  <a:srgbClr val="FFFF00"/>
                </a:solidFill>
              </a:rPr>
              <a:t>řízení</a:t>
            </a:r>
          </a:p>
        </p:txBody>
      </p:sp>
      <p:sp>
        <p:nvSpPr>
          <p:cNvPr id="68610" name="Zástupný symbol pro text 3"/>
          <p:cNvSpPr>
            <a:spLocks noGrp="1"/>
          </p:cNvSpPr>
          <p:nvPr>
            <p:ph type="body" idx="1"/>
          </p:nvPr>
        </p:nvSpPr>
        <p:spPr>
          <a:xfrm>
            <a:off x="530225" y="2705100"/>
            <a:ext cx="7772400" cy="1509713"/>
          </a:xfrm>
        </p:spPr>
        <p:txBody>
          <a:bodyPr/>
          <a:lstStyle/>
          <a:p>
            <a:pPr eaLnBrk="1" hangingPunct="1"/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Část I.</a:t>
            </a:r>
            <a:endParaRPr lang="cs-CZ" dirty="0" smtClean="0"/>
          </a:p>
        </p:txBody>
      </p:sp>
    </p:spTree>
  </p:cSld>
  <p:clrMapOvr>
    <a:masterClrMapping/>
  </p:clrMapOvr>
  <p:transition>
    <p:cover dir="ru"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Případy zákonného zastoupení</a:t>
            </a:r>
          </a:p>
        </p:txBody>
      </p:sp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Účastník (FO) </a:t>
            </a:r>
            <a:r>
              <a:rPr lang="cs-CZ" b="1" smtClean="0"/>
              <a:t>není procesně způsobilý</a:t>
            </a:r>
            <a:r>
              <a:rPr lang="cs-CZ" smtClean="0"/>
              <a:t> (§ 22)</a:t>
            </a:r>
          </a:p>
          <a:p>
            <a:r>
              <a:rPr lang="cs-CZ" smtClean="0"/>
              <a:t>Účastník (FO) s </a:t>
            </a:r>
            <a:r>
              <a:rPr lang="cs-CZ" b="1" smtClean="0"/>
              <a:t>částečnou způsobilostí k právním úkonům </a:t>
            </a:r>
            <a:r>
              <a:rPr lang="cs-CZ" smtClean="0"/>
              <a:t>(§ 23) </a:t>
            </a:r>
          </a:p>
          <a:p>
            <a:pPr marL="742950" lvl="1" indent="-285750"/>
            <a:r>
              <a:rPr lang="cs-CZ" smtClean="0"/>
              <a:t>soud může rozhodnout o povinnosti zastoupení zákonným zástupcem, přestože by účastník v této věci mohl jednat samostatně </a:t>
            </a:r>
          </a:p>
          <a:p>
            <a:pPr marL="742950" lvl="1" indent="-285750"/>
            <a:r>
              <a:rPr lang="cs-CZ" smtClean="0"/>
              <a:t>důsledkem je</a:t>
            </a:r>
            <a:r>
              <a:rPr lang="cs-CZ" smtClean="0">
                <a:sym typeface="Wingdings" pitchFamily="2" charset="2"/>
              </a:rPr>
              <a:t> úplná procesní nezpůsobilost pro dané řízení (hmotněprávní způsobilost je nedotčena)</a:t>
            </a:r>
          </a:p>
        </p:txBody>
      </p:sp>
    </p:spTree>
  </p:cSld>
  <p:clrMapOvr>
    <a:masterClrMapping/>
  </p:clrMapOvr>
  <p:transition>
    <p:cover dir="ru"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Zákonní zástupci nezletilého</a:t>
            </a:r>
          </a:p>
        </p:txBody>
      </p:sp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800" smtClean="0"/>
              <a:t>Rodiče (§ 36 ZR)</a:t>
            </a:r>
          </a:p>
          <a:p>
            <a:pPr lvl="1"/>
            <a:r>
              <a:rPr lang="cs-CZ" smtClean="0"/>
              <a:t>kterýkoliv z nich</a:t>
            </a:r>
          </a:p>
          <a:p>
            <a:pPr lvl="1"/>
            <a:r>
              <a:rPr lang="cs-CZ" smtClean="0"/>
              <a:t>v případě neshody rozhodne soud (§ 49 ZR)</a:t>
            </a:r>
          </a:p>
          <a:p>
            <a:r>
              <a:rPr lang="cs-CZ" sz="2800" smtClean="0"/>
              <a:t>Poručník (§ 78 ZR)</a:t>
            </a:r>
          </a:p>
          <a:p>
            <a:r>
              <a:rPr lang="cs-CZ" sz="2800" smtClean="0"/>
              <a:t>Kolizní opatrovník (§ 37 odst. 2 ZR)</a:t>
            </a:r>
          </a:p>
          <a:p>
            <a:r>
              <a:rPr lang="cs-CZ" sz="2800" smtClean="0"/>
              <a:t>Pěstoun (§ 45c ZR)</a:t>
            </a:r>
          </a:p>
          <a:p>
            <a:r>
              <a:rPr lang="cs-CZ" sz="2800" smtClean="0"/>
              <a:t>Opatrovník jmění (§ 37b ZR)</a:t>
            </a:r>
          </a:p>
          <a:p>
            <a:r>
              <a:rPr lang="cs-CZ" sz="2800" smtClean="0"/>
              <a:t>Osoba, jíž bylo dítě svěřeno do výchovy (§ 45 ZR)</a:t>
            </a:r>
          </a:p>
        </p:txBody>
      </p:sp>
    </p:spTree>
  </p:cSld>
  <p:clrMapOvr>
    <a:masterClrMapping/>
  </p:clrMapOvr>
  <p:transition>
    <p:cover dir="ru"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000"/>
              <a:t>Zákonní zástupci osoby zbavené (omezené) způsobilosti k PÚ</a:t>
            </a:r>
          </a:p>
        </p:txBody>
      </p:sp>
      <p:sp>
        <p:nvSpPr>
          <p:cNvPr id="317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smtClean="0"/>
          </a:p>
          <a:p>
            <a:endParaRPr lang="cs-CZ" smtClean="0"/>
          </a:p>
          <a:p>
            <a:r>
              <a:rPr lang="cs-CZ" smtClean="0"/>
              <a:t>Opatrovník (§ 27 odst. 2 OZ)</a:t>
            </a:r>
          </a:p>
          <a:p>
            <a:endParaRPr lang="cs-CZ" smtClean="0"/>
          </a:p>
          <a:p>
            <a:r>
              <a:rPr lang="cs-CZ" smtClean="0"/>
              <a:t>Kolizní opatrovník (§ 30 OZ)</a:t>
            </a:r>
          </a:p>
          <a:p>
            <a:endParaRPr lang="cs-CZ" smtClean="0"/>
          </a:p>
        </p:txBody>
      </p:sp>
    </p:spTree>
  </p:cSld>
  <p:clrMapOvr>
    <a:masterClrMapping/>
  </p:clrMapOvr>
  <p:transition>
    <p:cover dir="ru"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000"/>
              <a:t>Nedostatek zastoupení zákonným zástupcem</a:t>
            </a:r>
          </a:p>
        </p:txBody>
      </p:sp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mtClean="0"/>
              <a:t>Odstranitelný nedostatek procesní podmínky</a:t>
            </a:r>
          </a:p>
          <a:p>
            <a:pPr>
              <a:lnSpc>
                <a:spcPct val="90000"/>
              </a:lnSpc>
            </a:pPr>
            <a:r>
              <a:rPr lang="cs-CZ" smtClean="0"/>
              <a:t>Soud</a:t>
            </a:r>
          </a:p>
          <a:p>
            <a:pPr lvl="1">
              <a:lnSpc>
                <a:spcPct val="90000"/>
              </a:lnSpc>
            </a:pPr>
            <a:r>
              <a:rPr lang="cs-CZ" smtClean="0"/>
              <a:t>dá podnět k ustanovení opatrovníka</a:t>
            </a:r>
          </a:p>
          <a:p>
            <a:pPr lvl="1">
              <a:lnSpc>
                <a:spcPct val="90000"/>
              </a:lnSpc>
            </a:pPr>
            <a:r>
              <a:rPr lang="cs-CZ" smtClean="0"/>
              <a:t>sám opatrovníka ustanoví, je-li tu nebezpečí z prodlení (§ 29 odst. 1)</a:t>
            </a:r>
          </a:p>
          <a:p>
            <a:pPr>
              <a:lnSpc>
                <a:spcPct val="90000"/>
              </a:lnSpc>
            </a:pPr>
            <a:r>
              <a:rPr lang="cs-CZ" smtClean="0"/>
              <a:t>Obdobné platí u ztráty procesní způsobilosti v průběhu řízení [viz též § 109 odst. 1 písm. a) a § 56]</a:t>
            </a:r>
          </a:p>
          <a:p>
            <a:pPr>
              <a:lnSpc>
                <a:spcPct val="90000"/>
              </a:lnSpc>
            </a:pPr>
            <a:r>
              <a:rPr lang="cs-CZ" smtClean="0"/>
              <a:t>Zmatečnost [§ 229 odst. 1 písm. c)]</a:t>
            </a:r>
          </a:p>
        </p:txBody>
      </p:sp>
    </p:spTree>
  </p:cSld>
  <p:clrMapOvr>
    <a:masterClrMapping/>
  </p:clrMapOvr>
  <p:transition>
    <p:cover dir="ru"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2) Zastoupení </a:t>
            </a:r>
            <a:r>
              <a:rPr lang="cs-CZ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na základě plné moci</a:t>
            </a:r>
          </a:p>
        </p:txBody>
      </p:sp>
      <p:sp>
        <p:nvSpPr>
          <p:cNvPr id="33794" name="Zástupný symbol pro text 3"/>
          <p:cNvSpPr>
            <a:spLocks noGrp="1"/>
          </p:cNvSpPr>
          <p:nvPr>
            <p:ph type="body" idx="1"/>
          </p:nvPr>
        </p:nvSpPr>
        <p:spPr>
          <a:xfrm>
            <a:off x="530225" y="2705100"/>
            <a:ext cx="7772400" cy="1509713"/>
          </a:xfrm>
        </p:spPr>
        <p:txBody>
          <a:bodyPr/>
          <a:lstStyle/>
          <a:p>
            <a:endParaRPr lang="cs-CZ" dirty="0" smtClean="0"/>
          </a:p>
        </p:txBody>
      </p:sp>
    </p:spTree>
  </p:cSld>
  <p:clrMapOvr>
    <a:masterClrMapping/>
  </p:clrMapOvr>
  <p:transition>
    <p:cover dir="ru"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Vznik procesního zmocnění</a:t>
            </a:r>
          </a:p>
        </p:txBody>
      </p:sp>
      <p:sp>
        <p:nvSpPr>
          <p:cNvPr id="3481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mtClean="0"/>
              <a:t>Dohoda o plné moci</a:t>
            </a:r>
          </a:p>
          <a:p>
            <a:pPr lvl="1">
              <a:lnSpc>
                <a:spcPct val="90000"/>
              </a:lnSpc>
            </a:pPr>
            <a:r>
              <a:rPr lang="cs-CZ" smtClean="0"/>
              <a:t>příkazní smlouva (§ 724 a násl. OZ)</a:t>
            </a:r>
          </a:p>
          <a:p>
            <a:pPr lvl="1">
              <a:lnSpc>
                <a:spcPct val="90000"/>
              </a:lnSpc>
            </a:pPr>
            <a:r>
              <a:rPr lang="cs-CZ" smtClean="0"/>
              <a:t>mandátní smlouva (§ 566 a násl. ObchZ)</a:t>
            </a:r>
          </a:p>
          <a:p>
            <a:pPr>
              <a:lnSpc>
                <a:spcPct val="90000"/>
              </a:lnSpc>
            </a:pPr>
            <a:r>
              <a:rPr lang="cs-CZ" smtClean="0"/>
              <a:t>Dohodou vzniká hmotněprávní vztah</a:t>
            </a:r>
          </a:p>
          <a:p>
            <a:pPr>
              <a:lnSpc>
                <a:spcPct val="90000"/>
              </a:lnSpc>
            </a:pPr>
            <a:r>
              <a:rPr lang="cs-CZ" smtClean="0"/>
              <a:t>Procesní poměr vzniká udělením plné moci pro zastupování v řízení před soudem</a:t>
            </a:r>
            <a:endParaRPr lang="cs-CZ" smtClean="0">
              <a:latin typeface="Arial" charset="0"/>
            </a:endParaRPr>
          </a:p>
          <a:p>
            <a:pPr lvl="1">
              <a:lnSpc>
                <a:spcPct val="90000"/>
              </a:lnSpc>
            </a:pPr>
            <a:r>
              <a:rPr lang="cs-CZ" sz="2600" smtClean="0"/>
              <a:t>obsahem vnitřního procesního poměru jsou práva a povinnosti zastoupeného a zástupce v procesu</a:t>
            </a:r>
            <a:endParaRPr lang="cs-CZ" sz="2600" smtClean="0">
              <a:latin typeface="Arial" charset="0"/>
            </a:endParaRPr>
          </a:p>
          <a:p>
            <a:pPr lvl="1">
              <a:lnSpc>
                <a:spcPct val="90000"/>
              </a:lnSpc>
            </a:pPr>
            <a:r>
              <a:rPr lang="cs-CZ" sz="2600" smtClean="0"/>
              <a:t>obsahem vnějšího vztahu jsou práva a povinnosti ve vztahu k soudu a dalším osobám</a:t>
            </a:r>
          </a:p>
        </p:txBody>
      </p:sp>
    </p:spTree>
  </p:cSld>
  <p:clrMapOvr>
    <a:masterClrMapping/>
  </p:clrMapOvr>
  <p:transition>
    <p:cover dir="ru"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Plná moc</a:t>
            </a:r>
          </a:p>
        </p:txBody>
      </p:sp>
      <p:sp>
        <p:nvSpPr>
          <p:cNvPr id="3584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Jednostranný procesní úkon (nikoliv úkon hmotněprávní) </a:t>
            </a:r>
            <a:r>
              <a:rPr lang="cs-CZ" smtClean="0">
                <a:sym typeface="Wingdings" pitchFamily="2" charset="2"/>
              </a:rPr>
              <a:t> zmocnitel musí mít procesní způsobilost</a:t>
            </a:r>
          </a:p>
          <a:p>
            <a:r>
              <a:rPr lang="cs-CZ" smtClean="0">
                <a:sym typeface="Wingdings" pitchFamily="2" charset="2"/>
              </a:rPr>
              <a:t>Plnou moc zmocněnec nepodepisuje (jde o jednostranný úkon zmocnitelův)</a:t>
            </a:r>
          </a:p>
          <a:p>
            <a:r>
              <a:rPr lang="cs-CZ" smtClean="0">
                <a:sym typeface="Wingdings" pitchFamily="2" charset="2"/>
              </a:rPr>
              <a:t>Druhy</a:t>
            </a:r>
          </a:p>
          <a:p>
            <a:pPr lvl="1"/>
            <a:r>
              <a:rPr lang="cs-CZ" smtClean="0">
                <a:sym typeface="Wingdings" pitchFamily="2" charset="2"/>
              </a:rPr>
              <a:t>procesní plná moc</a:t>
            </a:r>
          </a:p>
          <a:p>
            <a:pPr lvl="1"/>
            <a:r>
              <a:rPr lang="cs-CZ" smtClean="0">
                <a:sym typeface="Wingdings" pitchFamily="2" charset="2"/>
              </a:rPr>
              <a:t>prostá plná moc</a:t>
            </a:r>
            <a:endParaRPr lang="cs-CZ" smtClean="0"/>
          </a:p>
        </p:txBody>
      </p:sp>
    </p:spTree>
  </p:cSld>
  <p:clrMapOvr>
    <a:masterClrMapping/>
  </p:clrMapOvr>
  <p:transition>
    <p:cover dir="ru"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Procesní zmocněnci</a:t>
            </a:r>
          </a:p>
        </p:txBody>
      </p:sp>
      <p:sp>
        <p:nvSpPr>
          <p:cNvPr id="368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mtClean="0"/>
              <a:t>Procesními zmocněnci mohou být</a:t>
            </a:r>
          </a:p>
          <a:p>
            <a:pPr lvl="1">
              <a:lnSpc>
                <a:spcPct val="90000"/>
              </a:lnSpc>
            </a:pPr>
            <a:r>
              <a:rPr lang="cs-CZ" smtClean="0"/>
              <a:t>fyzické osoby</a:t>
            </a:r>
          </a:p>
          <a:p>
            <a:pPr lvl="1">
              <a:lnSpc>
                <a:spcPct val="90000"/>
              </a:lnSpc>
            </a:pPr>
            <a:r>
              <a:rPr lang="cs-CZ" smtClean="0"/>
              <a:t>právnické osoby</a:t>
            </a:r>
          </a:p>
          <a:p>
            <a:pPr lvl="1">
              <a:lnSpc>
                <a:spcPct val="90000"/>
              </a:lnSpc>
            </a:pPr>
            <a:r>
              <a:rPr lang="cs-CZ" smtClean="0"/>
              <a:t>správní orgán uvedený v § 26 odst. 2</a:t>
            </a:r>
          </a:p>
          <a:p>
            <a:pPr>
              <a:lnSpc>
                <a:spcPct val="90000"/>
              </a:lnSpc>
            </a:pPr>
            <a:r>
              <a:rPr lang="cs-CZ" smtClean="0"/>
              <a:t>Zásadou je zastoupení FO; PO a SO mohou zastupovat jenom v případech stanovených zákonem</a:t>
            </a:r>
          </a:p>
          <a:p>
            <a:pPr>
              <a:lnSpc>
                <a:spcPct val="90000"/>
              </a:lnSpc>
            </a:pPr>
            <a:r>
              <a:rPr lang="cs-CZ" smtClean="0"/>
              <a:t>V téže věci může mít účastník jenom jednoho zvoleného zástupce</a:t>
            </a:r>
          </a:p>
        </p:txBody>
      </p:sp>
    </p:spTree>
  </p:cSld>
  <p:clrMapOvr>
    <a:masterClrMapping/>
  </p:clrMapOvr>
  <p:transition>
    <p:cover dir="ru"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Fyzické osoby jako zmocněnci</a:t>
            </a:r>
          </a:p>
        </p:txBody>
      </p:sp>
      <p:sp>
        <p:nvSpPr>
          <p:cNvPr id="3789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smtClean="0"/>
          </a:p>
          <a:p>
            <a:r>
              <a:rPr lang="cs-CZ" smtClean="0"/>
              <a:t>Advokát (§ 25)</a:t>
            </a:r>
          </a:p>
          <a:p>
            <a:endParaRPr lang="cs-CZ" smtClean="0"/>
          </a:p>
          <a:p>
            <a:r>
              <a:rPr lang="cs-CZ" smtClean="0"/>
              <a:t>Notář (§ 25a)</a:t>
            </a:r>
          </a:p>
          <a:p>
            <a:endParaRPr lang="cs-CZ" smtClean="0"/>
          </a:p>
          <a:p>
            <a:r>
              <a:rPr lang="cs-CZ" smtClean="0"/>
              <a:t>Patentový zástupce (§ 25b)</a:t>
            </a:r>
          </a:p>
          <a:p>
            <a:endParaRPr lang="cs-CZ" smtClean="0"/>
          </a:p>
          <a:p>
            <a:r>
              <a:rPr lang="cs-CZ" smtClean="0"/>
              <a:t>Obecný zmocněnec (§ 27)</a:t>
            </a:r>
          </a:p>
        </p:txBody>
      </p:sp>
    </p:spTree>
  </p:cSld>
  <p:clrMapOvr>
    <a:masterClrMapping/>
  </p:clrMapOvr>
  <p:transition>
    <p:cover dir="ru"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Advokát</a:t>
            </a:r>
          </a:p>
        </p:txBody>
      </p:sp>
      <p:sp>
        <p:nvSpPr>
          <p:cNvPr id="3891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Může zastupovat v kterékoliv věci</a:t>
            </a:r>
          </a:p>
          <a:p>
            <a:r>
              <a:rPr lang="cs-CZ" smtClean="0"/>
              <a:t>Lze mu udělit pouze procesní plnou moc</a:t>
            </a:r>
          </a:p>
          <a:p>
            <a:r>
              <a:rPr lang="cs-CZ" smtClean="0"/>
              <a:t>Právo substituce - oprávnění dát se zastoupit </a:t>
            </a:r>
          </a:p>
          <a:p>
            <a:pPr lvl="1"/>
            <a:r>
              <a:rPr lang="cs-CZ" smtClean="0"/>
              <a:t>jiným advokátem</a:t>
            </a:r>
          </a:p>
          <a:p>
            <a:pPr lvl="1"/>
            <a:r>
              <a:rPr lang="cs-CZ" smtClean="0"/>
              <a:t>s výjimkou případů povinného zastoupení advokátním koncipientem nebo svým zaměstnancem </a:t>
            </a:r>
          </a:p>
          <a:p>
            <a:pPr lvl="1">
              <a:buFont typeface="Wingdings 2" pitchFamily="18" charset="2"/>
              <a:buNone/>
            </a:pPr>
            <a:r>
              <a:rPr lang="cs-CZ" smtClean="0"/>
              <a:t>jako dalším zástupcem</a:t>
            </a:r>
          </a:p>
        </p:txBody>
      </p:sp>
    </p:spTree>
  </p:cSld>
  <p:clrMapOvr>
    <a:masterClrMapping/>
  </p:clrMapOvr>
  <p:transition>
    <p:cover dir="ru"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Základní otázky</a:t>
            </a:r>
          </a:p>
        </p:txBody>
      </p:sp>
      <p:sp>
        <p:nvSpPr>
          <p:cNvPr id="696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Kdo je účastníkem konkrétního řízení?</a:t>
            </a:r>
          </a:p>
          <a:p>
            <a:pPr eaLnBrk="1" hangingPunct="1"/>
            <a:endParaRPr lang="cs-CZ" smtClean="0"/>
          </a:p>
          <a:p>
            <a:pPr eaLnBrk="1" hangingPunct="1"/>
            <a:r>
              <a:rPr lang="cs-CZ" smtClean="0"/>
              <a:t>Je účastník způsobilý být účastníkem a má procesní způsobilost?</a:t>
            </a:r>
          </a:p>
          <a:p>
            <a:pPr eaLnBrk="1" hangingPunct="1"/>
            <a:endParaRPr lang="cs-CZ" smtClean="0"/>
          </a:p>
          <a:p>
            <a:pPr eaLnBrk="1" hangingPunct="1"/>
            <a:r>
              <a:rPr lang="cs-CZ" smtClean="0"/>
              <a:t>Je účastník věcně legitimován?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  <p:transition>
    <p:cover dir="ru"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Notář</a:t>
            </a:r>
          </a:p>
        </p:txBody>
      </p:sp>
      <p:sp>
        <p:nvSpPr>
          <p:cNvPr id="399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Může zastupovat jen v rozsahu vyplývajícím z NŘ</a:t>
            </a:r>
          </a:p>
          <a:p>
            <a:pPr marL="742950" lvl="1" indent="-285750"/>
            <a:r>
              <a:rPr lang="cs-CZ" smtClean="0"/>
              <a:t>v řízení podle části V. OSŘ</a:t>
            </a:r>
          </a:p>
          <a:p>
            <a:pPr marL="742950" lvl="1" indent="-285750"/>
            <a:r>
              <a:rPr lang="cs-CZ" smtClean="0"/>
              <a:t>v některých nesporných řízeních</a:t>
            </a:r>
          </a:p>
          <a:p>
            <a:pPr marL="742950" lvl="1" indent="-285750"/>
            <a:r>
              <a:rPr lang="cs-CZ" smtClean="0"/>
              <a:t>ve věcech souvisejících se správou majetku</a:t>
            </a:r>
          </a:p>
          <a:p>
            <a:r>
              <a:rPr lang="cs-CZ" smtClean="0"/>
              <a:t>Lze mu udělit pouze procesní plnou moc</a:t>
            </a:r>
          </a:p>
          <a:p>
            <a:r>
              <a:rPr lang="cs-CZ" smtClean="0"/>
              <a:t>Právo substituce</a:t>
            </a:r>
          </a:p>
          <a:p>
            <a:pPr marL="742950" lvl="1" indent="-285750"/>
            <a:r>
              <a:rPr lang="cs-CZ" smtClean="0"/>
              <a:t>jiným notářem</a:t>
            </a:r>
          </a:p>
          <a:p>
            <a:pPr marL="742950" lvl="1" indent="-285750"/>
            <a:r>
              <a:rPr lang="cs-CZ" smtClean="0"/>
              <a:t>s výjimkou povinného zastoupení notářským kandidátem nebo koncipientem</a:t>
            </a:r>
          </a:p>
        </p:txBody>
      </p:sp>
    </p:spTree>
  </p:cSld>
  <p:clrMapOvr>
    <a:masterClrMapping/>
  </p:clrMapOvr>
  <p:transition>
    <p:cover dir="ru"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Patentový zástupce</a:t>
            </a:r>
          </a:p>
        </p:txBody>
      </p:sp>
      <p:sp>
        <p:nvSpPr>
          <p:cNvPr id="4096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Rozsah oprávnění zastupovat je omezen na věci vyplývající ze zákona č. 417/2004 Sb., o patentových zástupcích</a:t>
            </a:r>
          </a:p>
          <a:p>
            <a:pPr marL="742950" lvl="1" indent="-285750"/>
            <a:r>
              <a:rPr lang="cs-CZ" smtClean="0"/>
              <a:t>spory týkající se průmyslového vlastnictví</a:t>
            </a:r>
          </a:p>
          <a:p>
            <a:r>
              <a:rPr lang="cs-CZ" smtClean="0"/>
              <a:t>Nemůže zastupovat v řízení o dovolání</a:t>
            </a:r>
          </a:p>
          <a:p>
            <a:r>
              <a:rPr lang="cs-CZ" smtClean="0"/>
              <a:t>Lze mu udělit i prostou plnou moc</a:t>
            </a:r>
          </a:p>
          <a:p>
            <a:endParaRPr lang="cs-CZ" smtClean="0"/>
          </a:p>
        </p:txBody>
      </p:sp>
    </p:spTree>
  </p:cSld>
  <p:clrMapOvr>
    <a:masterClrMapping/>
  </p:clrMapOvr>
  <p:transition>
    <p:cover dir="ru"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/>
              <a:t>Právnické osoby jako zmocněnci</a:t>
            </a:r>
          </a:p>
        </p:txBody>
      </p:sp>
      <p:sp>
        <p:nvSpPr>
          <p:cNvPr id="430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Odborová organizace (§ 26 odst. 1)</a:t>
            </a:r>
          </a:p>
          <a:p>
            <a:pPr lvl="1"/>
            <a:r>
              <a:rPr lang="cs-CZ" smtClean="0"/>
              <a:t>zastupování svých členů krom obchodních věcí</a:t>
            </a:r>
          </a:p>
          <a:p>
            <a:r>
              <a:rPr lang="cs-CZ" smtClean="0"/>
              <a:t>Spolek chránící před diskriminací (§ 26 odst. 3)</a:t>
            </a:r>
          </a:p>
          <a:p>
            <a:r>
              <a:rPr lang="cs-CZ" smtClean="0"/>
              <a:t>Spolek chránící autorská práva (§ 26 odst. 4)</a:t>
            </a:r>
          </a:p>
          <a:p>
            <a:r>
              <a:rPr lang="cs-CZ" smtClean="0"/>
              <a:t>Stát (§ 26a)</a:t>
            </a:r>
          </a:p>
          <a:p>
            <a:pPr lvl="1"/>
            <a:r>
              <a:rPr lang="cs-CZ" smtClean="0"/>
              <a:t>zastupování obcí</a:t>
            </a:r>
          </a:p>
          <a:p>
            <a:pPr lvl="1"/>
            <a:r>
              <a:rPr lang="cs-CZ" smtClean="0"/>
              <a:t>je-li proti obci uplatněn nárok na určení vlastnictví k nemovitosti, kterou obec nabyla od státu nebo na její vyklizení</a:t>
            </a:r>
          </a:p>
        </p:txBody>
      </p:sp>
    </p:spTree>
  </p:cSld>
  <p:clrMapOvr>
    <a:masterClrMapping/>
  </p:clrMapOvr>
  <p:transition>
    <p:cover dir="ru"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000"/>
              <a:t>Úřad pro mezinárodněprávní ochranu dětí jako zmocněnec</a:t>
            </a:r>
          </a:p>
        </p:txBody>
      </p:sp>
      <p:sp>
        <p:nvSpPr>
          <p:cNvPr id="440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Jde-li o věci se vztahem k cizině, může zastupovat v řízeních</a:t>
            </a:r>
          </a:p>
          <a:p>
            <a:pPr lvl="1"/>
            <a:r>
              <a:rPr lang="cs-CZ" smtClean="0"/>
              <a:t>ve věcech péče o nezletilé</a:t>
            </a:r>
          </a:p>
          <a:p>
            <a:pPr lvl="1"/>
            <a:r>
              <a:rPr lang="cs-CZ" smtClean="0"/>
              <a:t>o určení nebo změnu vyživovací povinnosti</a:t>
            </a:r>
          </a:p>
          <a:p>
            <a:pPr lvl="1"/>
            <a:r>
              <a:rPr lang="cs-CZ" smtClean="0"/>
              <a:t>o výkon rozhodnutí ukládajícího povinnost k placení výživného</a:t>
            </a:r>
          </a:p>
        </p:txBody>
      </p:sp>
    </p:spTree>
  </p:cSld>
  <p:clrMapOvr>
    <a:masterClrMapping/>
  </p:clrMapOvr>
  <p:transition>
    <p:cover dir="ru"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Zánik zmocnění</a:t>
            </a:r>
          </a:p>
        </p:txBody>
      </p:sp>
      <p:sp>
        <p:nvSpPr>
          <p:cNvPr id="450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Odvolání zmocnitelem nebo výpověď zmocněncem</a:t>
            </a:r>
          </a:p>
          <a:p>
            <a:pPr lvl="1"/>
            <a:r>
              <a:rPr lang="cs-CZ" smtClean="0"/>
              <a:t>jednostranný procesní úkon adresovaný soudu</a:t>
            </a:r>
          </a:p>
          <a:p>
            <a:r>
              <a:rPr lang="cs-CZ" smtClean="0"/>
              <a:t>Udělením plné moci novému zmocněnci</a:t>
            </a:r>
          </a:p>
          <a:p>
            <a:r>
              <a:rPr lang="cs-CZ" smtClean="0"/>
              <a:t>Ztrátou procesní subjektivity zmocnitele nebo smrtí či zánikem zmocněnce</a:t>
            </a:r>
          </a:p>
          <a:p>
            <a:r>
              <a:rPr lang="cs-CZ" smtClean="0"/>
              <a:t>Dnem právní moci rozhodnutí, jímž bylo skončeno řízení, pro které byla udělena</a:t>
            </a:r>
          </a:p>
        </p:txBody>
      </p:sp>
    </p:spTree>
  </p:cSld>
  <p:clrMapOvr>
    <a:masterClrMapping/>
  </p:clrMapOvr>
  <p:transition>
    <p:cover dir="ru"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2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3) Zastoupení </a:t>
            </a:r>
            <a:r>
              <a:rPr lang="cs-CZ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na základě rozhodnutí</a:t>
            </a:r>
          </a:p>
        </p:txBody>
      </p:sp>
      <p:sp>
        <p:nvSpPr>
          <p:cNvPr id="46082" name="Zástupný symbol pro text 3"/>
          <p:cNvSpPr>
            <a:spLocks noGrp="1"/>
          </p:cNvSpPr>
          <p:nvPr>
            <p:ph type="body" idx="1"/>
          </p:nvPr>
        </p:nvSpPr>
        <p:spPr>
          <a:xfrm>
            <a:off x="530225" y="2705100"/>
            <a:ext cx="7772400" cy="1509713"/>
          </a:xfrm>
        </p:spPr>
        <p:txBody>
          <a:bodyPr/>
          <a:lstStyle/>
          <a:p>
            <a:r>
              <a:rPr lang="cs-CZ" smtClean="0"/>
              <a:t>Část III. 3.</a:t>
            </a:r>
          </a:p>
        </p:txBody>
      </p:sp>
    </p:spTree>
  </p:cSld>
  <p:clrMapOvr>
    <a:masterClrMapping/>
  </p:clrMapOvr>
  <p:transition>
    <p:cover dir="ru"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000"/>
              <a:t>Případy zastoupení na základě rozhodnutí</a:t>
            </a:r>
          </a:p>
        </p:txBody>
      </p:sp>
      <p:sp>
        <p:nvSpPr>
          <p:cNvPr id="471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Zastoupení procesně nezpůsobilé FO a PO, za kterou nemá kdo jednat (§ 29 odst. 1 a 2)</a:t>
            </a:r>
          </a:p>
          <a:p>
            <a:pPr>
              <a:buFont typeface="Wingdings" pitchFamily="2" charset="2"/>
              <a:buNone/>
            </a:pPr>
            <a:endParaRPr lang="cs-CZ" smtClean="0"/>
          </a:p>
          <a:p>
            <a:r>
              <a:rPr lang="cs-CZ" smtClean="0"/>
              <a:t>Zastoupení procesně způsobilého účastníka (§ 29 odst. 3)</a:t>
            </a:r>
          </a:p>
          <a:p>
            <a:endParaRPr lang="cs-CZ" smtClean="0"/>
          </a:p>
          <a:p>
            <a:r>
              <a:rPr lang="cs-CZ" smtClean="0"/>
              <a:t>Zastoupení na základě tzv. práva chudých (§ 30)</a:t>
            </a:r>
          </a:p>
        </p:txBody>
      </p:sp>
    </p:spTree>
  </p:cSld>
  <p:clrMapOvr>
    <a:masterClrMapping/>
  </p:clrMapOvr>
  <p:transition>
    <p:cover dir="ru"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smtClean="0"/>
              <a:t>Zastoupení procesně nezpůsobilé FO</a:t>
            </a:r>
          </a:p>
        </p:txBody>
      </p:sp>
      <p:sp>
        <p:nvSpPr>
          <p:cNvPr id="481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Předpoklady</a:t>
            </a:r>
          </a:p>
          <a:p>
            <a:pPr lvl="1"/>
            <a:r>
              <a:rPr lang="cs-CZ" smtClean="0"/>
              <a:t>FO není procesně způsobilá a</a:t>
            </a:r>
          </a:p>
          <a:p>
            <a:pPr lvl="1"/>
            <a:r>
              <a:rPr lang="cs-CZ" smtClean="0"/>
              <a:t>nemá zákonného zástupce (viz § 22)</a:t>
            </a:r>
          </a:p>
          <a:p>
            <a:r>
              <a:rPr lang="cs-CZ" smtClean="0"/>
              <a:t>Postup soudu</a:t>
            </a:r>
          </a:p>
          <a:p>
            <a:pPr lvl="1"/>
            <a:r>
              <a:rPr lang="cs-CZ" smtClean="0"/>
              <a:t>není-li nebezpečí z prodlení, dá podnět soudu péče o nezletilé nebo opatrovnickému soudu, aby ustanovil opatrovníka</a:t>
            </a:r>
          </a:p>
          <a:p>
            <a:pPr lvl="1"/>
            <a:r>
              <a:rPr lang="cs-CZ" smtClean="0"/>
              <a:t>je-li nebezpečí z prodlení, ustanoví opatrovníka (pouze pro toto řízení) sám</a:t>
            </a:r>
          </a:p>
        </p:txBody>
      </p:sp>
    </p:spTree>
  </p:cSld>
  <p:clrMapOvr>
    <a:masterClrMapping/>
  </p:clrMapOvr>
  <p:transition>
    <p:cover dir="ru"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/>
              <a:t>Zastoupení PO podle § 29 odst. 2</a:t>
            </a:r>
          </a:p>
        </p:txBody>
      </p:sp>
      <p:sp>
        <p:nvSpPr>
          <p:cNvPr id="491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Předpoklady</a:t>
            </a:r>
          </a:p>
          <a:p>
            <a:pPr lvl="1"/>
            <a:r>
              <a:rPr lang="cs-CZ" smtClean="0"/>
              <a:t>není zde osoba oprávněná za PO jednat, zejména PO nemá ustanoven statutární orgán a není zde ani jiná osoba uvedená v § 21 nebo</a:t>
            </a:r>
          </a:p>
          <a:p>
            <a:pPr lvl="1"/>
            <a:r>
              <a:rPr lang="cs-CZ" smtClean="0"/>
              <a:t>je sporné, kdo je osobou oprávněnou jednat za PO (např. dvě valné hromady navzájem popírající platnost svého zvolení)</a:t>
            </a:r>
          </a:p>
          <a:p>
            <a:r>
              <a:rPr lang="cs-CZ" smtClean="0"/>
              <a:t>Postup soudu</a:t>
            </a:r>
          </a:p>
          <a:p>
            <a:pPr lvl="1"/>
            <a:r>
              <a:rPr lang="cs-CZ" smtClean="0"/>
              <a:t>je-li nebezpečí z prodlení, ustanoví PO zástupce</a:t>
            </a:r>
          </a:p>
        </p:txBody>
      </p:sp>
    </p:spTree>
  </p:cSld>
  <p:clrMapOvr>
    <a:masterClrMapping/>
  </p:clrMapOvr>
  <p:transition>
    <p:cover dir="ru"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000"/>
              <a:t>Zastoupení procesně způsobilé FO (§ 29 odst. 3)</a:t>
            </a:r>
          </a:p>
        </p:txBody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800" dirty="0"/>
              <a:t>Důvody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neznámí dědicové zůstavitele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pobyt </a:t>
            </a:r>
            <a:r>
              <a:rPr lang="cs-CZ" dirty="0"/>
              <a:t>účastníka není znám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n</a:t>
            </a:r>
            <a:r>
              <a:rPr lang="cs-CZ" dirty="0" smtClean="0"/>
              <a:t>epodařilo </a:t>
            </a:r>
            <a:r>
              <a:rPr lang="cs-CZ" dirty="0"/>
              <a:t>se doručit na známou adresu v cizině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FO byla stižena duševní poruchou nebo z jiných zdravotních důvodů se nemůže nikoliv jen po přechodnou dobu účastnit řízení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FO se není schopna srozumitelně vyjadřovat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800" dirty="0"/>
              <a:t>Postup soudu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Soud ustanoví opatrovníka, nebo přijme jiné vhodné opatření [např. přeruší řízení - § 109 odst. 2 písm. a</a:t>
            </a:r>
            <a:r>
              <a:rPr lang="cs-CZ" dirty="0" smtClean="0"/>
              <a:t>)]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Vždy lze ustanovit advokáta</a:t>
            </a:r>
            <a:endParaRPr lang="cs-CZ" dirty="0"/>
          </a:p>
        </p:txBody>
      </p:sp>
    </p:spTree>
  </p:cSld>
  <p:clrMapOvr>
    <a:masterClrMapping/>
  </p:clrMapOvr>
  <p:transition>
    <p:cover dir="ru"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/>
              <a:t>1) Kdo je účastníkem řízení?</a:t>
            </a:r>
          </a:p>
        </p:txBody>
      </p:sp>
      <p:sp>
        <p:nvSpPr>
          <p:cNvPr id="7065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3228975"/>
            <a:ext cx="7854950" cy="1752600"/>
          </a:xfrm>
        </p:spPr>
        <p:txBody>
          <a:bodyPr/>
          <a:lstStyle/>
          <a:p>
            <a:pPr marR="0" eaLnBrk="1" hangingPunct="1"/>
            <a:endParaRPr lang="cs-CZ" smtClean="0"/>
          </a:p>
        </p:txBody>
      </p:sp>
    </p:spTree>
  </p:cSld>
  <p:clrMapOvr>
    <a:masterClrMapping/>
  </p:clrMapOvr>
  <p:transition>
    <p:cover dir="ru"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Zastoupení podle § 30</a:t>
            </a:r>
          </a:p>
        </p:txBody>
      </p:sp>
      <p:sp>
        <p:nvSpPr>
          <p:cNvPr id="512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mtClean="0"/>
              <a:t>Předpoklady</a:t>
            </a:r>
          </a:p>
          <a:p>
            <a:pPr lvl="1">
              <a:lnSpc>
                <a:spcPct val="90000"/>
              </a:lnSpc>
            </a:pPr>
            <a:r>
              <a:rPr lang="cs-CZ" smtClean="0"/>
              <a:t>účastník (FO i PO) splňuje předpoklady osvobození od soudních poplatků (viz § 138)</a:t>
            </a:r>
          </a:p>
          <a:p>
            <a:pPr lvl="1">
              <a:lnSpc>
                <a:spcPct val="90000"/>
              </a:lnSpc>
            </a:pPr>
            <a:r>
              <a:rPr lang="cs-CZ" smtClean="0"/>
              <a:t>účastník požádá o ustanovení zástupce (poučovací povinnost soudu)</a:t>
            </a:r>
          </a:p>
          <a:p>
            <a:pPr lvl="1">
              <a:lnSpc>
                <a:spcPct val="90000"/>
              </a:lnSpc>
            </a:pPr>
            <a:r>
              <a:rPr lang="cs-CZ" smtClean="0"/>
              <a:t>zástupce je nezbytný k ochraně jeho zájmů</a:t>
            </a:r>
          </a:p>
          <a:p>
            <a:pPr>
              <a:lnSpc>
                <a:spcPct val="90000"/>
              </a:lnSpc>
            </a:pPr>
            <a:r>
              <a:rPr lang="cs-CZ" smtClean="0"/>
              <a:t>Postup soudu</a:t>
            </a:r>
          </a:p>
          <a:p>
            <a:pPr lvl="1">
              <a:lnSpc>
                <a:spcPct val="90000"/>
              </a:lnSpc>
            </a:pPr>
            <a:r>
              <a:rPr lang="cs-CZ" smtClean="0"/>
              <a:t>ustanovení zástupce, jímž zpravidla bude advokát</a:t>
            </a:r>
          </a:p>
          <a:p>
            <a:pPr>
              <a:lnSpc>
                <a:spcPct val="90000"/>
              </a:lnSpc>
            </a:pPr>
            <a:r>
              <a:rPr lang="cs-CZ" smtClean="0"/>
              <a:t>Náklady zastoupení platí stát (§ 140 odst. 2)</a:t>
            </a:r>
          </a:p>
        </p:txBody>
      </p:sp>
    </p:spTree>
  </p:cSld>
  <p:clrMapOvr>
    <a:masterClrMapping/>
  </p:clrMapOvr>
  <p:transition>
    <p:cover dir="ru"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FF00"/>
                </a:solidFill>
              </a:rPr>
              <a:t>Procesní úkony účastníků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Část III.</a:t>
            </a:r>
            <a:endParaRPr lang="cs-CZ" dirty="0"/>
          </a:p>
        </p:txBody>
      </p:sp>
    </p:spTree>
  </p:cSld>
  <p:clrMapOvr>
    <a:masterClrMapping/>
  </p:clrMapOvr>
  <p:transition>
    <p:cover dir="ru"/>
    <p:sndAc>
      <p:stSnd>
        <p:snd r:embed="rId2" name="cashreg.wav"/>
      </p:stSnd>
    </p:sndAc>
  </p:transition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Pojem procesních úkonů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Procesní úkon</a:t>
            </a:r>
          </a:p>
          <a:p>
            <a:pPr lvl="1"/>
            <a:r>
              <a:rPr lang="cs-CZ" dirty="0" smtClean="0"/>
              <a:t>projev vůle subjektu řízení</a:t>
            </a:r>
          </a:p>
          <a:p>
            <a:pPr lvl="1"/>
            <a:r>
              <a:rPr lang="cs-CZ" dirty="0" smtClean="0"/>
              <a:t>jehož předpoklady a následky (účinky) upravuje procesní právo</a:t>
            </a:r>
          </a:p>
          <a:p>
            <a:r>
              <a:rPr lang="cs-CZ" dirty="0" smtClean="0"/>
              <a:t>Nutno přísně odlišovat od </a:t>
            </a:r>
            <a:r>
              <a:rPr lang="cs-CZ" dirty="0" err="1" smtClean="0"/>
              <a:t>hmotněprávních</a:t>
            </a:r>
            <a:r>
              <a:rPr lang="cs-CZ" dirty="0" smtClean="0"/>
              <a:t> úkonů</a:t>
            </a:r>
          </a:p>
          <a:p>
            <a:pPr lvl="1"/>
            <a:r>
              <a:rPr lang="cs-CZ" dirty="0" smtClean="0"/>
              <a:t>např. vady procesních úkonů nelze posuzovat dle práva hmotného </a:t>
            </a:r>
          </a:p>
          <a:p>
            <a:pPr lvl="1"/>
            <a:r>
              <a:rPr lang="cs-CZ" dirty="0" smtClean="0"/>
              <a:t>hmotněprávní úkon může být někdy zahrnut do PÚ (např. výpověď do žaloby o přivolení výpovědi z nájmu bytu)</a:t>
            </a:r>
          </a:p>
        </p:txBody>
      </p:sp>
    </p:spTree>
  </p:cSld>
  <p:clrMapOvr>
    <a:masterClrMapping/>
  </p:clrMapOvr>
  <p:transition>
    <p:cover dir="ru"/>
    <p:sndAc>
      <p:stSnd>
        <p:snd r:embed="rId2" name="cashreg.wav"/>
      </p:stSnd>
    </p:sndAc>
  </p:transition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Druhy procesních úkonů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Dispoziční a prosté PÚ</a:t>
            </a:r>
          </a:p>
          <a:p>
            <a:pPr lvl="1"/>
            <a:r>
              <a:rPr lang="cs-CZ" dirty="0" smtClean="0"/>
              <a:t>dispozice řízením</a:t>
            </a:r>
          </a:p>
          <a:p>
            <a:pPr lvl="1"/>
            <a:r>
              <a:rPr lang="cs-CZ" dirty="0" smtClean="0"/>
              <a:t>d</a:t>
            </a:r>
            <a:r>
              <a:rPr lang="cs-CZ" dirty="0" smtClean="0"/>
              <a:t>ispozice předmětem řízení</a:t>
            </a:r>
          </a:p>
          <a:p>
            <a:r>
              <a:rPr lang="cs-CZ" dirty="0" smtClean="0"/>
              <a:t>Jednostranné a dvoustranné PÚ</a:t>
            </a:r>
          </a:p>
          <a:p>
            <a:pPr lvl="1"/>
            <a:r>
              <a:rPr lang="cs-CZ" dirty="0" smtClean="0"/>
              <a:t>procesní smlouvy</a:t>
            </a:r>
          </a:p>
          <a:p>
            <a:pPr lvl="1"/>
            <a:r>
              <a:rPr lang="cs-CZ" dirty="0" smtClean="0"/>
              <a:t>výjimečně lze u dvoustranných PÚ analogicky užít hmotněprávní úpravy vad PÚ k zaplnění mezer</a:t>
            </a:r>
          </a:p>
          <a:p>
            <a:pPr lvl="1"/>
            <a:r>
              <a:rPr lang="cs-CZ" dirty="0" smtClean="0"/>
              <a:t>u jednostranných PÚ se hmotné právo nepoužije ani analogicky</a:t>
            </a:r>
            <a:endParaRPr lang="cs-CZ" dirty="0"/>
          </a:p>
        </p:txBody>
      </p:sp>
    </p:spTree>
  </p:cSld>
  <p:clrMapOvr>
    <a:masterClrMapping/>
  </p:clrMapOvr>
  <p:transition>
    <p:cover dir="ru"/>
    <p:sndAc>
      <p:stSnd>
        <p:snd r:embed="rId2" name="cashreg.wav"/>
      </p:stSnd>
    </p:sndAc>
  </p:transition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Náležitosti podání (§ 42 odst. 4)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Kterému soudu je určeno</a:t>
            </a:r>
          </a:p>
          <a:p>
            <a:r>
              <a:rPr lang="cs-CZ" dirty="0" smtClean="0"/>
              <a:t>Kdo jej činí</a:t>
            </a:r>
          </a:p>
          <a:p>
            <a:r>
              <a:rPr lang="cs-CZ" dirty="0" smtClean="0"/>
              <a:t>Které věci se týká</a:t>
            </a:r>
          </a:p>
          <a:p>
            <a:r>
              <a:rPr lang="cs-CZ" dirty="0" smtClean="0"/>
              <a:t>Co sleduje</a:t>
            </a:r>
          </a:p>
          <a:p>
            <a:r>
              <a:rPr lang="cs-CZ" dirty="0" smtClean="0"/>
              <a:t>Podpis</a:t>
            </a:r>
          </a:p>
          <a:p>
            <a:r>
              <a:rPr lang="cs-CZ" dirty="0" smtClean="0"/>
              <a:t>Datum </a:t>
            </a:r>
            <a:endParaRPr lang="cs-CZ" dirty="0"/>
          </a:p>
        </p:txBody>
      </p:sp>
    </p:spTree>
  </p:cSld>
  <p:clrMapOvr>
    <a:masterClrMapping/>
  </p:clrMapOvr>
  <p:transition>
    <p:cover dir="ru"/>
    <p:sndAc>
      <p:stSnd>
        <p:snd r:embed="rId2" name="cashreg.wav"/>
      </p:stSnd>
    </p:sndAc>
  </p:transition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Odstraňování vad podání (§ 43)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Usnesení</a:t>
            </a:r>
          </a:p>
          <a:p>
            <a:pPr lvl="1"/>
            <a:r>
              <a:rPr lang="cs-CZ" dirty="0" smtClean="0"/>
              <a:t>výzva k odstranění vad podání</a:t>
            </a:r>
          </a:p>
          <a:p>
            <a:pPr lvl="1"/>
            <a:r>
              <a:rPr lang="cs-CZ" dirty="0" smtClean="0"/>
              <a:t>stanovení lhůty</a:t>
            </a:r>
          </a:p>
          <a:p>
            <a:pPr lvl="1"/>
            <a:r>
              <a:rPr lang="cs-CZ" dirty="0" smtClean="0"/>
              <a:t>p</a:t>
            </a:r>
            <a:r>
              <a:rPr lang="cs-CZ" dirty="0" smtClean="0"/>
              <a:t>oučení, jak je třeba opravu nebo doplnění provést</a:t>
            </a:r>
          </a:p>
          <a:p>
            <a:pPr lvl="1"/>
            <a:r>
              <a:rPr lang="cs-CZ" dirty="0" smtClean="0"/>
              <a:t>p</a:t>
            </a:r>
            <a:r>
              <a:rPr lang="cs-CZ" dirty="0" smtClean="0"/>
              <a:t>oučení o následcích neodstranění vad</a:t>
            </a:r>
          </a:p>
          <a:p>
            <a:r>
              <a:rPr lang="cs-CZ" dirty="0" smtClean="0"/>
              <a:t>Není-li vada odstraněna a (kumulativně) nelze-li proto v řízení pokračovat</a:t>
            </a:r>
          </a:p>
          <a:p>
            <a:pPr lvl="1">
              <a:buNone/>
            </a:pPr>
            <a:r>
              <a:rPr lang="cs-CZ" dirty="0" smtClean="0"/>
              <a:t>       podání, kterým se zahajuje řízení, soud odmítne</a:t>
            </a:r>
          </a:p>
          <a:p>
            <a:pPr lvl="1">
              <a:buNone/>
            </a:pPr>
            <a:r>
              <a:rPr lang="cs-CZ" dirty="0" smtClean="0"/>
              <a:t>       k ostatním podáním nepřihlíží</a:t>
            </a:r>
            <a:endParaRPr lang="cs-CZ" dirty="0"/>
          </a:p>
        </p:txBody>
      </p:sp>
      <p:sp>
        <p:nvSpPr>
          <p:cNvPr id="4" name="Šipka doprava 3"/>
          <p:cNvSpPr/>
          <p:nvPr/>
        </p:nvSpPr>
        <p:spPr>
          <a:xfrm>
            <a:off x="971600" y="5229200"/>
            <a:ext cx="360040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/>
          <p:cNvSpPr/>
          <p:nvPr/>
        </p:nvSpPr>
        <p:spPr>
          <a:xfrm>
            <a:off x="971600" y="5589240"/>
            <a:ext cx="360040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ransition>
    <p:cover dir="ru"/>
    <p:sndAc>
      <p:stSnd>
        <p:snd r:embed="rId2" name="cashreg.wav"/>
      </p:stSnd>
    </p:sndAc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Definice účastníků řízení</a:t>
            </a:r>
          </a:p>
        </p:txBody>
      </p:sp>
      <p:sp>
        <p:nvSpPr>
          <p:cNvPr id="716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mtClean="0"/>
              <a:t>1. definice: účastníky jsou </a:t>
            </a:r>
            <a:r>
              <a:rPr lang="cs-CZ" b="1" smtClean="0"/>
              <a:t>žalobce a žalovaný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Platí ve </a:t>
            </a:r>
            <a:r>
              <a:rPr lang="cs-CZ" b="1" smtClean="0"/>
              <a:t>sporném</a:t>
            </a:r>
            <a:r>
              <a:rPr lang="cs-CZ" smtClean="0"/>
              <a:t> řízení (§ 90)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2. definice: účastníky jsou </a:t>
            </a:r>
            <a:r>
              <a:rPr lang="cs-CZ" b="1" smtClean="0"/>
              <a:t>navrhovatel a ti, o jejichž právech a povinnostech má být v řízení jednáno</a:t>
            </a:r>
            <a:r>
              <a:rPr lang="cs-CZ" smtClean="0"/>
              <a:t> (§ 94 odst. 1)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Platí pro nesporná řízení, která lze zahájit i bez návrhu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3. definice: účastníky jsou </a:t>
            </a:r>
            <a:r>
              <a:rPr lang="cs-CZ" b="1" smtClean="0"/>
              <a:t>navrhovatel a ti, které zákon za účastníky označuje</a:t>
            </a:r>
          </a:p>
        </p:txBody>
      </p:sp>
    </p:spTree>
  </p:cSld>
  <p:clrMapOvr>
    <a:masterClrMapping/>
  </p:clrMapOvr>
  <p:transition>
    <p:cover dir="ru"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/>
              <a:t>a) Účastníci sporného řízení</a:t>
            </a:r>
          </a:p>
        </p:txBody>
      </p:sp>
      <p:sp>
        <p:nvSpPr>
          <p:cNvPr id="7270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3228975"/>
            <a:ext cx="7854950" cy="1752600"/>
          </a:xfrm>
        </p:spPr>
        <p:txBody>
          <a:bodyPr/>
          <a:lstStyle/>
          <a:p>
            <a:pPr marR="0" eaLnBrk="1" hangingPunct="1"/>
            <a:endParaRPr lang="cs-CZ" smtClean="0"/>
          </a:p>
        </p:txBody>
      </p:sp>
    </p:spTree>
  </p:cSld>
  <p:clrMapOvr>
    <a:masterClrMapping/>
  </p:clrMapOvr>
  <p:transition>
    <p:cover dir="ru"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Definice účastníků (§ 90)</a:t>
            </a:r>
          </a:p>
        </p:txBody>
      </p:sp>
      <p:sp>
        <p:nvSpPr>
          <p:cNvPr id="737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Účastníci sporného řízení = </a:t>
            </a:r>
            <a:r>
              <a:rPr lang="cs-CZ" b="1" smtClean="0"/>
              <a:t>procesní strany</a:t>
            </a:r>
          </a:p>
          <a:p>
            <a:pPr lvl="1" eaLnBrk="1" hangingPunct="1"/>
            <a:r>
              <a:rPr lang="cs-CZ" smtClean="0"/>
              <a:t>Strana žalující</a:t>
            </a:r>
          </a:p>
          <a:p>
            <a:pPr lvl="1" eaLnBrk="1" hangingPunct="1"/>
            <a:r>
              <a:rPr lang="cs-CZ" smtClean="0"/>
              <a:t>Strana žalovaná</a:t>
            </a:r>
          </a:p>
          <a:p>
            <a:pPr eaLnBrk="1" hangingPunct="1"/>
            <a:r>
              <a:rPr lang="cs-CZ" b="1" smtClean="0"/>
              <a:t>Princip dvou stran v kontradiktorním postavení</a:t>
            </a:r>
          </a:p>
          <a:p>
            <a:pPr lvl="1" eaLnBrk="1" hangingPunct="1"/>
            <a:r>
              <a:rPr lang="cs-CZ" smtClean="0"/>
              <a:t>V každém sporu jsou jenom 2 strany</a:t>
            </a:r>
          </a:p>
          <a:p>
            <a:pPr lvl="1" eaLnBrk="1" hangingPunct="1"/>
            <a:r>
              <a:rPr lang="cs-CZ" smtClean="0"/>
              <a:t>Zákaz sporu se sebou samým (např. žalovaný se stane dědicem žalobce)</a:t>
            </a:r>
          </a:p>
        </p:txBody>
      </p:sp>
    </p:spTree>
  </p:cSld>
  <p:clrMapOvr>
    <a:masterClrMapping/>
  </p:clrMapOvr>
  <p:transition>
    <p:cover dir="ru"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Formální pojetí účastenství</a:t>
            </a:r>
          </a:p>
        </p:txBody>
      </p:sp>
      <p:sp>
        <p:nvSpPr>
          <p:cNvPr id="747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Strany jsou určeny ryze</a:t>
            </a:r>
            <a:r>
              <a:rPr lang="cs-CZ" b="1" smtClean="0"/>
              <a:t> formálně</a:t>
            </a:r>
            <a:r>
              <a:rPr lang="cs-CZ" smtClean="0"/>
              <a:t> (procesně) a </a:t>
            </a:r>
            <a:r>
              <a:rPr lang="cs-CZ" b="1" u="sng" smtClean="0"/>
              <a:t>nezávisle na hmotném právu</a:t>
            </a:r>
            <a:r>
              <a:rPr lang="cs-CZ" smtClean="0"/>
              <a:t> </a:t>
            </a:r>
          </a:p>
          <a:p>
            <a:pPr lvl="1" eaLnBrk="1" hangingPunct="1"/>
            <a:r>
              <a:rPr lang="cs-CZ" smtClean="0"/>
              <a:t>žalobcem je ten, kdo podává žalobu</a:t>
            </a:r>
          </a:p>
          <a:p>
            <a:pPr lvl="1" eaLnBrk="1" hangingPunct="1"/>
            <a:r>
              <a:rPr lang="cs-CZ" smtClean="0"/>
              <a:t>žalovaným ten, koho žalobce označil v žalobě</a:t>
            </a:r>
          </a:p>
          <a:p>
            <a:pPr eaLnBrk="1" hangingPunct="1"/>
            <a:r>
              <a:rPr lang="cs-CZ" smtClean="0"/>
              <a:t>Hmotněprávní vztah </a:t>
            </a:r>
            <a:r>
              <a:rPr lang="cs-CZ" b="1" smtClean="0"/>
              <a:t>není</a:t>
            </a:r>
            <a:r>
              <a:rPr lang="cs-CZ" smtClean="0"/>
              <a:t> předpokladem účastenství; materiální pojetí účastenství ve sporu bylo překonáno na přelomu 19. a 20. stol.</a:t>
            </a:r>
          </a:p>
        </p:txBody>
      </p:sp>
    </p:spTree>
  </p:cSld>
  <p:clrMapOvr>
    <a:masterClrMapping/>
  </p:clrMapOvr>
  <p:transition>
    <p:cover dir="ru"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89</TotalTime>
  <Words>2148</Words>
  <Application>Microsoft Office PowerPoint</Application>
  <PresentationFormat>Předvádění na obrazovce (4:3)</PresentationFormat>
  <Paragraphs>298</Paragraphs>
  <Slides>55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55</vt:i4>
      </vt:variant>
    </vt:vector>
  </HeadingPairs>
  <TitlesOfParts>
    <vt:vector size="56" baseType="lpstr">
      <vt:lpstr>Flow</vt:lpstr>
      <vt:lpstr>Účastníci řízení, procesní zastoupení, úkony účastníků</vt:lpstr>
      <vt:lpstr>Osnova přednášky</vt:lpstr>
      <vt:lpstr>Účastníci řízení</vt:lpstr>
      <vt:lpstr>Základní otázky</vt:lpstr>
      <vt:lpstr>1) Kdo je účastníkem řízení?</vt:lpstr>
      <vt:lpstr>Definice účastníků řízení</vt:lpstr>
      <vt:lpstr>a) Účastníci sporného řízení</vt:lpstr>
      <vt:lpstr>Definice účastníků (§ 90)</vt:lpstr>
      <vt:lpstr>Formální pojetí účastenství</vt:lpstr>
      <vt:lpstr>Procesní společenství</vt:lpstr>
      <vt:lpstr>Vedlejší účastenství (intervence)</vt:lpstr>
      <vt:lpstr>Hlavní intervence (§ 91a)</vt:lpstr>
      <vt:lpstr>b) Účastníci nesporného řízení</vt:lpstr>
      <vt:lpstr>2. Definice (§ 94 odst. 1)</vt:lpstr>
      <vt:lpstr>Změny v účastenství (§ 94 odst. 3 a 4)</vt:lpstr>
      <vt:lpstr>3. Definice (§ 94 odst. 2)</vt:lpstr>
      <vt:lpstr>2) Způsobilost účastníků</vt:lpstr>
      <vt:lpstr>Způsobilost být účastníkem řízení</vt:lpstr>
      <vt:lpstr>Zkoumání způsobilosti být účastníkem řízení</vt:lpstr>
      <vt:lpstr>Procesní způsobilost</vt:lpstr>
      <vt:lpstr>Zkoumání procesní způsobilosti</vt:lpstr>
      <vt:lpstr>3) Věcná legitimace</vt:lpstr>
      <vt:lpstr>Věcná legitimace</vt:lpstr>
      <vt:lpstr>Nedostatek věcné legitimace</vt:lpstr>
      <vt:lpstr>Procesní zastoupení</vt:lpstr>
      <vt:lpstr>Pojem</vt:lpstr>
      <vt:lpstr>Dva aspekty zastoupení</vt:lpstr>
      <vt:lpstr>Druhy zastoupení</vt:lpstr>
      <vt:lpstr>1) Zákonné zastoupení</vt:lpstr>
      <vt:lpstr>Případy zákonného zastoupení</vt:lpstr>
      <vt:lpstr>Zákonní zástupci nezletilého</vt:lpstr>
      <vt:lpstr>Zákonní zástupci osoby zbavené (omezené) způsobilosti k PÚ</vt:lpstr>
      <vt:lpstr>Nedostatek zastoupení zákonným zástupcem</vt:lpstr>
      <vt:lpstr>2) Zastoupení na základě plné moci</vt:lpstr>
      <vt:lpstr>Vznik procesního zmocnění</vt:lpstr>
      <vt:lpstr>Plná moc</vt:lpstr>
      <vt:lpstr>Procesní zmocněnci</vt:lpstr>
      <vt:lpstr>Fyzické osoby jako zmocněnci</vt:lpstr>
      <vt:lpstr>Advokát</vt:lpstr>
      <vt:lpstr>Notář</vt:lpstr>
      <vt:lpstr>Patentový zástupce</vt:lpstr>
      <vt:lpstr>Právnické osoby jako zmocněnci</vt:lpstr>
      <vt:lpstr>Úřad pro mezinárodněprávní ochranu dětí jako zmocněnec</vt:lpstr>
      <vt:lpstr>Zánik zmocnění</vt:lpstr>
      <vt:lpstr>3) Zastoupení na základě rozhodnutí</vt:lpstr>
      <vt:lpstr>Případy zastoupení na základě rozhodnutí</vt:lpstr>
      <vt:lpstr>Zastoupení procesně nezpůsobilé FO</vt:lpstr>
      <vt:lpstr>Zastoupení PO podle § 29 odst. 2</vt:lpstr>
      <vt:lpstr>Zastoupení procesně způsobilé FO (§ 29 odst. 3)</vt:lpstr>
      <vt:lpstr>Zastoupení podle § 30</vt:lpstr>
      <vt:lpstr>Procesní úkony účastníků</vt:lpstr>
      <vt:lpstr>Pojem procesních úkonů</vt:lpstr>
      <vt:lpstr>Druhy procesních úkonů</vt:lpstr>
      <vt:lpstr>Náležitosti podání (§ 42 odst. 4)</vt:lpstr>
      <vt:lpstr>Odstraňování vad podání (§ 43)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Účastníci řízení, procesní zastoupení, úkony účastníků</dc:title>
  <dc:creator>Petr</dc:creator>
  <cp:lastModifiedBy>Petr</cp:lastModifiedBy>
  <cp:revision>10</cp:revision>
  <dcterms:created xsi:type="dcterms:W3CDTF">2010-09-30T18:38:48Z</dcterms:created>
  <dcterms:modified xsi:type="dcterms:W3CDTF">2010-09-30T20:08:01Z</dcterms:modified>
</cp:coreProperties>
</file>