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302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3" r:id="rId44"/>
    <p:sldId id="301" r:id="rId4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BA48-94E0-4363-A883-BA7F4C766F12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DAECA-EFA6-4DE8-BB03-EEBD445031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084B-29EF-4E48-9E77-590FEDA22A29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9CD2-6A76-4AD0-9F7A-52320EA8F2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4210-2C49-4AC4-8D9A-2B0B78891EDB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D6D5-93A1-4D17-B53D-E808129059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6563-BE39-4CCF-859F-43AE82F655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C9F3-9DFA-4B0B-8D90-B031350B50F1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0028-C2E7-49F5-A6D3-EE37B3F34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ADFE-5328-4394-8AC0-34B68A423BFC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C7B5-8297-4A7D-98CA-DD46031A7D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4C75-850F-4199-87AB-251A9F9EEA22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8559-6556-41DD-8D7D-270E868D47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603FC-064D-420B-B875-5CFC2EB74D5B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FC9D0-7E1C-4324-8D56-7C1B50E00F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2CF2-9F51-42B5-87E1-BD4C65DE1B25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887C-11EC-43A5-AF23-843E99779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5B00A-EBB6-462A-ACA5-BD9F321733F6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419A4-69E6-4002-8B7B-2FFA39B901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A3DE-9C19-4107-A197-2221D95FDC0F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B985-CB99-4FEF-BF00-F9DD6483B6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32E7-19DE-478A-A9BB-C9773E65AA7E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5650-BE4E-4F37-BD9A-4226287479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4CE466-ECBD-445F-B1AC-DC22DE92830E}" type="datetimeFigureOut">
              <a:rPr lang="cs-CZ"/>
              <a:pPr>
                <a:defRPr/>
              </a:pPr>
              <a:t>24.2.2010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35BE84-0081-4934-9A0D-295A9CB5A1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5" r:id="rId2"/>
    <p:sldLayoutId id="2147483674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5" r:id="rId9"/>
    <p:sldLayoutId id="2147483671" r:id="rId10"/>
    <p:sldLayoutId id="2147483672" r:id="rId11"/>
    <p:sldLayoutId id="2147483676" r:id="rId12"/>
  </p:sldLayoutIdLst>
  <p:transition>
    <p:split orient="vert" dir="in"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5400" dirty="0"/>
              <a:t>Úvod do studia civilního práva procesního a civilního procesu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cs-CZ" smtClean="0"/>
              <a:t>Přednáška dne 24. 2. 2010</a:t>
            </a:r>
          </a:p>
          <a:p>
            <a:pPr marR="0"/>
            <a:r>
              <a:rPr lang="cs-CZ" smtClean="0"/>
              <a:t>Petr Lavický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Pojem civilního procesu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Postup </a:t>
            </a:r>
          </a:p>
          <a:p>
            <a:pPr lvl="1"/>
            <a:r>
              <a:rPr lang="cs-CZ" smtClean="0"/>
              <a:t>rozhodujícího orgánu (soudu, rozhodce), </a:t>
            </a:r>
          </a:p>
          <a:p>
            <a:pPr lvl="1"/>
            <a:r>
              <a:rPr lang="cs-CZ" smtClean="0"/>
              <a:t>účastníků řízení a dalších zúčastněných subjektů </a:t>
            </a:r>
          </a:p>
          <a:p>
            <a:r>
              <a:rPr lang="cs-CZ" smtClean="0"/>
              <a:t>při projednávání a rozhodování </a:t>
            </a:r>
          </a:p>
          <a:p>
            <a:pPr lvl="1"/>
            <a:r>
              <a:rPr lang="cs-CZ" smtClean="0"/>
              <a:t>soukromoprávních sporů a </a:t>
            </a:r>
          </a:p>
          <a:p>
            <a:pPr lvl="1"/>
            <a:r>
              <a:rPr lang="cs-CZ" smtClean="0"/>
              <a:t>jiných právních věcí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Druhy civilního procesu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mtClean="0"/>
              <a:t>Nalézací řízení</a:t>
            </a:r>
          </a:p>
          <a:p>
            <a:pPr algn="just"/>
            <a:r>
              <a:rPr lang="cs-CZ" smtClean="0"/>
              <a:t>Exekuční (vykonávací) řízení</a:t>
            </a:r>
          </a:p>
          <a:p>
            <a:pPr algn="just"/>
            <a:r>
              <a:rPr lang="cs-CZ" smtClean="0"/>
              <a:t>Insolvenční řízení</a:t>
            </a:r>
          </a:p>
          <a:p>
            <a:pPr algn="just"/>
            <a:r>
              <a:rPr lang="cs-CZ" smtClean="0"/>
              <a:t>Rozhodčí řízení</a:t>
            </a:r>
          </a:p>
          <a:p>
            <a:pPr algn="just"/>
            <a:r>
              <a:rPr lang="cs-CZ" smtClean="0"/>
              <a:t>Zajišťovací řízení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Pojem nalézacího řízení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Vede k vydání autoritativního soudního rozhodnutí, jímž soud </a:t>
            </a:r>
            <a:r>
              <a:rPr lang="cs-CZ" b="1" smtClean="0"/>
              <a:t>nalézá právo</a:t>
            </a:r>
            <a:r>
              <a:rPr lang="cs-CZ" smtClean="0"/>
              <a:t>, tj.</a:t>
            </a:r>
          </a:p>
          <a:p>
            <a:pPr lvl="1"/>
            <a:r>
              <a:rPr lang="cs-CZ" smtClean="0"/>
              <a:t>buď </a:t>
            </a:r>
            <a:r>
              <a:rPr lang="cs-CZ" b="1" smtClean="0"/>
              <a:t>deklaruje</a:t>
            </a:r>
            <a:r>
              <a:rPr lang="cs-CZ" smtClean="0"/>
              <a:t>, co je právem, nebo</a:t>
            </a:r>
          </a:p>
          <a:p>
            <a:pPr lvl="1"/>
            <a:r>
              <a:rPr lang="cs-CZ" b="1" smtClean="0"/>
              <a:t>konstituuje </a:t>
            </a:r>
            <a:r>
              <a:rPr lang="cs-CZ" smtClean="0"/>
              <a:t>nový</a:t>
            </a:r>
            <a:r>
              <a:rPr lang="cs-CZ" b="1" smtClean="0"/>
              <a:t> </a:t>
            </a:r>
            <a:r>
              <a:rPr lang="cs-CZ" smtClean="0"/>
              <a:t>hmotněprávní vztah</a:t>
            </a:r>
          </a:p>
          <a:p>
            <a:r>
              <a:rPr lang="cs-CZ" smtClean="0"/>
              <a:t>Nucená realizace (výkon) subjektivního práva přiznaného rozsudkem </a:t>
            </a:r>
            <a:r>
              <a:rPr lang="cs-CZ" b="1" smtClean="0"/>
              <a:t>není</a:t>
            </a:r>
            <a:r>
              <a:rPr lang="cs-CZ" smtClean="0"/>
              <a:t> součástí nalézacího řízení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cs-CZ" smtClean="0"/>
              <a:t>Diferenciace nalézacího řízení</a:t>
            </a:r>
          </a:p>
        </p:txBody>
      </p:sp>
      <p:sp>
        <p:nvSpPr>
          <p:cNvPr id="26626" name="Zástupný symbol pro text 9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r>
              <a:rPr lang="cs-CZ" smtClean="0"/>
              <a:t>Sporné řízení</a:t>
            </a:r>
          </a:p>
        </p:txBody>
      </p:sp>
      <p:sp>
        <p:nvSpPr>
          <p:cNvPr id="26627" name="Zástupný symbol pro text 11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r>
              <a:rPr lang="cs-CZ" smtClean="0"/>
              <a:t>Nesporné řízení</a:t>
            </a:r>
          </a:p>
        </p:txBody>
      </p:sp>
      <p:sp>
        <p:nvSpPr>
          <p:cNvPr id="26628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r>
              <a:rPr lang="cs-CZ" smtClean="0"/>
              <a:t>Převážně deklaratorní rozhodnutí</a:t>
            </a:r>
          </a:p>
          <a:p>
            <a:r>
              <a:rPr lang="cs-CZ" smtClean="0"/>
              <a:t>Reparační funkce</a:t>
            </a:r>
          </a:p>
          <a:p>
            <a:r>
              <a:rPr lang="cs-CZ" smtClean="0"/>
              <a:t>Systém dvou stran v kontradiktorním postavení</a:t>
            </a:r>
          </a:p>
          <a:p>
            <a:r>
              <a:rPr lang="cs-CZ" smtClean="0"/>
              <a:t>Dispoziční a projednací zásada</a:t>
            </a:r>
          </a:p>
        </p:txBody>
      </p:sp>
      <p:sp>
        <p:nvSpPr>
          <p:cNvPr id="26629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r>
              <a:rPr lang="cs-CZ" smtClean="0"/>
              <a:t>Převážně konstitutivní rozhodnutí</a:t>
            </a:r>
          </a:p>
          <a:p>
            <a:r>
              <a:rPr lang="cs-CZ" smtClean="0"/>
              <a:t>Preventivní funkce</a:t>
            </a:r>
          </a:p>
          <a:p>
            <a:r>
              <a:rPr lang="cs-CZ" smtClean="0"/>
              <a:t>Účastníci nejsou vzájemnými odpůrci</a:t>
            </a:r>
          </a:p>
          <a:p>
            <a:r>
              <a:rPr lang="cs-CZ" smtClean="0"/>
              <a:t>Zásada oficiality a vyšetřovací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Nesporná řízení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Většina řízení upravených v hlavě páté části třetí OSŘ, např.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řízení o dědictví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řízení týkající se nezletilých dětí (péče soudu o nezletilé, osvojení atd.)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řízení týkající se zletilých osob (prohlášení za mrtvého, řízení o způsobilosti k právním úkonům atd.)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řízení ve věcech obchodního práva (např. ve věcech obchodního rejstříku)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Nejde však o všechna řízení vypočtená v § 120 odst. 2 OSŘ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podle části V. OSŘ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Přezkum rozhodnutí správních orgánů v soukromoprávních věcech</a:t>
            </a:r>
          </a:p>
          <a:p>
            <a:r>
              <a:rPr lang="cs-CZ" smtClean="0"/>
              <a:t>Hybridní řízení, obsahující prvky nalézací i přezkumné</a:t>
            </a:r>
          </a:p>
          <a:p>
            <a:r>
              <a:rPr lang="cs-CZ" smtClean="0"/>
              <a:t>Řízení má nespornou povahu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Pojem exekučního řízení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/>
              <a:t>Nucená realizace práva na plnění z exekučního titulu</a:t>
            </a:r>
            <a:r>
              <a:rPr lang="cs-CZ" smtClean="0"/>
              <a:t> v případě, že dlužník </a:t>
            </a:r>
            <a:r>
              <a:rPr lang="cs-CZ" b="1" smtClean="0"/>
              <a:t>neplnil dobrovolně </a:t>
            </a:r>
          </a:p>
          <a:p>
            <a:pPr lvl="1"/>
            <a:r>
              <a:rPr lang="cs-CZ" smtClean="0"/>
              <a:t>právo na plnění</a:t>
            </a:r>
          </a:p>
          <a:p>
            <a:pPr lvl="1"/>
            <a:r>
              <a:rPr lang="cs-CZ" smtClean="0"/>
              <a:t>exekuční titul</a:t>
            </a:r>
          </a:p>
          <a:p>
            <a:pPr lvl="1"/>
            <a:r>
              <a:rPr lang="cs-CZ" smtClean="0"/>
              <a:t>použití státní donucovací moci</a:t>
            </a:r>
          </a:p>
          <a:p>
            <a:r>
              <a:rPr lang="cs-CZ" smtClean="0"/>
              <a:t>EŘ není další nezbytnou fází NŘ</a:t>
            </a:r>
          </a:p>
          <a:p>
            <a:r>
              <a:rPr lang="cs-CZ" smtClean="0"/>
              <a:t>Úprava EŘ:</a:t>
            </a:r>
          </a:p>
          <a:p>
            <a:pPr lvl="1"/>
            <a:r>
              <a:rPr lang="cs-CZ" smtClean="0"/>
              <a:t>část VI. OSŘ (výkon rozhodnutí)</a:t>
            </a:r>
          </a:p>
          <a:p>
            <a:pPr lvl="1"/>
            <a:r>
              <a:rPr lang="cs-CZ" smtClean="0"/>
              <a:t>exekuční řád (z. č. 120/2001 Sb.)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Insolvenční řízení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Insolvenční řízení slouží k řešení </a:t>
            </a:r>
            <a:r>
              <a:rPr lang="cs-CZ" sz="2800" b="1" smtClean="0"/>
              <a:t>úpadku</a:t>
            </a:r>
          </a:p>
          <a:p>
            <a:r>
              <a:rPr lang="cs-CZ" sz="2800" smtClean="0"/>
              <a:t>Úpadkem je situace, kdy dlužník (úpadce) má </a:t>
            </a:r>
            <a:r>
              <a:rPr lang="cs-CZ" sz="2800" b="1" smtClean="0"/>
              <a:t>více věřitelů</a:t>
            </a:r>
            <a:r>
              <a:rPr lang="cs-CZ" sz="2800" smtClean="0"/>
              <a:t> a </a:t>
            </a:r>
          </a:p>
          <a:p>
            <a:pPr lvl="1"/>
            <a:r>
              <a:rPr lang="cs-CZ" smtClean="0"/>
              <a:t>buď jeho pasiva převyšují aktiva (</a:t>
            </a:r>
            <a:r>
              <a:rPr lang="cs-CZ" b="1" smtClean="0"/>
              <a:t>předlužení</a:t>
            </a:r>
            <a:r>
              <a:rPr lang="cs-CZ" smtClean="0"/>
              <a:t>), nebo </a:t>
            </a:r>
          </a:p>
          <a:p>
            <a:pPr lvl="1"/>
            <a:r>
              <a:rPr lang="cs-CZ" smtClean="0"/>
              <a:t>je v </a:t>
            </a:r>
            <a:r>
              <a:rPr lang="cs-CZ" b="1" smtClean="0"/>
              <a:t>platební neschopnosti</a:t>
            </a:r>
          </a:p>
          <a:p>
            <a:r>
              <a:rPr lang="cs-CZ" sz="2800" smtClean="0"/>
              <a:t>Prvky nalézacího i vykonávacího řízení</a:t>
            </a:r>
          </a:p>
          <a:p>
            <a:r>
              <a:rPr lang="cs-CZ" sz="2800" smtClean="0"/>
              <a:t>Od 1. 1. 2008 insolvenční zákon č. 182/2006 Sb.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Způsoby řešení úpadku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/>
              <a:t>Konkurs</a:t>
            </a:r>
            <a:endParaRPr lang="cs-CZ" smtClean="0"/>
          </a:p>
          <a:p>
            <a:r>
              <a:rPr lang="cs-CZ" b="1" smtClean="0"/>
              <a:t>Reorganizace</a:t>
            </a:r>
            <a:endParaRPr lang="cs-CZ" smtClean="0"/>
          </a:p>
          <a:p>
            <a:r>
              <a:rPr lang="cs-CZ" b="1" smtClean="0"/>
              <a:t>Oddlužení</a:t>
            </a:r>
          </a:p>
          <a:p>
            <a:r>
              <a:rPr lang="cs-CZ" b="1" smtClean="0"/>
              <a:t>Zvláštní způsoby</a:t>
            </a:r>
            <a:r>
              <a:rPr lang="cs-CZ" smtClean="0"/>
              <a:t> předepsané pro určité subjekty</a:t>
            </a:r>
          </a:p>
          <a:p>
            <a:endParaRPr lang="cs-CZ" smtClean="0"/>
          </a:p>
        </p:txBody>
      </p:sp>
    </p:spTree>
  </p:cSld>
  <p:clrMapOvr>
    <a:masterClrMapping/>
  </p:clrMapOvr>
  <p:transition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Rozhodčí řízení I.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Patří mezi alternativní způsoby řešení sporů (</a:t>
            </a:r>
            <a:r>
              <a:rPr lang="cs-CZ" b="1" smtClean="0"/>
              <a:t>ADR</a:t>
            </a:r>
            <a:r>
              <a:rPr lang="cs-CZ" smtClean="0"/>
              <a:t>); a to vedle zejména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mediace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konciliace</a:t>
            </a:r>
          </a:p>
          <a:p>
            <a:pPr>
              <a:lnSpc>
                <a:spcPct val="90000"/>
              </a:lnSpc>
            </a:pPr>
            <a:r>
              <a:rPr lang="cs-CZ" smtClean="0"/>
              <a:t>Rozhodujícím orgánem není soud, ale </a:t>
            </a:r>
            <a:r>
              <a:rPr lang="cs-CZ" b="1" smtClean="0"/>
              <a:t>rozhodce</a:t>
            </a:r>
          </a:p>
          <a:p>
            <a:pPr>
              <a:lnSpc>
                <a:spcPct val="90000"/>
              </a:lnSpc>
            </a:pPr>
            <a:r>
              <a:rPr lang="cs-CZ" b="1" smtClean="0"/>
              <a:t>Rozhodčí smlouva </a:t>
            </a:r>
            <a:r>
              <a:rPr lang="cs-CZ" smtClean="0"/>
              <a:t>– fakultativní smluvní </a:t>
            </a:r>
            <a:r>
              <a:rPr lang="cs-CZ" b="1" smtClean="0"/>
              <a:t>přenesení pravomoci</a:t>
            </a:r>
            <a:r>
              <a:rPr lang="cs-CZ" smtClean="0"/>
              <a:t> z civilního soudu na rozhodce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 přednášky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Organizační pokyny</a:t>
            </a:r>
          </a:p>
          <a:p>
            <a:r>
              <a:rPr lang="cs-CZ" smtClean="0"/>
              <a:t>Civilní proces</a:t>
            </a:r>
          </a:p>
          <a:p>
            <a:r>
              <a:rPr lang="cs-CZ" smtClean="0"/>
              <a:t>Teoretické koncepce civilního procesu</a:t>
            </a:r>
          </a:p>
          <a:p>
            <a:r>
              <a:rPr lang="cs-CZ" smtClean="0"/>
              <a:t>Civilní právo procesní</a:t>
            </a:r>
          </a:p>
          <a:p>
            <a:r>
              <a:rPr lang="cs-CZ" smtClean="0"/>
              <a:t>Vztah civilního práva procesního a práva hmotného</a:t>
            </a:r>
          </a:p>
          <a:p>
            <a:r>
              <a:rPr lang="cs-CZ" smtClean="0"/>
              <a:t>Civilněprocesní a hmotněprávní vztahy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ransition>
    <p:split orient="vert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Rozhodčí řízení II.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Výsledkem rozhodčího řízení je </a:t>
            </a:r>
            <a:r>
              <a:rPr lang="cs-CZ" b="1" smtClean="0"/>
              <a:t>rozhodčí nález</a:t>
            </a:r>
            <a:r>
              <a:rPr lang="cs-CZ" smtClean="0"/>
              <a:t>, který je pro obě strany </a:t>
            </a:r>
            <a:r>
              <a:rPr lang="cs-CZ" b="1" smtClean="0"/>
              <a:t>závazný</a:t>
            </a:r>
            <a:r>
              <a:rPr lang="cs-CZ" smtClean="0"/>
              <a:t> a může být </a:t>
            </a:r>
            <a:r>
              <a:rPr lang="cs-CZ" b="1" smtClean="0"/>
              <a:t>exekučním titulem</a:t>
            </a:r>
            <a:r>
              <a:rPr lang="cs-CZ" smtClean="0"/>
              <a:t> </a:t>
            </a:r>
          </a:p>
          <a:p>
            <a:pPr>
              <a:lnSpc>
                <a:spcPct val="90000"/>
              </a:lnSpc>
            </a:pPr>
            <a:r>
              <a:rPr lang="cs-CZ" b="1" smtClean="0"/>
              <a:t>Pomocná </a:t>
            </a:r>
            <a:r>
              <a:rPr lang="cs-CZ" smtClean="0"/>
              <a:t>(dožádání) a </a:t>
            </a:r>
            <a:r>
              <a:rPr lang="cs-CZ" b="1" smtClean="0"/>
              <a:t>kontrolní funkce</a:t>
            </a:r>
            <a:r>
              <a:rPr lang="cs-CZ" smtClean="0"/>
              <a:t> (zrušení rozhodčího nálezu, zastavení nařízeného výkonu) obecných soudů</a:t>
            </a:r>
            <a:endParaRPr lang="cs-CZ" b="1" smtClean="0"/>
          </a:p>
          <a:p>
            <a:pPr>
              <a:lnSpc>
                <a:spcPct val="90000"/>
              </a:lnSpc>
            </a:pPr>
            <a:r>
              <a:rPr lang="cs-CZ" smtClean="0"/>
              <a:t>Právní úprava – zejm. zákon č. 216/1994 Sb., o rozhodčím řízení a o výkonu rozhodčích nálezů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Zajišťovací řízení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Předběžná opatření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Prétorský smír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Zajištění důkazu, zajištění předmětu důkazního prostředku ve věcech týkajících se práv z duševního vlastnictví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Zřízení soudcovského zástavního práva na nemovitostech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trike="sngStrike" dirty="0"/>
              <a:t>Ochrana pokojného stavu (§ 5 OZ)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>
                <a:solidFill>
                  <a:schemeClr val="hlink"/>
                </a:solidFill>
              </a:rPr>
              <a:t>Teoretické koncepce civilního procesu</a:t>
            </a:r>
          </a:p>
        </p:txBody>
      </p:sp>
      <p:sp>
        <p:nvSpPr>
          <p:cNvPr id="35842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cs-CZ" smtClean="0"/>
              <a:t>Část II.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Liberální koncepce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Neuznává </a:t>
            </a:r>
          </a:p>
          <a:p>
            <a:pPr lvl="1"/>
            <a:r>
              <a:rPr lang="cs-CZ" smtClean="0"/>
              <a:t>subjektivní procesní práva a procesní povinnosti (včetně povinnosti pravdivosti)</a:t>
            </a:r>
          </a:p>
          <a:p>
            <a:pPr lvl="1"/>
            <a:r>
              <a:rPr lang="cs-CZ" smtClean="0"/>
              <a:t>civilněprocesní vztah</a:t>
            </a:r>
          </a:p>
          <a:p>
            <a:r>
              <a:rPr lang="cs-CZ" smtClean="0"/>
              <a:t>Procesní situace, vyhlídky, možnosti a břemena</a:t>
            </a:r>
          </a:p>
          <a:p>
            <a:r>
              <a:rPr lang="cs-CZ" smtClean="0"/>
              <a:t>Soudce není podřízen právu, ale právo soudci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Sociální koncepce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Civilní proces není pouze boj, ale jde v něm o to, kdo je v právu</a:t>
            </a:r>
          </a:p>
          <a:p>
            <a:r>
              <a:rPr lang="cs-CZ" smtClean="0"/>
              <a:t>Smyslem civilního procesu je vyloučení svépomoci a zvůle sporných stran</a:t>
            </a:r>
          </a:p>
          <a:p>
            <a:r>
              <a:rPr lang="cs-CZ" smtClean="0"/>
              <a:t>Uznává existenci subjektivních procesních práv a povinností (vč. povinnosti pravdivosti)</a:t>
            </a:r>
          </a:p>
          <a:p>
            <a:endParaRPr lang="cs-CZ" smtClean="0"/>
          </a:p>
        </p:txBody>
      </p:sp>
    </p:spTree>
  </p:cSld>
  <p:clrMapOvr>
    <a:masterClrMapping/>
  </p:clrMapOvr>
  <p:transition>
    <p:split orient="vert"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Dualistická koncepce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Uznává existenci procesních břemen i procesních povinností; např.:</a:t>
            </a:r>
          </a:p>
          <a:p>
            <a:pPr lvl="1"/>
            <a:r>
              <a:rPr lang="cs-CZ" smtClean="0"/>
              <a:t>povinnost: pravdivosti, vysvětlovací atd.</a:t>
            </a:r>
          </a:p>
          <a:p>
            <a:pPr lvl="1"/>
            <a:r>
              <a:rPr lang="cs-CZ" smtClean="0"/>
              <a:t>břemeno: důkazní, tvrzení, substancování atd.</a:t>
            </a:r>
          </a:p>
          <a:p>
            <a:r>
              <a:rPr lang="cs-CZ" smtClean="0"/>
              <a:t>Převaha procesních břemen</a:t>
            </a:r>
          </a:p>
          <a:p>
            <a:endParaRPr lang="cs-CZ" smtClean="0"/>
          </a:p>
        </p:txBody>
      </p:sp>
    </p:spTree>
  </p:cSld>
  <p:clrMapOvr>
    <a:masterClrMapping/>
  </p:clrMapOvr>
  <p:transition>
    <p:split orient="vert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>
                <a:solidFill>
                  <a:schemeClr val="hlink"/>
                </a:solidFill>
              </a:rPr>
              <a:t>Civilní právo procesní</a:t>
            </a:r>
          </a:p>
        </p:txBody>
      </p:sp>
      <p:sp>
        <p:nvSpPr>
          <p:cNvPr id="39938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cs-CZ" smtClean="0"/>
              <a:t>Část III.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Civilní právo procesní - pojem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Soubor právních norem a právních zásad upravujících civilní proces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civilněprocesní </a:t>
            </a:r>
            <a:r>
              <a:rPr lang="cs-CZ" b="1" smtClean="0"/>
              <a:t>normy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právní </a:t>
            </a:r>
            <a:r>
              <a:rPr lang="cs-CZ" b="1" smtClean="0"/>
              <a:t>zásady</a:t>
            </a:r>
            <a:r>
              <a:rPr lang="cs-CZ" smtClean="0"/>
              <a:t> – jsou součástí právního řádu, i když nejsou výslovně vyjádřeny</a:t>
            </a:r>
          </a:p>
          <a:p>
            <a:pPr>
              <a:lnSpc>
                <a:spcPct val="90000"/>
              </a:lnSpc>
            </a:pPr>
            <a:r>
              <a:rPr lang="cs-CZ" smtClean="0"/>
              <a:t>Civilní proces je </a:t>
            </a:r>
            <a:r>
              <a:rPr lang="cs-CZ" b="1" smtClean="0"/>
              <a:t>společenský jev</a:t>
            </a:r>
            <a:r>
              <a:rPr lang="cs-CZ" smtClean="0"/>
              <a:t>, civilní právo procesní představuje jeho právní úpravu</a:t>
            </a:r>
          </a:p>
          <a:p>
            <a:pPr>
              <a:lnSpc>
                <a:spcPct val="90000"/>
              </a:lnSpc>
            </a:pPr>
            <a:r>
              <a:rPr lang="cs-CZ" smtClean="0"/>
              <a:t>Civilní právo procesní má </a:t>
            </a:r>
            <a:r>
              <a:rPr lang="cs-CZ" b="1" smtClean="0"/>
              <a:t>veřejnoprávní</a:t>
            </a:r>
            <a:r>
              <a:rPr lang="cs-CZ" smtClean="0"/>
              <a:t> povahu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Mezinárodní prameny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Úmluva o ochraně lidských práv a základních svobod (č. 209/1992 Sb.)</a:t>
            </a:r>
          </a:p>
          <a:p>
            <a:pPr lvl="1"/>
            <a:r>
              <a:rPr lang="cs-CZ" smtClean="0"/>
              <a:t>zejm. čl. 6 odst. 1 upravující </a:t>
            </a:r>
            <a:r>
              <a:rPr lang="cs-CZ" b="1" smtClean="0"/>
              <a:t>právo na spravedlivý proces</a:t>
            </a:r>
          </a:p>
          <a:p>
            <a:pPr lvl="1"/>
            <a:r>
              <a:rPr lang="cs-CZ" smtClean="0"/>
              <a:t>stěžejní význam judikatury Evropského soudu pro lidská práva</a:t>
            </a:r>
          </a:p>
          <a:p>
            <a:r>
              <a:rPr lang="cs-CZ" smtClean="0"/>
              <a:t>Mezinárodní pakt o občanských a politických právech (č. 120/1976 Sb., zejm. čl. 14 odst. 1)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Ústavní prameny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Ústava</a:t>
            </a:r>
          </a:p>
          <a:p>
            <a:pPr lvl="1"/>
            <a:r>
              <a:rPr lang="cs-CZ" smtClean="0"/>
              <a:t>Zejm. hlava čtvrtá</a:t>
            </a:r>
          </a:p>
          <a:p>
            <a:r>
              <a:rPr lang="cs-CZ" smtClean="0"/>
              <a:t>Listina základních práv a svobod</a:t>
            </a:r>
          </a:p>
          <a:p>
            <a:pPr lvl="1"/>
            <a:r>
              <a:rPr lang="cs-CZ" smtClean="0"/>
              <a:t>Zejm. hlava pátá</a:t>
            </a:r>
          </a:p>
          <a:p>
            <a:r>
              <a:rPr lang="cs-CZ" smtClean="0"/>
              <a:t>Ústavní principy (např. princip proporcionality)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>
                <a:solidFill>
                  <a:schemeClr val="hlink"/>
                </a:solidFill>
              </a:rPr>
              <a:t>Organizační pokyny</a:t>
            </a:r>
          </a:p>
        </p:txBody>
      </p:sp>
      <p:sp>
        <p:nvSpPr>
          <p:cNvPr id="16386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Zákonné a podzákonné prameny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Nejdůležitější – zákon č. 99/1963 Sb., občanský soudní řád</a:t>
            </a:r>
          </a:p>
          <a:p>
            <a:endParaRPr lang="cs-CZ" smtClean="0"/>
          </a:p>
          <a:p>
            <a:r>
              <a:rPr lang="cs-CZ" smtClean="0"/>
              <a:t>Ostatní viz rozšířená verze interaktivní osnova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Právo EU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Primární právo</a:t>
            </a:r>
          </a:p>
          <a:p>
            <a:pPr lvl="1"/>
            <a:r>
              <a:rPr lang="cs-CZ" smtClean="0"/>
              <a:t>je přímo aplikovatelné a soud je jím vázán stejně jako zákonem</a:t>
            </a:r>
          </a:p>
          <a:p>
            <a:pPr lvl="1"/>
            <a:r>
              <a:rPr lang="cs-CZ" smtClean="0"/>
              <a:t>např. úprava předběžné otázky v čl. 234 Smlouvy o založení Evropského společenství</a:t>
            </a:r>
          </a:p>
          <a:p>
            <a:r>
              <a:rPr lang="cs-CZ" smtClean="0"/>
              <a:t>Sekundární právo</a:t>
            </a:r>
          </a:p>
          <a:p>
            <a:pPr lvl="1"/>
            <a:r>
              <a:rPr lang="cs-CZ" smtClean="0"/>
              <a:t>v civilním procesu jde o nařízení; ta jsou přímo závazná a mají přednost před zákonem</a:t>
            </a:r>
          </a:p>
          <a:p>
            <a:pPr lvl="1"/>
            <a:r>
              <a:rPr lang="cs-CZ" smtClean="0"/>
              <a:t>jednotlivá nařízení viz interaktivní osnova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Vznik a vývoj civilního práva procesního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Počátek: civilní právo procesní </a:t>
            </a:r>
            <a:r>
              <a:rPr lang="cs-CZ" sz="2800" b="1" smtClean="0"/>
              <a:t>zcela splývá </a:t>
            </a:r>
            <a:r>
              <a:rPr lang="cs-CZ" sz="2800" smtClean="0"/>
              <a:t>s právem hmotným (římské právo, Savigny)</a:t>
            </a:r>
            <a:endParaRPr lang="cs-CZ" sz="2800" b="1" smtClean="0"/>
          </a:p>
          <a:p>
            <a:pPr lvl="1"/>
            <a:r>
              <a:rPr lang="cs-CZ" smtClean="0"/>
              <a:t>ochrana subjektivního práva je funkcí nebo součástí tohoto práva samotného</a:t>
            </a:r>
          </a:p>
          <a:p>
            <a:r>
              <a:rPr lang="cs-CZ" sz="2800" smtClean="0"/>
              <a:t>Tendence postupné diferenciace hmotného a procesního práva </a:t>
            </a:r>
            <a:r>
              <a:rPr lang="cs-CZ" sz="2800" smtClean="0">
                <a:sym typeface="Wingdings" pitchFamily="2" charset="2"/>
              </a:rPr>
              <a:t></a:t>
            </a:r>
            <a:r>
              <a:rPr lang="cs-CZ" sz="2800" smtClean="0"/>
              <a:t> </a:t>
            </a:r>
            <a:r>
              <a:rPr lang="cs-CZ" smtClean="0"/>
              <a:t>fáze </a:t>
            </a:r>
            <a:r>
              <a:rPr lang="cs-CZ" b="1" smtClean="0"/>
              <a:t>směšování</a:t>
            </a:r>
            <a:r>
              <a:rPr lang="cs-CZ" smtClean="0"/>
              <a:t> procesních a hmotněprávních prvků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Konečná fáze diferenciace hmotného a procesního práva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/>
              <a:t>Úplné osamostatnění</a:t>
            </a:r>
            <a:r>
              <a:rPr lang="cs-CZ" smtClean="0"/>
              <a:t> civilního práva procesního</a:t>
            </a:r>
          </a:p>
          <a:p>
            <a:pPr lvl="1"/>
            <a:r>
              <a:rPr lang="cs-CZ" smtClean="0"/>
              <a:t>ochrana subjektivního práva se stává funkcí právního odvětví – civilního práva procesního</a:t>
            </a:r>
          </a:p>
          <a:p>
            <a:r>
              <a:rPr lang="cs-CZ" smtClean="0"/>
              <a:t>Procesní normy, instituty, pojmy a zásady </a:t>
            </a:r>
          </a:p>
          <a:p>
            <a:pPr lvl="1"/>
            <a:r>
              <a:rPr lang="cs-CZ" smtClean="0"/>
              <a:t>ani nepřímo </a:t>
            </a:r>
            <a:r>
              <a:rPr lang="cs-CZ" b="1" smtClean="0"/>
              <a:t>neobsahují žádné hmotněprávní prvky</a:t>
            </a:r>
          </a:p>
          <a:p>
            <a:pPr lvl="1"/>
            <a:r>
              <a:rPr lang="cs-CZ" smtClean="0"/>
              <a:t>jejich vymezení má </a:t>
            </a:r>
            <a:r>
              <a:rPr lang="cs-CZ" b="1" u="sng" smtClean="0"/>
              <a:t>ryze</a:t>
            </a:r>
            <a:r>
              <a:rPr lang="cs-CZ" u="sng" smtClean="0"/>
              <a:t> </a:t>
            </a:r>
            <a:r>
              <a:rPr lang="cs-CZ" b="1" u="sng" smtClean="0"/>
              <a:t>procesní povahu</a:t>
            </a:r>
          </a:p>
          <a:p>
            <a:r>
              <a:rPr lang="cs-CZ" smtClean="0"/>
              <a:t>Subjektivní hmotné právo </a:t>
            </a:r>
          </a:p>
          <a:p>
            <a:pPr lvl="1"/>
            <a:r>
              <a:rPr lang="cs-CZ" smtClean="0"/>
              <a:t>není obsahem civilního procesu (jako v předchozích vývojových fázích),</a:t>
            </a:r>
          </a:p>
          <a:p>
            <a:pPr lvl="1"/>
            <a:r>
              <a:rPr lang="cs-CZ" smtClean="0"/>
              <a:t>ale </a:t>
            </a:r>
            <a:r>
              <a:rPr lang="cs-CZ" b="1" smtClean="0"/>
              <a:t>předmětem</a:t>
            </a:r>
            <a:r>
              <a:rPr lang="cs-CZ" smtClean="0"/>
              <a:t> poznání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Praktický význam - příklady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smtClean="0"/>
              <a:t>Procesní jednání stran </a:t>
            </a:r>
            <a:r>
              <a:rPr lang="cs-CZ" smtClean="0"/>
              <a:t>nelze posuzovat podle ustanovení občanského zákoníku o náležitostech právních úkonů</a:t>
            </a:r>
          </a:p>
          <a:p>
            <a:pPr>
              <a:lnSpc>
                <a:spcPct val="90000"/>
              </a:lnSpc>
            </a:pPr>
            <a:r>
              <a:rPr lang="cs-CZ" smtClean="0"/>
              <a:t>Dále např.: 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procesní podmínky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předmět sporu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důkazní břemeno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právní moc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žaloba a žalobní právo atd.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chemeClr val="hlink"/>
                </a:solidFill>
              </a:rPr>
              <a:t>Vztah civilního práva procesního a práva hmotného </a:t>
            </a:r>
            <a:endParaRPr lang="cs-CZ">
              <a:solidFill>
                <a:schemeClr val="hlink"/>
              </a:solidFill>
            </a:endParaRPr>
          </a:p>
        </p:txBody>
      </p:sp>
      <p:sp>
        <p:nvSpPr>
          <p:cNvPr id="49154" name="Zástupný symbol pro text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cs-CZ" smtClean="0"/>
              <a:t>Část IV.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Současné názory na vztah hmotného a procesního práva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OPH a CPP jsou dvě relativně </a:t>
            </a:r>
            <a:r>
              <a:rPr lang="cs-CZ" b="1" smtClean="0"/>
              <a:t>samostatná právní odvětví</a:t>
            </a:r>
          </a:p>
          <a:p>
            <a:pPr>
              <a:lnSpc>
                <a:spcPct val="90000"/>
              </a:lnSpc>
            </a:pPr>
            <a:r>
              <a:rPr lang="cs-CZ" smtClean="0"/>
              <a:t>Vzájemný vztah OPH a CPP popisují </a:t>
            </a:r>
            <a:r>
              <a:rPr lang="cs-CZ" b="1" smtClean="0"/>
              <a:t>tři základní názorové proudy</a:t>
            </a:r>
            <a:r>
              <a:rPr lang="cs-CZ" smtClean="0"/>
              <a:t>: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směry </a:t>
            </a:r>
            <a:r>
              <a:rPr lang="cs-CZ" b="1" smtClean="0"/>
              <a:t>nadřazující procesní právo</a:t>
            </a:r>
            <a:r>
              <a:rPr lang="cs-CZ" smtClean="0"/>
              <a:t> právu hmotnému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koncepce </a:t>
            </a:r>
            <a:r>
              <a:rPr lang="cs-CZ" b="1" smtClean="0"/>
              <a:t>nadřazující právo hmotné</a:t>
            </a:r>
            <a:r>
              <a:rPr lang="cs-CZ" smtClean="0"/>
              <a:t> právu procesnímu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koncepce vzájemných </a:t>
            </a:r>
            <a:r>
              <a:rPr lang="cs-CZ" b="1" smtClean="0"/>
              <a:t>funkčních vazeb</a:t>
            </a:r>
            <a:r>
              <a:rPr lang="cs-CZ" smtClean="0"/>
              <a:t> práva hmotného a procesního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Koncepce nadřazující procesní právo právu hmotnému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 smtClean="0"/>
              <a:t>Hmotné právo</a:t>
            </a:r>
            <a:r>
              <a:rPr lang="cs-CZ" sz="28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je „plán“ či „projekt“, který je však již svou povahou </a:t>
            </a:r>
            <a:r>
              <a:rPr lang="cs-CZ" b="1" smtClean="0"/>
              <a:t>nehotový, neúplný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může se </a:t>
            </a:r>
            <a:r>
              <a:rPr lang="cs-CZ" b="1" smtClean="0"/>
              <a:t>uskutečnit pouze v procesu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Zdůrazňuje se tvořivá složka činnosti soudu: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účelem procesu je </a:t>
            </a:r>
            <a:r>
              <a:rPr lang="cs-CZ" b="1" smtClean="0"/>
              <a:t>tvorba</a:t>
            </a:r>
            <a:r>
              <a:rPr lang="cs-CZ" smtClean="0"/>
              <a:t> práva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Potlačení intelektuální (poznávací) složky činnosti soudu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Koncepce nadřazující hmotné právo právu procesnímu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Zdůrazňují </a:t>
            </a:r>
            <a:r>
              <a:rPr lang="cs-CZ" sz="2800" b="1" smtClean="0"/>
              <a:t>kognitivní</a:t>
            </a:r>
            <a:r>
              <a:rPr lang="cs-CZ" sz="2800" smtClean="0"/>
              <a:t> aspekty procesu: 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cílem civilního procesu je poznání existence či neexistence právního vztahu</a:t>
            </a:r>
          </a:p>
          <a:p>
            <a:pPr>
              <a:lnSpc>
                <a:spcPct val="90000"/>
              </a:lnSpc>
            </a:pPr>
            <a:r>
              <a:rPr lang="cs-CZ" sz="2800" b="1" smtClean="0"/>
              <a:t>Popírají mocenskou povahu soudního rozhodnutí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úprava budoucího chování stran nevyplývá z rozsudku, ale z objektivního práva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právní následky tak nemusí být v rozsudku výslovně stanoveny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Koncepce rovnocenných vzájemných vazeb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OPH a CPP </a:t>
            </a:r>
          </a:p>
          <a:p>
            <a:pPr lvl="1"/>
            <a:r>
              <a:rPr lang="cs-CZ" smtClean="0"/>
              <a:t>jsou </a:t>
            </a:r>
            <a:r>
              <a:rPr lang="cs-CZ" b="1" smtClean="0"/>
              <a:t>relativně samostatná a rovnocenná odvětví</a:t>
            </a:r>
          </a:p>
          <a:p>
            <a:pPr lvl="1"/>
            <a:r>
              <a:rPr lang="cs-CZ" smtClean="0"/>
              <a:t>jejich předmětem jsou dvě odlišné oblasti lidské činnosti</a:t>
            </a:r>
          </a:p>
          <a:p>
            <a:r>
              <a:rPr lang="cs-CZ" sz="2800" smtClean="0"/>
              <a:t>Mezi těmito odvětvími existují vzájemné </a:t>
            </a:r>
            <a:r>
              <a:rPr lang="cs-CZ" sz="2800" b="1" smtClean="0"/>
              <a:t>funkční vazby</a:t>
            </a:r>
            <a:r>
              <a:rPr lang="cs-CZ" sz="2800" smtClean="0"/>
              <a:t>, vyplývající z jejich vzájemné podmíněnosti:</a:t>
            </a:r>
          </a:p>
          <a:p>
            <a:pPr lvl="1"/>
            <a:r>
              <a:rPr lang="cs-CZ" smtClean="0"/>
              <a:t>existence CPP je odůvodněna </a:t>
            </a:r>
            <a:r>
              <a:rPr lang="cs-CZ" b="1" smtClean="0"/>
              <a:t>poskytováním ochrany</a:t>
            </a:r>
            <a:r>
              <a:rPr lang="cs-CZ" smtClean="0"/>
              <a:t> hmotným subjektivním právům</a:t>
            </a:r>
          </a:p>
          <a:p>
            <a:pPr lvl="1"/>
            <a:r>
              <a:rPr lang="cs-CZ" smtClean="0"/>
              <a:t>existence OPH není možná bez </a:t>
            </a:r>
            <a:r>
              <a:rPr lang="cs-CZ" b="1" smtClean="0"/>
              <a:t>mocenského donucujícího působení CPP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Učebnice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Stavinohová, J. – Hlavsa, P. Civilní proces a organizace soudnictví. Brno : Doplněk, 2003</a:t>
            </a:r>
          </a:p>
          <a:p>
            <a:r>
              <a:rPr lang="cs-CZ" smtClean="0"/>
              <a:t>Winterová, A. a kol. Civilní právo procesní. 5. vydání. Praha : Linde Praha, a. s., 2008</a:t>
            </a:r>
          </a:p>
          <a:p>
            <a:r>
              <a:rPr lang="cs-CZ" smtClean="0"/>
              <a:t>Macur, J. – Stavinohová, J. Úvod do teorie občanského práva procesního. Brno : MU, 1990</a:t>
            </a:r>
          </a:p>
          <a:p>
            <a:r>
              <a:rPr lang="cs-CZ" smtClean="0"/>
              <a:t>Macur, J. Kurs občanského práva procesního. Exekuční právo. Praha : C. H. Beck, 1998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err="1">
                <a:solidFill>
                  <a:schemeClr val="hlink"/>
                </a:solidFill>
              </a:rPr>
              <a:t>Civilněprocesní</a:t>
            </a:r>
            <a:r>
              <a:rPr lang="cs-CZ">
                <a:solidFill>
                  <a:schemeClr val="hlink"/>
                </a:solidFill>
              </a:rPr>
              <a:t> a </a:t>
            </a:r>
            <a:r>
              <a:rPr lang="cs-CZ" err="1">
                <a:solidFill>
                  <a:schemeClr val="hlink"/>
                </a:solidFill>
              </a:rPr>
              <a:t>hmotněprávní</a:t>
            </a:r>
            <a:r>
              <a:rPr lang="cs-CZ">
                <a:solidFill>
                  <a:schemeClr val="hlink"/>
                </a:solidFill>
              </a:rPr>
              <a:t> vztahy</a:t>
            </a:r>
          </a:p>
        </p:txBody>
      </p:sp>
      <p:sp>
        <p:nvSpPr>
          <p:cNvPr id="54274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cs-CZ" smtClean="0"/>
              <a:t>Část V.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Pojem CPV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Zakladatelem nauky o civilněprocesním vztahu je Oskar Bülow (1868)</a:t>
            </a:r>
          </a:p>
          <a:p>
            <a:pPr>
              <a:lnSpc>
                <a:spcPct val="90000"/>
              </a:lnSpc>
            </a:pPr>
            <a:r>
              <a:rPr lang="cs-CZ" smtClean="0"/>
              <a:t>Se zahájením civilního řízení vzniká civilněprocesní právní vztah (tzv. </a:t>
            </a:r>
            <a:r>
              <a:rPr lang="cs-CZ" b="1" smtClean="0"/>
              <a:t>základní CPV</a:t>
            </a:r>
            <a:r>
              <a:rPr lang="cs-CZ" smtClean="0"/>
              <a:t>)</a:t>
            </a:r>
          </a:p>
          <a:p>
            <a:pPr>
              <a:lnSpc>
                <a:spcPct val="90000"/>
              </a:lnSpc>
            </a:pPr>
            <a:r>
              <a:rPr lang="cs-CZ" smtClean="0"/>
              <a:t>CPV ve sporném řízení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je trojstranný (zahrnuje soud a obě procesní strany)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charakteristickým znakem je mocenské postavení soudu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trvá po celou dobu konkrétního procesu; v průběhu řízení prochází vývojovými fázemi</a:t>
            </a:r>
          </a:p>
          <a:p>
            <a:pPr>
              <a:lnSpc>
                <a:spcPct val="90000"/>
              </a:lnSpc>
            </a:pPr>
            <a:r>
              <a:rPr lang="cs-CZ" smtClean="0"/>
              <a:t>Vedle základního CPV existují i </a:t>
            </a:r>
            <a:r>
              <a:rPr lang="cs-CZ" b="1" smtClean="0"/>
              <a:t>vedlejší</a:t>
            </a:r>
            <a:r>
              <a:rPr lang="cs-CZ" smtClean="0"/>
              <a:t> CPV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CPV a hmotněprávní vztahy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Hmotněprávní vztah</a:t>
            </a:r>
          </a:p>
          <a:p>
            <a:pPr lvl="1"/>
            <a:r>
              <a:rPr lang="cs-CZ" smtClean="0"/>
              <a:t>není obsahem procesu</a:t>
            </a:r>
          </a:p>
          <a:p>
            <a:pPr lvl="1"/>
            <a:r>
              <a:rPr lang="cs-CZ" smtClean="0"/>
              <a:t>je </a:t>
            </a:r>
            <a:r>
              <a:rPr lang="cs-CZ" b="1" smtClean="0"/>
              <a:t>předmětem </a:t>
            </a:r>
            <a:r>
              <a:rPr lang="cs-CZ" smtClean="0"/>
              <a:t>poznání</a:t>
            </a:r>
          </a:p>
          <a:p>
            <a:r>
              <a:rPr lang="cs-CZ" b="1" smtClean="0"/>
              <a:t>Právní mocí rozsudku se mezi spornými stranami zakládá další CPV</a:t>
            </a:r>
          </a:p>
          <a:p>
            <a:pPr lvl="1"/>
            <a:r>
              <a:rPr lang="cs-CZ" smtClean="0"/>
              <a:t>CPV existuje vedle vztahu hmotněprávního (dualita) </a:t>
            </a:r>
            <a:r>
              <a:rPr lang="cs-CZ" smtClean="0">
                <a:sym typeface="Wingdings" pitchFamily="2" charset="2"/>
              </a:rPr>
              <a:t> </a:t>
            </a:r>
            <a:r>
              <a:rPr lang="cs-CZ" b="1" smtClean="0">
                <a:sym typeface="Wingdings" pitchFamily="2" charset="2"/>
              </a:rPr>
              <a:t>překlenutí</a:t>
            </a:r>
            <a:r>
              <a:rPr lang="cs-CZ" smtClean="0">
                <a:sym typeface="Wingdings" pitchFamily="2" charset="2"/>
              </a:rPr>
              <a:t> sporného hmotněprávního vztahu vztahem procesním</a:t>
            </a:r>
          </a:p>
          <a:p>
            <a:pPr lvl="1"/>
            <a:r>
              <a:rPr lang="cs-CZ" smtClean="0">
                <a:sym typeface="Wingdings" pitchFamily="2" charset="2"/>
              </a:rPr>
              <a:t>nadřazenost CPV vztahům hmotněprávním</a:t>
            </a:r>
          </a:p>
          <a:p>
            <a:endParaRPr lang="cs-CZ" smtClean="0"/>
          </a:p>
        </p:txBody>
      </p:sp>
    </p:spTree>
  </p:cSld>
  <p:clrMapOvr>
    <a:masterClrMapping/>
  </p:clrMapOvr>
  <p:transition>
    <p:split orient="vert" dir="in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chemeClr val="hlink"/>
                </a:solidFill>
              </a:rPr>
              <a:t>Vybraná doplňková literatura</a:t>
            </a:r>
            <a:endParaRPr lang="cs-CZ">
              <a:solidFill>
                <a:schemeClr val="hlink"/>
              </a:solidFill>
            </a:endParaRPr>
          </a:p>
        </p:txBody>
      </p:sp>
      <p:sp>
        <p:nvSpPr>
          <p:cNvPr id="57346" name="Zástupný symbol pro text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ransition>
    <p:split orient="vert" dir="in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Fiala, J. Historický vývoj některých procesních principů, zásad a institutů civilního procesu. Praha : UK, 1974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Macur</a:t>
            </a:r>
            <a:r>
              <a:rPr lang="cs-CZ" sz="2800" dirty="0"/>
              <a:t>, J</a:t>
            </a:r>
            <a:r>
              <a:rPr lang="cs-CZ" sz="2800" dirty="0" smtClean="0"/>
              <a:t>. </a:t>
            </a:r>
            <a:r>
              <a:rPr lang="cs-CZ" sz="2800" dirty="0"/>
              <a:t>Právo procesní a právo hmotné. </a:t>
            </a:r>
            <a:r>
              <a:rPr lang="cs-CZ" sz="2800" dirty="0" smtClean="0"/>
              <a:t>Brno : </a:t>
            </a:r>
            <a:r>
              <a:rPr lang="cs-CZ" sz="2800" dirty="0"/>
              <a:t>MU, 1993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/>
              <a:t>Macur, J</a:t>
            </a:r>
            <a:r>
              <a:rPr lang="cs-CZ" sz="2800" dirty="0" smtClean="0"/>
              <a:t>. </a:t>
            </a:r>
            <a:r>
              <a:rPr lang="cs-CZ" sz="2800" dirty="0"/>
              <a:t>Problémy vzájemného vztahu práva procesního a hmotného. </a:t>
            </a:r>
            <a:r>
              <a:rPr lang="cs-CZ" sz="2800" dirty="0" smtClean="0"/>
              <a:t>Brno : </a:t>
            </a:r>
            <a:r>
              <a:rPr lang="cs-CZ" sz="2800" dirty="0"/>
              <a:t>MU, 1993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/>
              <a:t>Macur, J</a:t>
            </a:r>
            <a:r>
              <a:rPr lang="cs-CZ" sz="2800" dirty="0" smtClean="0"/>
              <a:t>. – Stavinohová</a:t>
            </a:r>
            <a:r>
              <a:rPr lang="cs-CZ" sz="2800" dirty="0"/>
              <a:t>, J</a:t>
            </a:r>
            <a:r>
              <a:rPr lang="cs-CZ" sz="2800" dirty="0" smtClean="0"/>
              <a:t>. </a:t>
            </a:r>
            <a:r>
              <a:rPr lang="cs-CZ" sz="2800" dirty="0"/>
              <a:t>Úvod do teorie občanského práva procesního. </a:t>
            </a:r>
            <a:r>
              <a:rPr lang="cs-CZ" sz="2800" dirty="0" smtClean="0"/>
              <a:t>Brno : </a:t>
            </a:r>
            <a:r>
              <a:rPr lang="cs-CZ" sz="2800" dirty="0"/>
              <a:t>MU, </a:t>
            </a:r>
            <a:r>
              <a:rPr lang="cs-CZ" sz="2800" dirty="0" smtClean="0"/>
              <a:t>1990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Van </a:t>
            </a:r>
            <a:r>
              <a:rPr lang="cs-CZ" sz="2800" dirty="0" err="1" smtClean="0"/>
              <a:t>Caenegem</a:t>
            </a:r>
            <a:r>
              <a:rPr lang="cs-CZ" sz="2800" dirty="0" smtClean="0"/>
              <a:t>, R. C. </a:t>
            </a:r>
            <a:r>
              <a:rPr lang="cs-CZ" sz="2800" dirty="0" err="1" smtClean="0"/>
              <a:t>History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European</a:t>
            </a:r>
            <a:r>
              <a:rPr lang="cs-CZ" sz="2800" dirty="0" smtClean="0"/>
              <a:t> Civil </a:t>
            </a:r>
            <a:r>
              <a:rPr lang="cs-CZ" sz="2800" dirty="0" err="1" smtClean="0"/>
              <a:t>Procedure</a:t>
            </a:r>
            <a:r>
              <a:rPr lang="cs-CZ" sz="2800" dirty="0" smtClean="0"/>
              <a:t>. In </a:t>
            </a:r>
            <a:r>
              <a:rPr lang="cs-CZ" sz="2800" dirty="0" err="1" smtClean="0"/>
              <a:t>International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Encyclopedia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Comparative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cs-CZ" sz="2800" dirty="0" smtClean="0"/>
              <a:t>, Volume XVI: Civil </a:t>
            </a:r>
            <a:r>
              <a:rPr lang="cs-CZ" sz="2800" dirty="0" err="1" smtClean="0"/>
              <a:t>Procedure</a:t>
            </a:r>
            <a:r>
              <a:rPr lang="cs-CZ" sz="2800" dirty="0" smtClean="0"/>
              <a:t>. </a:t>
            </a:r>
            <a:r>
              <a:rPr lang="cs-CZ" sz="2800" dirty="0" err="1" smtClean="0"/>
              <a:t>Tübingen</a:t>
            </a:r>
            <a:r>
              <a:rPr lang="cs-CZ" sz="2800" dirty="0" smtClean="0"/>
              <a:t> : </a:t>
            </a:r>
            <a:r>
              <a:rPr lang="cs-CZ" sz="2800" dirty="0" err="1" smtClean="0"/>
              <a:t>Mohr</a:t>
            </a:r>
            <a:r>
              <a:rPr lang="cs-CZ" sz="2800" dirty="0" smtClean="0"/>
              <a:t>, 1971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dirty="0"/>
          </a:p>
        </p:txBody>
      </p:sp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Zkouška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Důraz je kladen na </a:t>
            </a:r>
            <a:r>
              <a:rPr lang="cs-CZ" b="1" smtClean="0"/>
              <a:t>základní pojmy, instituty a zásady</a:t>
            </a:r>
            <a:r>
              <a:rPr lang="cs-CZ" smtClean="0"/>
              <a:t>, jež se probírají zejména v tomto semestru</a:t>
            </a:r>
          </a:p>
          <a:p>
            <a:r>
              <a:rPr lang="cs-CZ" smtClean="0"/>
              <a:t>Zkouška je ústní, bez možnosti používání právních předpisů</a:t>
            </a:r>
          </a:p>
          <a:p>
            <a:r>
              <a:rPr lang="cs-CZ" smtClean="0"/>
              <a:t>Předpisy není nutno znát nazpaměť, ale zejména občanský soudní řád je nutno si pro orientaci alespoň třikrát přečíst</a:t>
            </a:r>
          </a:p>
          <a:p>
            <a:endParaRPr lang="cs-CZ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>
                <a:solidFill>
                  <a:schemeClr val="hlink"/>
                </a:solidFill>
              </a:rPr>
              <a:t>Civilní proces</a:t>
            </a:r>
          </a:p>
        </p:txBody>
      </p:sp>
      <p:sp>
        <p:nvSpPr>
          <p:cNvPr id="19458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cs-CZ" smtClean="0"/>
              <a:t>Část I.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Význam soudního procesu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Právní úprava lidského chování sama nestačí   </a:t>
            </a:r>
            <a:r>
              <a:rPr lang="cs-CZ" smtClean="0">
                <a:sym typeface="Wingdings" pitchFamily="2" charset="2"/>
              </a:rPr>
              <a:t> nutnost</a:t>
            </a:r>
            <a:r>
              <a:rPr lang="cs-CZ" smtClean="0"/>
              <a:t> zajistit plné </a:t>
            </a:r>
            <a:r>
              <a:rPr lang="cs-CZ" b="1" smtClean="0"/>
              <a:t>prosazení</a:t>
            </a:r>
            <a:r>
              <a:rPr lang="cs-CZ" smtClean="0"/>
              <a:t> subjektivních práv (řešení konfliktů)</a:t>
            </a:r>
          </a:p>
          <a:p>
            <a:r>
              <a:rPr lang="cs-CZ" smtClean="0"/>
              <a:t>Prostředky:</a:t>
            </a:r>
          </a:p>
          <a:p>
            <a:pPr lvl="1"/>
            <a:r>
              <a:rPr lang="cs-CZ" b="1" smtClean="0"/>
              <a:t>svépomoc</a:t>
            </a:r>
            <a:r>
              <a:rPr lang="cs-CZ" smtClean="0"/>
              <a:t> </a:t>
            </a:r>
          </a:p>
          <a:p>
            <a:pPr lvl="1"/>
            <a:r>
              <a:rPr lang="cs-CZ" b="1" smtClean="0"/>
              <a:t>soudní proces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soudního procesu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Soudnictví </a:t>
            </a:r>
          </a:p>
          <a:p>
            <a:pPr lvl="1"/>
            <a:r>
              <a:rPr lang="cs-CZ" smtClean="0"/>
              <a:t>civilní</a:t>
            </a:r>
          </a:p>
          <a:p>
            <a:pPr lvl="1"/>
            <a:r>
              <a:rPr lang="cs-CZ" smtClean="0"/>
              <a:t>trestní</a:t>
            </a:r>
          </a:p>
          <a:p>
            <a:pPr lvl="1"/>
            <a:r>
              <a:rPr lang="cs-CZ" smtClean="0"/>
              <a:t>správní</a:t>
            </a:r>
          </a:p>
          <a:p>
            <a:pPr lvl="1"/>
            <a:r>
              <a:rPr lang="cs-CZ" smtClean="0"/>
              <a:t>ústavní </a:t>
            </a:r>
          </a:p>
          <a:p>
            <a:r>
              <a:rPr lang="cs-CZ" smtClean="0"/>
              <a:t>Předmět </a:t>
            </a:r>
            <a:r>
              <a:rPr lang="cs-CZ" b="1" smtClean="0"/>
              <a:t>civilního</a:t>
            </a:r>
            <a:r>
              <a:rPr lang="cs-CZ" smtClean="0"/>
              <a:t> procesu</a:t>
            </a:r>
          </a:p>
          <a:p>
            <a:pPr lvl="1"/>
            <a:r>
              <a:rPr lang="cs-CZ" smtClean="0"/>
              <a:t>spory a jiné právní věci vyplývající ze </a:t>
            </a:r>
            <a:r>
              <a:rPr lang="cs-CZ" b="1" smtClean="0"/>
              <a:t>soukromoprávních vztahů </a:t>
            </a:r>
            <a:r>
              <a:rPr lang="cs-CZ" smtClean="0"/>
              <a:t>(§ 7 OSŘ)</a:t>
            </a:r>
            <a:endParaRPr lang="cs-CZ" b="1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Účel civilního procesu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cs-CZ" smtClean="0"/>
              <a:t>Poskytování </a:t>
            </a:r>
            <a:r>
              <a:rPr lang="cs-CZ" b="1" smtClean="0"/>
              <a:t>ochrany </a:t>
            </a:r>
          </a:p>
          <a:p>
            <a:pPr marL="990600" lvl="1" indent="-533400"/>
            <a:r>
              <a:rPr lang="cs-CZ" smtClean="0"/>
              <a:t>subjektivním soukromým právům </a:t>
            </a:r>
          </a:p>
          <a:p>
            <a:pPr marL="990600" lvl="1" indent="-533400"/>
            <a:r>
              <a:rPr lang="cs-CZ" smtClean="0"/>
              <a:t>oprávněným zájmům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cs-CZ" b="1" smtClean="0"/>
              <a:t>Zajišťování objektivního právního řádu</a:t>
            </a:r>
          </a:p>
          <a:p>
            <a:pPr marL="609600" indent="-609600"/>
            <a:endParaRPr lang="cs-CZ" smtClean="0"/>
          </a:p>
          <a:p>
            <a:pPr marL="609600" indent="-609600"/>
            <a:r>
              <a:rPr lang="cs-CZ" smtClean="0"/>
              <a:t>Nelze je chápat protikladně, ale </a:t>
            </a:r>
            <a:r>
              <a:rPr lang="cs-CZ" b="1" smtClean="0"/>
              <a:t>souladně</a:t>
            </a:r>
            <a:r>
              <a:rPr lang="cs-CZ" smtClean="0"/>
              <a:t>, neboť jeden bez druhého není možný</a:t>
            </a:r>
          </a:p>
        </p:txBody>
      </p:sp>
    </p:spTree>
  </p:cSld>
  <p:clrMapOvr>
    <a:masterClrMapping/>
  </p:clrMapOvr>
  <p:transition>
    <p:split orient="vert"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1329</Words>
  <Application>Microsoft Office PowerPoint</Application>
  <PresentationFormat>On-screen Show (4:3)</PresentationFormat>
  <Paragraphs>227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44</vt:i4>
      </vt:variant>
    </vt:vector>
  </HeadingPairs>
  <TitlesOfParts>
    <vt:vector size="54" baseType="lpstr">
      <vt:lpstr>Constantia</vt:lpstr>
      <vt:lpstr>Arial</vt:lpstr>
      <vt:lpstr>Calibri</vt:lpstr>
      <vt:lpstr>Wingdings 2</vt:lpstr>
      <vt:lpstr>Wingdings</vt:lpstr>
      <vt:lpstr>Tok</vt:lpstr>
      <vt:lpstr>Tok</vt:lpstr>
      <vt:lpstr>Tok</vt:lpstr>
      <vt:lpstr>Tok</vt:lpstr>
      <vt:lpstr>Tok</vt:lpstr>
      <vt:lpstr>Snímek 1</vt:lpstr>
      <vt:lpstr>Osnova přednášky</vt:lpstr>
      <vt:lpstr>Snímek 3</vt:lpstr>
      <vt:lpstr>Učebnice</vt:lpstr>
      <vt:lpstr>Zkouška</vt:lpstr>
      <vt:lpstr>Snímek 6</vt:lpstr>
      <vt:lpstr>Význam soudního procesu</vt:lpstr>
      <vt:lpstr>Druhy soudního procesu</vt:lpstr>
      <vt:lpstr>Účel civilního procesu</vt:lpstr>
      <vt:lpstr>Pojem civilního procesu </vt:lpstr>
      <vt:lpstr>Druhy civilního procesu</vt:lpstr>
      <vt:lpstr>Pojem nalézacího řízení</vt:lpstr>
      <vt:lpstr>Diferenciace nalézacího řízení</vt:lpstr>
      <vt:lpstr>Nesporná řízení</vt:lpstr>
      <vt:lpstr>Řízení podle části V. OSŘ</vt:lpstr>
      <vt:lpstr>Pojem exekučního řízení</vt:lpstr>
      <vt:lpstr>Insolvenční řízení</vt:lpstr>
      <vt:lpstr>Způsoby řešení úpadku</vt:lpstr>
      <vt:lpstr>Rozhodčí řízení I.</vt:lpstr>
      <vt:lpstr>Rozhodčí řízení II.</vt:lpstr>
      <vt:lpstr>Zajišťovací řízení</vt:lpstr>
      <vt:lpstr>Snímek 22</vt:lpstr>
      <vt:lpstr>Liberální koncepce</vt:lpstr>
      <vt:lpstr>Sociální koncepce</vt:lpstr>
      <vt:lpstr>Dualistická koncepce</vt:lpstr>
      <vt:lpstr>Snímek 26</vt:lpstr>
      <vt:lpstr>Civilní právo procesní - pojem</vt:lpstr>
      <vt:lpstr>Mezinárodní prameny</vt:lpstr>
      <vt:lpstr>Ústavní prameny</vt:lpstr>
      <vt:lpstr>Zákonné a podzákonné prameny</vt:lpstr>
      <vt:lpstr>Právo EU</vt:lpstr>
      <vt:lpstr>Vznik a vývoj civilního práva procesního</vt:lpstr>
      <vt:lpstr>Konečná fáze diferenciace hmotného a procesního práva</vt:lpstr>
      <vt:lpstr>Praktický význam - příklady</vt:lpstr>
      <vt:lpstr>Snímek 35</vt:lpstr>
      <vt:lpstr>Současné názory na vztah hmotného a procesního práva</vt:lpstr>
      <vt:lpstr>Koncepce nadřazující procesní právo právu hmotnému</vt:lpstr>
      <vt:lpstr>Koncepce nadřazující hmotné právo právu procesnímu</vt:lpstr>
      <vt:lpstr>Koncepce rovnocenných vzájemných vazeb</vt:lpstr>
      <vt:lpstr>Snímek 40</vt:lpstr>
      <vt:lpstr>Pojem CPV</vt:lpstr>
      <vt:lpstr>CPV a hmotněprávní vztahy</vt:lpstr>
      <vt:lpstr>Snímek 43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civilního práva procesního a civilního procesu</dc:title>
  <dc:creator>Petr</dc:creator>
  <cp:lastModifiedBy>11233</cp:lastModifiedBy>
  <cp:revision>15</cp:revision>
  <dcterms:created xsi:type="dcterms:W3CDTF">2010-02-23T16:58:03Z</dcterms:created>
  <dcterms:modified xsi:type="dcterms:W3CDTF">2010-02-24T12:27:57Z</dcterms:modified>
</cp:coreProperties>
</file>