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63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09" autoAdjust="0"/>
  </p:normalViewPr>
  <p:slideViewPr>
    <p:cSldViewPr>
      <p:cViewPr varScale="1">
        <p:scale>
          <a:sx n="114" d="100"/>
          <a:sy n="114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E98843-5DC6-4CCE-A1F7-8B7867E54CB3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969BD10-FE07-494F-9C99-712B132BDF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pull dir="ld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</a:t>
            </a:r>
            <a:r>
              <a:rPr lang="cs-CZ" dirty="0" err="1" smtClean="0"/>
              <a:t>Groman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Regulates</a:t>
            </a:r>
            <a:r>
              <a:rPr lang="cs-CZ" dirty="0" smtClean="0"/>
              <a:t> </a:t>
            </a:r>
            <a:r>
              <a:rPr lang="cs-CZ" dirty="0" err="1" smtClean="0"/>
              <a:t>relationships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individuals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bodies</a:t>
            </a:r>
            <a:endParaRPr lang="cs-CZ" dirty="0" smtClean="0"/>
          </a:p>
          <a:p>
            <a:r>
              <a:rPr lang="cs-CZ" dirty="0" smtClean="0"/>
              <a:t>Civil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devided</a:t>
            </a:r>
            <a:r>
              <a:rPr lang="cs-CZ" dirty="0" smtClean="0"/>
              <a:t> on Civil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Civil </a:t>
            </a:r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largest</a:t>
            </a:r>
            <a:r>
              <a:rPr lang="cs-CZ" sz="2800" dirty="0" smtClean="0"/>
              <a:t> </a:t>
            </a:r>
            <a:r>
              <a:rPr lang="cs-CZ" sz="2800" dirty="0" err="1" smtClean="0"/>
              <a:t>legal</a:t>
            </a:r>
            <a:r>
              <a:rPr lang="cs-CZ" sz="2800" dirty="0" smtClean="0"/>
              <a:t> </a:t>
            </a:r>
            <a:r>
              <a:rPr lang="cs-CZ" sz="2800" dirty="0" err="1" smtClean="0"/>
              <a:t>sector</a:t>
            </a:r>
            <a:endParaRPr lang="cs-CZ" sz="2800" dirty="0" smtClean="0"/>
          </a:p>
          <a:p>
            <a:r>
              <a:rPr lang="cs-CZ" sz="2800" dirty="0" err="1" smtClean="0"/>
              <a:t>Sector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private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endParaRPr lang="cs-CZ" sz="2800" dirty="0" smtClean="0"/>
          </a:p>
          <a:p>
            <a:r>
              <a:rPr lang="en-US" sz="2800" dirty="0" smtClean="0"/>
              <a:t>group of legal ideas and systems</a:t>
            </a:r>
            <a:r>
              <a:rPr lang="cs-CZ" sz="2800" dirty="0" smtClean="0"/>
              <a:t> </a:t>
            </a:r>
            <a:r>
              <a:rPr lang="en-US" sz="2800" dirty="0" smtClean="0"/>
              <a:t>derived from the Code of Justinian</a:t>
            </a:r>
            <a:endParaRPr lang="cs-CZ" sz="2800" dirty="0" smtClean="0"/>
          </a:p>
          <a:p>
            <a:r>
              <a:rPr lang="en-US" sz="2800" dirty="0" smtClean="0"/>
              <a:t>legal system developed from Roman codified law</a:t>
            </a:r>
            <a:r>
              <a:rPr lang="cs-CZ" sz="2800" dirty="0" smtClean="0"/>
              <a:t>, </a:t>
            </a:r>
            <a:r>
              <a:rPr lang="en-US" sz="2800" dirty="0" smtClean="0"/>
              <a:t>established by a state</a:t>
            </a:r>
            <a:r>
              <a:rPr lang="cs-CZ" sz="2800" dirty="0" smtClean="0"/>
              <a:t> </a:t>
            </a:r>
            <a:r>
              <a:rPr lang="en-US" sz="2800" dirty="0" smtClean="0"/>
              <a:t>for its regulation</a:t>
            </a:r>
            <a:endParaRPr lang="cs-CZ" sz="2800" dirty="0" smtClean="0"/>
          </a:p>
          <a:p>
            <a:r>
              <a:rPr lang="en-US" sz="2800" dirty="0" smtClean="0"/>
              <a:t>area of the law </a:t>
            </a:r>
            <a:r>
              <a:rPr lang="cs-CZ" sz="2800" dirty="0" err="1" smtClean="0"/>
              <a:t>which</a:t>
            </a:r>
            <a:r>
              <a:rPr lang="cs-CZ" sz="2800" dirty="0" smtClean="0"/>
              <a:t> </a:t>
            </a:r>
            <a:r>
              <a:rPr lang="cs-CZ" sz="2800" dirty="0" err="1" smtClean="0"/>
              <a:t>deal</a:t>
            </a:r>
            <a:r>
              <a:rPr lang="en-US" sz="2800" dirty="0" smtClean="0"/>
              <a:t> with n</a:t>
            </a:r>
            <a:r>
              <a:rPr lang="cs-CZ" sz="2800" dirty="0" smtClean="0"/>
              <a:t>on-c</a:t>
            </a:r>
            <a:r>
              <a:rPr lang="en-US" sz="2800" dirty="0" err="1" smtClean="0"/>
              <a:t>riminal</a:t>
            </a:r>
            <a:r>
              <a:rPr lang="en-US" sz="2800" dirty="0" smtClean="0"/>
              <a:t> matters,</a:t>
            </a:r>
            <a:r>
              <a:rPr lang="cs-CZ" sz="2800" dirty="0" smtClean="0"/>
              <a:t> </a:t>
            </a:r>
            <a:r>
              <a:rPr lang="cs-CZ" sz="2800" dirty="0" err="1" smtClean="0"/>
              <a:t>rights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remedies</a:t>
            </a:r>
            <a:endParaRPr lang="cs-CZ" sz="2800" dirty="0" smtClean="0"/>
          </a:p>
          <a:p>
            <a:r>
              <a:rPr lang="cs-CZ" sz="2800" dirty="0" err="1" smtClean="0"/>
              <a:t>Includes</a:t>
            </a:r>
            <a:r>
              <a:rPr lang="cs-CZ" sz="2800" dirty="0" smtClean="0"/>
              <a:t> a </a:t>
            </a:r>
            <a:r>
              <a:rPr lang="cs-CZ" sz="2800" dirty="0" err="1" smtClean="0"/>
              <a:t>law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tort</a:t>
            </a:r>
            <a:r>
              <a:rPr lang="cs-CZ" sz="2800" dirty="0" smtClean="0"/>
              <a:t>, </a:t>
            </a:r>
            <a:r>
              <a:rPr lang="cs-CZ" sz="2800" dirty="0" err="1" smtClean="0"/>
              <a:t>property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cs-CZ" sz="2800" dirty="0" smtClean="0"/>
              <a:t>, </a:t>
            </a:r>
            <a:r>
              <a:rPr lang="cs-CZ" sz="2800" dirty="0" err="1" smtClean="0"/>
              <a:t>contract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family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endParaRPr lang="cs-CZ" sz="2800" dirty="0" smtClean="0"/>
          </a:p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main</a:t>
            </a:r>
            <a:r>
              <a:rPr lang="cs-CZ" sz="2800" dirty="0" smtClean="0"/>
              <a:t> </a:t>
            </a:r>
            <a:r>
              <a:rPr lang="cs-CZ" sz="2800" dirty="0" err="1" smtClean="0"/>
              <a:t>source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Civil </a:t>
            </a:r>
            <a:r>
              <a:rPr lang="cs-CZ" sz="2800" dirty="0" err="1" smtClean="0"/>
              <a:t>substantive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Civil </a:t>
            </a:r>
            <a:r>
              <a:rPr lang="cs-CZ" sz="2800" dirty="0" err="1" smtClean="0"/>
              <a:t>code</a:t>
            </a:r>
            <a:endParaRPr lang="cs-CZ" sz="2800" dirty="0" smtClean="0"/>
          </a:p>
          <a:p>
            <a:pPr>
              <a:buNone/>
            </a:pPr>
            <a:endParaRPr lang="en-US" sz="2800" dirty="0" smtClean="0"/>
          </a:p>
          <a:p>
            <a:endParaRPr lang="cs-CZ" sz="2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largest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sectors</a:t>
            </a:r>
            <a:r>
              <a:rPr lang="cs-CZ" dirty="0" smtClean="0"/>
              <a:t> in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en-US" dirty="0" smtClean="0"/>
              <a:t>governing the binding process of the courts in resolving disputes</a:t>
            </a:r>
            <a:endParaRPr lang="cs-CZ" dirty="0" smtClean="0"/>
          </a:p>
          <a:p>
            <a:r>
              <a:rPr lang="en-US" dirty="0" smtClean="0"/>
              <a:t>The subject of civil procedural law is a civil trial</a:t>
            </a:r>
            <a:endParaRPr lang="cs-CZ" dirty="0" smtClean="0"/>
          </a:p>
          <a:p>
            <a:r>
              <a:rPr lang="en-US" dirty="0" smtClean="0"/>
              <a:t>main source of civil procedural law is the Civil Procedure Code</a:t>
            </a:r>
            <a:endParaRPr lang="cs-CZ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Sector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public </a:t>
            </a:r>
            <a:r>
              <a:rPr lang="cs-CZ" sz="2800" dirty="0" err="1" smtClean="0"/>
              <a:t>law</a:t>
            </a:r>
            <a:endParaRPr lang="cs-CZ" sz="2800" dirty="0" smtClean="0"/>
          </a:p>
          <a:p>
            <a:r>
              <a:rPr lang="cs-CZ" sz="2800" dirty="0" err="1" smtClean="0"/>
              <a:t>Determined</a:t>
            </a:r>
            <a:r>
              <a:rPr lang="cs-CZ" sz="2800" dirty="0" smtClean="0"/>
              <a:t> </a:t>
            </a:r>
            <a:r>
              <a:rPr lang="cs-CZ" sz="2800" dirty="0" err="1" smtClean="0"/>
              <a:t>what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en-US" sz="2800" dirty="0" smtClean="0"/>
              <a:t>criminal offense, the conditions of criminal responsibility, the penalties</a:t>
            </a:r>
            <a:r>
              <a:rPr lang="cs-CZ" sz="2800" dirty="0" smtClean="0"/>
              <a:t>(</a:t>
            </a:r>
            <a:r>
              <a:rPr lang="en-US" sz="2800" dirty="0" smtClean="0"/>
              <a:t>fines </a:t>
            </a:r>
            <a:r>
              <a:rPr lang="cs-CZ" sz="2800" dirty="0" err="1" smtClean="0"/>
              <a:t>or</a:t>
            </a:r>
            <a:r>
              <a:rPr lang="en-US" sz="2800" dirty="0" smtClean="0"/>
              <a:t> imprisonment</a:t>
            </a:r>
            <a:r>
              <a:rPr lang="cs-CZ" sz="2800" dirty="0" smtClean="0"/>
              <a:t>)</a:t>
            </a:r>
          </a:p>
          <a:p>
            <a:r>
              <a:rPr lang="en-US" sz="2800" dirty="0" smtClean="0"/>
              <a:t>Criminal law is based on the Criminal Code and Criminal Procedure</a:t>
            </a:r>
            <a:endParaRPr lang="cs-CZ" sz="2800" dirty="0" smtClean="0"/>
          </a:p>
          <a:p>
            <a:r>
              <a:rPr lang="cs-CZ" sz="2800" dirty="0" err="1" smtClean="0"/>
              <a:t>Divided</a:t>
            </a:r>
            <a:r>
              <a:rPr lang="cs-CZ" sz="2800" dirty="0" smtClean="0"/>
              <a:t> on 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procedural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Regulate</a:t>
            </a:r>
            <a:r>
              <a:rPr lang="cs-CZ" dirty="0" smtClean="0"/>
              <a:t> </a:t>
            </a:r>
            <a:r>
              <a:rPr lang="cs-CZ" dirty="0" err="1" smtClean="0"/>
              <a:t>relationships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individuals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bodies</a:t>
            </a:r>
            <a:endParaRPr lang="cs-CZ" dirty="0" smtClean="0"/>
          </a:p>
          <a:p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regulates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conduct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citizens</a:t>
            </a:r>
            <a:endParaRPr lang="cs-CZ" dirty="0" smtClean="0"/>
          </a:p>
          <a:p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petty</a:t>
            </a:r>
            <a:r>
              <a:rPr lang="cs-CZ" dirty="0" smtClean="0"/>
              <a:t>(parking </a:t>
            </a:r>
            <a:r>
              <a:rPr lang="cs-CZ" dirty="0" err="1" smtClean="0"/>
              <a:t>offense</a:t>
            </a:r>
            <a:r>
              <a:rPr lang="cs-CZ" dirty="0" smtClean="0"/>
              <a:t>) to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serious</a:t>
            </a:r>
            <a:r>
              <a:rPr lang="cs-CZ" dirty="0" smtClean="0"/>
              <a:t>(</a:t>
            </a:r>
            <a:r>
              <a:rPr lang="cs-CZ" dirty="0" err="1" smtClean="0"/>
              <a:t>murder</a:t>
            </a:r>
            <a:r>
              <a:rPr lang="cs-CZ" dirty="0" smtClean="0"/>
              <a:t>, rape)</a:t>
            </a:r>
            <a:endParaRPr lang="cs-CZ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the method of the state authorities in identifying the crime</a:t>
            </a:r>
            <a:endParaRPr lang="cs-CZ" sz="2800" dirty="0" smtClean="0"/>
          </a:p>
          <a:p>
            <a:r>
              <a:rPr lang="cs-CZ" sz="2800" dirty="0" smtClean="0"/>
              <a:t>r</a:t>
            </a:r>
            <a:r>
              <a:rPr lang="en-US" sz="2800" dirty="0" err="1" smtClean="0"/>
              <a:t>egulates</a:t>
            </a:r>
            <a:r>
              <a:rPr lang="en-US" sz="2800" dirty="0" smtClean="0"/>
              <a:t> criminal proceedings (prosecution)</a:t>
            </a:r>
            <a:r>
              <a:rPr lang="cs-CZ" sz="2800" dirty="0" smtClean="0"/>
              <a:t>   - </a:t>
            </a:r>
            <a:r>
              <a:rPr lang="en-US" sz="2800" dirty="0" smtClean="0"/>
              <a:t>preparatory proceedings, before the indictment and the proceedings before the court after the indictment</a:t>
            </a:r>
            <a:endParaRPr lang="cs-CZ" sz="2800" dirty="0" smtClean="0"/>
          </a:p>
          <a:p>
            <a:r>
              <a:rPr lang="en-US" sz="2800" dirty="0" smtClean="0"/>
              <a:t>also regulates the rights and obligations of persons against whom criminal proceedings are pending, as well as other persons involved in this procedure affects</a:t>
            </a:r>
            <a:endParaRPr lang="cs-CZ" sz="2800" dirty="0" smtClean="0"/>
          </a:p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main</a:t>
            </a:r>
            <a:r>
              <a:rPr lang="cs-CZ" sz="2800" dirty="0" smtClean="0"/>
              <a:t> </a:t>
            </a:r>
            <a:r>
              <a:rPr lang="cs-CZ" sz="2800" dirty="0" err="1" smtClean="0"/>
              <a:t>source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procedural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a 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procedure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Vocabulary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resolving</a:t>
            </a:r>
            <a:r>
              <a:rPr lang="cs-CZ" dirty="0" smtClean="0"/>
              <a:t> </a:t>
            </a:r>
            <a:r>
              <a:rPr lang="cs-CZ" dirty="0" err="1" smtClean="0"/>
              <a:t>disputes</a:t>
            </a:r>
            <a:r>
              <a:rPr lang="cs-CZ" dirty="0" smtClean="0"/>
              <a:t> – řešení sporů</a:t>
            </a:r>
          </a:p>
          <a:p>
            <a:r>
              <a:rPr lang="cs-CZ" dirty="0" err="1" smtClean="0"/>
              <a:t>Proceeding</a:t>
            </a:r>
            <a:r>
              <a:rPr lang="cs-CZ" dirty="0" smtClean="0"/>
              <a:t> – řízení</a:t>
            </a:r>
          </a:p>
          <a:p>
            <a:r>
              <a:rPr lang="en-US" dirty="0" smtClean="0"/>
              <a:t>Indictment</a:t>
            </a:r>
            <a:r>
              <a:rPr lang="cs-CZ" dirty="0" smtClean="0"/>
              <a:t> – žaloba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en-US" dirty="0" smtClean="0"/>
              <a:t>&amp;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my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 !</a:t>
            </a:r>
            <a:endParaRPr lang="cs-CZ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289</TotalTime>
  <Words>322</Words>
  <Application>Microsoft Office PowerPoint</Application>
  <PresentationFormat>Předvádění na obrazovce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Lití písma</vt:lpstr>
      <vt:lpstr>Civil law, Criminal law</vt:lpstr>
      <vt:lpstr>Civil Law</vt:lpstr>
      <vt:lpstr>Civil substantive law</vt:lpstr>
      <vt:lpstr>Civil procedural Law</vt:lpstr>
      <vt:lpstr>Criminal law</vt:lpstr>
      <vt:lpstr>Criminal law</vt:lpstr>
      <vt:lpstr>Criminal procedural law</vt:lpstr>
      <vt:lpstr>Vocabulary</vt:lpstr>
      <vt:lpstr>Civil law &amp; Criminal law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law, Criminal law</dc:title>
  <dc:creator>Groom</dc:creator>
  <cp:lastModifiedBy>Groom</cp:lastModifiedBy>
  <cp:revision>32</cp:revision>
  <dcterms:created xsi:type="dcterms:W3CDTF">2010-10-21T10:21:53Z</dcterms:created>
  <dcterms:modified xsi:type="dcterms:W3CDTF">2010-10-25T12:21:47Z</dcterms:modified>
</cp:coreProperties>
</file>