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4" r:id="rId8"/>
    <p:sldId id="290" r:id="rId9"/>
    <p:sldId id="265" r:id="rId10"/>
    <p:sldId id="266" r:id="rId11"/>
    <p:sldId id="267" r:id="rId12"/>
    <p:sldId id="268" r:id="rId13"/>
    <p:sldId id="262" r:id="rId14"/>
    <p:sldId id="263" r:id="rId15"/>
    <p:sldId id="269" r:id="rId16"/>
    <p:sldId id="270" r:id="rId17"/>
    <p:sldId id="275" r:id="rId18"/>
    <p:sldId id="276" r:id="rId19"/>
    <p:sldId id="277" r:id="rId20"/>
    <p:sldId id="278" r:id="rId21"/>
    <p:sldId id="279" r:id="rId22"/>
    <p:sldId id="280" r:id="rId23"/>
    <p:sldId id="281" r:id="rId24"/>
    <p:sldId id="271" r:id="rId25"/>
    <p:sldId id="282" r:id="rId26"/>
    <p:sldId id="283" r:id="rId27"/>
    <p:sldId id="284" r:id="rId28"/>
    <p:sldId id="285" r:id="rId29"/>
    <p:sldId id="287" r:id="rId30"/>
    <p:sldId id="286" r:id="rId31"/>
    <p:sldId id="272" r:id="rId32"/>
    <p:sldId id="273" r:id="rId33"/>
    <p:sldId id="274" r:id="rId34"/>
    <p:sldId id="291" r:id="rId35"/>
    <p:sldId id="292" r:id="rId36"/>
    <p:sldId id="293" r:id="rId37"/>
    <p:sldId id="288" r:id="rId38"/>
    <p:sldId id="289" r:id="rId3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cs-CZ"/>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cs-CZ"/>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cs-CZ"/>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cs-CZ"/>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cs-CZ"/>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cs-CZ"/>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cs-CZ"/>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cs-CZ"/>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cs-CZ"/>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cs-CZ"/>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cs-CZ"/>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cs-CZ"/>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cs-CZ"/>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cs-CZ"/>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cs-CZ"/>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cs-CZ"/>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cs-CZ"/>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cs-CZ"/>
              </a:p>
            </p:txBody>
          </p:sp>
        </p:grpSp>
      </p:grpSp>
      <p:sp>
        <p:nvSpPr>
          <p:cNvPr id="45209"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cs-CZ"/>
              <a:t>Klepnutím lze upravit styl předlohy nadpisů.</a:t>
            </a:r>
          </a:p>
        </p:txBody>
      </p:sp>
      <p:sp>
        <p:nvSpPr>
          <p:cNvPr id="45210"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cs-CZ"/>
              <a:t>Klepnutím lze upravit styl předlohy podnadpisů.</a:t>
            </a:r>
          </a:p>
        </p:txBody>
      </p:sp>
      <p:sp>
        <p:nvSpPr>
          <p:cNvPr id="155" name="Rectangle 155"/>
          <p:cNvSpPr>
            <a:spLocks noGrp="1" noChangeArrowheads="1"/>
          </p:cNvSpPr>
          <p:nvPr>
            <p:ph type="dt" sz="quarter" idx="10"/>
          </p:nvPr>
        </p:nvSpPr>
        <p:spPr>
          <a:xfrm>
            <a:off x="304800" y="6248400"/>
            <a:ext cx="2286000" cy="457200"/>
          </a:xfrm>
        </p:spPr>
        <p:txBody>
          <a:bodyPr/>
          <a:lstStyle>
            <a:lvl1pPr>
              <a:defRPr smtClean="0">
                <a:effectLst>
                  <a:outerShdw blurRad="38100" dist="38100" dir="2700000" algn="tl">
                    <a:srgbClr val="000000"/>
                  </a:outerShdw>
                </a:effectLst>
                <a:latin typeface="+mn-lt"/>
              </a:defRPr>
            </a:lvl1pPr>
          </a:lstStyle>
          <a:p>
            <a:pPr>
              <a:defRPr/>
            </a:pPr>
            <a:endParaRPr lang="cs-CZ"/>
          </a:p>
        </p:txBody>
      </p:sp>
      <p:sp>
        <p:nvSpPr>
          <p:cNvPr id="156" name="Rectangle 156"/>
          <p:cNvSpPr>
            <a:spLocks noGrp="1" noChangeArrowheads="1"/>
          </p:cNvSpPr>
          <p:nvPr>
            <p:ph type="ftr" sz="quarter" idx="11"/>
          </p:nvPr>
        </p:nvSpPr>
        <p:spPr>
          <a:xfrm>
            <a:off x="3124200" y="6248400"/>
            <a:ext cx="2895600" cy="457200"/>
          </a:xfrm>
        </p:spPr>
        <p:txBody>
          <a:bodyPr/>
          <a:lstStyle>
            <a:lvl1pPr>
              <a:defRPr smtClean="0">
                <a:effectLst>
                  <a:outerShdw blurRad="38100" dist="38100" dir="2700000" algn="tl">
                    <a:srgbClr val="000000"/>
                  </a:outerShdw>
                </a:effectLst>
                <a:latin typeface="+mn-lt"/>
              </a:defRPr>
            </a:lvl1pPr>
          </a:lstStyle>
          <a:p>
            <a:pPr>
              <a:defRPr/>
            </a:pPr>
            <a:endParaRPr lang="cs-CZ"/>
          </a:p>
        </p:txBody>
      </p:sp>
      <p:sp>
        <p:nvSpPr>
          <p:cNvPr id="157" name="Rectangle 157"/>
          <p:cNvSpPr>
            <a:spLocks noGrp="1" noChangeArrowheads="1"/>
          </p:cNvSpPr>
          <p:nvPr>
            <p:ph type="sldNum" sz="quarter" idx="12"/>
          </p:nvPr>
        </p:nvSpPr>
        <p:spPr>
          <a:xfrm>
            <a:off x="6553200" y="6248400"/>
            <a:ext cx="2286000" cy="457200"/>
          </a:xfrm>
        </p:spPr>
        <p:txBody>
          <a:bodyPr/>
          <a:lstStyle>
            <a:lvl1pPr>
              <a:defRPr smtClean="0">
                <a:effectLst>
                  <a:outerShdw blurRad="38100" dist="38100" dir="2700000" algn="tl">
                    <a:srgbClr val="000000"/>
                  </a:outerShdw>
                </a:effectLst>
                <a:latin typeface="+mn-lt"/>
              </a:defRPr>
            </a:lvl1pPr>
          </a:lstStyle>
          <a:p>
            <a:pPr>
              <a:defRPr/>
            </a:pPr>
            <a:fld id="{7496F4D7-3D9F-4E77-8600-A79BA028F65A}"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54"/>
          <p:cNvSpPr>
            <a:spLocks noGrp="1" noChangeArrowheads="1"/>
          </p:cNvSpPr>
          <p:nvPr>
            <p:ph type="dt" sz="half" idx="10"/>
          </p:nvPr>
        </p:nvSpPr>
        <p:spPr>
          <a:ln/>
        </p:spPr>
        <p:txBody>
          <a:bodyPr/>
          <a:lstStyle>
            <a:lvl1pPr>
              <a:defRPr/>
            </a:lvl1pPr>
          </a:lstStyle>
          <a:p>
            <a:pPr>
              <a:defRPr/>
            </a:pPr>
            <a:endParaRPr lang="cs-CZ"/>
          </a:p>
        </p:txBody>
      </p:sp>
      <p:sp>
        <p:nvSpPr>
          <p:cNvPr id="5" name="Rectangle 155"/>
          <p:cNvSpPr>
            <a:spLocks noGrp="1" noChangeArrowheads="1"/>
          </p:cNvSpPr>
          <p:nvPr>
            <p:ph type="ftr" sz="quarter" idx="11"/>
          </p:nvPr>
        </p:nvSpPr>
        <p:spPr>
          <a:ln/>
        </p:spPr>
        <p:txBody>
          <a:bodyPr/>
          <a:lstStyle>
            <a:lvl1pPr>
              <a:defRPr/>
            </a:lvl1pPr>
          </a:lstStyle>
          <a:p>
            <a:pPr>
              <a:defRPr/>
            </a:pPr>
            <a:endParaRPr lang="cs-CZ"/>
          </a:p>
        </p:txBody>
      </p:sp>
      <p:sp>
        <p:nvSpPr>
          <p:cNvPr id="6" name="Rectangle 156"/>
          <p:cNvSpPr>
            <a:spLocks noGrp="1" noChangeArrowheads="1"/>
          </p:cNvSpPr>
          <p:nvPr>
            <p:ph type="sldNum" sz="quarter" idx="12"/>
          </p:nvPr>
        </p:nvSpPr>
        <p:spPr>
          <a:ln/>
        </p:spPr>
        <p:txBody>
          <a:bodyPr/>
          <a:lstStyle>
            <a:lvl1pPr>
              <a:defRPr/>
            </a:lvl1pPr>
          </a:lstStyle>
          <a:p>
            <a:pPr>
              <a:defRPr/>
            </a:pPr>
            <a:fld id="{C6E90148-9272-4FA9-8324-44A3D2E253EF}"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7188" y="228600"/>
            <a:ext cx="2135187" cy="58705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53163" cy="58705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54"/>
          <p:cNvSpPr>
            <a:spLocks noGrp="1" noChangeArrowheads="1"/>
          </p:cNvSpPr>
          <p:nvPr>
            <p:ph type="dt" sz="half" idx="10"/>
          </p:nvPr>
        </p:nvSpPr>
        <p:spPr>
          <a:ln/>
        </p:spPr>
        <p:txBody>
          <a:bodyPr/>
          <a:lstStyle>
            <a:lvl1pPr>
              <a:defRPr/>
            </a:lvl1pPr>
          </a:lstStyle>
          <a:p>
            <a:pPr>
              <a:defRPr/>
            </a:pPr>
            <a:endParaRPr lang="cs-CZ"/>
          </a:p>
        </p:txBody>
      </p:sp>
      <p:sp>
        <p:nvSpPr>
          <p:cNvPr id="5" name="Rectangle 155"/>
          <p:cNvSpPr>
            <a:spLocks noGrp="1" noChangeArrowheads="1"/>
          </p:cNvSpPr>
          <p:nvPr>
            <p:ph type="ftr" sz="quarter" idx="11"/>
          </p:nvPr>
        </p:nvSpPr>
        <p:spPr>
          <a:ln/>
        </p:spPr>
        <p:txBody>
          <a:bodyPr/>
          <a:lstStyle>
            <a:lvl1pPr>
              <a:defRPr/>
            </a:lvl1pPr>
          </a:lstStyle>
          <a:p>
            <a:pPr>
              <a:defRPr/>
            </a:pPr>
            <a:endParaRPr lang="cs-CZ"/>
          </a:p>
        </p:txBody>
      </p:sp>
      <p:sp>
        <p:nvSpPr>
          <p:cNvPr id="6" name="Rectangle 156"/>
          <p:cNvSpPr>
            <a:spLocks noGrp="1" noChangeArrowheads="1"/>
          </p:cNvSpPr>
          <p:nvPr>
            <p:ph type="sldNum" sz="quarter" idx="12"/>
          </p:nvPr>
        </p:nvSpPr>
        <p:spPr>
          <a:ln/>
        </p:spPr>
        <p:txBody>
          <a:bodyPr/>
          <a:lstStyle>
            <a:lvl1pPr>
              <a:defRPr/>
            </a:lvl1pPr>
          </a:lstStyle>
          <a:p>
            <a:pPr>
              <a:defRPr/>
            </a:pPr>
            <a:fld id="{6BCC5154-C647-4308-A629-924B863DC77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54"/>
          <p:cNvSpPr>
            <a:spLocks noGrp="1" noChangeArrowheads="1"/>
          </p:cNvSpPr>
          <p:nvPr>
            <p:ph type="dt" sz="half" idx="10"/>
          </p:nvPr>
        </p:nvSpPr>
        <p:spPr>
          <a:ln/>
        </p:spPr>
        <p:txBody>
          <a:bodyPr/>
          <a:lstStyle>
            <a:lvl1pPr>
              <a:defRPr/>
            </a:lvl1pPr>
          </a:lstStyle>
          <a:p>
            <a:pPr>
              <a:defRPr/>
            </a:pPr>
            <a:endParaRPr lang="cs-CZ"/>
          </a:p>
        </p:txBody>
      </p:sp>
      <p:sp>
        <p:nvSpPr>
          <p:cNvPr id="5" name="Rectangle 155"/>
          <p:cNvSpPr>
            <a:spLocks noGrp="1" noChangeArrowheads="1"/>
          </p:cNvSpPr>
          <p:nvPr>
            <p:ph type="ftr" sz="quarter" idx="11"/>
          </p:nvPr>
        </p:nvSpPr>
        <p:spPr>
          <a:ln/>
        </p:spPr>
        <p:txBody>
          <a:bodyPr/>
          <a:lstStyle>
            <a:lvl1pPr>
              <a:defRPr/>
            </a:lvl1pPr>
          </a:lstStyle>
          <a:p>
            <a:pPr>
              <a:defRPr/>
            </a:pPr>
            <a:endParaRPr lang="cs-CZ"/>
          </a:p>
        </p:txBody>
      </p:sp>
      <p:sp>
        <p:nvSpPr>
          <p:cNvPr id="6" name="Rectangle 156"/>
          <p:cNvSpPr>
            <a:spLocks noGrp="1" noChangeArrowheads="1"/>
          </p:cNvSpPr>
          <p:nvPr>
            <p:ph type="sldNum" sz="quarter" idx="12"/>
          </p:nvPr>
        </p:nvSpPr>
        <p:spPr>
          <a:ln/>
        </p:spPr>
        <p:txBody>
          <a:bodyPr/>
          <a:lstStyle>
            <a:lvl1pPr>
              <a:defRPr/>
            </a:lvl1pPr>
          </a:lstStyle>
          <a:p>
            <a:pPr>
              <a:defRPr/>
            </a:pPr>
            <a:fld id="{062F2100-CE68-4DD6-9428-6E1A07FF8FD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54"/>
          <p:cNvSpPr>
            <a:spLocks noGrp="1" noChangeArrowheads="1"/>
          </p:cNvSpPr>
          <p:nvPr>
            <p:ph type="dt" sz="half" idx="10"/>
          </p:nvPr>
        </p:nvSpPr>
        <p:spPr>
          <a:ln/>
        </p:spPr>
        <p:txBody>
          <a:bodyPr/>
          <a:lstStyle>
            <a:lvl1pPr>
              <a:defRPr/>
            </a:lvl1pPr>
          </a:lstStyle>
          <a:p>
            <a:pPr>
              <a:defRPr/>
            </a:pPr>
            <a:endParaRPr lang="cs-CZ"/>
          </a:p>
        </p:txBody>
      </p:sp>
      <p:sp>
        <p:nvSpPr>
          <p:cNvPr id="5" name="Rectangle 155"/>
          <p:cNvSpPr>
            <a:spLocks noGrp="1" noChangeArrowheads="1"/>
          </p:cNvSpPr>
          <p:nvPr>
            <p:ph type="ftr" sz="quarter" idx="11"/>
          </p:nvPr>
        </p:nvSpPr>
        <p:spPr>
          <a:ln/>
        </p:spPr>
        <p:txBody>
          <a:bodyPr/>
          <a:lstStyle>
            <a:lvl1pPr>
              <a:defRPr/>
            </a:lvl1pPr>
          </a:lstStyle>
          <a:p>
            <a:pPr>
              <a:defRPr/>
            </a:pPr>
            <a:endParaRPr lang="cs-CZ"/>
          </a:p>
        </p:txBody>
      </p:sp>
      <p:sp>
        <p:nvSpPr>
          <p:cNvPr id="6" name="Rectangle 156"/>
          <p:cNvSpPr>
            <a:spLocks noGrp="1" noChangeArrowheads="1"/>
          </p:cNvSpPr>
          <p:nvPr>
            <p:ph type="sldNum" sz="quarter" idx="12"/>
          </p:nvPr>
        </p:nvSpPr>
        <p:spPr>
          <a:ln/>
        </p:spPr>
        <p:txBody>
          <a:bodyPr/>
          <a:lstStyle>
            <a:lvl1pPr>
              <a:defRPr/>
            </a:lvl1pPr>
          </a:lstStyle>
          <a:p>
            <a:pPr>
              <a:defRPr/>
            </a:pPr>
            <a:fld id="{E08464A8-05D7-4121-BFF5-7A5A00BB2640}"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54"/>
          <p:cNvSpPr>
            <a:spLocks noGrp="1" noChangeArrowheads="1"/>
          </p:cNvSpPr>
          <p:nvPr>
            <p:ph type="dt" sz="half" idx="10"/>
          </p:nvPr>
        </p:nvSpPr>
        <p:spPr>
          <a:ln/>
        </p:spPr>
        <p:txBody>
          <a:bodyPr/>
          <a:lstStyle>
            <a:lvl1pPr>
              <a:defRPr/>
            </a:lvl1pPr>
          </a:lstStyle>
          <a:p>
            <a:pPr>
              <a:defRPr/>
            </a:pPr>
            <a:endParaRPr lang="cs-CZ"/>
          </a:p>
        </p:txBody>
      </p:sp>
      <p:sp>
        <p:nvSpPr>
          <p:cNvPr id="6" name="Rectangle 155"/>
          <p:cNvSpPr>
            <a:spLocks noGrp="1" noChangeArrowheads="1"/>
          </p:cNvSpPr>
          <p:nvPr>
            <p:ph type="ftr" sz="quarter" idx="11"/>
          </p:nvPr>
        </p:nvSpPr>
        <p:spPr>
          <a:ln/>
        </p:spPr>
        <p:txBody>
          <a:bodyPr/>
          <a:lstStyle>
            <a:lvl1pPr>
              <a:defRPr/>
            </a:lvl1pPr>
          </a:lstStyle>
          <a:p>
            <a:pPr>
              <a:defRPr/>
            </a:pPr>
            <a:endParaRPr lang="cs-CZ"/>
          </a:p>
        </p:txBody>
      </p:sp>
      <p:sp>
        <p:nvSpPr>
          <p:cNvPr id="7" name="Rectangle 156"/>
          <p:cNvSpPr>
            <a:spLocks noGrp="1" noChangeArrowheads="1"/>
          </p:cNvSpPr>
          <p:nvPr>
            <p:ph type="sldNum" sz="quarter" idx="12"/>
          </p:nvPr>
        </p:nvSpPr>
        <p:spPr>
          <a:ln/>
        </p:spPr>
        <p:txBody>
          <a:bodyPr/>
          <a:lstStyle>
            <a:lvl1pPr>
              <a:defRPr/>
            </a:lvl1pPr>
          </a:lstStyle>
          <a:p>
            <a:pPr>
              <a:defRPr/>
            </a:pPr>
            <a:fld id="{C98F3A78-F1CF-4493-8285-626AB1380B4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54"/>
          <p:cNvSpPr>
            <a:spLocks noGrp="1" noChangeArrowheads="1"/>
          </p:cNvSpPr>
          <p:nvPr>
            <p:ph type="dt" sz="half" idx="10"/>
          </p:nvPr>
        </p:nvSpPr>
        <p:spPr>
          <a:ln/>
        </p:spPr>
        <p:txBody>
          <a:bodyPr/>
          <a:lstStyle>
            <a:lvl1pPr>
              <a:defRPr/>
            </a:lvl1pPr>
          </a:lstStyle>
          <a:p>
            <a:pPr>
              <a:defRPr/>
            </a:pPr>
            <a:endParaRPr lang="cs-CZ"/>
          </a:p>
        </p:txBody>
      </p:sp>
      <p:sp>
        <p:nvSpPr>
          <p:cNvPr id="8" name="Rectangle 155"/>
          <p:cNvSpPr>
            <a:spLocks noGrp="1" noChangeArrowheads="1"/>
          </p:cNvSpPr>
          <p:nvPr>
            <p:ph type="ftr" sz="quarter" idx="11"/>
          </p:nvPr>
        </p:nvSpPr>
        <p:spPr>
          <a:ln/>
        </p:spPr>
        <p:txBody>
          <a:bodyPr/>
          <a:lstStyle>
            <a:lvl1pPr>
              <a:defRPr/>
            </a:lvl1pPr>
          </a:lstStyle>
          <a:p>
            <a:pPr>
              <a:defRPr/>
            </a:pPr>
            <a:endParaRPr lang="cs-CZ"/>
          </a:p>
        </p:txBody>
      </p:sp>
      <p:sp>
        <p:nvSpPr>
          <p:cNvPr id="9" name="Rectangle 156"/>
          <p:cNvSpPr>
            <a:spLocks noGrp="1" noChangeArrowheads="1"/>
          </p:cNvSpPr>
          <p:nvPr>
            <p:ph type="sldNum" sz="quarter" idx="12"/>
          </p:nvPr>
        </p:nvSpPr>
        <p:spPr>
          <a:ln/>
        </p:spPr>
        <p:txBody>
          <a:bodyPr/>
          <a:lstStyle>
            <a:lvl1pPr>
              <a:defRPr/>
            </a:lvl1pPr>
          </a:lstStyle>
          <a:p>
            <a:pPr>
              <a:defRPr/>
            </a:pPr>
            <a:fld id="{0BEFB1E4-0629-4FD5-9DD1-A38160EA09A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54"/>
          <p:cNvSpPr>
            <a:spLocks noGrp="1" noChangeArrowheads="1"/>
          </p:cNvSpPr>
          <p:nvPr>
            <p:ph type="dt" sz="half" idx="10"/>
          </p:nvPr>
        </p:nvSpPr>
        <p:spPr>
          <a:ln/>
        </p:spPr>
        <p:txBody>
          <a:bodyPr/>
          <a:lstStyle>
            <a:lvl1pPr>
              <a:defRPr/>
            </a:lvl1pPr>
          </a:lstStyle>
          <a:p>
            <a:pPr>
              <a:defRPr/>
            </a:pPr>
            <a:endParaRPr lang="cs-CZ"/>
          </a:p>
        </p:txBody>
      </p:sp>
      <p:sp>
        <p:nvSpPr>
          <p:cNvPr id="4" name="Rectangle 155"/>
          <p:cNvSpPr>
            <a:spLocks noGrp="1" noChangeArrowheads="1"/>
          </p:cNvSpPr>
          <p:nvPr>
            <p:ph type="ftr" sz="quarter" idx="11"/>
          </p:nvPr>
        </p:nvSpPr>
        <p:spPr>
          <a:ln/>
        </p:spPr>
        <p:txBody>
          <a:bodyPr/>
          <a:lstStyle>
            <a:lvl1pPr>
              <a:defRPr/>
            </a:lvl1pPr>
          </a:lstStyle>
          <a:p>
            <a:pPr>
              <a:defRPr/>
            </a:pPr>
            <a:endParaRPr lang="cs-CZ"/>
          </a:p>
        </p:txBody>
      </p:sp>
      <p:sp>
        <p:nvSpPr>
          <p:cNvPr id="5" name="Rectangle 156"/>
          <p:cNvSpPr>
            <a:spLocks noGrp="1" noChangeArrowheads="1"/>
          </p:cNvSpPr>
          <p:nvPr>
            <p:ph type="sldNum" sz="quarter" idx="12"/>
          </p:nvPr>
        </p:nvSpPr>
        <p:spPr>
          <a:ln/>
        </p:spPr>
        <p:txBody>
          <a:bodyPr/>
          <a:lstStyle>
            <a:lvl1pPr>
              <a:defRPr/>
            </a:lvl1pPr>
          </a:lstStyle>
          <a:p>
            <a:pPr>
              <a:defRPr/>
            </a:pPr>
            <a:fld id="{E04FD6FA-7EB1-4CEF-9433-B68F236C0AD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cs-CZ"/>
          </a:p>
        </p:txBody>
      </p:sp>
      <p:sp>
        <p:nvSpPr>
          <p:cNvPr id="3" name="Rectangle 155"/>
          <p:cNvSpPr>
            <a:spLocks noGrp="1" noChangeArrowheads="1"/>
          </p:cNvSpPr>
          <p:nvPr>
            <p:ph type="ftr" sz="quarter" idx="11"/>
          </p:nvPr>
        </p:nvSpPr>
        <p:spPr>
          <a:ln/>
        </p:spPr>
        <p:txBody>
          <a:bodyPr/>
          <a:lstStyle>
            <a:lvl1pPr>
              <a:defRPr/>
            </a:lvl1pPr>
          </a:lstStyle>
          <a:p>
            <a:pPr>
              <a:defRPr/>
            </a:pPr>
            <a:endParaRPr lang="cs-CZ"/>
          </a:p>
        </p:txBody>
      </p:sp>
      <p:sp>
        <p:nvSpPr>
          <p:cNvPr id="4" name="Rectangle 156"/>
          <p:cNvSpPr>
            <a:spLocks noGrp="1" noChangeArrowheads="1"/>
          </p:cNvSpPr>
          <p:nvPr>
            <p:ph type="sldNum" sz="quarter" idx="12"/>
          </p:nvPr>
        </p:nvSpPr>
        <p:spPr>
          <a:ln/>
        </p:spPr>
        <p:txBody>
          <a:bodyPr/>
          <a:lstStyle>
            <a:lvl1pPr>
              <a:defRPr/>
            </a:lvl1pPr>
          </a:lstStyle>
          <a:p>
            <a:pPr>
              <a:defRPr/>
            </a:pPr>
            <a:fld id="{AA1AFF72-5C99-45C6-A662-5B3ACF95F006}"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54"/>
          <p:cNvSpPr>
            <a:spLocks noGrp="1" noChangeArrowheads="1"/>
          </p:cNvSpPr>
          <p:nvPr>
            <p:ph type="dt" sz="half" idx="10"/>
          </p:nvPr>
        </p:nvSpPr>
        <p:spPr>
          <a:ln/>
        </p:spPr>
        <p:txBody>
          <a:bodyPr/>
          <a:lstStyle>
            <a:lvl1pPr>
              <a:defRPr/>
            </a:lvl1pPr>
          </a:lstStyle>
          <a:p>
            <a:pPr>
              <a:defRPr/>
            </a:pPr>
            <a:endParaRPr lang="cs-CZ"/>
          </a:p>
        </p:txBody>
      </p:sp>
      <p:sp>
        <p:nvSpPr>
          <p:cNvPr id="6" name="Rectangle 155"/>
          <p:cNvSpPr>
            <a:spLocks noGrp="1" noChangeArrowheads="1"/>
          </p:cNvSpPr>
          <p:nvPr>
            <p:ph type="ftr" sz="quarter" idx="11"/>
          </p:nvPr>
        </p:nvSpPr>
        <p:spPr>
          <a:ln/>
        </p:spPr>
        <p:txBody>
          <a:bodyPr/>
          <a:lstStyle>
            <a:lvl1pPr>
              <a:defRPr/>
            </a:lvl1pPr>
          </a:lstStyle>
          <a:p>
            <a:pPr>
              <a:defRPr/>
            </a:pPr>
            <a:endParaRPr lang="cs-CZ"/>
          </a:p>
        </p:txBody>
      </p:sp>
      <p:sp>
        <p:nvSpPr>
          <p:cNvPr id="7" name="Rectangle 156"/>
          <p:cNvSpPr>
            <a:spLocks noGrp="1" noChangeArrowheads="1"/>
          </p:cNvSpPr>
          <p:nvPr>
            <p:ph type="sldNum" sz="quarter" idx="12"/>
          </p:nvPr>
        </p:nvSpPr>
        <p:spPr>
          <a:ln/>
        </p:spPr>
        <p:txBody>
          <a:bodyPr/>
          <a:lstStyle>
            <a:lvl1pPr>
              <a:defRPr/>
            </a:lvl1pPr>
          </a:lstStyle>
          <a:p>
            <a:pPr>
              <a:defRPr/>
            </a:pPr>
            <a:fld id="{B5F5ACAC-2EBF-4574-8444-739BD9F14D0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54"/>
          <p:cNvSpPr>
            <a:spLocks noGrp="1" noChangeArrowheads="1"/>
          </p:cNvSpPr>
          <p:nvPr>
            <p:ph type="dt" sz="half" idx="10"/>
          </p:nvPr>
        </p:nvSpPr>
        <p:spPr>
          <a:ln/>
        </p:spPr>
        <p:txBody>
          <a:bodyPr/>
          <a:lstStyle>
            <a:lvl1pPr>
              <a:defRPr/>
            </a:lvl1pPr>
          </a:lstStyle>
          <a:p>
            <a:pPr>
              <a:defRPr/>
            </a:pPr>
            <a:endParaRPr lang="cs-CZ"/>
          </a:p>
        </p:txBody>
      </p:sp>
      <p:sp>
        <p:nvSpPr>
          <p:cNvPr id="6" name="Rectangle 155"/>
          <p:cNvSpPr>
            <a:spLocks noGrp="1" noChangeArrowheads="1"/>
          </p:cNvSpPr>
          <p:nvPr>
            <p:ph type="ftr" sz="quarter" idx="11"/>
          </p:nvPr>
        </p:nvSpPr>
        <p:spPr>
          <a:ln/>
        </p:spPr>
        <p:txBody>
          <a:bodyPr/>
          <a:lstStyle>
            <a:lvl1pPr>
              <a:defRPr/>
            </a:lvl1pPr>
          </a:lstStyle>
          <a:p>
            <a:pPr>
              <a:defRPr/>
            </a:pPr>
            <a:endParaRPr lang="cs-CZ"/>
          </a:p>
        </p:txBody>
      </p:sp>
      <p:sp>
        <p:nvSpPr>
          <p:cNvPr id="7" name="Rectangle 156"/>
          <p:cNvSpPr>
            <a:spLocks noGrp="1" noChangeArrowheads="1"/>
          </p:cNvSpPr>
          <p:nvPr>
            <p:ph type="sldNum" sz="quarter" idx="12"/>
          </p:nvPr>
        </p:nvSpPr>
        <p:spPr>
          <a:ln/>
        </p:spPr>
        <p:txBody>
          <a:bodyPr/>
          <a:lstStyle>
            <a:lvl1pPr>
              <a:defRPr/>
            </a:lvl1pPr>
          </a:lstStyle>
          <a:p>
            <a:pPr>
              <a:defRPr/>
            </a:pPr>
            <a:fld id="{8D9569D0-0B0E-45FF-B4A5-4420CD71F12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44036"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cs-CZ"/>
              </a:p>
            </p:txBody>
          </p:sp>
          <p:sp>
            <p:nvSpPr>
              <p:cNvPr id="44037"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44038"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44039"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cs-CZ"/>
              </a:p>
            </p:txBody>
          </p:sp>
          <p:sp>
            <p:nvSpPr>
              <p:cNvPr id="44040"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cs-CZ"/>
              </a:p>
            </p:txBody>
          </p:sp>
          <p:sp>
            <p:nvSpPr>
              <p:cNvPr id="44041"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44042"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cs-CZ"/>
              </a:p>
            </p:txBody>
          </p:sp>
          <p:sp>
            <p:nvSpPr>
              <p:cNvPr id="44043"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44044"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44045"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44046"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44047"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cs-CZ"/>
              </a:p>
            </p:txBody>
          </p:sp>
          <p:sp>
            <p:nvSpPr>
              <p:cNvPr id="44048"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cs-CZ"/>
              </a:p>
            </p:txBody>
          </p:sp>
        </p:grpSp>
        <p:grpSp>
          <p:nvGrpSpPr>
            <p:cNvPr id="1033" name="Group 17"/>
            <p:cNvGrpSpPr>
              <a:grpSpLocks/>
            </p:cNvGrpSpPr>
            <p:nvPr userDrawn="1"/>
          </p:nvGrpSpPr>
          <p:grpSpPr bwMode="auto">
            <a:xfrm>
              <a:off x="0" y="2291"/>
              <a:ext cx="1385" cy="1702"/>
              <a:chOff x="0" y="2291"/>
              <a:chExt cx="1385" cy="1702"/>
            </a:xfrm>
          </p:grpSpPr>
          <p:sp>
            <p:nvSpPr>
              <p:cNvPr id="44050"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1"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2"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3"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4"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5"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6"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7"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8"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59"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0"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1"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2"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3"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4"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5"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6"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7"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8"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69"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0"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1"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2"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3"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4"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5"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6"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7"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8"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79"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0"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1"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2"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3"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4"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5"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6"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7"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8"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89"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0"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1"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2"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3"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4"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5"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6"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7"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8"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099"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0"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1"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2"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3"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4"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5"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6"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7"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8"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09"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0"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1"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2"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3"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cs-CZ"/>
              </a:p>
            </p:txBody>
          </p:sp>
          <p:sp>
            <p:nvSpPr>
              <p:cNvPr id="44114"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5"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6"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7"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8"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19"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0"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1"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2"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3"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4"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5"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6"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7"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8"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29"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0"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1"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2"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3"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4"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5"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6"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7"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8"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39"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0"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1"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2"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3"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4"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5"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6"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7"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8"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49"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0"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1"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2"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3"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4"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5"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6"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7"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8"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59"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0"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1"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2"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3"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4"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5"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6"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7"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8"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69"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70"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cs-CZ"/>
              </a:p>
            </p:txBody>
          </p:sp>
          <p:sp>
            <p:nvSpPr>
              <p:cNvPr id="44171"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cs-CZ"/>
              </a:p>
            </p:txBody>
          </p:sp>
          <p:sp>
            <p:nvSpPr>
              <p:cNvPr id="44172"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cs-CZ"/>
              </a:p>
            </p:txBody>
          </p:sp>
          <p:sp>
            <p:nvSpPr>
              <p:cNvPr id="44173"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cs-CZ"/>
              </a:p>
            </p:txBody>
          </p:sp>
          <p:sp>
            <p:nvSpPr>
              <p:cNvPr id="44174"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cs-CZ"/>
              </a:p>
            </p:txBody>
          </p:sp>
          <p:sp>
            <p:nvSpPr>
              <p:cNvPr id="44175"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cs-CZ"/>
              </a:p>
            </p:txBody>
          </p:sp>
          <p:sp>
            <p:nvSpPr>
              <p:cNvPr id="44176"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cs-CZ"/>
              </a:p>
            </p:txBody>
          </p:sp>
          <p:sp>
            <p:nvSpPr>
              <p:cNvPr id="44177"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cs-CZ"/>
              </a:p>
            </p:txBody>
          </p:sp>
          <p:sp>
            <p:nvSpPr>
              <p:cNvPr id="44178"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cs-CZ"/>
              </a:p>
            </p:txBody>
          </p:sp>
          <p:sp>
            <p:nvSpPr>
              <p:cNvPr id="44179"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80"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cs-CZ"/>
              </a:p>
            </p:txBody>
          </p:sp>
          <p:sp>
            <p:nvSpPr>
              <p:cNvPr id="44181"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cs-CZ"/>
              </a:p>
            </p:txBody>
          </p:sp>
          <p:sp>
            <p:nvSpPr>
              <p:cNvPr id="44182"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cs-CZ"/>
              </a:p>
            </p:txBody>
          </p:sp>
          <p:sp>
            <p:nvSpPr>
              <p:cNvPr id="44183"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cs-CZ"/>
              </a:p>
            </p:txBody>
          </p:sp>
          <p:sp>
            <p:nvSpPr>
              <p:cNvPr id="44184"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cs-CZ"/>
              </a:p>
            </p:txBody>
          </p:sp>
        </p:grpSp>
      </p:grpSp>
      <p:sp>
        <p:nvSpPr>
          <p:cNvPr id="44185"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4186"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atin typeface="Arial" charset="0"/>
              </a:defRPr>
            </a:lvl1pPr>
          </a:lstStyle>
          <a:p>
            <a:pPr>
              <a:defRPr/>
            </a:pPr>
            <a:endParaRPr lang="cs-CZ"/>
          </a:p>
        </p:txBody>
      </p:sp>
      <p:sp>
        <p:nvSpPr>
          <p:cNvPr id="44187"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atin typeface="Arial" charset="0"/>
              </a:defRPr>
            </a:lvl1pPr>
          </a:lstStyle>
          <a:p>
            <a:pPr>
              <a:defRPr/>
            </a:pPr>
            <a:endParaRPr lang="cs-CZ"/>
          </a:p>
        </p:txBody>
      </p:sp>
      <p:sp>
        <p:nvSpPr>
          <p:cNvPr id="44188"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atin typeface="Arial" charset="0"/>
              </a:defRPr>
            </a:lvl1pPr>
          </a:lstStyle>
          <a:p>
            <a:pPr>
              <a:defRPr/>
            </a:pPr>
            <a:fld id="{B4636DAC-167D-487E-950B-D645FAFE5534}" type="slidenum">
              <a:rPr lang="cs-CZ"/>
              <a:pPr>
                <a:defRPr/>
              </a:pPr>
              <a:t>‹#›</a:t>
            </a:fld>
            <a:endParaRPr lang="cs-CZ"/>
          </a:p>
        </p:txBody>
      </p:sp>
      <p:sp>
        <p:nvSpPr>
          <p:cNvPr id="44189"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Tree>
  </p:cSld>
  <p:clrMap bg1="dk2" tx1="lt1" bg2="dk1" tx2="lt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defRPr/>
            </a:pPr>
            <a:r>
              <a:rPr lang="cs-CZ" smtClean="0"/>
              <a:t>Vyhoštění</a:t>
            </a:r>
          </a:p>
        </p:txBody>
      </p:sp>
      <p:sp>
        <p:nvSpPr>
          <p:cNvPr id="4099" name="Rectangle 3"/>
          <p:cNvSpPr>
            <a:spLocks noGrp="1" noChangeArrowheads="1"/>
          </p:cNvSpPr>
          <p:nvPr>
            <p:ph type="subTitle" idx="1"/>
          </p:nvPr>
        </p:nvSpPr>
        <p:spPr/>
        <p:txBody>
          <a:bodyPr/>
          <a:lstStyle/>
          <a:p>
            <a:pPr eaLnBrk="1" hangingPunct="1">
              <a:defRPr/>
            </a:pPr>
            <a:r>
              <a:rPr lang="cs-CZ" smtClean="0"/>
              <a:t>JUDr. Nataša Chmelíčková</a:t>
            </a:r>
          </a:p>
          <a:p>
            <a:pPr eaLnBrk="1" hangingPunct="1">
              <a:defRPr/>
            </a:pPr>
            <a:r>
              <a:rPr lang="cs-CZ" smtClean="0"/>
              <a:t>odbor azylové a migrační politiky</a:t>
            </a:r>
          </a:p>
          <a:p>
            <a:pPr eaLnBrk="1" hangingPunct="1">
              <a:defRPr/>
            </a:pPr>
            <a:r>
              <a:rPr lang="cs-CZ" smtClean="0"/>
              <a:t>MV ČR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r>
              <a:rPr lang="cs-CZ" smtClean="0"/>
              <a:t>Dynamická interpretace</a:t>
            </a:r>
          </a:p>
        </p:txBody>
      </p:sp>
      <p:sp>
        <p:nvSpPr>
          <p:cNvPr id="15363" name="Rectangle 3"/>
          <p:cNvSpPr>
            <a:spLocks noGrp="1" noRot="1" noChangeArrowheads="1"/>
          </p:cNvSpPr>
          <p:nvPr>
            <p:ph type="body" idx="1"/>
          </p:nvPr>
        </p:nvSpPr>
        <p:spPr/>
        <p:txBody>
          <a:bodyPr/>
          <a:lstStyle/>
          <a:p>
            <a:pPr eaLnBrk="1" hangingPunct="1">
              <a:lnSpc>
                <a:spcPct val="80000"/>
              </a:lnSpc>
              <a:defRPr/>
            </a:pPr>
            <a:r>
              <a:rPr lang="cs-CZ" sz="2000" smtClean="0"/>
              <a:t>Pravomoc soudu k autoritativnímu výkladu textu úmluvy</a:t>
            </a:r>
          </a:p>
          <a:p>
            <a:pPr eaLnBrk="1" hangingPunct="1">
              <a:lnSpc>
                <a:spcPct val="80000"/>
              </a:lnSpc>
              <a:defRPr/>
            </a:pPr>
            <a:r>
              <a:rPr lang="cs-CZ" sz="2000" smtClean="0"/>
              <a:t>Úmluva – 50. léta – nutnost reagovat na změny ve světě</a:t>
            </a:r>
          </a:p>
          <a:p>
            <a:pPr eaLnBrk="1" hangingPunct="1">
              <a:lnSpc>
                <a:spcPct val="80000"/>
              </a:lnSpc>
              <a:defRPr/>
            </a:pPr>
            <a:r>
              <a:rPr lang="cs-CZ" sz="2000" smtClean="0"/>
              <a:t>Soud přistupuje k textu úmluvy flexibilně a používá dynamickou interpretaci</a:t>
            </a:r>
          </a:p>
          <a:p>
            <a:pPr eaLnBrk="1" hangingPunct="1">
              <a:lnSpc>
                <a:spcPct val="80000"/>
              </a:lnSpc>
              <a:defRPr/>
            </a:pPr>
            <a:r>
              <a:rPr lang="cs-CZ" sz="2000" smtClean="0"/>
              <a:t>Wemhoff proti Německu, stížnost č. 2122/64</a:t>
            </a:r>
          </a:p>
          <a:p>
            <a:pPr eaLnBrk="1" hangingPunct="1">
              <a:lnSpc>
                <a:spcPct val="80000"/>
              </a:lnSpc>
              <a:defRPr/>
            </a:pPr>
            <a:r>
              <a:rPr lang="cs-CZ" sz="2000" smtClean="0"/>
              <a:t>Golder proti Spojenému království, stížnost č. 4451/70</a:t>
            </a:r>
          </a:p>
          <a:p>
            <a:pPr eaLnBrk="1" hangingPunct="1">
              <a:lnSpc>
                <a:spcPct val="80000"/>
              </a:lnSpc>
              <a:defRPr/>
            </a:pPr>
            <a:r>
              <a:rPr lang="cs-CZ" sz="2000" smtClean="0"/>
              <a:t>Tyrer proti Spojenému království, stížnost č. 5856/72</a:t>
            </a:r>
          </a:p>
          <a:p>
            <a:pPr eaLnBrk="1" hangingPunct="1">
              <a:lnSpc>
                <a:spcPct val="80000"/>
              </a:lnSpc>
              <a:buFont typeface="Arial" charset="0"/>
              <a:buNone/>
              <a:defRPr/>
            </a:pPr>
            <a:r>
              <a:rPr lang="cs-CZ" sz="2000" smtClean="0"/>
              <a:t>  – úmluva je živým nástrojem mezinárodního práva, jež musí být interpretován ve světle podmínek současného světa (bod 31) </a:t>
            </a:r>
          </a:p>
          <a:p>
            <a:pPr eaLnBrk="1" hangingPunct="1">
              <a:lnSpc>
                <a:spcPct val="80000"/>
              </a:lnSpc>
              <a:defRPr/>
            </a:pPr>
            <a:r>
              <a:rPr lang="cs-CZ" sz="2000" smtClean="0"/>
              <a:t>Airey proti Irsku, stížnost č. 6289/73</a:t>
            </a:r>
          </a:p>
          <a:p>
            <a:pPr eaLnBrk="1" hangingPunct="1">
              <a:lnSpc>
                <a:spcPct val="80000"/>
              </a:lnSpc>
              <a:buFont typeface="Arial" charset="0"/>
              <a:buNone/>
              <a:defRPr/>
            </a:pPr>
            <a:r>
              <a:rPr lang="cs-CZ" sz="2000" smtClean="0"/>
              <a:t>  – úmluva má za cíl chránit práva nikoli teoretická nebo iluzorní, ale konkrétní a skutečná (bod 24) </a:t>
            </a:r>
          </a:p>
          <a:p>
            <a:pPr eaLnBrk="1" hangingPunct="1">
              <a:lnSpc>
                <a:spcPct val="80000"/>
              </a:lnSpc>
              <a:defRPr/>
            </a:pPr>
            <a:r>
              <a:rPr lang="cs-CZ" sz="2000" smtClean="0"/>
              <a:t>Dynamická interpretace čl. 3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r>
              <a:rPr lang="cs-CZ" sz="4000" smtClean="0"/>
              <a:t>Vyhodnocování rizika „špatného zacházení</a:t>
            </a:r>
          </a:p>
        </p:txBody>
      </p:sp>
      <p:sp>
        <p:nvSpPr>
          <p:cNvPr id="16387" name="Rectangle 3"/>
          <p:cNvSpPr>
            <a:spLocks noGrp="1" noRot="1" noChangeArrowheads="1"/>
          </p:cNvSpPr>
          <p:nvPr>
            <p:ph type="body" idx="1"/>
          </p:nvPr>
        </p:nvSpPr>
        <p:spPr/>
        <p:txBody>
          <a:bodyPr/>
          <a:lstStyle/>
          <a:p>
            <a:pPr eaLnBrk="1" hangingPunct="1">
              <a:lnSpc>
                <a:spcPct val="90000"/>
              </a:lnSpc>
              <a:buFont typeface="Arial" charset="0"/>
              <a:buNone/>
              <a:defRPr/>
            </a:pPr>
            <a:r>
              <a:rPr lang="cs-CZ" sz="2800" dirty="0" smtClean="0"/>
              <a:t>    ESLP – zacházení, které cizinci hrozí, musí dosáhnout alespoň minimálního stupně závažnosti (</a:t>
            </a:r>
            <a:r>
              <a:rPr lang="cs-CZ" sz="2800" dirty="0" err="1" smtClean="0"/>
              <a:t>Ireland</a:t>
            </a:r>
            <a:r>
              <a:rPr lang="cs-CZ" sz="2800" dirty="0" smtClean="0"/>
              <a:t> proti Spojenému království)</a:t>
            </a:r>
          </a:p>
          <a:p>
            <a:pPr eaLnBrk="1" hangingPunct="1">
              <a:lnSpc>
                <a:spcPct val="90000"/>
              </a:lnSpc>
              <a:buFontTx/>
              <a:buChar char="-"/>
              <a:defRPr/>
            </a:pPr>
            <a:r>
              <a:rPr lang="cs-CZ" sz="2800" dirty="0" smtClean="0"/>
              <a:t>okolnosti: povaha a kontext zacházení/trestu, způsob vykonání, délka, efekt, oběť (Čonka proti Belgii - stížnost č. 51564/99, </a:t>
            </a:r>
            <a:r>
              <a:rPr lang="cs-CZ" sz="2800" dirty="0" err="1" smtClean="0"/>
              <a:t>Tyrer</a:t>
            </a:r>
            <a:r>
              <a:rPr lang="cs-CZ" sz="2800" dirty="0" smtClean="0"/>
              <a:t> proti Spojenému království, </a:t>
            </a:r>
            <a:r>
              <a:rPr lang="cs-CZ" sz="2800" dirty="0" err="1" smtClean="0"/>
              <a:t>Soering</a:t>
            </a:r>
            <a:r>
              <a:rPr lang="cs-CZ" sz="2800" dirty="0" smtClean="0"/>
              <a:t>)</a:t>
            </a:r>
          </a:p>
          <a:p>
            <a:pPr eaLnBrk="1" hangingPunct="1">
              <a:lnSpc>
                <a:spcPct val="90000"/>
              </a:lnSpc>
              <a:buFontTx/>
              <a:buChar char="-"/>
              <a:defRPr/>
            </a:pPr>
            <a:r>
              <a:rPr lang="cs-CZ" sz="2800" dirty="0" smtClean="0"/>
              <a:t>existence závažných (a ověřených) důvodů, že vyhoštěné osobě hrozí skutečné riziko, nikoli pouhá možnost  (</a:t>
            </a:r>
            <a:r>
              <a:rPr lang="cs-CZ" sz="2800" dirty="0" err="1" smtClean="0"/>
              <a:t>Vilvarajah</a:t>
            </a:r>
            <a:r>
              <a:rPr lang="cs-CZ" sz="2800" dirty="0" smtClean="0"/>
              <a:t> a další proti Spoj.království, stížnost č. 13163/87…)</a:t>
            </a:r>
          </a:p>
          <a:p>
            <a:pPr eaLnBrk="1" hangingPunct="1">
              <a:lnSpc>
                <a:spcPct val="90000"/>
              </a:lnSpc>
              <a:defRPr/>
            </a:pPr>
            <a:endParaRPr lang="cs-CZ"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r>
              <a:rPr lang="cs-CZ" smtClean="0"/>
              <a:t>Původci hrozby</a:t>
            </a:r>
          </a:p>
        </p:txBody>
      </p:sp>
      <p:sp>
        <p:nvSpPr>
          <p:cNvPr id="17411" name="Rectangle 3"/>
          <p:cNvSpPr>
            <a:spLocks noGrp="1" noRot="1" noChangeArrowheads="1"/>
          </p:cNvSpPr>
          <p:nvPr>
            <p:ph type="body" idx="1"/>
          </p:nvPr>
        </p:nvSpPr>
        <p:spPr/>
        <p:txBody>
          <a:bodyPr/>
          <a:lstStyle/>
          <a:p>
            <a:pPr eaLnBrk="1" hangingPunct="1">
              <a:lnSpc>
                <a:spcPct val="90000"/>
              </a:lnSpc>
              <a:defRPr/>
            </a:pPr>
            <a:r>
              <a:rPr lang="cs-CZ" sz="2800" smtClean="0"/>
              <a:t>primárně stát</a:t>
            </a:r>
          </a:p>
          <a:p>
            <a:pPr eaLnBrk="1" hangingPunct="1">
              <a:lnSpc>
                <a:spcPct val="90000"/>
              </a:lnSpc>
              <a:defRPr/>
            </a:pPr>
            <a:r>
              <a:rPr lang="cs-CZ" sz="2800" smtClean="0"/>
              <a:t>judikatura připouští i další původce – D. proti Spojenému království (stížnost č. 30240/96), Ahmed proti Rakousku (stížnost č. 25964/94), H.L.R. proti Francii (stížnost č. 24573/94):</a:t>
            </a:r>
          </a:p>
          <a:p>
            <a:pPr eaLnBrk="1" hangingPunct="1">
              <a:lnSpc>
                <a:spcPct val="90000"/>
              </a:lnSpc>
              <a:buFont typeface="Arial" charset="0"/>
              <a:buNone/>
              <a:defRPr/>
            </a:pPr>
            <a:r>
              <a:rPr lang="cs-CZ" sz="2800" smtClean="0"/>
              <a:t>    „…where the danger emanates from </a:t>
            </a:r>
            <a:r>
              <a:rPr lang="cs-CZ" sz="2800" i="1" smtClean="0"/>
              <a:t>persons or groups of persons who are not public officials</a:t>
            </a:r>
            <a:r>
              <a:rPr lang="cs-CZ" sz="2800" smtClean="0"/>
              <a:t>. However, it must be shown that the risk is real and hat the authorities of the receiving State </a:t>
            </a:r>
            <a:r>
              <a:rPr lang="cs-CZ" sz="2800" i="1" smtClean="0"/>
              <a:t>are not able </a:t>
            </a:r>
            <a:r>
              <a:rPr lang="cs-CZ" sz="2800" smtClean="0"/>
              <a:t>to obviate the risk by providing appropriate protection.“</a:t>
            </a:r>
          </a:p>
          <a:p>
            <a:pPr eaLnBrk="1" hangingPunct="1">
              <a:lnSpc>
                <a:spcPct val="90000"/>
              </a:lnSpc>
              <a:defRPr/>
            </a:pPr>
            <a:endParaRPr lang="cs-CZ" sz="2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r>
              <a:rPr lang="cs-CZ" sz="4000" smtClean="0"/>
              <a:t>Vývoj judikatury k čl.3 v oblasti vyhoštění</a:t>
            </a:r>
          </a:p>
        </p:txBody>
      </p:sp>
      <p:sp>
        <p:nvSpPr>
          <p:cNvPr id="11267" name="Rectangle 3"/>
          <p:cNvSpPr>
            <a:spLocks noGrp="1" noRot="1" noChangeArrowheads="1"/>
          </p:cNvSpPr>
          <p:nvPr>
            <p:ph type="body" idx="1"/>
          </p:nvPr>
        </p:nvSpPr>
        <p:spPr/>
        <p:txBody>
          <a:bodyPr/>
          <a:lstStyle/>
          <a:p>
            <a:pPr eaLnBrk="1" hangingPunct="1">
              <a:lnSpc>
                <a:spcPct val="80000"/>
              </a:lnSpc>
              <a:defRPr/>
            </a:pPr>
            <a:r>
              <a:rPr lang="cs-CZ" sz="2400" i="1" u="sng" smtClean="0"/>
              <a:t>Soering proti Spojenému království</a:t>
            </a:r>
            <a:r>
              <a:rPr lang="cs-CZ" sz="2400" smtClean="0"/>
              <a:t> – extradice, první „opravdový“ případ, kde soud rozhodl, že čl.3 se vztahuje i na „vyhoštění“ – zde extradice</a:t>
            </a:r>
          </a:p>
          <a:p>
            <a:pPr eaLnBrk="1" hangingPunct="1">
              <a:lnSpc>
                <a:spcPct val="80000"/>
              </a:lnSpc>
              <a:defRPr/>
            </a:pPr>
            <a:r>
              <a:rPr lang="cs-CZ" sz="2400" smtClean="0"/>
              <a:t>Bod 91 rozhodnutí:</a:t>
            </a:r>
          </a:p>
          <a:p>
            <a:pPr eaLnBrk="1" hangingPunct="1">
              <a:lnSpc>
                <a:spcPct val="80000"/>
              </a:lnSpc>
              <a:buFont typeface="Arial" charset="0"/>
              <a:buNone/>
              <a:defRPr/>
            </a:pPr>
            <a:endParaRPr lang="cs-CZ" sz="2400" smtClean="0"/>
          </a:p>
          <a:p>
            <a:pPr algn="just" eaLnBrk="1" hangingPunct="1">
              <a:lnSpc>
                <a:spcPct val="80000"/>
              </a:lnSpc>
              <a:buFont typeface="Arial" charset="0"/>
              <a:buNone/>
              <a:defRPr/>
            </a:pPr>
            <a:r>
              <a:rPr lang="cs-CZ" sz="2400" smtClean="0"/>
              <a:t>	„</a:t>
            </a:r>
            <a:r>
              <a:rPr lang="en-US" sz="2400" smtClean="0"/>
              <a:t>In sum, the </a:t>
            </a:r>
            <a:r>
              <a:rPr lang="en-US" sz="2400" u="sng" smtClean="0"/>
              <a:t>decision by a Contracting State to extradite a fugitive may give rise to an issue under Article 3</a:t>
            </a:r>
            <a:r>
              <a:rPr lang="en-US" sz="2400" smtClean="0"/>
              <a:t>, and hence engage the responsibility of that State under the Convention, where </a:t>
            </a:r>
            <a:r>
              <a:rPr lang="en-US" sz="2400" u="sng" smtClean="0"/>
              <a:t>substantial grounds</a:t>
            </a:r>
            <a:r>
              <a:rPr lang="en-US" sz="2400" i="1" smtClean="0"/>
              <a:t> </a:t>
            </a:r>
            <a:r>
              <a:rPr lang="en-US" sz="2400" smtClean="0"/>
              <a:t>have been shown for believing that the person concerned, if extradited, faces a </a:t>
            </a:r>
            <a:r>
              <a:rPr lang="en-US" sz="2400" u="sng" smtClean="0"/>
              <a:t>real risk</a:t>
            </a:r>
            <a:r>
              <a:rPr lang="en-US" sz="2400" i="1" smtClean="0"/>
              <a:t> </a:t>
            </a:r>
            <a:r>
              <a:rPr lang="en-US" sz="2400" smtClean="0"/>
              <a:t>of being subjected to torture or to inhuman or degrading treatment or punishment in the requesting country.</a:t>
            </a:r>
            <a:r>
              <a:rPr lang="cs-CZ" sz="2400" smtClean="0"/>
              <a:t>“</a:t>
            </a:r>
            <a:endParaRPr lang="en-US"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defRPr/>
            </a:pPr>
            <a:endParaRPr lang="cs-CZ" smtClean="0"/>
          </a:p>
        </p:txBody>
      </p:sp>
      <p:sp>
        <p:nvSpPr>
          <p:cNvPr id="12291" name="Rectangle 3"/>
          <p:cNvSpPr>
            <a:spLocks noGrp="1" noRot="1" noChangeArrowheads="1"/>
          </p:cNvSpPr>
          <p:nvPr>
            <p:ph type="body" idx="1"/>
          </p:nvPr>
        </p:nvSpPr>
        <p:spPr/>
        <p:txBody>
          <a:bodyPr/>
          <a:lstStyle/>
          <a:p>
            <a:pPr eaLnBrk="1" hangingPunct="1">
              <a:defRPr/>
            </a:pPr>
            <a:r>
              <a:rPr lang="cs-CZ" i="1" u="sng" smtClean="0"/>
              <a:t>Cruz Varas a další proti Švédsku</a:t>
            </a:r>
            <a:r>
              <a:rPr lang="cs-CZ" smtClean="0"/>
              <a:t> (stížnost č. </a:t>
            </a:r>
          </a:p>
          <a:p>
            <a:pPr eaLnBrk="1" hangingPunct="1">
              <a:buFont typeface="Arial" charset="0"/>
              <a:buNone/>
              <a:defRPr/>
            </a:pPr>
            <a:r>
              <a:rPr lang="cs-CZ" smtClean="0"/>
              <a:t>  15576/89)– dopad čl. 3 i na vyhoštění</a:t>
            </a:r>
          </a:p>
          <a:p>
            <a:pPr eaLnBrk="1" hangingPunct="1">
              <a:defRPr/>
            </a:pPr>
            <a:r>
              <a:rPr lang="cs-CZ" i="1" u="sng" smtClean="0"/>
              <a:t>Vilvarajah a další proti Spojenému</a:t>
            </a:r>
            <a:r>
              <a:rPr lang="cs-CZ" smtClean="0"/>
              <a:t> království – dopad čl.3 na veškerá opatření vedoucí k navracení</a:t>
            </a:r>
          </a:p>
          <a:p>
            <a:pPr eaLnBrk="1" hangingPunct="1">
              <a:defRPr/>
            </a:pPr>
            <a:r>
              <a:rPr lang="cs-CZ" i="1" u="sng" smtClean="0"/>
              <a:t>T.I.proti Spojenému království </a:t>
            </a:r>
            <a:r>
              <a:rPr lang="cs-CZ" smtClean="0"/>
              <a:t>(stížnost č. 43844/98) – pokryto i nepřímé (řetězové vyhoštění) vyhoštění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r>
              <a:rPr lang="cs-CZ" smtClean="0"/>
              <a:t>Individuální charakter rizika</a:t>
            </a:r>
          </a:p>
        </p:txBody>
      </p:sp>
      <p:sp>
        <p:nvSpPr>
          <p:cNvPr id="18435" name="Rectangle 3"/>
          <p:cNvSpPr>
            <a:spLocks noGrp="1" noRot="1" noChangeArrowheads="1"/>
          </p:cNvSpPr>
          <p:nvPr>
            <p:ph type="body" idx="1"/>
          </p:nvPr>
        </p:nvSpPr>
        <p:spPr/>
        <p:txBody>
          <a:bodyPr/>
          <a:lstStyle/>
          <a:p>
            <a:pPr eaLnBrk="1" hangingPunct="1">
              <a:lnSpc>
                <a:spcPct val="90000"/>
              </a:lnSpc>
              <a:defRPr/>
            </a:pPr>
            <a:r>
              <a:rPr lang="cs-CZ" smtClean="0"/>
              <a:t>posun v judikatuře – opuštění striktního vyžadování individualizované hrozby</a:t>
            </a:r>
          </a:p>
          <a:p>
            <a:pPr eaLnBrk="1" hangingPunct="1">
              <a:lnSpc>
                <a:spcPct val="90000"/>
              </a:lnSpc>
              <a:defRPr/>
            </a:pPr>
            <a:r>
              <a:rPr lang="cs-CZ" smtClean="0"/>
              <a:t>lze sledovat i na judikatuře ESD (případ Elgafaji - C‑175/08 )</a:t>
            </a:r>
          </a:p>
          <a:p>
            <a:pPr eaLnBrk="1" hangingPunct="1">
              <a:lnSpc>
                <a:spcPct val="90000"/>
              </a:lnSpc>
              <a:defRPr/>
            </a:pPr>
            <a:r>
              <a:rPr lang="cs-CZ" smtClean="0"/>
              <a:t>Salah Sheekh proti Nizozemí (stížnost č.1948/04)– menšina Ašraf v Somálsku</a:t>
            </a:r>
          </a:p>
          <a:p>
            <a:pPr eaLnBrk="1" hangingPunct="1">
              <a:lnSpc>
                <a:spcPct val="90000"/>
              </a:lnSpc>
              <a:defRPr/>
            </a:pPr>
            <a:r>
              <a:rPr lang="cs-CZ" smtClean="0"/>
              <a:t>N.A. proti Spojenému království – stížnost č. 25904/07 (odst.115)</a:t>
            </a:r>
          </a:p>
          <a:p>
            <a:pPr eaLnBrk="1" hangingPunct="1">
              <a:lnSpc>
                <a:spcPct val="90000"/>
              </a:lnSpc>
              <a:defRPr/>
            </a:pPr>
            <a:r>
              <a:rPr lang="cs-CZ" smtClean="0"/>
              <a:t>F.H. proti Švédsku - stížnost č. 32621/06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cs-CZ" smtClean="0"/>
              <a:t>Čl.8</a:t>
            </a:r>
          </a:p>
        </p:txBody>
      </p:sp>
      <p:sp>
        <p:nvSpPr>
          <p:cNvPr id="19459" name="Rectangle 3"/>
          <p:cNvSpPr>
            <a:spLocks noGrp="1" noRot="1" noChangeArrowheads="1"/>
          </p:cNvSpPr>
          <p:nvPr>
            <p:ph type="body" idx="1"/>
          </p:nvPr>
        </p:nvSpPr>
        <p:spPr/>
        <p:txBody>
          <a:bodyPr/>
          <a:lstStyle/>
          <a:p>
            <a:pPr marL="609600" indent="-609600" eaLnBrk="1" hangingPunct="1">
              <a:lnSpc>
                <a:spcPct val="90000"/>
              </a:lnSpc>
              <a:buFont typeface="Arial" charset="0"/>
              <a:buAutoNum type="arabicPeriod"/>
              <a:defRPr/>
            </a:pPr>
            <a:r>
              <a:rPr lang="cs-CZ" sz="2400" smtClean="0"/>
              <a:t>Každý má právo na respektování svého </a:t>
            </a:r>
            <a:r>
              <a:rPr lang="cs-CZ" sz="2400" u="sng" smtClean="0"/>
              <a:t>soukromého</a:t>
            </a:r>
            <a:r>
              <a:rPr lang="cs-CZ" sz="2400" smtClean="0"/>
              <a:t> a </a:t>
            </a:r>
            <a:r>
              <a:rPr lang="cs-CZ" sz="2400" u="sng" smtClean="0"/>
              <a:t>rodinného života</a:t>
            </a:r>
            <a:r>
              <a:rPr lang="cs-CZ" sz="2400" smtClean="0"/>
              <a:t>, obydlí a korespondence. </a:t>
            </a:r>
          </a:p>
          <a:p>
            <a:pPr marL="609600" indent="-609600" eaLnBrk="1" hangingPunct="1">
              <a:lnSpc>
                <a:spcPct val="90000"/>
              </a:lnSpc>
              <a:buFont typeface="Arial" charset="0"/>
              <a:buNone/>
              <a:defRPr/>
            </a:pPr>
            <a:endParaRPr lang="cs-CZ" sz="2400" smtClean="0"/>
          </a:p>
          <a:p>
            <a:pPr marL="609600" indent="-609600" eaLnBrk="1" hangingPunct="1">
              <a:lnSpc>
                <a:spcPct val="90000"/>
              </a:lnSpc>
              <a:buFontTx/>
              <a:buAutoNum type="arabicPeriod" startAt="2"/>
              <a:defRPr/>
            </a:pPr>
            <a:r>
              <a:rPr lang="cs-CZ" sz="2400" u="sng" smtClean="0"/>
              <a:t>Státní orgán nemůže do výkonu tohoto práva zasahovat kromě případů, kdy je to v souladu se zákonem a nezbytné v demokratické společnosti</a:t>
            </a:r>
            <a:r>
              <a:rPr lang="cs-CZ" sz="2400" smtClean="0"/>
              <a:t> v zájmu národní bezpečnosti, veřejné bezpečnosti, hospodářského blahobytu země, ochrany pořádku a předcházení zločinnosti, ochrany zdraví nebo morálky nebo ochrany práv a svobod jiných. </a:t>
            </a:r>
          </a:p>
          <a:p>
            <a:pPr marL="609600" indent="-609600" eaLnBrk="1" hangingPunct="1">
              <a:lnSpc>
                <a:spcPct val="90000"/>
              </a:lnSpc>
              <a:buFontTx/>
              <a:buNone/>
              <a:defRPr/>
            </a:pPr>
            <a:endParaRPr lang="en-US" sz="2400" smtClean="0">
              <a:sym typeface="Wingdings" pitchFamily="2" charset="2"/>
            </a:endParaRPr>
          </a:p>
          <a:p>
            <a:pPr marL="609600" indent="-609600" eaLnBrk="1" hangingPunct="1">
              <a:lnSpc>
                <a:spcPct val="90000"/>
              </a:lnSpc>
              <a:buFontTx/>
              <a:buNone/>
              <a:defRPr/>
            </a:pPr>
            <a:r>
              <a:rPr lang="cs-CZ" sz="2400" smtClean="0">
                <a:sym typeface="Wingdings" pitchFamily="2" charset="2"/>
              </a:rPr>
              <a:t></a:t>
            </a:r>
            <a:r>
              <a:rPr lang="cs-CZ" sz="2400" smtClean="0"/>
              <a:t> rozdíl od čl. 3 ?</a:t>
            </a:r>
          </a:p>
        </p:txBody>
      </p:sp>
      <p:pic>
        <p:nvPicPr>
          <p:cNvPr id="18436" name="Picture 4" descr="MC900434403[1]"/>
          <p:cNvPicPr>
            <a:picLocks noChangeAspect="1" noChangeArrowheads="1"/>
          </p:cNvPicPr>
          <p:nvPr/>
        </p:nvPicPr>
        <p:blipFill>
          <a:blip r:embed="rId2" cstate="print"/>
          <a:srcRect/>
          <a:stretch>
            <a:fillRect/>
          </a:stretch>
        </p:blipFill>
        <p:spPr bwMode="auto">
          <a:xfrm>
            <a:off x="3581400" y="5029200"/>
            <a:ext cx="1143000" cy="1298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endParaRPr lang="cs-CZ" smtClean="0"/>
          </a:p>
        </p:txBody>
      </p:sp>
      <p:sp>
        <p:nvSpPr>
          <p:cNvPr id="24579" name="Rectangle 3"/>
          <p:cNvSpPr>
            <a:spLocks noGrp="1" noRot="1" noChangeArrowheads="1"/>
          </p:cNvSpPr>
          <p:nvPr>
            <p:ph type="body" idx="1"/>
          </p:nvPr>
        </p:nvSpPr>
        <p:spPr/>
        <p:txBody>
          <a:bodyPr/>
          <a:lstStyle/>
          <a:p>
            <a:pPr eaLnBrk="1" hangingPunct="1">
              <a:lnSpc>
                <a:spcPct val="90000"/>
              </a:lnSpc>
              <a:defRPr/>
            </a:pPr>
            <a:r>
              <a:rPr lang="cs-CZ" smtClean="0"/>
              <a:t>V rámci čl.8 je nutno rozlišit dvě oblasti dopadu jeho působnosti </a:t>
            </a:r>
          </a:p>
          <a:p>
            <a:pPr eaLnBrk="1" hangingPunct="1">
              <a:lnSpc>
                <a:spcPct val="90000"/>
              </a:lnSpc>
              <a:buFont typeface="Arial" charset="0"/>
              <a:buNone/>
              <a:defRPr/>
            </a:pPr>
            <a:r>
              <a:rPr lang="cs-CZ" smtClean="0">
                <a:sym typeface="Wingdings" pitchFamily="2" charset="2"/>
              </a:rPr>
              <a:t></a:t>
            </a:r>
            <a:r>
              <a:rPr lang="cs-CZ" smtClean="0"/>
              <a:t> respektování rodinného či soukromého života </a:t>
            </a:r>
          </a:p>
          <a:p>
            <a:pPr eaLnBrk="1" hangingPunct="1">
              <a:lnSpc>
                <a:spcPct val="90000"/>
              </a:lnSpc>
              <a:buFont typeface="Arial" charset="0"/>
              <a:buNone/>
              <a:defRPr/>
            </a:pPr>
            <a:r>
              <a:rPr lang="en-US" smtClean="0"/>
              <a:t>   </a:t>
            </a:r>
            <a:r>
              <a:rPr lang="cs-CZ" smtClean="0"/>
              <a:t>při rozhodování o </a:t>
            </a:r>
            <a:r>
              <a:rPr lang="cs-CZ" u="sng" smtClean="0"/>
              <a:t>vyhoštění</a:t>
            </a:r>
            <a:r>
              <a:rPr lang="cs-CZ" smtClean="0"/>
              <a:t>  („na odjezdu“)</a:t>
            </a:r>
            <a:endParaRPr lang="en-US" smtClean="0"/>
          </a:p>
          <a:p>
            <a:pPr eaLnBrk="1" hangingPunct="1">
              <a:lnSpc>
                <a:spcPct val="90000"/>
              </a:lnSpc>
              <a:buFont typeface="Arial" charset="0"/>
              <a:buNone/>
              <a:defRPr/>
            </a:pPr>
            <a:r>
              <a:rPr lang="en-US" smtClean="0"/>
              <a:t>  </a:t>
            </a:r>
            <a:r>
              <a:rPr lang="cs-CZ" smtClean="0"/>
              <a:t> při </a:t>
            </a:r>
            <a:r>
              <a:rPr lang="cs-CZ" u="sng" smtClean="0"/>
              <a:t>slučování</a:t>
            </a:r>
            <a:r>
              <a:rPr lang="cs-CZ" smtClean="0"/>
              <a:t> rodinných příslušníků („na příjezdu“) – přísnější podmínky</a:t>
            </a:r>
          </a:p>
          <a:p>
            <a:pPr eaLnBrk="1" hangingPunct="1">
              <a:lnSpc>
                <a:spcPct val="90000"/>
              </a:lnSpc>
              <a:buFontTx/>
              <a:buNone/>
              <a:defRPr/>
            </a:pPr>
            <a:r>
              <a:rPr lang="cs-CZ" smtClean="0"/>
              <a:t> - rozdíl od čl. 3 – možnost zásahu za určitých podmínek</a:t>
            </a:r>
          </a:p>
          <a:p>
            <a:pPr eaLnBrk="1" hangingPunct="1">
              <a:lnSpc>
                <a:spcPct val="90000"/>
              </a:lnSpc>
              <a:buFont typeface="Arial" charset="0"/>
              <a:buNone/>
              <a:defRPr/>
            </a:pPr>
            <a:endParaRPr lang="cs-CZ"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defRPr/>
            </a:pPr>
            <a:r>
              <a:rPr lang="cs-CZ" smtClean="0"/>
              <a:t>Rodinný a soukromý život</a:t>
            </a:r>
          </a:p>
        </p:txBody>
      </p:sp>
      <p:sp>
        <p:nvSpPr>
          <p:cNvPr id="25603" name="Rectangle 3"/>
          <p:cNvSpPr>
            <a:spLocks noGrp="1" noRot="1" noChangeArrowheads="1"/>
          </p:cNvSpPr>
          <p:nvPr>
            <p:ph type="body" idx="1"/>
          </p:nvPr>
        </p:nvSpPr>
        <p:spPr/>
        <p:txBody>
          <a:bodyPr/>
          <a:lstStyle/>
          <a:p>
            <a:pPr eaLnBrk="1" hangingPunct="1">
              <a:lnSpc>
                <a:spcPct val="90000"/>
              </a:lnSpc>
              <a:defRPr/>
            </a:pPr>
            <a:r>
              <a:rPr lang="cs-CZ" sz="2800" dirty="0" smtClean="0"/>
              <a:t>Rodinný život – širší interpretace</a:t>
            </a:r>
          </a:p>
          <a:p>
            <a:pPr eaLnBrk="1" hangingPunct="1">
              <a:lnSpc>
                <a:spcPct val="90000"/>
              </a:lnSpc>
              <a:buFontTx/>
              <a:buChar char="-"/>
              <a:defRPr/>
            </a:pPr>
            <a:r>
              <a:rPr lang="cs-CZ" sz="2800" i="1" dirty="0" err="1" smtClean="0"/>
              <a:t>Berrehab</a:t>
            </a:r>
            <a:r>
              <a:rPr lang="cs-CZ" sz="2800" i="1" dirty="0" smtClean="0"/>
              <a:t> proti Nizozemí</a:t>
            </a:r>
            <a:r>
              <a:rPr lang="cs-CZ" sz="2800" dirty="0" smtClean="0"/>
              <a:t> (stížnost č.10730/84) - vztah mezi rozvedenými rodiči a dítětem</a:t>
            </a:r>
          </a:p>
          <a:p>
            <a:pPr eaLnBrk="1" hangingPunct="1">
              <a:lnSpc>
                <a:spcPct val="90000"/>
              </a:lnSpc>
              <a:buFontTx/>
              <a:buChar char="-"/>
              <a:defRPr/>
            </a:pPr>
            <a:r>
              <a:rPr lang="cs-CZ" sz="2800" i="1" dirty="0" err="1" smtClean="0"/>
              <a:t>Marckx</a:t>
            </a:r>
            <a:r>
              <a:rPr lang="cs-CZ" sz="2800" i="1" dirty="0" smtClean="0"/>
              <a:t> proti Belgii</a:t>
            </a:r>
            <a:r>
              <a:rPr lang="cs-CZ" sz="2800" dirty="0" smtClean="0"/>
              <a:t>  (rozsudek z 27.4.1979)- vztahy mezi blízkými příbuznými, např. ty mezi prarodiči a vnoučaty; je bez rozdílu, zda se jedná o rodinu ve smyslu toho, že dítě se narodí </a:t>
            </a:r>
            <a:r>
              <a:rPr lang="cs-CZ" sz="2800" dirty="0" err="1" smtClean="0"/>
              <a:t>sezdanému</a:t>
            </a:r>
            <a:r>
              <a:rPr lang="cs-CZ" sz="2800" dirty="0" smtClean="0"/>
              <a:t> či </a:t>
            </a:r>
            <a:r>
              <a:rPr lang="cs-CZ" sz="2800" dirty="0" err="1" smtClean="0"/>
              <a:t>nesezdanému</a:t>
            </a:r>
            <a:r>
              <a:rPr lang="cs-CZ" sz="2800" dirty="0" smtClean="0"/>
              <a:t> páru </a:t>
            </a:r>
          </a:p>
          <a:p>
            <a:pPr eaLnBrk="1" hangingPunct="1">
              <a:lnSpc>
                <a:spcPct val="90000"/>
              </a:lnSpc>
              <a:buFontTx/>
              <a:buChar char="-"/>
              <a:defRPr/>
            </a:pPr>
            <a:r>
              <a:rPr lang="cs-CZ" sz="2800" dirty="0" smtClean="0"/>
              <a:t>vztahy skutečné, nikoli fiktivní či formální </a:t>
            </a:r>
            <a:r>
              <a:rPr lang="cs-CZ" sz="2800" i="1" dirty="0" smtClean="0"/>
              <a:t>(K. proti Spojenému království</a:t>
            </a:r>
            <a:r>
              <a:rPr lang="cs-CZ" sz="2800" dirty="0" smtClean="0"/>
              <a:t>, stížnost č.11468/85)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defRPr/>
            </a:pPr>
            <a:endParaRPr lang="cs-CZ" smtClean="0"/>
          </a:p>
        </p:txBody>
      </p:sp>
      <p:sp>
        <p:nvSpPr>
          <p:cNvPr id="26627" name="Rectangle 3"/>
          <p:cNvSpPr>
            <a:spLocks noGrp="1" noRot="1" noChangeArrowheads="1"/>
          </p:cNvSpPr>
          <p:nvPr>
            <p:ph type="body" idx="1"/>
          </p:nvPr>
        </p:nvSpPr>
        <p:spPr/>
        <p:txBody>
          <a:bodyPr/>
          <a:lstStyle/>
          <a:p>
            <a:pPr eaLnBrk="1" hangingPunct="1">
              <a:lnSpc>
                <a:spcPct val="90000"/>
              </a:lnSpc>
              <a:defRPr/>
            </a:pPr>
            <a:r>
              <a:rPr lang="cs-CZ" sz="2800" dirty="0" smtClean="0"/>
              <a:t>Soukromý život</a:t>
            </a:r>
          </a:p>
          <a:p>
            <a:pPr eaLnBrk="1" hangingPunct="1">
              <a:lnSpc>
                <a:spcPct val="90000"/>
              </a:lnSpc>
              <a:buFontTx/>
              <a:buChar char="-"/>
              <a:defRPr/>
            </a:pPr>
            <a:r>
              <a:rPr lang="cs-CZ" sz="2800" dirty="0" smtClean="0"/>
              <a:t>pojem soukromý život zahrnuje široký okruh osobního života jednotlivce (</a:t>
            </a:r>
            <a:r>
              <a:rPr lang="cs-CZ" sz="2800" i="1" dirty="0" err="1" smtClean="0"/>
              <a:t>Niemietz</a:t>
            </a:r>
            <a:r>
              <a:rPr lang="cs-CZ" sz="2800" i="1" dirty="0" smtClean="0"/>
              <a:t> proti Německu, </a:t>
            </a:r>
            <a:r>
              <a:rPr lang="cs-CZ" sz="2800" dirty="0" smtClean="0"/>
              <a:t>stížnost č.13710/88</a:t>
            </a:r>
            <a:r>
              <a:rPr lang="cs-CZ" sz="2800" i="1" dirty="0" smtClean="0"/>
              <a:t>)</a:t>
            </a:r>
          </a:p>
          <a:p>
            <a:pPr eaLnBrk="1" hangingPunct="1">
              <a:lnSpc>
                <a:spcPct val="90000"/>
              </a:lnSpc>
              <a:buFontTx/>
              <a:buChar char="-"/>
              <a:defRPr/>
            </a:pPr>
            <a:r>
              <a:rPr lang="cs-CZ" sz="2800" dirty="0" smtClean="0"/>
              <a:t>respektování soukromého života se neomezuje na vnitřní život jednotlivce, ale zahrnuje také jeho vztahy s jinými osobami a také vztahy pracovní (</a:t>
            </a:r>
            <a:r>
              <a:rPr lang="cs-CZ" sz="2800" i="1" dirty="0" smtClean="0"/>
              <a:t>C. proti Belgii</a:t>
            </a:r>
            <a:r>
              <a:rPr lang="cs-CZ" sz="2800" dirty="0" smtClean="0"/>
              <a:t>, stížnost č.21794/93)</a:t>
            </a:r>
          </a:p>
          <a:p>
            <a:pPr eaLnBrk="1" hangingPunct="1">
              <a:lnSpc>
                <a:spcPct val="90000"/>
              </a:lnSpc>
              <a:buFontTx/>
              <a:buChar char="-"/>
              <a:defRPr/>
            </a:pPr>
            <a:r>
              <a:rPr lang="cs-CZ" sz="2800" dirty="0" smtClean="0"/>
              <a:t>vztahy mezi homosexuály – </a:t>
            </a:r>
            <a:r>
              <a:rPr lang="cs-CZ" sz="2800" i="1" dirty="0" smtClean="0"/>
              <a:t>X. a Y. proti Spojenému království</a:t>
            </a:r>
            <a:r>
              <a:rPr lang="cs-CZ" sz="2800" dirty="0" smtClean="0"/>
              <a:t>  (stížnost č.9369/81)</a:t>
            </a:r>
          </a:p>
          <a:p>
            <a:pPr eaLnBrk="1" hangingPunct="1">
              <a:lnSpc>
                <a:spcPct val="90000"/>
              </a:lnSpc>
              <a:buFont typeface="Arial" charset="0"/>
              <a:buNone/>
              <a:defRPr/>
            </a:pPr>
            <a:endParaRPr lang="cs-CZ"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defRPr/>
            </a:pPr>
            <a:r>
              <a:rPr lang="cs-CZ" smtClean="0"/>
              <a:t>Obsah přednášky</a:t>
            </a:r>
          </a:p>
        </p:txBody>
      </p:sp>
      <p:sp>
        <p:nvSpPr>
          <p:cNvPr id="5123" name="Rectangle 3"/>
          <p:cNvSpPr>
            <a:spLocks noGrp="1" noRot="1" noChangeArrowheads="1"/>
          </p:cNvSpPr>
          <p:nvPr>
            <p:ph type="body" idx="1"/>
          </p:nvPr>
        </p:nvSpPr>
        <p:spPr/>
        <p:txBody>
          <a:bodyPr/>
          <a:lstStyle/>
          <a:p>
            <a:pPr eaLnBrk="1" hangingPunct="1">
              <a:defRPr/>
            </a:pPr>
            <a:r>
              <a:rPr lang="cs-CZ" smtClean="0"/>
              <a:t>Vyhoštění z pohledu judikatury ESLP(čl.3 a 8)</a:t>
            </a:r>
          </a:p>
          <a:p>
            <a:pPr eaLnBrk="1" hangingPunct="1">
              <a:defRPr/>
            </a:pPr>
            <a:r>
              <a:rPr lang="cs-CZ" smtClean="0"/>
              <a:t>Vyhoštění z pohledu práva EU (návratová směrnice, směrnice 2004/38/ES)</a:t>
            </a:r>
          </a:p>
          <a:p>
            <a:pPr eaLnBrk="1" hangingPunct="1">
              <a:defRPr/>
            </a:pPr>
            <a:r>
              <a:rPr lang="cs-CZ" smtClean="0"/>
              <a:t>Vyhoštění v národní úpravě – zákon o pobytu cizinců</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r>
              <a:rPr lang="cs-CZ" smtClean="0"/>
              <a:t>Sloučení rodiny (na příjezdu)</a:t>
            </a:r>
          </a:p>
        </p:txBody>
      </p:sp>
      <p:sp>
        <p:nvSpPr>
          <p:cNvPr id="27651" name="Rectangle 3"/>
          <p:cNvSpPr>
            <a:spLocks noGrp="1" noRot="1" noChangeArrowheads="1"/>
          </p:cNvSpPr>
          <p:nvPr>
            <p:ph type="body" idx="1"/>
          </p:nvPr>
        </p:nvSpPr>
        <p:spPr/>
        <p:txBody>
          <a:bodyPr/>
          <a:lstStyle/>
          <a:p>
            <a:pPr eaLnBrk="1" hangingPunct="1">
              <a:lnSpc>
                <a:spcPct val="80000"/>
              </a:lnSpc>
            </a:pPr>
            <a:r>
              <a:rPr lang="cs-CZ" sz="2800" smtClean="0"/>
              <a:t>Imigrační otázky – stát má právo kontrolovat vstup cizích státních příslušníků na své území (Abdulaziz, Cabales, Balkandali proti Spojenému království – 9214/80), Berrehab proti Nizozemí, Moustaquim proti Belgii – 12313/86 …)</a:t>
            </a:r>
          </a:p>
          <a:p>
            <a:pPr eaLnBrk="1" hangingPunct="1">
              <a:lnSpc>
                <a:spcPct val="80000"/>
              </a:lnSpc>
            </a:pPr>
            <a:r>
              <a:rPr lang="cs-CZ" sz="2800" smtClean="0"/>
              <a:t>Soud zkoumá, zda něco brání rodině žijící na území žít v zemi původu – test možnosti návratu</a:t>
            </a:r>
          </a:p>
          <a:p>
            <a:pPr eaLnBrk="1" hangingPunct="1">
              <a:lnSpc>
                <a:spcPct val="80000"/>
              </a:lnSpc>
            </a:pPr>
            <a:r>
              <a:rPr lang="cs-CZ" sz="2800" smtClean="0"/>
              <a:t>Abdulaziz, Cabales, Balkandali proti Spojenému království, Ahmut proti Nizozemí – 21702/93, G</a:t>
            </a:r>
            <a:r>
              <a:rPr lang="cs-CZ" smtClean="0"/>
              <a:t>ül</a:t>
            </a:r>
            <a:r>
              <a:rPr lang="cs-CZ" sz="2800" smtClean="0"/>
              <a:t> proti Švýcarsku– 23218/94, Sen proti Nizozemí – 31465/96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r>
              <a:rPr lang="cs-CZ" smtClean="0"/>
              <a:t>Vyhoštění a čl.8 (na odjezdu)</a:t>
            </a:r>
          </a:p>
        </p:txBody>
      </p:sp>
      <p:sp>
        <p:nvSpPr>
          <p:cNvPr id="28675" name="Rectangle 3"/>
          <p:cNvSpPr>
            <a:spLocks noGrp="1" noRot="1" noChangeArrowheads="1"/>
          </p:cNvSpPr>
          <p:nvPr>
            <p:ph type="body" idx="1"/>
          </p:nvPr>
        </p:nvSpPr>
        <p:spPr/>
        <p:txBody>
          <a:bodyPr/>
          <a:lstStyle/>
          <a:p>
            <a:pPr eaLnBrk="1" hangingPunct="1">
              <a:buFont typeface="Arial" charset="0"/>
              <a:buNone/>
              <a:defRPr/>
            </a:pPr>
            <a:r>
              <a:rPr lang="cs-CZ" smtClean="0"/>
              <a:t>   Soud vyvinul </a:t>
            </a:r>
            <a:r>
              <a:rPr lang="cs-CZ" u="sng" smtClean="0"/>
              <a:t>třístupňový test </a:t>
            </a:r>
            <a:r>
              <a:rPr lang="cs-CZ" smtClean="0"/>
              <a:t>k posouzení aplikace čl.8 odst.2. Test zkoumá, zda </a:t>
            </a:r>
          </a:p>
          <a:p>
            <a:pPr eaLnBrk="1" hangingPunct="1">
              <a:defRPr/>
            </a:pPr>
            <a:r>
              <a:rPr lang="cs-CZ" smtClean="0"/>
              <a:t>zda opatření je založeno a je v souladu se zákonem</a:t>
            </a:r>
          </a:p>
          <a:p>
            <a:pPr eaLnBrk="1" hangingPunct="1">
              <a:defRPr/>
            </a:pPr>
            <a:r>
              <a:rPr lang="cs-CZ" smtClean="0"/>
              <a:t>zda cíl, který opatření sleduje spadá do jedné z kategorií čl.8 odst.2</a:t>
            </a:r>
          </a:p>
          <a:p>
            <a:pPr eaLnBrk="1" hangingPunct="1">
              <a:defRPr/>
            </a:pPr>
            <a:r>
              <a:rPr lang="cs-CZ" u="sng" smtClean="0"/>
              <a:t>zda přijaté opatření bylo nezbytné v demokratické společnosti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defRPr/>
            </a:pPr>
            <a:r>
              <a:rPr lang="cs-CZ" sz="4000" smtClean="0"/>
              <a:t>Nezbytnost zásahu v demokratické společnosti</a:t>
            </a:r>
          </a:p>
        </p:txBody>
      </p:sp>
      <p:sp>
        <p:nvSpPr>
          <p:cNvPr id="29699" name="Rectangle 3"/>
          <p:cNvSpPr>
            <a:spLocks noGrp="1" noRot="1" noChangeArrowheads="1"/>
          </p:cNvSpPr>
          <p:nvPr>
            <p:ph type="body" idx="1"/>
          </p:nvPr>
        </p:nvSpPr>
        <p:spPr/>
        <p:txBody>
          <a:bodyPr/>
          <a:lstStyle/>
          <a:p>
            <a:pPr eaLnBrk="1" hangingPunct="1">
              <a:lnSpc>
                <a:spcPct val="80000"/>
              </a:lnSpc>
              <a:buFont typeface="Arial" charset="0"/>
              <a:buNone/>
              <a:defRPr/>
            </a:pPr>
            <a:r>
              <a:rPr lang="cs-CZ" sz="1800" b="1" dirty="0" smtClean="0"/>
              <a:t>     </a:t>
            </a:r>
            <a:r>
              <a:rPr lang="cs-CZ" sz="1800" b="1" u="sng" dirty="0" err="1" smtClean="0"/>
              <a:t>Boultif</a:t>
            </a:r>
            <a:r>
              <a:rPr lang="cs-CZ" sz="1800" b="1" u="sng" dirty="0" smtClean="0"/>
              <a:t> proti Švýcarsku (54273/00)-  kritéria pro potřeby zvážení, zda je vyhoštění opatřením nezbytným v demokratické společnosti a proporčním ke sledovanému cíli,</a:t>
            </a:r>
            <a:r>
              <a:rPr lang="cs-CZ" sz="1800" dirty="0" smtClean="0"/>
              <a:t> tj. odůvodněné naléhavou společenskou potřebou a zejména proporcionální ve vztahu ke sledovanému legitimnímu cíli (</a:t>
            </a:r>
            <a:r>
              <a:rPr lang="cs-CZ" sz="1800" dirty="0" err="1" smtClean="0"/>
              <a:t>Moustaquim</a:t>
            </a:r>
            <a:r>
              <a:rPr lang="cs-CZ" sz="1800" dirty="0" smtClean="0"/>
              <a:t> proti Belgii). </a:t>
            </a:r>
          </a:p>
          <a:p>
            <a:pPr eaLnBrk="1" hangingPunct="1">
              <a:lnSpc>
                <a:spcPct val="80000"/>
              </a:lnSpc>
              <a:buFont typeface="Arial" charset="0"/>
              <a:buNone/>
              <a:defRPr/>
            </a:pPr>
            <a:endParaRPr lang="cs-CZ" sz="1800" dirty="0" smtClean="0"/>
          </a:p>
          <a:p>
            <a:pPr eaLnBrk="1" hangingPunct="1">
              <a:lnSpc>
                <a:spcPct val="80000"/>
              </a:lnSpc>
              <a:buFontTx/>
              <a:buChar char="-"/>
              <a:defRPr/>
            </a:pPr>
            <a:r>
              <a:rPr lang="cs-CZ" sz="1800" dirty="0" smtClean="0"/>
              <a:t>délka stěžovatelova pobytu v zemi, z níž má být vyhoštěn</a:t>
            </a:r>
          </a:p>
          <a:p>
            <a:pPr eaLnBrk="1" hangingPunct="1">
              <a:lnSpc>
                <a:spcPct val="80000"/>
              </a:lnSpc>
              <a:buFontTx/>
              <a:buChar char="-"/>
              <a:defRPr/>
            </a:pPr>
            <a:r>
              <a:rPr lang="cs-CZ" sz="1800" dirty="0" smtClean="0"/>
              <a:t>stěžovatelova rodinná situace jako např. doba od svatby, která uplynula, a jiné faktory vyjadřující úspěšnost rodinného života páru</a:t>
            </a:r>
          </a:p>
          <a:p>
            <a:pPr eaLnBrk="1" hangingPunct="1">
              <a:lnSpc>
                <a:spcPct val="80000"/>
              </a:lnSpc>
              <a:buFontTx/>
              <a:buChar char="-"/>
              <a:defRPr/>
            </a:pPr>
            <a:r>
              <a:rPr lang="cs-CZ" sz="1800" dirty="0" smtClean="0"/>
              <a:t>jestli mají manželé děti, a pokud ano, kolik jich je a jakého jsou věku doba, jež uplynula od spáchaného trestného činu a stěžovatelovo chování      v průběhu té doby</a:t>
            </a:r>
          </a:p>
          <a:p>
            <a:pPr eaLnBrk="1" hangingPunct="1">
              <a:lnSpc>
                <a:spcPct val="80000"/>
              </a:lnSpc>
              <a:buFontTx/>
              <a:buChar char="-"/>
              <a:defRPr/>
            </a:pPr>
            <a:r>
              <a:rPr lang="cs-CZ" sz="1800" dirty="0" smtClean="0"/>
              <a:t>vážnost problémů, do nichž se může manželka dostat v zemi, kam má být stěžovatel vyhoštěn</a:t>
            </a:r>
          </a:p>
          <a:p>
            <a:pPr eaLnBrk="1" hangingPunct="1">
              <a:lnSpc>
                <a:spcPct val="80000"/>
              </a:lnSpc>
              <a:buFontTx/>
              <a:buChar char="-"/>
              <a:defRPr/>
            </a:pPr>
            <a:r>
              <a:rPr lang="cs-CZ" sz="1800" dirty="0" smtClean="0"/>
              <a:t>občanství různých zúčastněných osob</a:t>
            </a:r>
          </a:p>
          <a:p>
            <a:pPr eaLnBrk="1" hangingPunct="1">
              <a:lnSpc>
                <a:spcPct val="80000"/>
              </a:lnSpc>
              <a:buFontTx/>
              <a:buChar char="-"/>
              <a:defRPr/>
            </a:pPr>
            <a:r>
              <a:rPr lang="cs-CZ" sz="1800" dirty="0" smtClean="0"/>
              <a:t>jestli manželka věděla o činu v době, kdy vstupovala do rodinných vztahů</a:t>
            </a:r>
          </a:p>
          <a:p>
            <a:pPr eaLnBrk="1" hangingPunct="1">
              <a:lnSpc>
                <a:spcPct val="80000"/>
              </a:lnSpc>
              <a:buFontTx/>
              <a:buChar char="-"/>
              <a:defRPr/>
            </a:pPr>
            <a:r>
              <a:rPr lang="cs-CZ" sz="1800" dirty="0" smtClean="0"/>
              <a:t>povaha a vážnost trestného činu spáchaného stěžovatelem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endParaRPr lang="cs-CZ" smtClean="0"/>
          </a:p>
        </p:txBody>
      </p:sp>
      <p:sp>
        <p:nvSpPr>
          <p:cNvPr id="30723" name="Rectangle 3"/>
          <p:cNvSpPr>
            <a:spLocks noGrp="1" noRot="1" noChangeArrowheads="1"/>
          </p:cNvSpPr>
          <p:nvPr>
            <p:ph type="body" idx="1"/>
          </p:nvPr>
        </p:nvSpPr>
        <p:spPr/>
        <p:txBody>
          <a:bodyPr/>
          <a:lstStyle/>
          <a:p>
            <a:pPr eaLnBrk="1" hangingPunct="1">
              <a:defRPr/>
            </a:pPr>
            <a:r>
              <a:rPr lang="cs-CZ" sz="2800" dirty="0" smtClean="0"/>
              <a:t>Uvedená kritéria ESLP doplnil v rozsudku </a:t>
            </a:r>
            <a:r>
              <a:rPr lang="cs-CZ" sz="2800" b="1" dirty="0" err="1" smtClean="0"/>
              <a:t>Üner</a:t>
            </a:r>
            <a:r>
              <a:rPr lang="cs-CZ" sz="2800" b="1" dirty="0" smtClean="0"/>
              <a:t> proti Nizozemí</a:t>
            </a:r>
            <a:r>
              <a:rPr lang="cs-CZ" sz="2800" dirty="0" smtClean="0"/>
              <a:t> (46410/99) o další dvě hlediska: </a:t>
            </a:r>
          </a:p>
          <a:p>
            <a:pPr eaLnBrk="1" hangingPunct="1">
              <a:buFont typeface="Arial" charset="0"/>
              <a:buNone/>
              <a:defRPr/>
            </a:pPr>
            <a:r>
              <a:rPr lang="cs-CZ" sz="2800" dirty="0" smtClean="0"/>
              <a:t>- nejlepší zájem a blaho dítěte, zvláště s ohledem na vážnost problémů, na které může některé ze stěžovatelových dětí narazit v zemi, do které je stěžovatel vyhoštěn, a</a:t>
            </a:r>
          </a:p>
          <a:p>
            <a:pPr eaLnBrk="1" hangingPunct="1">
              <a:buFont typeface="Arial" charset="0"/>
              <a:buNone/>
              <a:defRPr/>
            </a:pPr>
            <a:r>
              <a:rPr lang="cs-CZ" sz="2800" dirty="0" smtClean="0"/>
              <a:t>- pevnost sociálních, kulturních a rodinných vazeb s hostitelskou zemí a se zemí destinace.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pPr eaLnBrk="1" hangingPunct="1">
              <a:defRPr/>
            </a:pPr>
            <a:r>
              <a:rPr lang="cs-CZ" smtClean="0"/>
              <a:t>Právo EU</a:t>
            </a:r>
          </a:p>
        </p:txBody>
      </p:sp>
      <p:sp>
        <p:nvSpPr>
          <p:cNvPr id="20484" name="Rectangle 4"/>
          <p:cNvSpPr>
            <a:spLocks noGrp="1" noChangeArrowheads="1"/>
          </p:cNvSpPr>
          <p:nvPr>
            <p:ph type="subTitle" idx="1"/>
          </p:nvPr>
        </p:nvSpPr>
        <p:spPr/>
        <p:txBody>
          <a:bodyPr/>
          <a:lstStyle/>
          <a:p>
            <a:pPr eaLnBrk="1" hangingPunct="1">
              <a:defRPr/>
            </a:pPr>
            <a:r>
              <a:rPr lang="cs-CZ" smtClean="0"/>
              <a:t>Návratová směrnice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defRPr/>
            </a:pPr>
            <a:r>
              <a:rPr lang="cs-CZ" sz="3600" b="1" smtClean="0"/>
              <a:t>     </a:t>
            </a:r>
            <a:r>
              <a:rPr lang="cs-CZ" sz="3600" smtClean="0"/>
              <a:t>Návratová směrnice</a:t>
            </a:r>
          </a:p>
        </p:txBody>
      </p:sp>
      <p:sp>
        <p:nvSpPr>
          <p:cNvPr id="32771" name="Rectangle 3"/>
          <p:cNvSpPr>
            <a:spLocks noGrp="1" noRot="1" noChangeArrowheads="1"/>
          </p:cNvSpPr>
          <p:nvPr>
            <p:ph type="body" idx="1"/>
          </p:nvPr>
        </p:nvSpPr>
        <p:spPr/>
        <p:txBody>
          <a:bodyPr/>
          <a:lstStyle/>
          <a:p>
            <a:pPr eaLnBrk="1" hangingPunct="1">
              <a:lnSpc>
                <a:spcPct val="80000"/>
              </a:lnSpc>
              <a:buFont typeface="Arial" charset="0"/>
              <a:buNone/>
              <a:defRPr/>
            </a:pPr>
            <a:r>
              <a:rPr lang="cs-CZ" sz="1200" smtClean="0"/>
              <a:t>       </a:t>
            </a:r>
            <a:r>
              <a:rPr lang="cs-CZ" sz="1800" smtClean="0"/>
              <a:t>Směrnice Evropského parlamentu a Rady 2008/115/ES ze dne 16. prosince 2008 o společných normách a postupech v členských státech při navracení neoprávněně pobývajících státních příslušníků třetích zemí</a:t>
            </a:r>
          </a:p>
          <a:p>
            <a:pPr eaLnBrk="1" hangingPunct="1">
              <a:lnSpc>
                <a:spcPct val="80000"/>
              </a:lnSpc>
              <a:buFontTx/>
              <a:buChar char="-"/>
              <a:defRPr/>
            </a:pPr>
            <a:r>
              <a:rPr lang="cs-CZ" sz="1800" smtClean="0"/>
              <a:t>transpoziční lhůta </a:t>
            </a:r>
            <a:r>
              <a:rPr lang="cs-CZ" sz="1800" b="1" smtClean="0"/>
              <a:t>24.12.2010</a:t>
            </a:r>
          </a:p>
          <a:p>
            <a:pPr eaLnBrk="1" hangingPunct="1">
              <a:lnSpc>
                <a:spcPct val="80000"/>
              </a:lnSpc>
              <a:buFontTx/>
              <a:buChar char="-"/>
              <a:defRPr/>
            </a:pPr>
            <a:r>
              <a:rPr lang="cs-CZ" sz="1800" smtClean="0"/>
              <a:t>je třeba stanovit jasná, průhledná a spravedlivá pravidla pro účinnou návratovou politiku jakožto nezbytnou složku dobře řízené migrační politiky</a:t>
            </a:r>
          </a:p>
          <a:p>
            <a:pPr eaLnBrk="1" hangingPunct="1">
              <a:lnSpc>
                <a:spcPct val="80000"/>
              </a:lnSpc>
              <a:buFontTx/>
              <a:buChar char="-"/>
              <a:defRPr/>
            </a:pPr>
            <a:r>
              <a:rPr lang="cs-CZ" sz="1800" smtClean="0"/>
              <a:t>průřezový soubor pravidel platných pro všechny státní příslušníky třetích zemí, kteří nesplňují nebo přestali splňovat podmínky vstupu, pobytu nebo bydliště v členském státě</a:t>
            </a:r>
          </a:p>
          <a:p>
            <a:pPr eaLnBrk="1" hangingPunct="1">
              <a:lnSpc>
                <a:spcPct val="80000"/>
              </a:lnSpc>
              <a:buFontTx/>
              <a:buChar char="-"/>
              <a:defRPr/>
            </a:pPr>
            <a:r>
              <a:rPr lang="cs-CZ" sz="1800" smtClean="0"/>
              <a:t>členské státy by měly zajistit, aby se ukončení neoprávněného pobytu státních příslušníků třetích zemí provádělo ve spravedlivém a průhledném řízení</a:t>
            </a:r>
          </a:p>
          <a:p>
            <a:pPr eaLnBrk="1" hangingPunct="1">
              <a:lnSpc>
                <a:spcPct val="80000"/>
              </a:lnSpc>
              <a:buFontTx/>
              <a:buChar char="-"/>
              <a:defRPr/>
            </a:pPr>
            <a:r>
              <a:rPr lang="cs-CZ" sz="1800" smtClean="0"/>
              <a:t>v souladu s obecnými zásadami práva Evropské unie by rozhodnutí podle této směrnice měla být přijímána individuálně a měla by být založena na objektivních kritériích, a měly by se tudíž zohlednit i jiné skutečnosti než samotný neoprávněný pobyt</a:t>
            </a:r>
          </a:p>
          <a:p>
            <a:pPr eaLnBrk="1" hangingPunct="1">
              <a:lnSpc>
                <a:spcPct val="80000"/>
              </a:lnSpc>
              <a:buFontTx/>
              <a:buChar char="-"/>
              <a:defRPr/>
            </a:pPr>
            <a:r>
              <a:rPr lang="cs-CZ" sz="1800" smtClean="0"/>
              <a:t>upřednostnění dobrovolného návratu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hangingPunct="1">
              <a:defRPr/>
            </a:pPr>
            <a:endParaRPr lang="cs-CZ" smtClean="0"/>
          </a:p>
        </p:txBody>
      </p:sp>
      <p:sp>
        <p:nvSpPr>
          <p:cNvPr id="33795" name="Rectangle 3"/>
          <p:cNvSpPr>
            <a:spLocks noGrp="1" noRot="1" noChangeArrowheads="1"/>
          </p:cNvSpPr>
          <p:nvPr>
            <p:ph type="body" idx="1"/>
          </p:nvPr>
        </p:nvSpPr>
        <p:spPr/>
        <p:txBody>
          <a:bodyPr/>
          <a:lstStyle/>
          <a:p>
            <a:pPr eaLnBrk="1" hangingPunct="1">
              <a:buClr>
                <a:schemeClr val="tx1"/>
              </a:buClr>
              <a:buFont typeface="Arial" charset="0"/>
              <a:buNone/>
              <a:defRPr/>
            </a:pPr>
            <a:r>
              <a:rPr lang="cs-CZ" u="sng" dirty="0" smtClean="0"/>
              <a:t> Oblast působnosti (čl.2 odst.1 a 3) -</a:t>
            </a:r>
            <a:r>
              <a:rPr lang="cs-CZ" b="1" dirty="0" smtClean="0"/>
              <a:t> </a:t>
            </a:r>
            <a:r>
              <a:rPr lang="cs-CZ" dirty="0" smtClean="0"/>
              <a:t>státní příslušníci třetích zemí neoprávněně pobývající na území členského státu</a:t>
            </a:r>
          </a:p>
          <a:p>
            <a:pPr eaLnBrk="1" hangingPunct="1">
              <a:defRPr/>
            </a:pPr>
            <a:r>
              <a:rPr lang="cs-CZ" dirty="0" smtClean="0"/>
              <a:t>nevztahuje se na osoby požívající práva Společenství na volný pohyb</a:t>
            </a:r>
          </a:p>
          <a:p>
            <a:pPr eaLnBrk="1" hangingPunct="1">
              <a:defRPr/>
            </a:pPr>
            <a:r>
              <a:rPr lang="cs-CZ" u="sng" dirty="0" smtClean="0"/>
              <a:t>Navrácení </a:t>
            </a:r>
            <a:r>
              <a:rPr lang="cs-CZ" dirty="0" smtClean="0"/>
              <a:t>-  dobrovolné splnění povinnosti návratu nebo nucený návrat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defRPr/>
            </a:pPr>
            <a:endParaRPr lang="cs-CZ" smtClean="0"/>
          </a:p>
        </p:txBody>
      </p:sp>
      <p:sp>
        <p:nvSpPr>
          <p:cNvPr id="34819" name="Rectangle 3"/>
          <p:cNvSpPr>
            <a:spLocks noGrp="1" noRot="1" noChangeArrowheads="1"/>
          </p:cNvSpPr>
          <p:nvPr>
            <p:ph type="body" idx="1"/>
          </p:nvPr>
        </p:nvSpPr>
        <p:spPr/>
        <p:txBody>
          <a:bodyPr/>
          <a:lstStyle/>
          <a:p>
            <a:pPr eaLnBrk="1" hangingPunct="1">
              <a:lnSpc>
                <a:spcPct val="90000"/>
              </a:lnSpc>
              <a:defRPr/>
            </a:pPr>
            <a:r>
              <a:rPr lang="cs-CZ" sz="2400" u="sng" smtClean="0"/>
              <a:t>Rozhodnutí o navrácení</a:t>
            </a:r>
            <a:r>
              <a:rPr lang="cs-CZ" sz="2400" smtClean="0"/>
              <a:t> - ČS vydají každému státnímu příslušníkovi třetí země, který pobývá neoprávněně na jejich území</a:t>
            </a:r>
          </a:p>
          <a:p>
            <a:pPr eaLnBrk="1" hangingPunct="1">
              <a:lnSpc>
                <a:spcPct val="90000"/>
              </a:lnSpc>
              <a:buFontTx/>
              <a:buChar char="-"/>
              <a:defRPr/>
            </a:pPr>
            <a:r>
              <a:rPr lang="cs-CZ" sz="2400" smtClean="0"/>
              <a:t>platí pro celou EU (SIS) </a:t>
            </a:r>
          </a:p>
          <a:p>
            <a:pPr eaLnBrk="1" hangingPunct="1">
              <a:lnSpc>
                <a:spcPct val="90000"/>
              </a:lnSpc>
              <a:buFontTx/>
              <a:buChar char="-"/>
              <a:defRPr/>
            </a:pPr>
            <a:r>
              <a:rPr lang="cs-CZ" sz="2400" smtClean="0"/>
              <a:t>možnost vydat rozhodnutí o ukončení oprávněného pobytu společně s rozhodnutím o navrácení či rozhodnutím o vyhoštění nebo o zákazu vstupu v rámci jednoho správního nebo soudního rozhodnutí</a:t>
            </a:r>
          </a:p>
          <a:p>
            <a:pPr eaLnBrk="1" hangingPunct="1">
              <a:lnSpc>
                <a:spcPct val="90000"/>
              </a:lnSpc>
              <a:buFontTx/>
              <a:buChar char="-"/>
              <a:defRPr/>
            </a:pPr>
            <a:r>
              <a:rPr lang="cs-CZ" sz="2400" smtClean="0"/>
              <a:t>poskytuje se přiměřená </a:t>
            </a:r>
            <a:r>
              <a:rPr lang="cs-CZ" sz="2400" u="sng" smtClean="0"/>
              <a:t>lhůta k dobrovolnému opuštění území</a:t>
            </a:r>
            <a:r>
              <a:rPr lang="cs-CZ" sz="2400" smtClean="0"/>
              <a:t> v délce od sedmi do třiceti dnů, aniž jsou dotčeny výjimky (+ možnost prodloužení)</a:t>
            </a:r>
          </a:p>
          <a:p>
            <a:pPr eaLnBrk="1" hangingPunct="1">
              <a:lnSpc>
                <a:spcPct val="90000"/>
              </a:lnSpc>
              <a:buFontTx/>
              <a:buChar char="-"/>
              <a:defRPr/>
            </a:pPr>
            <a:r>
              <a:rPr lang="cs-CZ" sz="2400" smtClean="0"/>
              <a:t>nezletilí bez doprovodu – záruky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defRPr/>
            </a:pPr>
            <a:endParaRPr lang="cs-CZ" smtClean="0"/>
          </a:p>
        </p:txBody>
      </p:sp>
      <p:sp>
        <p:nvSpPr>
          <p:cNvPr id="35843" name="Rectangle 3"/>
          <p:cNvSpPr>
            <a:spLocks noGrp="1" noRot="1" noChangeArrowheads="1"/>
          </p:cNvSpPr>
          <p:nvPr>
            <p:ph type="body" idx="1"/>
          </p:nvPr>
        </p:nvSpPr>
        <p:spPr/>
        <p:txBody>
          <a:bodyPr/>
          <a:lstStyle/>
          <a:p>
            <a:pPr marL="609600" indent="-609600" eaLnBrk="1" hangingPunct="1">
              <a:lnSpc>
                <a:spcPct val="80000"/>
              </a:lnSpc>
              <a:defRPr/>
            </a:pPr>
            <a:r>
              <a:rPr lang="cs-CZ" sz="1800" u="sng" smtClean="0"/>
              <a:t>Zákaz vstupu (čl. 11)</a:t>
            </a:r>
          </a:p>
          <a:p>
            <a:pPr marL="609600" indent="-609600" eaLnBrk="1" hangingPunct="1">
              <a:lnSpc>
                <a:spcPct val="80000"/>
              </a:lnSpc>
              <a:buFont typeface="Arial" charset="0"/>
              <a:buNone/>
              <a:defRPr/>
            </a:pPr>
            <a:endParaRPr lang="cs-CZ" sz="1800" u="sng" smtClean="0"/>
          </a:p>
          <a:p>
            <a:pPr marL="609600" indent="-609600" eaLnBrk="1" hangingPunct="1">
              <a:lnSpc>
                <a:spcPct val="80000"/>
              </a:lnSpc>
              <a:buFont typeface="Arial" charset="0"/>
              <a:buNone/>
              <a:defRPr/>
            </a:pPr>
            <a:r>
              <a:rPr lang="cs-CZ" sz="1800" smtClean="0"/>
              <a:t>   Rozhodnutí o navrácení jsou spojena se zákazem vstupu,</a:t>
            </a:r>
          </a:p>
          <a:p>
            <a:pPr marL="609600" indent="-609600" eaLnBrk="1" hangingPunct="1">
              <a:lnSpc>
                <a:spcPct val="80000"/>
              </a:lnSpc>
              <a:buFontTx/>
              <a:buAutoNum type="alphaLcParenR"/>
              <a:defRPr/>
            </a:pPr>
            <a:r>
              <a:rPr lang="cs-CZ" sz="1800" smtClean="0"/>
              <a:t>jestliže nebyla poskytnuta lhůta k dobrovolnému opuštění území nebo</a:t>
            </a:r>
          </a:p>
          <a:p>
            <a:pPr marL="609600" indent="-609600" eaLnBrk="1" hangingPunct="1">
              <a:lnSpc>
                <a:spcPct val="80000"/>
              </a:lnSpc>
              <a:buFontTx/>
              <a:buAutoNum type="alphaLcParenR"/>
              <a:defRPr/>
            </a:pPr>
            <a:r>
              <a:rPr lang="cs-CZ" sz="1800" smtClean="0"/>
              <a:t>jestliže nebyla splněna povinnost návratu.</a:t>
            </a:r>
          </a:p>
          <a:p>
            <a:pPr marL="609600" indent="-609600" eaLnBrk="1" hangingPunct="1">
              <a:lnSpc>
                <a:spcPct val="80000"/>
              </a:lnSpc>
              <a:buFont typeface="Arial" charset="0"/>
              <a:buNone/>
              <a:defRPr/>
            </a:pPr>
            <a:r>
              <a:rPr lang="cs-CZ" sz="1800" smtClean="0"/>
              <a:t>	V ostatních případech mohou být rozhodnutí o navrácení spojena se zákazem vstupu.</a:t>
            </a:r>
          </a:p>
          <a:p>
            <a:pPr marL="609600" indent="-609600" eaLnBrk="1" hangingPunct="1">
              <a:lnSpc>
                <a:spcPct val="80000"/>
              </a:lnSpc>
              <a:buFont typeface="Arial" charset="0"/>
              <a:buNone/>
              <a:defRPr/>
            </a:pPr>
            <a:endParaRPr lang="cs-CZ" sz="1800" smtClean="0"/>
          </a:p>
          <a:p>
            <a:pPr marL="609600" indent="-609600" eaLnBrk="1" hangingPunct="1">
              <a:lnSpc>
                <a:spcPct val="80000"/>
              </a:lnSpc>
              <a:buFontTx/>
              <a:buChar char="-"/>
              <a:defRPr/>
            </a:pPr>
            <a:r>
              <a:rPr lang="cs-CZ" sz="1800" smtClean="0"/>
              <a:t>délka zákazu vstupu se stanoví po řádném uvážení všech významných okolností jednotlivého případu a v zásadě nepřekročí pět let</a:t>
            </a:r>
          </a:p>
          <a:p>
            <a:pPr marL="609600" indent="-609600" eaLnBrk="1" hangingPunct="1">
              <a:lnSpc>
                <a:spcPct val="80000"/>
              </a:lnSpc>
              <a:buFontTx/>
              <a:buChar char="-"/>
              <a:defRPr/>
            </a:pPr>
            <a:r>
              <a:rPr lang="cs-CZ" sz="1800" smtClean="0"/>
              <a:t>nad 5 let - představuje-li cizinec </a:t>
            </a:r>
            <a:r>
              <a:rPr lang="cs-CZ" sz="1800" u="sng" smtClean="0"/>
              <a:t>vážné</a:t>
            </a:r>
            <a:r>
              <a:rPr lang="cs-CZ" sz="1800" smtClean="0"/>
              <a:t> ohrožení veřejného pořádku, veřejné bezpečnosti nebo národní bezpečnosti</a:t>
            </a:r>
          </a:p>
          <a:p>
            <a:pPr marL="609600" indent="-609600" eaLnBrk="1" hangingPunct="1">
              <a:lnSpc>
                <a:spcPct val="80000"/>
              </a:lnSpc>
              <a:buFont typeface="Arial" charset="0"/>
              <a:buNone/>
              <a:defRPr/>
            </a:pPr>
            <a:endParaRPr lang="cs-CZ" sz="1800" smtClean="0"/>
          </a:p>
          <a:p>
            <a:pPr marL="609600" indent="-609600" eaLnBrk="1" hangingPunct="1">
              <a:lnSpc>
                <a:spcPct val="80000"/>
              </a:lnSpc>
              <a:buFont typeface="Arial" charset="0"/>
              <a:buNone/>
              <a:defRPr/>
            </a:pPr>
            <a:r>
              <a:rPr lang="cs-CZ" sz="1800" smtClean="0"/>
              <a:t>	Členské státy zváží zrušení nebo pozastavení zákazu vstupu, může-li cizinec prokázat, že opustil území členského státu plně v souladu s rozhodnutím o navrácení.</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endParaRPr lang="cs-CZ" smtClean="0"/>
          </a:p>
        </p:txBody>
      </p:sp>
      <p:sp>
        <p:nvSpPr>
          <p:cNvPr id="37891" name="Rectangle 3"/>
          <p:cNvSpPr>
            <a:spLocks noGrp="1" noRot="1" noChangeArrowheads="1"/>
          </p:cNvSpPr>
          <p:nvPr>
            <p:ph type="body" idx="1"/>
          </p:nvPr>
        </p:nvSpPr>
        <p:spPr/>
        <p:txBody>
          <a:bodyPr/>
          <a:lstStyle/>
          <a:p>
            <a:pPr eaLnBrk="1" hangingPunct="1">
              <a:lnSpc>
                <a:spcPct val="90000"/>
              </a:lnSpc>
              <a:defRPr/>
            </a:pPr>
            <a:r>
              <a:rPr lang="cs-CZ" sz="2400" u="sng" smtClean="0"/>
              <a:t>Procesní ochrana</a:t>
            </a:r>
          </a:p>
          <a:p>
            <a:pPr eaLnBrk="1" hangingPunct="1">
              <a:lnSpc>
                <a:spcPct val="90000"/>
              </a:lnSpc>
              <a:buFontTx/>
              <a:buChar char="-"/>
              <a:defRPr/>
            </a:pPr>
            <a:r>
              <a:rPr lang="cs-CZ" sz="2400" smtClean="0"/>
              <a:t>rozhodnutí o navrácení,o zákazu vstupu a o vyhoštění - písemná podoba, věcné i právní důvody, informace o dostupných prostředcích právní nápravy</a:t>
            </a:r>
          </a:p>
          <a:p>
            <a:pPr eaLnBrk="1" hangingPunct="1">
              <a:lnSpc>
                <a:spcPct val="90000"/>
              </a:lnSpc>
              <a:buFontTx/>
              <a:buChar char="-"/>
              <a:defRPr/>
            </a:pPr>
            <a:r>
              <a:rPr lang="cs-CZ" sz="2400" smtClean="0"/>
              <a:t>na požádání písemný nebo ústní překlad hlavních prvků rozhodnutí</a:t>
            </a:r>
          </a:p>
          <a:p>
            <a:pPr eaLnBrk="1" hangingPunct="1">
              <a:lnSpc>
                <a:spcPct val="90000"/>
              </a:lnSpc>
              <a:buFontTx/>
              <a:buChar char="-"/>
              <a:defRPr/>
            </a:pPr>
            <a:r>
              <a:rPr lang="cs-CZ" sz="2400" smtClean="0"/>
              <a:t>k dispozici účinný prostředek právní nápravy (odkladný účinek)</a:t>
            </a:r>
          </a:p>
          <a:p>
            <a:pPr eaLnBrk="1" hangingPunct="1">
              <a:lnSpc>
                <a:spcPct val="90000"/>
              </a:lnSpc>
              <a:buFontTx/>
              <a:buChar char="-"/>
              <a:defRPr/>
            </a:pPr>
            <a:r>
              <a:rPr lang="cs-CZ" sz="2400" smtClean="0"/>
              <a:t>možnost získat právní poradenství, právní zastoupení a v případě potřeby jazykovou pomoc.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cs-CZ" sz="4000" smtClean="0"/>
              <a:t>Vyhoštění z pohledu judikatury ESLP</a:t>
            </a:r>
          </a:p>
        </p:txBody>
      </p:sp>
      <p:pic>
        <p:nvPicPr>
          <p:cNvPr id="5123" name="Obrázek 3" descr="38770_20.jpg"/>
          <p:cNvPicPr>
            <a:picLocks noChangeAspect="1"/>
          </p:cNvPicPr>
          <p:nvPr>
            <p:ph type="body" idx="1"/>
          </p:nvPr>
        </p:nvPicPr>
        <p:blipFill>
          <a:blip r:embed="rId2" cstate="print"/>
          <a:srcRect/>
          <a:stretch>
            <a:fillRect/>
          </a:stretch>
        </p:blipFill>
        <p:spPr>
          <a:xfrm>
            <a:off x="1081088" y="1673225"/>
            <a:ext cx="7072312" cy="4498975"/>
          </a:xfr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r>
              <a:rPr lang="cs-CZ" smtClean="0"/>
              <a:t>Zajištění</a:t>
            </a:r>
          </a:p>
        </p:txBody>
      </p:sp>
      <p:sp>
        <p:nvSpPr>
          <p:cNvPr id="36867" name="Rectangle 3"/>
          <p:cNvSpPr>
            <a:spLocks noGrp="1" noRot="1" noChangeArrowheads="1"/>
          </p:cNvSpPr>
          <p:nvPr>
            <p:ph type="body" idx="1"/>
          </p:nvPr>
        </p:nvSpPr>
        <p:spPr/>
        <p:txBody>
          <a:bodyPr/>
          <a:lstStyle/>
          <a:p>
            <a:pPr eaLnBrk="1" hangingPunct="1">
              <a:lnSpc>
                <a:spcPct val="80000"/>
              </a:lnSpc>
              <a:buFontTx/>
              <a:buChar char="-"/>
              <a:defRPr/>
            </a:pPr>
            <a:r>
              <a:rPr lang="cs-CZ" sz="1800" smtClean="0"/>
              <a:t>přednostní použití tzv. </a:t>
            </a:r>
            <a:r>
              <a:rPr lang="cs-CZ" sz="1800" u="sng" smtClean="0"/>
              <a:t>alternativ k zajištění </a:t>
            </a:r>
          </a:p>
          <a:p>
            <a:pPr eaLnBrk="1" hangingPunct="1">
              <a:lnSpc>
                <a:spcPct val="80000"/>
              </a:lnSpc>
              <a:buFontTx/>
              <a:buChar char="-"/>
              <a:defRPr/>
            </a:pPr>
            <a:r>
              <a:rPr lang="cs-CZ" sz="1800" smtClean="0"/>
              <a:t>důvody zajištění: </a:t>
            </a:r>
          </a:p>
          <a:p>
            <a:pPr eaLnBrk="1" hangingPunct="1">
              <a:lnSpc>
                <a:spcPct val="80000"/>
              </a:lnSpc>
              <a:buFont typeface="Arial" charset="0"/>
              <a:buNone/>
              <a:defRPr/>
            </a:pPr>
            <a:r>
              <a:rPr lang="cs-CZ" sz="1800" smtClean="0"/>
              <a:t>     a) hrozí nebezpečí skrývání se nebo</a:t>
            </a:r>
          </a:p>
          <a:p>
            <a:pPr eaLnBrk="1" hangingPunct="1">
              <a:lnSpc>
                <a:spcPct val="80000"/>
              </a:lnSpc>
              <a:buFont typeface="Arial" charset="0"/>
              <a:buNone/>
              <a:defRPr/>
            </a:pPr>
            <a:r>
              <a:rPr lang="cs-CZ" sz="1800" smtClean="0"/>
              <a:t>     b) dotčený státní příslušník třetí země se vyhýbá přípravě návratu či uskutečňování vyhoštění nebo je jinak ztěžuje</a:t>
            </a:r>
          </a:p>
          <a:p>
            <a:pPr eaLnBrk="1" hangingPunct="1">
              <a:lnSpc>
                <a:spcPct val="80000"/>
              </a:lnSpc>
              <a:buFontTx/>
              <a:buChar char="-"/>
              <a:defRPr/>
            </a:pPr>
            <a:r>
              <a:rPr lang="cs-CZ" sz="1800" smtClean="0"/>
              <a:t>zajištění musí trvat co nejkratší dobu, a pouze dokud jsou s náležitou pečlivostí činěny úkony směřující k vyhoštění</a:t>
            </a:r>
          </a:p>
          <a:p>
            <a:pPr eaLnBrk="1" hangingPunct="1">
              <a:lnSpc>
                <a:spcPct val="80000"/>
              </a:lnSpc>
              <a:buFontTx/>
              <a:buChar char="-"/>
              <a:defRPr/>
            </a:pPr>
            <a:r>
              <a:rPr lang="cs-CZ" sz="1800" smtClean="0"/>
              <a:t>nařizují správní nebo soudní orgány</a:t>
            </a:r>
          </a:p>
          <a:p>
            <a:pPr eaLnBrk="1" hangingPunct="1">
              <a:lnSpc>
                <a:spcPct val="80000"/>
              </a:lnSpc>
              <a:buFontTx/>
              <a:buChar char="-"/>
              <a:defRPr/>
            </a:pPr>
            <a:r>
              <a:rPr lang="cs-CZ" sz="1800" smtClean="0"/>
              <a:t>nařizuje se písemně s uvedením věcných a právních důvodů</a:t>
            </a:r>
          </a:p>
          <a:p>
            <a:pPr eaLnBrk="1" hangingPunct="1">
              <a:lnSpc>
                <a:spcPct val="80000"/>
              </a:lnSpc>
              <a:buFontTx/>
              <a:buChar char="-"/>
              <a:defRPr/>
            </a:pPr>
            <a:r>
              <a:rPr lang="cs-CZ" sz="1800" smtClean="0"/>
              <a:t>soudní přezkum, opakovaný přezkum</a:t>
            </a:r>
          </a:p>
          <a:p>
            <a:pPr eaLnBrk="1" hangingPunct="1">
              <a:lnSpc>
                <a:spcPct val="80000"/>
              </a:lnSpc>
              <a:buFontTx/>
              <a:buChar char="-"/>
              <a:defRPr/>
            </a:pPr>
            <a:r>
              <a:rPr lang="cs-CZ" sz="1800" smtClean="0"/>
              <a:t>nezákonné zajištění – propuštění</a:t>
            </a:r>
          </a:p>
          <a:p>
            <a:pPr eaLnBrk="1" hangingPunct="1">
              <a:lnSpc>
                <a:spcPct val="80000"/>
              </a:lnSpc>
              <a:buFontTx/>
              <a:buChar char="-"/>
              <a:defRPr/>
            </a:pPr>
            <a:r>
              <a:rPr lang="cs-CZ" sz="1800" smtClean="0"/>
              <a:t>délka zajištění – 6 měsíců (možnost prodloužení na 18 m.)</a:t>
            </a:r>
          </a:p>
          <a:p>
            <a:pPr eaLnBrk="1" hangingPunct="1">
              <a:lnSpc>
                <a:spcPct val="80000"/>
              </a:lnSpc>
              <a:buFontTx/>
              <a:buChar char="-"/>
              <a:defRPr/>
            </a:pPr>
            <a:r>
              <a:rPr lang="cs-CZ" sz="1800" smtClean="0"/>
              <a:t>zvláštní zařízení, lze i ve věznicích</a:t>
            </a:r>
          </a:p>
          <a:p>
            <a:pPr eaLnBrk="1" hangingPunct="1">
              <a:lnSpc>
                <a:spcPct val="80000"/>
              </a:lnSpc>
              <a:buFontTx/>
              <a:buChar char="-"/>
              <a:defRPr/>
            </a:pPr>
            <a:r>
              <a:rPr lang="cs-CZ" sz="1800" smtClean="0"/>
              <a:t>kontakt s rodinou, právním zástupcem, konzulátem</a:t>
            </a:r>
          </a:p>
          <a:p>
            <a:pPr eaLnBrk="1" hangingPunct="1">
              <a:lnSpc>
                <a:spcPct val="80000"/>
              </a:lnSpc>
              <a:buFontTx/>
              <a:buChar char="-"/>
              <a:defRPr/>
            </a:pPr>
            <a:r>
              <a:rPr lang="cs-CZ" sz="1800" smtClean="0"/>
              <a:t>nezletilé osoby bez doprovodu a rodiny s nezletilými dětmi - pouze v případě, že neexistuje jiná možnost, a na co nejkratší přiměřenou dobu.</a:t>
            </a:r>
          </a:p>
        </p:txBody>
      </p:sp>
      <p:pic>
        <p:nvPicPr>
          <p:cNvPr id="32772" name="Picture 4" descr="MC900434411[1]"/>
          <p:cNvPicPr>
            <a:picLocks noChangeAspect="1" noChangeArrowheads="1"/>
          </p:cNvPicPr>
          <p:nvPr/>
        </p:nvPicPr>
        <p:blipFill>
          <a:blip r:embed="rId2" cstate="print"/>
          <a:srcRect/>
          <a:stretch>
            <a:fillRect/>
          </a:stretch>
        </p:blipFill>
        <p:spPr bwMode="auto">
          <a:xfrm>
            <a:off x="5638800" y="1295400"/>
            <a:ext cx="8382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defRPr/>
            </a:pPr>
            <a:r>
              <a:rPr lang="cs-CZ" smtClean="0"/>
              <a:t>Národní úprava</a:t>
            </a:r>
          </a:p>
        </p:txBody>
      </p:sp>
      <p:sp>
        <p:nvSpPr>
          <p:cNvPr id="21507" name="Rectangle 3"/>
          <p:cNvSpPr>
            <a:spLocks noGrp="1" noChangeArrowheads="1"/>
          </p:cNvSpPr>
          <p:nvPr>
            <p:ph type="subTitle" idx="1"/>
          </p:nvPr>
        </p:nvSpPr>
        <p:spPr/>
        <p:txBody>
          <a:bodyPr/>
          <a:lstStyle/>
          <a:p>
            <a:pPr eaLnBrk="1" hangingPunct="1">
              <a:defRPr/>
            </a:pPr>
            <a:r>
              <a:rPr lang="cs-CZ" smtClean="0"/>
              <a:t>Zákon č. 326/1999 Sb., o pobytu cizinců</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r>
              <a:rPr lang="cs-CZ" smtClean="0"/>
              <a:t>Správní vyhoštění (§118 a n.)</a:t>
            </a:r>
          </a:p>
        </p:txBody>
      </p:sp>
      <p:sp>
        <p:nvSpPr>
          <p:cNvPr id="22531" name="Rectangle 3"/>
          <p:cNvSpPr>
            <a:spLocks noGrp="1" noRot="1" noChangeArrowheads="1"/>
          </p:cNvSpPr>
          <p:nvPr>
            <p:ph type="body" idx="1"/>
          </p:nvPr>
        </p:nvSpPr>
        <p:spPr/>
        <p:txBody>
          <a:bodyPr/>
          <a:lstStyle/>
          <a:p>
            <a:pPr eaLnBrk="1" hangingPunct="1">
              <a:lnSpc>
                <a:spcPct val="90000"/>
              </a:lnSpc>
              <a:defRPr/>
            </a:pPr>
            <a:r>
              <a:rPr lang="cs-CZ" sz="2800" dirty="0" smtClean="0"/>
              <a:t>ukončení pobytu cizince na území</a:t>
            </a:r>
          </a:p>
          <a:p>
            <a:pPr eaLnBrk="1" hangingPunct="1">
              <a:lnSpc>
                <a:spcPct val="90000"/>
              </a:lnSpc>
              <a:defRPr/>
            </a:pPr>
            <a:r>
              <a:rPr lang="cs-CZ" sz="2800" dirty="0" smtClean="0"/>
              <a:t>spojeno se stanovením doby k vycestování z území</a:t>
            </a:r>
          </a:p>
          <a:p>
            <a:pPr eaLnBrk="1" hangingPunct="1">
              <a:lnSpc>
                <a:spcPct val="90000"/>
              </a:lnSpc>
              <a:defRPr/>
            </a:pPr>
            <a:r>
              <a:rPr lang="cs-CZ" sz="2800" dirty="0" smtClean="0"/>
              <a:t>spojeno se zákazem vstupu na území ČR (až na 3 roky, až na 5 let, až na 10 let)</a:t>
            </a:r>
          </a:p>
          <a:p>
            <a:pPr eaLnBrk="1" hangingPunct="1">
              <a:lnSpc>
                <a:spcPct val="90000"/>
              </a:lnSpc>
              <a:defRPr/>
            </a:pPr>
            <a:r>
              <a:rPr lang="cs-CZ" sz="2800" dirty="0" smtClean="0"/>
              <a:t>kompetence Policie ČR</a:t>
            </a:r>
          </a:p>
          <a:p>
            <a:pPr eaLnBrk="1" hangingPunct="1">
              <a:lnSpc>
                <a:spcPct val="90000"/>
              </a:lnSpc>
              <a:defRPr/>
            </a:pPr>
            <a:r>
              <a:rPr lang="cs-CZ" sz="2800" dirty="0" smtClean="0"/>
              <a:t>závazné stanovisko MV k vycestování cizince - § 120a</a:t>
            </a:r>
          </a:p>
          <a:p>
            <a:pPr eaLnBrk="1" hangingPunct="1">
              <a:lnSpc>
                <a:spcPct val="90000"/>
              </a:lnSpc>
              <a:defRPr/>
            </a:pPr>
            <a:r>
              <a:rPr lang="cs-CZ" sz="2800" dirty="0" smtClean="0"/>
              <a:t>zánik platnosti, odstranění tvrdosti správního vyhoštění - § 122</a:t>
            </a:r>
          </a:p>
          <a:p>
            <a:pPr eaLnBrk="1" hangingPunct="1">
              <a:lnSpc>
                <a:spcPct val="90000"/>
              </a:lnSpc>
              <a:defRPr/>
            </a:pPr>
            <a:r>
              <a:rPr lang="cs-CZ" sz="2800" dirty="0" smtClean="0"/>
              <a:t>dopad návratové směrnice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defRPr/>
            </a:pPr>
            <a:r>
              <a:rPr lang="cs-CZ" sz="4000" dirty="0" smtClean="0"/>
              <a:t>Režim vyhoštění občanů EU a jejich rodinných příslušníků</a:t>
            </a:r>
          </a:p>
        </p:txBody>
      </p:sp>
      <p:sp>
        <p:nvSpPr>
          <p:cNvPr id="23555" name="Rectangle 3"/>
          <p:cNvSpPr>
            <a:spLocks noGrp="1" noRot="1" noChangeArrowheads="1"/>
          </p:cNvSpPr>
          <p:nvPr>
            <p:ph type="body" idx="1"/>
          </p:nvPr>
        </p:nvSpPr>
        <p:spPr/>
        <p:txBody>
          <a:bodyPr/>
          <a:lstStyle/>
          <a:p>
            <a:pPr eaLnBrk="1" hangingPunct="1">
              <a:lnSpc>
                <a:spcPct val="90000"/>
              </a:lnSpc>
              <a:defRPr/>
            </a:pPr>
            <a:r>
              <a:rPr lang="cs-CZ" dirty="0" smtClean="0"/>
              <a:t>Směrnice Evropského parlamentu a Rady 2004/38/ES ze dne 29. dubna 2004 o právu občanů Unie a jejich rodinných příslušníků svobodně se pohybovat a pobývat na území členských států</a:t>
            </a:r>
          </a:p>
          <a:p>
            <a:pPr eaLnBrk="1" hangingPunct="1">
              <a:lnSpc>
                <a:spcPct val="90000"/>
              </a:lnSpc>
              <a:defRPr/>
            </a:pPr>
            <a:r>
              <a:rPr lang="cs-CZ" dirty="0" smtClean="0"/>
              <a:t>KAPITOLA VI - Omezení práva vstupu a práva pobytu z důvodů veřejného pořádku, veřejné bezpečnosti nebo veřejného zdraví</a:t>
            </a:r>
          </a:p>
          <a:p>
            <a:pPr eaLnBrk="1" hangingPunct="1">
              <a:lnSpc>
                <a:spcPct val="90000"/>
              </a:lnSpc>
              <a:defRPr/>
            </a:pPr>
            <a:r>
              <a:rPr lang="cs-CZ" dirty="0" smtClean="0"/>
              <a:t>procesní záruky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eaLnBrk="1" hangingPunct="1">
              <a:defRPr/>
            </a:pPr>
            <a:r>
              <a:rPr lang="cs-CZ" smtClean="0"/>
              <a:t>Čl.27 – obecné zásady</a:t>
            </a:r>
          </a:p>
        </p:txBody>
      </p:sp>
      <p:sp>
        <p:nvSpPr>
          <p:cNvPr id="49155" name="Rectangle 3"/>
          <p:cNvSpPr>
            <a:spLocks noGrp="1" noRot="1" noChangeArrowheads="1"/>
          </p:cNvSpPr>
          <p:nvPr>
            <p:ph type="body" idx="1"/>
          </p:nvPr>
        </p:nvSpPr>
        <p:spPr/>
        <p:txBody>
          <a:bodyPr/>
          <a:lstStyle/>
          <a:p>
            <a:pPr eaLnBrk="1" hangingPunct="1">
              <a:lnSpc>
                <a:spcPct val="90000"/>
              </a:lnSpc>
              <a:buFontTx/>
              <a:buChar char="-"/>
              <a:defRPr/>
            </a:pPr>
            <a:r>
              <a:rPr lang="cs-CZ" sz="2400" smtClean="0"/>
              <a:t>omezení svobodu pohybu a pobytu občanů Unie a jejich rodinných příslušníků </a:t>
            </a:r>
            <a:r>
              <a:rPr lang="cs-CZ" sz="2400" u="sng" smtClean="0"/>
              <a:t>z důvodů veřejného pořádku, veřejné bezpečnosti nebo veřejného zdraví</a:t>
            </a:r>
          </a:p>
          <a:p>
            <a:pPr eaLnBrk="1" hangingPunct="1">
              <a:lnSpc>
                <a:spcPct val="90000"/>
              </a:lnSpc>
              <a:buFontTx/>
              <a:buChar char="-"/>
              <a:defRPr/>
            </a:pPr>
            <a:r>
              <a:rPr lang="cs-CZ" sz="2400" smtClean="0"/>
              <a:t>přijatá opatření musí být v souladu se </a:t>
            </a:r>
            <a:r>
              <a:rPr lang="cs-CZ" sz="2400" u="sng" smtClean="0"/>
              <a:t>zásadou přiměřenosti</a:t>
            </a:r>
            <a:r>
              <a:rPr lang="cs-CZ" sz="2400" smtClean="0"/>
              <a:t> a musí být založena výlučně na </a:t>
            </a:r>
            <a:r>
              <a:rPr lang="cs-CZ" sz="2400" u="sng" smtClean="0"/>
              <a:t>osobním chování dotyčné osoby</a:t>
            </a:r>
            <a:r>
              <a:rPr lang="cs-CZ" sz="2400" smtClean="0"/>
              <a:t>. Předchozí odsouzení pro trestný čin samo o sobě přijetí takových opatření neodůvodňuje.</a:t>
            </a:r>
          </a:p>
          <a:p>
            <a:pPr eaLnBrk="1" hangingPunct="1">
              <a:lnSpc>
                <a:spcPct val="90000"/>
              </a:lnSpc>
              <a:buFontTx/>
              <a:buChar char="-"/>
              <a:defRPr/>
            </a:pPr>
            <a:r>
              <a:rPr lang="cs-CZ" sz="2400" smtClean="0"/>
              <a:t>osobní chování dotyčného jednotlivce musí představovat </a:t>
            </a:r>
            <a:r>
              <a:rPr lang="cs-CZ" sz="2400" u="sng" smtClean="0"/>
              <a:t>skutečné, aktuální a dostatečně závažné ohrožení</a:t>
            </a:r>
            <a:r>
              <a:rPr lang="cs-CZ" sz="2400" smtClean="0"/>
              <a:t> některého ze základních zájmů společnosti. Odůvodnění, která přímo nesouvisí s dotyčnou osobou nebo souvisejí s generální prevencí, nejsou přípustná.</a:t>
            </a:r>
          </a:p>
          <a:p>
            <a:pPr eaLnBrk="1" hangingPunct="1">
              <a:lnSpc>
                <a:spcPct val="90000"/>
              </a:lnSpc>
              <a:buFont typeface="Arial" charset="0"/>
              <a:buNone/>
              <a:defRPr/>
            </a:pPr>
            <a:endParaRPr lang="cs-CZ"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eaLnBrk="1" hangingPunct="1">
              <a:defRPr/>
            </a:pPr>
            <a:r>
              <a:rPr lang="cs-CZ" smtClean="0"/>
              <a:t>Čl. 28 – ochrana před vyhoštěním</a:t>
            </a:r>
          </a:p>
        </p:txBody>
      </p:sp>
      <p:sp>
        <p:nvSpPr>
          <p:cNvPr id="50179" name="Rectangle 3"/>
          <p:cNvSpPr>
            <a:spLocks noGrp="1" noRot="1" noChangeArrowheads="1"/>
          </p:cNvSpPr>
          <p:nvPr>
            <p:ph type="body" idx="1"/>
          </p:nvPr>
        </p:nvSpPr>
        <p:spPr/>
        <p:txBody>
          <a:bodyPr/>
          <a:lstStyle/>
          <a:p>
            <a:pPr eaLnBrk="1" hangingPunct="1">
              <a:lnSpc>
                <a:spcPct val="80000"/>
              </a:lnSpc>
              <a:buFontTx/>
              <a:buChar char="-"/>
              <a:defRPr/>
            </a:pPr>
            <a:r>
              <a:rPr lang="cs-CZ" sz="1400" smtClean="0"/>
              <a:t>Před přijetím rozhodnutí o vyhoštění z důvodů veřejného pořádku nebo veřejné bezpečnosti vezme hostitelský členský stát v úvahu skutečnosti, jako je</a:t>
            </a:r>
          </a:p>
          <a:p>
            <a:pPr lvl="1" eaLnBrk="1" hangingPunct="1">
              <a:lnSpc>
                <a:spcPct val="80000"/>
              </a:lnSpc>
              <a:buFontTx/>
              <a:buChar char="-"/>
              <a:defRPr/>
            </a:pPr>
            <a:r>
              <a:rPr lang="cs-CZ" sz="1200" smtClean="0"/>
              <a:t>délka pobytu dotyčné osoby na jeho území </a:t>
            </a:r>
          </a:p>
          <a:p>
            <a:pPr lvl="1" eaLnBrk="1" hangingPunct="1">
              <a:lnSpc>
                <a:spcPct val="80000"/>
              </a:lnSpc>
              <a:buFontTx/>
              <a:buChar char="-"/>
              <a:defRPr/>
            </a:pPr>
            <a:r>
              <a:rPr lang="cs-CZ" sz="1200" smtClean="0"/>
              <a:t>věk</a:t>
            </a:r>
          </a:p>
          <a:p>
            <a:pPr lvl="1" eaLnBrk="1" hangingPunct="1">
              <a:lnSpc>
                <a:spcPct val="80000"/>
              </a:lnSpc>
              <a:buFontTx/>
              <a:buChar char="-"/>
              <a:defRPr/>
            </a:pPr>
            <a:r>
              <a:rPr lang="cs-CZ" sz="1200" smtClean="0"/>
              <a:t>zdravotní stav </a:t>
            </a:r>
          </a:p>
          <a:p>
            <a:pPr lvl="1" eaLnBrk="1" hangingPunct="1">
              <a:lnSpc>
                <a:spcPct val="80000"/>
              </a:lnSpc>
              <a:buFontTx/>
              <a:buChar char="-"/>
              <a:defRPr/>
            </a:pPr>
            <a:r>
              <a:rPr lang="cs-CZ" sz="1200" smtClean="0"/>
              <a:t>rodinné a ekonomické poměry </a:t>
            </a:r>
          </a:p>
          <a:p>
            <a:pPr lvl="1" eaLnBrk="1" hangingPunct="1">
              <a:lnSpc>
                <a:spcPct val="80000"/>
              </a:lnSpc>
              <a:buFontTx/>
              <a:buChar char="-"/>
              <a:defRPr/>
            </a:pPr>
            <a:r>
              <a:rPr lang="cs-CZ" sz="1200" smtClean="0"/>
              <a:t>společenská a kulturní integrace v hostitelském členském státě</a:t>
            </a:r>
          </a:p>
          <a:p>
            <a:pPr lvl="1" eaLnBrk="1" hangingPunct="1">
              <a:lnSpc>
                <a:spcPct val="80000"/>
              </a:lnSpc>
              <a:buFontTx/>
              <a:buChar char="-"/>
              <a:defRPr/>
            </a:pPr>
            <a:r>
              <a:rPr lang="cs-CZ" sz="1200" smtClean="0"/>
              <a:t>intenzita vazeb na zemi původu</a:t>
            </a:r>
          </a:p>
          <a:p>
            <a:pPr lvl="1" eaLnBrk="1" hangingPunct="1">
              <a:lnSpc>
                <a:spcPct val="80000"/>
              </a:lnSpc>
              <a:buFontTx/>
              <a:buNone/>
              <a:defRPr/>
            </a:pPr>
            <a:endParaRPr lang="cs-CZ" sz="1200" smtClean="0"/>
          </a:p>
          <a:p>
            <a:pPr eaLnBrk="1" hangingPunct="1">
              <a:lnSpc>
                <a:spcPct val="80000"/>
              </a:lnSpc>
              <a:buFont typeface="Arial" charset="0"/>
              <a:buNone/>
              <a:defRPr/>
            </a:pPr>
            <a:r>
              <a:rPr lang="cs-CZ" sz="1400" smtClean="0"/>
              <a:t>	Hostitelský členský stát nesmí, s výjimkou závažných důvodů týkajících se veřejného pořádku nebo veřejné bezpečnosti, vydat rozhodnutí o vyhoštění proti </a:t>
            </a:r>
            <a:r>
              <a:rPr lang="cs-CZ" sz="1400" u="sng" smtClean="0"/>
              <a:t>občanům Unie nebo jejich rodinným příslušníkům,</a:t>
            </a:r>
            <a:r>
              <a:rPr lang="cs-CZ" sz="1400" smtClean="0"/>
              <a:t>  kteří mají právo trvalého pobytu na jeho území.</a:t>
            </a:r>
          </a:p>
          <a:p>
            <a:pPr eaLnBrk="1" hangingPunct="1">
              <a:lnSpc>
                <a:spcPct val="80000"/>
              </a:lnSpc>
              <a:buFont typeface="Arial" charset="0"/>
              <a:buNone/>
              <a:defRPr/>
            </a:pPr>
            <a:endParaRPr lang="cs-CZ" sz="1400" smtClean="0"/>
          </a:p>
          <a:p>
            <a:pPr eaLnBrk="1" hangingPunct="1">
              <a:lnSpc>
                <a:spcPct val="80000"/>
              </a:lnSpc>
              <a:buFont typeface="Arial" charset="0"/>
              <a:buNone/>
              <a:defRPr/>
            </a:pPr>
            <a:r>
              <a:rPr lang="cs-CZ" sz="1400" smtClean="0"/>
              <a:t>      Rozhodnutí o vyhoštění nesmí, s výjimkou naléhavých důvodů týkajících se veřejného pořádku nebo veřejné bezpečnosti vymezených členskými státy, být vydáno proti </a:t>
            </a:r>
            <a:r>
              <a:rPr lang="cs-CZ" sz="1400" u="sng" smtClean="0"/>
              <a:t>občanům Unie,</a:t>
            </a:r>
            <a:r>
              <a:rPr lang="cs-CZ" sz="1400" smtClean="0"/>
              <a:t> kteří:</a:t>
            </a:r>
          </a:p>
          <a:p>
            <a:pPr eaLnBrk="1" hangingPunct="1">
              <a:lnSpc>
                <a:spcPct val="80000"/>
              </a:lnSpc>
              <a:buFont typeface="Arial" charset="0"/>
              <a:buNone/>
              <a:defRPr/>
            </a:pPr>
            <a:endParaRPr lang="cs-CZ" sz="1400" smtClean="0"/>
          </a:p>
          <a:p>
            <a:pPr eaLnBrk="1" hangingPunct="1">
              <a:lnSpc>
                <a:spcPct val="80000"/>
              </a:lnSpc>
              <a:defRPr/>
            </a:pPr>
            <a:r>
              <a:rPr lang="cs-CZ" sz="1400" smtClean="0"/>
              <a:t>	a) posledních deset let měli pobyt v hostitelském členském státě; nebo</a:t>
            </a:r>
          </a:p>
          <a:p>
            <a:pPr eaLnBrk="1" hangingPunct="1">
              <a:lnSpc>
                <a:spcPct val="80000"/>
              </a:lnSpc>
              <a:buFont typeface="Arial" charset="0"/>
              <a:buNone/>
              <a:defRPr/>
            </a:pPr>
            <a:endParaRPr lang="cs-CZ" sz="1400" smtClean="0"/>
          </a:p>
          <a:p>
            <a:pPr eaLnBrk="1" hangingPunct="1">
              <a:lnSpc>
                <a:spcPct val="80000"/>
              </a:lnSpc>
              <a:defRPr/>
            </a:pPr>
            <a:r>
              <a:rPr lang="cs-CZ" sz="1400" smtClean="0"/>
              <a:t>	b) jsou nezletilými osobami, kromě případů, kdy je vyhoštění v nejlepším zájmu dítěte, jak je stanoveno v Úmluvě OSN o právech dítěte ze dne 20. listopadu 1989.</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pPr eaLnBrk="1" hangingPunct="1">
              <a:defRPr/>
            </a:pPr>
            <a:r>
              <a:rPr lang="cs-CZ" smtClean="0"/>
              <a:t>§119 odst.2 a 3</a:t>
            </a:r>
          </a:p>
        </p:txBody>
      </p:sp>
      <p:sp>
        <p:nvSpPr>
          <p:cNvPr id="51203" name="Rectangle 3"/>
          <p:cNvSpPr>
            <a:spLocks noGrp="1" noRot="1" noChangeArrowheads="1"/>
          </p:cNvSpPr>
          <p:nvPr>
            <p:ph type="body" idx="1"/>
          </p:nvPr>
        </p:nvSpPr>
        <p:spPr/>
        <p:txBody>
          <a:bodyPr/>
          <a:lstStyle/>
          <a:p>
            <a:pPr eaLnBrk="1" hangingPunct="1">
              <a:lnSpc>
                <a:spcPct val="80000"/>
              </a:lnSpc>
              <a:buFont typeface="Arial" charset="0"/>
              <a:buNone/>
              <a:defRPr/>
            </a:pPr>
            <a:r>
              <a:rPr lang="cs-CZ" sz="1800" smtClean="0"/>
              <a:t>	(2) Rozhodnutí o správním vyhoštění občana Evropské unie nebo jeho rodinného příslušníka, který na území pobývá přechodně, lze vydat pouze v případě, že občan Evropské unie nebo jeho rodinný příslušník</a:t>
            </a:r>
          </a:p>
          <a:p>
            <a:pPr eaLnBrk="1" hangingPunct="1">
              <a:lnSpc>
                <a:spcPct val="80000"/>
              </a:lnSpc>
              <a:buFont typeface="Arial" charset="0"/>
              <a:buNone/>
              <a:defRPr/>
            </a:pPr>
            <a:r>
              <a:rPr lang="cs-CZ" sz="1800" smtClean="0"/>
              <a:t> </a:t>
            </a:r>
          </a:p>
          <a:p>
            <a:pPr eaLnBrk="1" hangingPunct="1">
              <a:lnSpc>
                <a:spcPct val="80000"/>
              </a:lnSpc>
              <a:buFont typeface="Arial" charset="0"/>
              <a:buNone/>
              <a:defRPr/>
            </a:pPr>
            <a:r>
              <a:rPr lang="cs-CZ" sz="1800" smtClean="0"/>
              <a:t>	a) ohrožuje bezpečnost státu,</a:t>
            </a:r>
          </a:p>
          <a:p>
            <a:pPr eaLnBrk="1" hangingPunct="1">
              <a:lnSpc>
                <a:spcPct val="80000"/>
              </a:lnSpc>
              <a:buFont typeface="Arial" charset="0"/>
              <a:buNone/>
              <a:defRPr/>
            </a:pPr>
            <a:endParaRPr lang="cs-CZ" sz="1800" smtClean="0"/>
          </a:p>
          <a:p>
            <a:pPr eaLnBrk="1" hangingPunct="1">
              <a:lnSpc>
                <a:spcPct val="80000"/>
              </a:lnSpc>
              <a:buFont typeface="Arial" charset="0"/>
              <a:buNone/>
              <a:defRPr/>
            </a:pPr>
            <a:r>
              <a:rPr lang="cs-CZ" sz="1800" smtClean="0"/>
              <a:t>	b) závažným způsobem narušuje veřejný pořádek; to neplatí, jde-li o občana Evropské unie, který pobývá na území nepřetržitě po dobu nejméně 10 let, nebo</a:t>
            </a:r>
          </a:p>
          <a:p>
            <a:pPr eaLnBrk="1" hangingPunct="1">
              <a:lnSpc>
                <a:spcPct val="80000"/>
              </a:lnSpc>
              <a:buFont typeface="Arial" charset="0"/>
              <a:buNone/>
              <a:defRPr/>
            </a:pPr>
            <a:r>
              <a:rPr lang="cs-CZ" sz="1800" smtClean="0"/>
              <a:t> </a:t>
            </a:r>
          </a:p>
          <a:p>
            <a:pPr eaLnBrk="1" hangingPunct="1">
              <a:lnSpc>
                <a:spcPct val="80000"/>
              </a:lnSpc>
              <a:buFont typeface="Arial" charset="0"/>
              <a:buNone/>
              <a:defRPr/>
            </a:pPr>
            <a:r>
              <a:rPr lang="cs-CZ" sz="1800" smtClean="0"/>
              <a:t>	c) ohrožuje veřejné zdraví tím, že trpí závažnou nemocí, pokud k takovému onemocnění došlo do 3 měsíců po vstupu na území.</a:t>
            </a:r>
          </a:p>
          <a:p>
            <a:pPr eaLnBrk="1" hangingPunct="1">
              <a:lnSpc>
                <a:spcPct val="80000"/>
              </a:lnSpc>
              <a:buFont typeface="Arial" charset="0"/>
              <a:buNone/>
              <a:defRPr/>
            </a:pPr>
            <a:r>
              <a:rPr lang="cs-CZ" sz="1800" b="1" smtClean="0"/>
              <a:t>	</a:t>
            </a:r>
          </a:p>
          <a:p>
            <a:pPr eaLnBrk="1" hangingPunct="1">
              <a:lnSpc>
                <a:spcPct val="80000"/>
              </a:lnSpc>
              <a:buFont typeface="Arial" charset="0"/>
              <a:buNone/>
              <a:defRPr/>
            </a:pPr>
            <a:r>
              <a:rPr lang="cs-CZ" sz="1800" b="1" smtClean="0"/>
              <a:t>	</a:t>
            </a:r>
            <a:r>
              <a:rPr lang="cs-CZ" sz="1800" smtClean="0"/>
              <a:t>(3) Doba, po kterou nelze občanu Evropské unie nebo jeho rodinnému příslušníkovi umožnit vstup na území, se stanoví až na 10 let, jde-li o správní vyhoštění z důvodu uvedeného v odstavci 1 písm. a) anebo b), nebo až na 3 roky, jde-li o správní vyhoštění z důvodu uvedeného v odstavci 1 písm. c).</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endParaRPr lang="cs-CZ" smtClean="0"/>
          </a:p>
        </p:txBody>
      </p:sp>
      <p:sp>
        <p:nvSpPr>
          <p:cNvPr id="39939" name="Rectangle 3"/>
          <p:cNvSpPr>
            <a:spLocks noGrp="1" noRot="1" noChangeArrowheads="1"/>
          </p:cNvSpPr>
          <p:nvPr>
            <p:ph type="body" idx="1"/>
          </p:nvPr>
        </p:nvSpPr>
        <p:spPr/>
        <p:txBody>
          <a:bodyPr/>
          <a:lstStyle/>
          <a:p>
            <a:pPr eaLnBrk="1" hangingPunct="1">
              <a:defRPr/>
            </a:pPr>
            <a:r>
              <a:rPr lang="cs-CZ" u="sng" smtClean="0"/>
              <a:t>Opravné prostředky</a:t>
            </a:r>
          </a:p>
          <a:p>
            <a:pPr eaLnBrk="1" hangingPunct="1">
              <a:buFontTx/>
              <a:buChar char="-"/>
              <a:defRPr/>
            </a:pPr>
            <a:r>
              <a:rPr lang="cs-CZ" smtClean="0"/>
              <a:t>správní řád – odvolání</a:t>
            </a:r>
          </a:p>
          <a:p>
            <a:pPr eaLnBrk="1" hangingPunct="1">
              <a:buFontTx/>
              <a:buChar char="-"/>
              <a:defRPr/>
            </a:pPr>
            <a:r>
              <a:rPr lang="cs-CZ" smtClean="0"/>
              <a:t>soudní rád správní – správní žaloba</a:t>
            </a:r>
          </a:p>
          <a:p>
            <a:pPr eaLnBrk="1" hangingPunct="1">
              <a:buFontTx/>
              <a:buChar char="-"/>
              <a:defRPr/>
            </a:pPr>
            <a:r>
              <a:rPr lang="cs-CZ" smtClean="0"/>
              <a:t>nález ÚS</a:t>
            </a:r>
          </a:p>
          <a:p>
            <a:pPr eaLnBrk="1" hangingPunct="1">
              <a:buFontTx/>
              <a:buChar char="-"/>
              <a:defRPr/>
            </a:pPr>
            <a:r>
              <a:rPr lang="cs-CZ" smtClean="0"/>
              <a:t>novela  - zalhůtování soudů</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ctrTitle"/>
          </p:nvPr>
        </p:nvSpPr>
        <p:spPr/>
        <p:txBody>
          <a:bodyPr/>
          <a:lstStyle/>
          <a:p>
            <a:pPr eaLnBrk="1" hangingPunct="1">
              <a:defRPr/>
            </a:pPr>
            <a:r>
              <a:rPr lang="cs-CZ" smtClean="0"/>
              <a:t>Děkuji za pozornost</a:t>
            </a:r>
          </a:p>
        </p:txBody>
      </p:sp>
      <p:sp>
        <p:nvSpPr>
          <p:cNvPr id="40965" name="Rectangle 5"/>
          <p:cNvSpPr>
            <a:spLocks noGrp="1" noChangeArrowheads="1"/>
          </p:cNvSpPr>
          <p:nvPr>
            <p:ph type="subTitle" idx="1"/>
          </p:nvPr>
        </p:nvSpPr>
        <p:spPr/>
        <p:txBody>
          <a:bodyPr/>
          <a:lstStyle/>
          <a:p>
            <a:pPr eaLnBrk="1" hangingPunct="1">
              <a:defRPr/>
            </a:pPr>
            <a:r>
              <a:rPr lang="cs-CZ" smtClean="0"/>
              <a:t>natasa.chmelickova@mvcr.cz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r>
              <a:rPr lang="cs-CZ" sz="4000" smtClean="0"/>
              <a:t>Vyhoštění z pohledu judikatury ESLP</a:t>
            </a:r>
          </a:p>
        </p:txBody>
      </p:sp>
      <p:sp>
        <p:nvSpPr>
          <p:cNvPr id="7171" name="Rectangle 3"/>
          <p:cNvSpPr>
            <a:spLocks noGrp="1" noRot="1" noChangeArrowheads="1"/>
          </p:cNvSpPr>
          <p:nvPr>
            <p:ph type="body" idx="1"/>
          </p:nvPr>
        </p:nvSpPr>
        <p:spPr/>
        <p:txBody>
          <a:bodyPr/>
          <a:lstStyle/>
          <a:p>
            <a:pPr algn="just" eaLnBrk="1" hangingPunct="1">
              <a:lnSpc>
                <a:spcPct val="80000"/>
              </a:lnSpc>
              <a:buFont typeface="Arial" charset="0"/>
              <a:buNone/>
              <a:defRPr/>
            </a:pPr>
            <a:r>
              <a:rPr lang="cs-CZ" sz="2400" b="1" smtClean="0"/>
              <a:t>Př</a:t>
            </a:r>
            <a:r>
              <a:rPr lang="cs-CZ" sz="2400" b="1" smtClean="0">
                <a:latin typeface="Arial"/>
              </a:rPr>
              <a:t>í</a:t>
            </a:r>
            <a:r>
              <a:rPr lang="cs-CZ" sz="2400" b="1" smtClean="0"/>
              <a:t>pustnost vyho</a:t>
            </a:r>
            <a:r>
              <a:rPr lang="cs-CZ" sz="2400" b="1" smtClean="0">
                <a:latin typeface="Arial"/>
              </a:rPr>
              <a:t>š</a:t>
            </a:r>
            <a:r>
              <a:rPr lang="cs-CZ" sz="2400" b="1" smtClean="0"/>
              <a:t>těn</a:t>
            </a:r>
            <a:r>
              <a:rPr lang="cs-CZ" sz="2400" b="1" smtClean="0">
                <a:latin typeface="Arial"/>
              </a:rPr>
              <a:t>í</a:t>
            </a:r>
            <a:r>
              <a:rPr lang="cs-CZ" sz="2400" b="1" smtClean="0"/>
              <a:t> cizince z pohledu </a:t>
            </a:r>
            <a:r>
              <a:rPr lang="cs-CZ" sz="2400" b="1" smtClean="0">
                <a:latin typeface="Arial"/>
              </a:rPr>
              <a:t>…</a:t>
            </a:r>
            <a:r>
              <a:rPr lang="cs-CZ" sz="2400" b="1" smtClean="0">
                <a:solidFill>
                  <a:srgbClr val="F79646"/>
                </a:solidFill>
              </a:rPr>
              <a:t> </a:t>
            </a:r>
          </a:p>
          <a:p>
            <a:pPr algn="just" eaLnBrk="1" hangingPunct="1">
              <a:lnSpc>
                <a:spcPct val="80000"/>
              </a:lnSpc>
              <a:buFont typeface="Arial" charset="0"/>
              <a:buNone/>
              <a:defRPr/>
            </a:pPr>
            <a:r>
              <a:rPr lang="cs-CZ" sz="2400" b="1" smtClean="0">
                <a:latin typeface="Arial"/>
              </a:rPr>
              <a:t>…</a:t>
            </a:r>
            <a:r>
              <a:rPr lang="cs-CZ" sz="2400" b="1" smtClean="0"/>
              <a:t> čl</a:t>
            </a:r>
            <a:r>
              <a:rPr lang="cs-CZ" sz="2400" b="1" smtClean="0">
                <a:latin typeface="Arial"/>
              </a:rPr>
              <a:t>á</a:t>
            </a:r>
            <a:r>
              <a:rPr lang="cs-CZ" sz="2400" b="1" smtClean="0"/>
              <a:t>nku 3 </a:t>
            </a:r>
            <a:r>
              <a:rPr lang="cs-CZ" sz="2400" b="1" smtClean="0">
                <a:latin typeface="Arial"/>
              </a:rPr>
              <a:t>Ú</a:t>
            </a:r>
            <a:r>
              <a:rPr lang="cs-CZ" sz="2400" b="1" smtClean="0"/>
              <a:t>mluvy:</a:t>
            </a:r>
          </a:p>
          <a:p>
            <a:pPr algn="just" eaLnBrk="1" hangingPunct="1">
              <a:lnSpc>
                <a:spcPct val="80000"/>
              </a:lnSpc>
              <a:defRPr/>
            </a:pPr>
            <a:r>
              <a:rPr lang="cs-CZ" sz="2400" i="1" smtClean="0"/>
              <a:t>Nikdo nesm</a:t>
            </a:r>
            <a:r>
              <a:rPr lang="cs-CZ" sz="2400" i="1" smtClean="0">
                <a:latin typeface="Arial"/>
              </a:rPr>
              <a:t>í</a:t>
            </a:r>
            <a:r>
              <a:rPr lang="cs-CZ" sz="2400" i="1" smtClean="0"/>
              <a:t> být mučen nebo podrobov</a:t>
            </a:r>
            <a:r>
              <a:rPr lang="cs-CZ" sz="2400" i="1" smtClean="0">
                <a:latin typeface="Arial"/>
              </a:rPr>
              <a:t>á</a:t>
            </a:r>
            <a:r>
              <a:rPr lang="cs-CZ" sz="2400" i="1" smtClean="0"/>
              <a:t>n nelidsk</a:t>
            </a:r>
            <a:r>
              <a:rPr lang="cs-CZ" sz="2400" i="1" smtClean="0">
                <a:latin typeface="Arial"/>
              </a:rPr>
              <a:t>é</a:t>
            </a:r>
            <a:r>
              <a:rPr lang="cs-CZ" sz="2400" i="1" smtClean="0"/>
              <a:t>mu či ponižuj</a:t>
            </a:r>
            <a:r>
              <a:rPr lang="cs-CZ" sz="2400" i="1" smtClean="0">
                <a:latin typeface="Arial"/>
              </a:rPr>
              <a:t>í</a:t>
            </a:r>
            <a:r>
              <a:rPr lang="cs-CZ" sz="2400" i="1" smtClean="0"/>
              <a:t>c</a:t>
            </a:r>
            <a:r>
              <a:rPr lang="cs-CZ" sz="2400" i="1" smtClean="0">
                <a:latin typeface="Arial"/>
              </a:rPr>
              <a:t>í</a:t>
            </a:r>
            <a:r>
              <a:rPr lang="cs-CZ" sz="2400" i="1" smtClean="0"/>
              <a:t>mu zach</a:t>
            </a:r>
            <a:r>
              <a:rPr lang="cs-CZ" sz="2400" i="1" smtClean="0">
                <a:latin typeface="Arial"/>
              </a:rPr>
              <a:t>á</a:t>
            </a:r>
            <a:r>
              <a:rPr lang="cs-CZ" sz="2400" i="1" smtClean="0"/>
              <a:t>zen</a:t>
            </a:r>
            <a:r>
              <a:rPr lang="cs-CZ" sz="2400" i="1" smtClean="0">
                <a:latin typeface="Arial"/>
              </a:rPr>
              <a:t>í</a:t>
            </a:r>
            <a:r>
              <a:rPr lang="cs-CZ" sz="2400" i="1" smtClean="0"/>
              <a:t> anebo trestu.</a:t>
            </a:r>
            <a:endParaRPr lang="cs-CZ" sz="2400" smtClean="0"/>
          </a:p>
          <a:p>
            <a:pPr algn="just" eaLnBrk="1" hangingPunct="1">
              <a:lnSpc>
                <a:spcPct val="80000"/>
              </a:lnSpc>
              <a:buFont typeface="Arial" charset="0"/>
              <a:buNone/>
              <a:defRPr/>
            </a:pPr>
            <a:r>
              <a:rPr lang="cs-CZ" sz="2400" b="1" smtClean="0">
                <a:latin typeface="Arial"/>
              </a:rPr>
              <a:t>…</a:t>
            </a:r>
            <a:r>
              <a:rPr lang="cs-CZ" sz="2400" b="1" smtClean="0"/>
              <a:t> čl</a:t>
            </a:r>
            <a:r>
              <a:rPr lang="cs-CZ" sz="2400" b="1" smtClean="0">
                <a:latin typeface="Arial"/>
              </a:rPr>
              <a:t>á</a:t>
            </a:r>
            <a:r>
              <a:rPr lang="cs-CZ" sz="2400" b="1" smtClean="0"/>
              <a:t>nku 8 </a:t>
            </a:r>
            <a:r>
              <a:rPr lang="cs-CZ" sz="2400" b="1" smtClean="0">
                <a:latin typeface="Arial"/>
              </a:rPr>
              <a:t>Ú</a:t>
            </a:r>
            <a:r>
              <a:rPr lang="cs-CZ" sz="2400" b="1" smtClean="0"/>
              <a:t>mluvy:</a:t>
            </a:r>
          </a:p>
          <a:p>
            <a:pPr algn="just" eaLnBrk="1" hangingPunct="1">
              <a:lnSpc>
                <a:spcPct val="80000"/>
              </a:lnSpc>
              <a:defRPr/>
            </a:pPr>
            <a:r>
              <a:rPr lang="cs-CZ" sz="2400" i="1" smtClean="0"/>
              <a:t>(1) Každý m</a:t>
            </a:r>
            <a:r>
              <a:rPr lang="cs-CZ" sz="2400" i="1" smtClean="0">
                <a:latin typeface="Arial"/>
              </a:rPr>
              <a:t>á</a:t>
            </a:r>
            <a:r>
              <a:rPr lang="cs-CZ" sz="2400" i="1" smtClean="0"/>
              <a:t> pr</a:t>
            </a:r>
            <a:r>
              <a:rPr lang="cs-CZ" sz="2400" i="1" smtClean="0">
                <a:latin typeface="Arial"/>
              </a:rPr>
              <a:t>á</a:t>
            </a:r>
            <a:r>
              <a:rPr lang="cs-CZ" sz="2400" i="1" smtClean="0"/>
              <a:t>vo na respektov</a:t>
            </a:r>
            <a:r>
              <a:rPr lang="cs-CZ" sz="2400" i="1" smtClean="0">
                <a:latin typeface="Arial"/>
              </a:rPr>
              <a:t>á</a:t>
            </a:r>
            <a:r>
              <a:rPr lang="cs-CZ" sz="2400" i="1" smtClean="0"/>
              <a:t>n</a:t>
            </a:r>
            <a:r>
              <a:rPr lang="cs-CZ" sz="2400" i="1" smtClean="0">
                <a:latin typeface="Arial"/>
              </a:rPr>
              <a:t>í</a:t>
            </a:r>
            <a:r>
              <a:rPr lang="cs-CZ" sz="2400" i="1" smtClean="0"/>
              <a:t> sv</a:t>
            </a:r>
            <a:r>
              <a:rPr lang="cs-CZ" sz="2400" i="1" smtClean="0">
                <a:latin typeface="Arial"/>
              </a:rPr>
              <a:t>é</a:t>
            </a:r>
            <a:r>
              <a:rPr lang="cs-CZ" sz="2400" i="1" smtClean="0"/>
              <a:t>ho soukrom</a:t>
            </a:r>
            <a:r>
              <a:rPr lang="cs-CZ" sz="2400" i="1" smtClean="0">
                <a:latin typeface="Arial"/>
              </a:rPr>
              <a:t>é</a:t>
            </a:r>
            <a:r>
              <a:rPr lang="cs-CZ" sz="2400" i="1" smtClean="0"/>
              <a:t>ho a rodinn</a:t>
            </a:r>
            <a:r>
              <a:rPr lang="cs-CZ" sz="2400" i="1" smtClean="0">
                <a:latin typeface="Arial"/>
              </a:rPr>
              <a:t>é</a:t>
            </a:r>
            <a:r>
              <a:rPr lang="cs-CZ" sz="2400" i="1" smtClean="0"/>
              <a:t>ho života, obydl</a:t>
            </a:r>
            <a:r>
              <a:rPr lang="cs-CZ" sz="2400" i="1" smtClean="0">
                <a:latin typeface="Arial"/>
              </a:rPr>
              <a:t>í</a:t>
            </a:r>
            <a:r>
              <a:rPr lang="cs-CZ" sz="2400" i="1" smtClean="0"/>
              <a:t> a korespondence.</a:t>
            </a:r>
            <a:endParaRPr lang="cs-CZ" sz="2400" smtClean="0"/>
          </a:p>
          <a:p>
            <a:pPr algn="just" eaLnBrk="1" hangingPunct="1">
              <a:lnSpc>
                <a:spcPct val="80000"/>
              </a:lnSpc>
              <a:defRPr/>
            </a:pPr>
            <a:r>
              <a:rPr lang="cs-CZ" sz="2400" i="1" smtClean="0"/>
              <a:t>(2) St</a:t>
            </a:r>
            <a:r>
              <a:rPr lang="cs-CZ" sz="2400" i="1" smtClean="0">
                <a:latin typeface="Arial"/>
              </a:rPr>
              <a:t>á</a:t>
            </a:r>
            <a:r>
              <a:rPr lang="cs-CZ" sz="2400" i="1" smtClean="0"/>
              <a:t>tn</a:t>
            </a:r>
            <a:r>
              <a:rPr lang="cs-CZ" sz="2400" i="1" smtClean="0">
                <a:latin typeface="Arial"/>
              </a:rPr>
              <a:t>í</a:t>
            </a:r>
            <a:r>
              <a:rPr lang="cs-CZ" sz="2400" i="1" smtClean="0"/>
              <a:t> org</a:t>
            </a:r>
            <a:r>
              <a:rPr lang="cs-CZ" sz="2400" i="1" smtClean="0">
                <a:latin typeface="Arial"/>
              </a:rPr>
              <a:t>á</a:t>
            </a:r>
            <a:r>
              <a:rPr lang="cs-CZ" sz="2400" i="1" smtClean="0"/>
              <a:t>n nemůže do výkonu tohoto pr</a:t>
            </a:r>
            <a:r>
              <a:rPr lang="cs-CZ" sz="2400" i="1" smtClean="0">
                <a:latin typeface="Arial"/>
              </a:rPr>
              <a:t>á</a:t>
            </a:r>
            <a:r>
              <a:rPr lang="cs-CZ" sz="2400" i="1" smtClean="0"/>
              <a:t>va zasahovat kromě př</a:t>
            </a:r>
            <a:r>
              <a:rPr lang="cs-CZ" sz="2400" i="1" smtClean="0">
                <a:latin typeface="Arial"/>
              </a:rPr>
              <a:t>í</a:t>
            </a:r>
            <a:r>
              <a:rPr lang="cs-CZ" sz="2400" i="1" smtClean="0"/>
              <a:t>padů, kdy je to v souladu se z</a:t>
            </a:r>
            <a:r>
              <a:rPr lang="cs-CZ" sz="2400" i="1" smtClean="0">
                <a:latin typeface="Arial"/>
              </a:rPr>
              <a:t>á</a:t>
            </a:r>
            <a:r>
              <a:rPr lang="cs-CZ" sz="2400" i="1" smtClean="0"/>
              <a:t>konem a nezbytn</a:t>
            </a:r>
            <a:r>
              <a:rPr lang="cs-CZ" sz="2400" i="1" smtClean="0">
                <a:latin typeface="Arial"/>
              </a:rPr>
              <a:t>é</a:t>
            </a:r>
            <a:r>
              <a:rPr lang="cs-CZ" sz="2400" i="1" smtClean="0"/>
              <a:t> v demokratick</a:t>
            </a:r>
            <a:r>
              <a:rPr lang="cs-CZ" sz="2400" i="1" smtClean="0">
                <a:latin typeface="Arial"/>
              </a:rPr>
              <a:t>é</a:t>
            </a:r>
            <a:r>
              <a:rPr lang="cs-CZ" sz="2400" i="1" smtClean="0"/>
              <a:t> společnosti v z</a:t>
            </a:r>
            <a:r>
              <a:rPr lang="cs-CZ" sz="2400" i="1" smtClean="0">
                <a:latin typeface="Arial"/>
              </a:rPr>
              <a:t>á</a:t>
            </a:r>
            <a:r>
              <a:rPr lang="cs-CZ" sz="2400" i="1" smtClean="0"/>
              <a:t>jmu n</a:t>
            </a:r>
            <a:r>
              <a:rPr lang="cs-CZ" sz="2400" i="1" smtClean="0">
                <a:latin typeface="Arial"/>
              </a:rPr>
              <a:t>á</a:t>
            </a:r>
            <a:r>
              <a:rPr lang="cs-CZ" sz="2400" i="1" smtClean="0"/>
              <a:t>rodn</a:t>
            </a:r>
            <a:r>
              <a:rPr lang="cs-CZ" sz="2400" i="1" smtClean="0">
                <a:latin typeface="Arial"/>
              </a:rPr>
              <a:t>í</a:t>
            </a:r>
            <a:r>
              <a:rPr lang="cs-CZ" sz="2400" i="1" smtClean="0"/>
              <a:t> bezpečnosti, veřejn</a:t>
            </a:r>
            <a:r>
              <a:rPr lang="cs-CZ" sz="2400" i="1" smtClean="0">
                <a:latin typeface="Arial"/>
              </a:rPr>
              <a:t>é</a:t>
            </a:r>
            <a:r>
              <a:rPr lang="cs-CZ" sz="2400" i="1" smtClean="0"/>
              <a:t> bezpečnosti, hospod</a:t>
            </a:r>
            <a:r>
              <a:rPr lang="cs-CZ" sz="2400" i="1" smtClean="0">
                <a:latin typeface="Arial"/>
              </a:rPr>
              <a:t>á</a:t>
            </a:r>
            <a:r>
              <a:rPr lang="cs-CZ" sz="2400" i="1" smtClean="0"/>
              <a:t>řsk</a:t>
            </a:r>
            <a:r>
              <a:rPr lang="cs-CZ" sz="2400" i="1" smtClean="0">
                <a:latin typeface="Arial"/>
              </a:rPr>
              <a:t>é</a:t>
            </a:r>
            <a:r>
              <a:rPr lang="cs-CZ" sz="2400" i="1" smtClean="0"/>
              <a:t>ho blahobytu země, předch</a:t>
            </a:r>
            <a:r>
              <a:rPr lang="cs-CZ" sz="2400" i="1" smtClean="0">
                <a:latin typeface="Arial"/>
              </a:rPr>
              <a:t>á</a:t>
            </a:r>
            <a:r>
              <a:rPr lang="cs-CZ" sz="2400" i="1" smtClean="0"/>
              <a:t>zen</a:t>
            </a:r>
            <a:r>
              <a:rPr lang="cs-CZ" sz="2400" i="1" smtClean="0">
                <a:latin typeface="Arial"/>
              </a:rPr>
              <a:t>í</a:t>
            </a:r>
            <a:r>
              <a:rPr lang="cs-CZ" sz="2400" i="1" smtClean="0"/>
              <a:t> nepokojům a zločinnosti, ochrany zdrav</a:t>
            </a:r>
            <a:r>
              <a:rPr lang="cs-CZ" sz="2400" i="1" smtClean="0">
                <a:latin typeface="Arial"/>
              </a:rPr>
              <a:t>í</a:t>
            </a:r>
            <a:r>
              <a:rPr lang="cs-CZ" sz="2400" i="1" smtClean="0"/>
              <a:t> nebo mor</a:t>
            </a:r>
            <a:r>
              <a:rPr lang="cs-CZ" sz="2400" i="1" smtClean="0">
                <a:latin typeface="Arial"/>
              </a:rPr>
              <a:t>á</a:t>
            </a:r>
            <a:r>
              <a:rPr lang="cs-CZ" sz="2400" i="1" smtClean="0"/>
              <a:t>lky nebo ochrany pr</a:t>
            </a:r>
            <a:r>
              <a:rPr lang="cs-CZ" sz="2400" i="1" smtClean="0">
                <a:latin typeface="Arial"/>
              </a:rPr>
              <a:t>á</a:t>
            </a:r>
            <a:r>
              <a:rPr lang="cs-CZ" sz="2400" i="1" smtClean="0"/>
              <a:t>v a svobod jiných.</a:t>
            </a:r>
            <a:endParaRPr lang="cs-CZ" sz="2400" smtClean="0"/>
          </a:p>
          <a:p>
            <a:pPr algn="just" eaLnBrk="1" hangingPunct="1">
              <a:lnSpc>
                <a:spcPct val="80000"/>
              </a:lnSpc>
              <a:buFont typeface="Arial" charset="0"/>
              <a:buNone/>
              <a:defRPr/>
            </a:pPr>
            <a:endParaRPr lang="cs-CZ"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cs-CZ" sz="3200" b="1" smtClean="0"/>
              <a:t>Př</a:t>
            </a:r>
            <a:r>
              <a:rPr lang="cs-CZ" sz="3200" b="1" smtClean="0">
                <a:latin typeface="Arial"/>
              </a:rPr>
              <a:t>í</a:t>
            </a:r>
            <a:r>
              <a:rPr lang="cs-CZ" sz="3200" b="1" smtClean="0"/>
              <a:t>pustnost vyho</a:t>
            </a:r>
            <a:r>
              <a:rPr lang="cs-CZ" sz="3200" b="1" smtClean="0">
                <a:latin typeface="Arial"/>
              </a:rPr>
              <a:t>š</a:t>
            </a:r>
            <a:r>
              <a:rPr lang="cs-CZ" sz="3200" b="1" smtClean="0"/>
              <a:t>těn</a:t>
            </a:r>
            <a:r>
              <a:rPr lang="cs-CZ" sz="3200" b="1" smtClean="0">
                <a:latin typeface="Arial"/>
              </a:rPr>
              <a:t>í</a:t>
            </a:r>
            <a:r>
              <a:rPr lang="cs-CZ" sz="3200" b="1" smtClean="0"/>
              <a:t> cizince z pohledu čl</a:t>
            </a:r>
            <a:r>
              <a:rPr lang="cs-CZ" sz="3200" b="1" smtClean="0">
                <a:latin typeface="Arial"/>
              </a:rPr>
              <a:t>á</a:t>
            </a:r>
            <a:r>
              <a:rPr lang="cs-CZ" sz="3200" b="1" smtClean="0"/>
              <a:t>nku 3 </a:t>
            </a:r>
            <a:r>
              <a:rPr lang="cs-CZ" sz="3200" b="1" smtClean="0">
                <a:latin typeface="Arial"/>
              </a:rPr>
              <a:t>Ú</a:t>
            </a:r>
            <a:r>
              <a:rPr lang="cs-CZ" sz="3200" b="1" smtClean="0"/>
              <a:t>mluvy</a:t>
            </a:r>
          </a:p>
        </p:txBody>
      </p:sp>
      <p:sp>
        <p:nvSpPr>
          <p:cNvPr id="8195" name="Rectangle 3"/>
          <p:cNvSpPr>
            <a:spLocks noGrp="1" noRot="1" noChangeArrowheads="1"/>
          </p:cNvSpPr>
          <p:nvPr>
            <p:ph type="body" idx="1"/>
          </p:nvPr>
        </p:nvSpPr>
        <p:spPr/>
        <p:txBody>
          <a:bodyPr/>
          <a:lstStyle/>
          <a:p>
            <a:pPr eaLnBrk="1" hangingPunct="1">
              <a:lnSpc>
                <a:spcPct val="80000"/>
              </a:lnSpc>
              <a:defRPr/>
            </a:pPr>
            <a:r>
              <a:rPr lang="cs-CZ" sz="1800" smtClean="0"/>
              <a:t>Judikatura ESLP – opora pro interpretaci a aplikaci</a:t>
            </a:r>
          </a:p>
          <a:p>
            <a:pPr eaLnBrk="1" hangingPunct="1">
              <a:lnSpc>
                <a:spcPct val="80000"/>
              </a:lnSpc>
              <a:defRPr/>
            </a:pPr>
            <a:r>
              <a:rPr lang="cs-CZ" sz="1800" smtClean="0"/>
              <a:t>Pojmy – mučení, nelidské zacházení, ponižující zacházení, ponižující trest – rozdíl v gradaci</a:t>
            </a:r>
          </a:p>
          <a:p>
            <a:pPr eaLnBrk="1" hangingPunct="1">
              <a:lnSpc>
                <a:spcPct val="80000"/>
              </a:lnSpc>
              <a:buFont typeface="Arial" charset="0"/>
              <a:buNone/>
              <a:defRPr/>
            </a:pPr>
            <a:r>
              <a:rPr lang="cs-CZ" sz="1800" smtClean="0"/>
              <a:t>	</a:t>
            </a:r>
            <a:r>
              <a:rPr lang="cs-CZ" sz="1800" u="sng" smtClean="0"/>
              <a:t>Nelidské zacházení - </a:t>
            </a:r>
            <a:r>
              <a:rPr lang="cs-CZ" sz="1800" smtClean="0"/>
              <a:t> takové zacházení, které svévolně způsobuje těžké útrapy ať už psychické nebo fyzické, které jsou za dané situace neospravedlnitelné.  </a:t>
            </a:r>
          </a:p>
          <a:p>
            <a:pPr eaLnBrk="1" hangingPunct="1">
              <a:lnSpc>
                <a:spcPct val="80000"/>
              </a:lnSpc>
              <a:buFont typeface="Arial" charset="0"/>
              <a:buNone/>
              <a:defRPr/>
            </a:pPr>
            <a:r>
              <a:rPr lang="cs-CZ" sz="1800" smtClean="0"/>
              <a:t>	</a:t>
            </a:r>
            <a:r>
              <a:rPr lang="cs-CZ" sz="1800" u="sng" smtClean="0"/>
              <a:t>Mučení - </a:t>
            </a:r>
            <a:r>
              <a:rPr lang="cs-CZ" sz="1800" smtClean="0"/>
              <a:t> </a:t>
            </a:r>
            <a:r>
              <a:rPr lang="cs-CZ" sz="1800" u="sng" smtClean="0"/>
              <a:t>označení nelidského zacházení</a:t>
            </a:r>
            <a:r>
              <a:rPr lang="cs-CZ" sz="1800" smtClean="0"/>
              <a:t>, jehož účelem je získat informace nebo přiznání, popř. trestat, a které je obecně závažnější formou nelidského zacházení. Mučení je zvlášť zavrženíhodné úmyslné nelidské zacházení, které způsobuje velmi silné a kruté utrpení, je agravovanou formou krutého, nelidského nebo ponižujícího zacházení nebo trestání </a:t>
            </a:r>
          </a:p>
          <a:p>
            <a:pPr eaLnBrk="1" hangingPunct="1">
              <a:lnSpc>
                <a:spcPct val="80000"/>
              </a:lnSpc>
              <a:buFont typeface="Arial" charset="0"/>
              <a:buNone/>
              <a:defRPr/>
            </a:pPr>
            <a:r>
              <a:rPr lang="cs-CZ" sz="1800" smtClean="0"/>
              <a:t>	</a:t>
            </a:r>
            <a:r>
              <a:rPr lang="cs-CZ" sz="1800" u="sng" smtClean="0"/>
              <a:t>Zacházení</a:t>
            </a:r>
            <a:r>
              <a:rPr lang="cs-CZ" sz="1800" smtClean="0"/>
              <a:t> nebo </a:t>
            </a:r>
            <a:r>
              <a:rPr lang="cs-CZ" sz="1800" u="sng" smtClean="0"/>
              <a:t>trestání</a:t>
            </a:r>
            <a:r>
              <a:rPr lang="cs-CZ" sz="1800" smtClean="0"/>
              <a:t> jednotlivce lze pokládat za </a:t>
            </a:r>
            <a:r>
              <a:rPr lang="cs-CZ" sz="1800" u="sng" smtClean="0"/>
              <a:t>ponižující</a:t>
            </a:r>
            <a:r>
              <a:rPr lang="cs-CZ" sz="1800" smtClean="0"/>
              <a:t>, jestliže jej hrubě ponižuje před ostatními nebo jej nutí jednat proti své vůli nebo přesvědčení.</a:t>
            </a:r>
            <a:endParaRPr lang="cs-CZ" sz="1800" i="1" smtClean="0"/>
          </a:p>
          <a:p>
            <a:pPr eaLnBrk="1" hangingPunct="1">
              <a:lnSpc>
                <a:spcPct val="80000"/>
              </a:lnSpc>
              <a:buFont typeface="Arial" charset="0"/>
              <a:buNone/>
              <a:defRPr/>
            </a:pPr>
            <a:r>
              <a:rPr lang="cs-CZ" sz="1600" i="1" smtClean="0"/>
              <a:t>Ireland proti Spojenému království, s</a:t>
            </a:r>
            <a:r>
              <a:rPr lang="de-DE" sz="1600" i="1" smtClean="0"/>
              <a:t>tížnost č. 5310/71</a:t>
            </a:r>
            <a:r>
              <a:rPr lang="cs-CZ" sz="1600" i="1" smtClean="0"/>
              <a:t>  </a:t>
            </a:r>
          </a:p>
          <a:p>
            <a:pPr eaLnBrk="1" hangingPunct="1">
              <a:lnSpc>
                <a:spcPct val="80000"/>
              </a:lnSpc>
              <a:buFont typeface="Arial" charset="0"/>
              <a:buNone/>
              <a:defRPr/>
            </a:pPr>
            <a:r>
              <a:rPr lang="cs-CZ" sz="1600" i="1" smtClean="0"/>
              <a:t>Greek case, s</a:t>
            </a:r>
            <a:r>
              <a:rPr lang="de-DE" sz="1600" i="1" smtClean="0"/>
              <a:t>tížnost č. 3321/67</a:t>
            </a:r>
            <a:r>
              <a:rPr lang="cs-CZ" sz="1600" i="1" smtClean="0"/>
              <a:t>  </a:t>
            </a:r>
          </a:p>
          <a:p>
            <a:pPr eaLnBrk="1" hangingPunct="1">
              <a:lnSpc>
                <a:spcPct val="80000"/>
              </a:lnSpc>
              <a:buFont typeface="Arial" charset="0"/>
              <a:buNone/>
              <a:defRPr/>
            </a:pPr>
            <a:r>
              <a:rPr lang="cs-CZ" sz="1600" i="1" smtClean="0"/>
              <a:t>Tyrer proti Spojenému království, s</a:t>
            </a:r>
            <a:r>
              <a:rPr lang="de-DE" sz="1600" i="1" smtClean="0"/>
              <a:t>tížnost č. 5856/72</a:t>
            </a:r>
            <a:r>
              <a:rPr lang="cs-CZ" sz="1600" i="1" smtClean="0"/>
              <a:t> </a:t>
            </a:r>
          </a:p>
          <a:p>
            <a:pPr eaLnBrk="1" hangingPunct="1">
              <a:lnSpc>
                <a:spcPct val="80000"/>
              </a:lnSpc>
              <a:buFont typeface="Arial" charset="0"/>
              <a:buNone/>
              <a:defRPr/>
            </a:pPr>
            <a:r>
              <a:rPr lang="cs-CZ" sz="1600" i="1" smtClean="0"/>
              <a:t>Labita proti Itálii, s</a:t>
            </a:r>
            <a:r>
              <a:rPr lang="de-DE" sz="1600" i="1" smtClean="0"/>
              <a:t>tížnost č. 26772/95</a:t>
            </a:r>
            <a:r>
              <a:rPr lang="cs-CZ" sz="1600" i="1" smtClean="0"/>
              <a:t>  </a:t>
            </a:r>
          </a:p>
          <a:p>
            <a:pPr eaLnBrk="1" hangingPunct="1">
              <a:lnSpc>
                <a:spcPct val="80000"/>
              </a:lnSpc>
              <a:buFont typeface="Arial" charset="0"/>
              <a:buNone/>
              <a:defRPr/>
            </a:pPr>
            <a:r>
              <a:rPr lang="cs-CZ" sz="1600" i="1" smtClean="0"/>
              <a:t>Costello-Roberts proti Spojenému království, stížnost č. 13134/87</a:t>
            </a:r>
            <a:r>
              <a:rPr lang="cs-CZ" sz="1800" i="1"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Rot="1" noChangeArrowheads="1"/>
          </p:cNvSpPr>
          <p:nvPr>
            <p:ph type="title"/>
          </p:nvPr>
        </p:nvSpPr>
        <p:spPr/>
        <p:txBody>
          <a:bodyPr/>
          <a:lstStyle/>
          <a:p>
            <a:pPr eaLnBrk="1" hangingPunct="1">
              <a:defRPr/>
            </a:pPr>
            <a:r>
              <a:rPr lang="cs-CZ" smtClean="0"/>
              <a:t>Charakteristika čl.3</a:t>
            </a:r>
          </a:p>
        </p:txBody>
      </p:sp>
      <p:sp>
        <p:nvSpPr>
          <p:cNvPr id="9221" name="Rectangle 5"/>
          <p:cNvSpPr>
            <a:spLocks noGrp="1" noRot="1" noChangeArrowheads="1"/>
          </p:cNvSpPr>
          <p:nvPr>
            <p:ph type="body" idx="1"/>
          </p:nvPr>
        </p:nvSpPr>
        <p:spPr/>
        <p:txBody>
          <a:bodyPr/>
          <a:lstStyle/>
          <a:p>
            <a:pPr eaLnBrk="1" hangingPunct="1">
              <a:lnSpc>
                <a:spcPct val="90000"/>
              </a:lnSpc>
              <a:defRPr/>
            </a:pPr>
            <a:r>
              <a:rPr lang="cs-CZ" sz="2400" smtClean="0"/>
              <a:t>Jedno z nejzákladnějších ustanovení úmluvy – odráží základní hodnotu demokratické společnosti</a:t>
            </a:r>
          </a:p>
          <a:p>
            <a:pPr eaLnBrk="1" hangingPunct="1">
              <a:lnSpc>
                <a:spcPct val="90000"/>
              </a:lnSpc>
              <a:defRPr/>
            </a:pPr>
            <a:r>
              <a:rPr lang="cs-CZ" sz="2400" smtClean="0"/>
              <a:t>Absolutní charakter – nejsou povoleny výjimky (čl.15 odst.2) – srovnej čl.33 Ženevské úmluvy</a:t>
            </a:r>
          </a:p>
          <a:p>
            <a:pPr eaLnBrk="1" hangingPunct="1">
              <a:lnSpc>
                <a:spcPct val="90000"/>
              </a:lnSpc>
              <a:defRPr/>
            </a:pPr>
            <a:r>
              <a:rPr lang="cs-CZ" sz="2400" smtClean="0"/>
              <a:t>Interpretace tak, aby jeho záruky byly praktické a účinné, dynamická interpretace</a:t>
            </a:r>
          </a:p>
          <a:p>
            <a:pPr eaLnBrk="1" hangingPunct="1">
              <a:lnSpc>
                <a:spcPct val="90000"/>
              </a:lnSpc>
              <a:defRPr/>
            </a:pPr>
            <a:r>
              <a:rPr lang="cs-CZ" sz="2400" smtClean="0"/>
              <a:t>Špatné zacházení musí dosáhnout určité intenzity </a:t>
            </a:r>
          </a:p>
          <a:p>
            <a:pPr eaLnBrk="1" hangingPunct="1">
              <a:lnSpc>
                <a:spcPct val="90000"/>
              </a:lnSpc>
              <a:defRPr/>
            </a:pPr>
            <a:r>
              <a:rPr lang="cs-CZ" sz="2400" smtClean="0"/>
              <a:t>Původcem hrozby nemusí být jen stát </a:t>
            </a:r>
          </a:p>
          <a:p>
            <a:pPr eaLnBrk="1" hangingPunct="1">
              <a:lnSpc>
                <a:spcPct val="90000"/>
              </a:lnSpc>
              <a:defRPr/>
            </a:pPr>
            <a:r>
              <a:rPr lang="cs-CZ" sz="2400" smtClean="0"/>
              <a:t>Vyhoštění cizince může založit odpovědnost státu podle čl.3 – extrateritorialita</a:t>
            </a:r>
          </a:p>
          <a:p>
            <a:pPr eaLnBrk="1" hangingPunct="1">
              <a:lnSpc>
                <a:spcPct val="90000"/>
              </a:lnSpc>
              <a:defRPr/>
            </a:pPr>
            <a:endParaRPr lang="cs-CZ" sz="2400" smtClean="0"/>
          </a:p>
          <a:p>
            <a:pPr eaLnBrk="1" hangingPunct="1">
              <a:lnSpc>
                <a:spcPct val="90000"/>
              </a:lnSpc>
              <a:defRPr/>
            </a:pPr>
            <a:endParaRPr lang="cs-CZ"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r>
              <a:rPr lang="cs-CZ" smtClean="0"/>
              <a:t>Čl.3 jako základní hodnota</a:t>
            </a:r>
          </a:p>
        </p:txBody>
      </p:sp>
      <p:sp>
        <p:nvSpPr>
          <p:cNvPr id="13315" name="Rectangle 3"/>
          <p:cNvSpPr>
            <a:spLocks noGrp="1" noRot="1" noChangeArrowheads="1"/>
          </p:cNvSpPr>
          <p:nvPr>
            <p:ph type="body" idx="1"/>
          </p:nvPr>
        </p:nvSpPr>
        <p:spPr/>
        <p:txBody>
          <a:bodyPr/>
          <a:lstStyle/>
          <a:p>
            <a:pPr eaLnBrk="1" hangingPunct="1">
              <a:lnSpc>
                <a:spcPct val="80000"/>
              </a:lnSpc>
              <a:defRPr/>
            </a:pPr>
            <a:r>
              <a:rPr lang="cs-CZ" sz="1800" smtClean="0"/>
              <a:t>Soering proti Spojenému království, stížnost č. 14038/88</a:t>
            </a:r>
          </a:p>
          <a:p>
            <a:pPr eaLnBrk="1" hangingPunct="1">
              <a:lnSpc>
                <a:spcPct val="80000"/>
              </a:lnSpc>
              <a:buFont typeface="Arial" charset="0"/>
              <a:buNone/>
              <a:defRPr/>
            </a:pPr>
            <a:r>
              <a:rPr lang="cs-CZ" sz="1800" smtClean="0"/>
              <a:t>Bod 88 odůvodnění: </a:t>
            </a:r>
          </a:p>
          <a:p>
            <a:pPr eaLnBrk="1" hangingPunct="1">
              <a:lnSpc>
                <a:spcPct val="80000"/>
              </a:lnSpc>
              <a:buFont typeface="Arial" charset="0"/>
              <a:buNone/>
              <a:defRPr/>
            </a:pPr>
            <a:endParaRPr lang="cs-CZ" sz="1800" smtClean="0"/>
          </a:p>
          <a:p>
            <a:pPr eaLnBrk="1" hangingPunct="1">
              <a:lnSpc>
                <a:spcPct val="80000"/>
              </a:lnSpc>
              <a:buFont typeface="Arial" charset="0"/>
              <a:buNone/>
              <a:defRPr/>
            </a:pPr>
            <a:r>
              <a:rPr lang="cs-CZ" sz="1800" smtClean="0"/>
              <a:t>	</a:t>
            </a:r>
            <a:r>
              <a:rPr lang="en-GB" sz="1800" smtClean="0"/>
              <a:t>Article 3</a:t>
            </a:r>
            <a:r>
              <a:rPr lang="cs-CZ" sz="1800" smtClean="0"/>
              <a:t> </a:t>
            </a:r>
            <a:r>
              <a:rPr lang="en-GB" sz="1800" smtClean="0"/>
              <a:t>makes no provision for exceptions and no derogation from it is permissible under Article 15</a:t>
            </a:r>
            <a:r>
              <a:rPr lang="cs-CZ" sz="1800" smtClean="0"/>
              <a:t> </a:t>
            </a:r>
            <a:r>
              <a:rPr lang="en-GB" sz="1800" smtClean="0"/>
              <a:t>in time of war or other national emergency. This absolute prohibition of torture and of inhuman or degrading treatment or punishment under the terms of the Convention shows that </a:t>
            </a:r>
            <a:r>
              <a:rPr lang="en-GB" sz="1800" u="sng" smtClean="0"/>
              <a:t>Article 3</a:t>
            </a:r>
            <a:r>
              <a:rPr lang="cs-CZ" sz="1800" u="sng" smtClean="0"/>
              <a:t> </a:t>
            </a:r>
            <a:r>
              <a:rPr lang="en-GB" sz="1800" u="sng" smtClean="0"/>
              <a:t>enshrines one of the fundamental values of the democratic societies making up the Council of Europe.</a:t>
            </a:r>
            <a:r>
              <a:rPr lang="en-GB" sz="1800" smtClean="0"/>
              <a:t> It is also to be found in similar terms in other international instruments such as the 1966 International Covenant on Civil and Political Rights and the 1969 American Convention on Human Rights and </a:t>
            </a:r>
            <a:r>
              <a:rPr lang="en-GB" sz="1800" u="sng" smtClean="0"/>
              <a:t>is generally recognised as an internationally accepted standard.</a:t>
            </a:r>
            <a:endParaRPr lang="cs-CZ" sz="1800" u="sng" smtClean="0"/>
          </a:p>
          <a:p>
            <a:pPr eaLnBrk="1" hangingPunct="1">
              <a:lnSpc>
                <a:spcPct val="80000"/>
              </a:lnSpc>
              <a:buFont typeface="Arial" charset="0"/>
              <a:buNone/>
              <a:defRPr/>
            </a:pPr>
            <a:endParaRPr lang="cs-CZ" sz="1800" u="sng" smtClean="0"/>
          </a:p>
          <a:p>
            <a:pPr eaLnBrk="1" hangingPunct="1">
              <a:lnSpc>
                <a:spcPct val="80000"/>
              </a:lnSpc>
              <a:buFont typeface="Arial" charset="0"/>
              <a:buNone/>
              <a:defRPr/>
            </a:pPr>
            <a:r>
              <a:rPr lang="cs-CZ" sz="1800" smtClean="0"/>
              <a:t>-   Potvrzeno mnoha dalšími rozsudky (např. Chahal proti Spojenému království – stížnost č. 22414/93, A. proti Nizozemí - stížnost č. 4900/06, Jabari proti Turecku - stížnost č. 40035/98)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ctrTitle"/>
          </p:nvPr>
        </p:nvSpPr>
        <p:spPr/>
        <p:txBody>
          <a:bodyPr/>
          <a:lstStyle/>
          <a:p>
            <a:pPr eaLnBrk="1" hangingPunct="1">
              <a:defRPr/>
            </a:pPr>
            <a:r>
              <a:rPr lang="cs-CZ" smtClean="0"/>
              <a:t>Absolutní charakter čl.3</a:t>
            </a:r>
          </a:p>
        </p:txBody>
      </p:sp>
      <p:sp>
        <p:nvSpPr>
          <p:cNvPr id="47109" name="Rectangle 5"/>
          <p:cNvSpPr>
            <a:spLocks noGrp="1" noChangeArrowheads="1"/>
          </p:cNvSpPr>
          <p:nvPr>
            <p:ph type="subTitle" idx="1"/>
          </p:nvPr>
        </p:nvSpPr>
        <p:spPr/>
        <p:txBody>
          <a:bodyPr/>
          <a:lstStyle/>
          <a:p>
            <a:pPr eaLnBrk="1" hangingPunct="1">
              <a:defRPr/>
            </a:pPr>
            <a:endParaRPr lang="cs-CZ" smtClean="0"/>
          </a:p>
        </p:txBody>
      </p:sp>
      <p:pic>
        <p:nvPicPr>
          <p:cNvPr id="10244" name="Picture 6" descr="MC900434411[1]"/>
          <p:cNvPicPr>
            <a:picLocks noChangeAspect="1" noChangeArrowheads="1"/>
          </p:cNvPicPr>
          <p:nvPr/>
        </p:nvPicPr>
        <p:blipFill>
          <a:blip r:embed="rId2" cstate="print"/>
          <a:srcRect/>
          <a:stretch>
            <a:fillRect/>
          </a:stretch>
        </p:blipFill>
        <p:spPr bwMode="auto">
          <a:xfrm>
            <a:off x="3429000" y="3810000"/>
            <a:ext cx="16256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r>
              <a:rPr lang="cs-CZ" smtClean="0"/>
              <a:t>Absolutní charakter čl.3</a:t>
            </a:r>
          </a:p>
        </p:txBody>
      </p:sp>
      <p:sp>
        <p:nvSpPr>
          <p:cNvPr id="14339" name="Rectangle 3"/>
          <p:cNvSpPr>
            <a:spLocks noGrp="1" noRot="1" noChangeArrowheads="1"/>
          </p:cNvSpPr>
          <p:nvPr>
            <p:ph type="body" idx="1"/>
          </p:nvPr>
        </p:nvSpPr>
        <p:spPr/>
        <p:txBody>
          <a:bodyPr/>
          <a:lstStyle/>
          <a:p>
            <a:pPr eaLnBrk="1" hangingPunct="1">
              <a:lnSpc>
                <a:spcPct val="80000"/>
              </a:lnSpc>
              <a:defRPr/>
            </a:pPr>
            <a:r>
              <a:rPr lang="cs-CZ" sz="2400" smtClean="0"/>
              <a:t>Čl. 15 odst. 2 Úmluvy </a:t>
            </a:r>
          </a:p>
          <a:p>
            <a:pPr eaLnBrk="1" hangingPunct="1">
              <a:lnSpc>
                <a:spcPct val="80000"/>
              </a:lnSpc>
              <a:defRPr/>
            </a:pPr>
            <a:r>
              <a:rPr lang="cs-CZ" sz="2400" smtClean="0"/>
              <a:t>Ireland proti UK: „It follows that the prohibition under Article 3 of the Convention </a:t>
            </a:r>
            <a:r>
              <a:rPr lang="cs-CZ" sz="2400" i="1" smtClean="0"/>
              <a:t>is an absolute one </a:t>
            </a:r>
            <a:r>
              <a:rPr lang="cs-CZ" sz="2400" smtClean="0"/>
              <a:t>and that there can never be under the Convention, or under international law, a justification for acts in breach of that provision. … The Convention prohibits in absolute terms torture and inhuman or degrading treatment or punishment, irrespective of the victim’s conduct.“ </a:t>
            </a:r>
          </a:p>
          <a:p>
            <a:pPr eaLnBrk="1" hangingPunct="1">
              <a:lnSpc>
                <a:spcPct val="80000"/>
              </a:lnSpc>
              <a:defRPr/>
            </a:pPr>
            <a:r>
              <a:rPr lang="cs-CZ" sz="2400" smtClean="0"/>
              <a:t>Chahal proti Spojenému království, Saadi proti Spojenému království - stížnost č. 13229/03 – potvrzeno (hmotně právní pohled)</a:t>
            </a:r>
          </a:p>
          <a:p>
            <a:pPr eaLnBrk="1" hangingPunct="1">
              <a:lnSpc>
                <a:spcPct val="80000"/>
              </a:lnSpc>
              <a:defRPr/>
            </a:pPr>
            <a:r>
              <a:rPr lang="cs-CZ" sz="2400" smtClean="0"/>
              <a:t>Jabari proti Turecku – procesně právní pohled</a:t>
            </a:r>
          </a:p>
          <a:p>
            <a:pPr eaLnBrk="1" hangingPunct="1">
              <a:lnSpc>
                <a:spcPct val="80000"/>
              </a:lnSpc>
              <a:defRPr/>
            </a:pPr>
            <a:r>
              <a:rPr lang="cs-CZ" sz="2400" smtClean="0"/>
              <a:t>Snahy UK (a dalších) o prolomení, diplomatické záruky (případ Slovenska)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ompas">
  <a:themeElements>
    <a:clrScheme name="Kompa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Kompas">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ompa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Kompa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Kompa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Kompa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Kompa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Kompa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Kompa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Kompa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Kompa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Compass</Template>
  <TotalTime>425</TotalTime>
  <Words>2073</Words>
  <Application>Microsoft Office PowerPoint</Application>
  <PresentationFormat>Předvádění na obrazovce (4:3)</PresentationFormat>
  <Paragraphs>223</Paragraphs>
  <Slides>38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38</vt:i4>
      </vt:variant>
    </vt:vector>
  </HeadingPairs>
  <TitlesOfParts>
    <vt:vector size="43" baseType="lpstr">
      <vt:lpstr>Tahoma</vt:lpstr>
      <vt:lpstr>Arial</vt:lpstr>
      <vt:lpstr>Wingdings</vt:lpstr>
      <vt:lpstr>Calibri</vt:lpstr>
      <vt:lpstr>Kompas</vt:lpstr>
      <vt:lpstr>Vyhoštění</vt:lpstr>
      <vt:lpstr>Obsah přednášky</vt:lpstr>
      <vt:lpstr>Vyhoštění z pohledu judikatury ESLP</vt:lpstr>
      <vt:lpstr>Vyhoštění z pohledu judikatury ESLP</vt:lpstr>
      <vt:lpstr>Přípustnost vyhoštění cizince z pohledu článku 3 Úmluvy</vt:lpstr>
      <vt:lpstr>Charakteristika čl.3</vt:lpstr>
      <vt:lpstr>Čl.3 jako základní hodnota</vt:lpstr>
      <vt:lpstr>Absolutní charakter čl.3</vt:lpstr>
      <vt:lpstr>Absolutní charakter čl.3</vt:lpstr>
      <vt:lpstr>Dynamická interpretace</vt:lpstr>
      <vt:lpstr>Vyhodnocování rizika „špatného zacházení</vt:lpstr>
      <vt:lpstr>Původci hrozby</vt:lpstr>
      <vt:lpstr>Vývoj judikatury k čl.3 v oblasti vyhoštění</vt:lpstr>
      <vt:lpstr>Snímek 14</vt:lpstr>
      <vt:lpstr>Individuální charakter rizika</vt:lpstr>
      <vt:lpstr>Čl.8</vt:lpstr>
      <vt:lpstr>Snímek 17</vt:lpstr>
      <vt:lpstr>Rodinný a soukromý život</vt:lpstr>
      <vt:lpstr>Snímek 19</vt:lpstr>
      <vt:lpstr>Sloučení rodiny (na příjezdu)</vt:lpstr>
      <vt:lpstr>Vyhoštění a čl.8 (na odjezdu)</vt:lpstr>
      <vt:lpstr>Nezbytnost zásahu v demokratické společnosti</vt:lpstr>
      <vt:lpstr>Snímek 23</vt:lpstr>
      <vt:lpstr>Právo EU</vt:lpstr>
      <vt:lpstr>     Návratová směrnice</vt:lpstr>
      <vt:lpstr>Snímek 26</vt:lpstr>
      <vt:lpstr>Snímek 27</vt:lpstr>
      <vt:lpstr>Snímek 28</vt:lpstr>
      <vt:lpstr>Snímek 29</vt:lpstr>
      <vt:lpstr>Zajištění</vt:lpstr>
      <vt:lpstr>Národní úprava</vt:lpstr>
      <vt:lpstr>Správní vyhoštění (§118 a n.)</vt:lpstr>
      <vt:lpstr>Režim vyhoštění občanů EU a jejich rodinných příslušníků</vt:lpstr>
      <vt:lpstr>Čl.27 – obecné zásady</vt:lpstr>
      <vt:lpstr>Čl. 28 – ochrana před vyhoštěním</vt:lpstr>
      <vt:lpstr>§119 odst.2 a 3</vt:lpstr>
      <vt:lpstr>Snímek 37</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Pořízek Pavel JUDr.</dc:creator>
  <cp:lastModifiedBy>porizek</cp:lastModifiedBy>
  <cp:revision>65</cp:revision>
  <cp:lastPrinted>1601-01-01T00:00:00Z</cp:lastPrinted>
  <dcterms:created xsi:type="dcterms:W3CDTF">1601-01-01T00:00:00Z</dcterms:created>
  <dcterms:modified xsi:type="dcterms:W3CDTF">2010-11-29T11:21:57Z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