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72" r:id="rId5"/>
    <p:sldId id="283" r:id="rId6"/>
    <p:sldId id="284" r:id="rId7"/>
    <p:sldId id="281" r:id="rId8"/>
    <p:sldId id="282" r:id="rId9"/>
    <p:sldId id="288" r:id="rId10"/>
    <p:sldId id="293" r:id="rId11"/>
    <p:sldId id="294" r:id="rId12"/>
    <p:sldId id="290" r:id="rId13"/>
    <p:sldId id="292" r:id="rId14"/>
    <p:sldId id="286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273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3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15C66-B711-4C8F-A77F-5FD06A36A74D}" type="datetimeFigureOut">
              <a:rPr lang="cs-CZ" smtClean="0"/>
              <a:t>10.1.2011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2F983-0909-4D8F-9686-A86D816A34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439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601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628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707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923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70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87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37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ppt_CZ_uvod_f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22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79625" y="1593850"/>
            <a:ext cx="5689600" cy="1944688"/>
          </a:xfrm>
        </p:spPr>
        <p:txBody>
          <a:bodyPr/>
          <a:lstStyle>
            <a:lvl1pPr>
              <a:defRPr sz="4200" b="1">
                <a:solidFill>
                  <a:srgbClr val="7B3589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79625" y="3789363"/>
            <a:ext cx="5689600" cy="1752600"/>
          </a:xfrm>
        </p:spPr>
        <p:txBody>
          <a:bodyPr lIns="0" tIns="0" rIns="0" bIns="0"/>
          <a:lstStyle>
            <a:lvl1pPr marL="0" indent="0">
              <a:buFontTx/>
              <a:buNone/>
              <a:defRPr sz="2600" b="0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03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225425"/>
            <a:ext cx="2057400" cy="60340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225425"/>
            <a:ext cx="6019800" cy="60340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41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7B3589"/>
                </a:solidFill>
              </a:defRPr>
            </a:lvl1pPr>
          </a:lstStyle>
          <a:p>
            <a:r>
              <a:rPr lang="cs-CZ" dirty="0" err="1" smtClean="0"/>
              <a:t>kkk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96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7335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17335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6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41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87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58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99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57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ppt_CZ_vnitrek_fin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53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6350" y="225425"/>
            <a:ext cx="4087813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335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50825" y="142875"/>
            <a:ext cx="7207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5BEA309-9778-4774-9B84-8C18C64A935D}" type="slidenum">
              <a:rPr lang="cs-CZ" sz="3000" b="1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cs-CZ" sz="30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000" b="1">
          <a:solidFill>
            <a:srgbClr val="7B358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Internet and Free </a:t>
            </a:r>
            <a:r>
              <a:rPr lang="cs-CZ" dirty="0" err="1" smtClean="0"/>
              <a:t>Speech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b="0" dirty="0" smtClean="0"/>
              <a:t>(</a:t>
            </a:r>
            <a:r>
              <a:rPr lang="cs-CZ" sz="2000" b="0" dirty="0" err="1" smtClean="0"/>
              <a:t>held</a:t>
            </a:r>
            <a:r>
              <a:rPr lang="cs-CZ" sz="2000" b="0" dirty="0" smtClean="0"/>
              <a:t> on 2</a:t>
            </a:r>
            <a:r>
              <a:rPr lang="cs-CZ" sz="2000" b="0" baseline="30000" dirty="0" smtClean="0"/>
              <a:t>nd</a:t>
            </a:r>
            <a:r>
              <a:rPr lang="cs-CZ" sz="2000" b="0" dirty="0" smtClean="0"/>
              <a:t> </a:t>
            </a:r>
            <a:r>
              <a:rPr lang="cs-CZ" sz="2000" b="0" dirty="0" err="1" smtClean="0"/>
              <a:t>November</a:t>
            </a:r>
            <a:r>
              <a:rPr lang="cs-CZ" sz="2000" b="0" dirty="0" smtClean="0"/>
              <a:t> 2010)</a:t>
            </a:r>
            <a:endParaRPr lang="en-US" b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MVV60K Media </a:t>
            </a:r>
            <a:r>
              <a:rPr lang="cs-CZ" dirty="0" err="1" smtClean="0"/>
              <a:t>Law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interconnected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endParaRPr lang="cs-CZ" dirty="0"/>
          </a:p>
          <a:p>
            <a:r>
              <a:rPr lang="cs-CZ" dirty="0" smtClean="0"/>
              <a:t>TCP/IP, WWW, e-mail, DNS</a:t>
            </a:r>
            <a:endParaRPr lang="en-US" dirty="0"/>
          </a:p>
        </p:txBody>
      </p:sp>
      <p:pic>
        <p:nvPicPr>
          <p:cNvPr id="3074" name="Picture 2" descr="http://xspblog.com/wp-content/uploads/2008/05/jitcrun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96" y="3573016"/>
            <a:ext cx="37528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 rot="19649812">
            <a:off x="4281521" y="4602508"/>
            <a:ext cx="4584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www.warriorsofthenet.net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0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800" b="0" i="1" dirty="0"/>
              <a:t>„</a:t>
            </a: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golden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age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was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first</a:t>
            </a:r>
            <a:r>
              <a:rPr lang="en-US" sz="2800" b="0" i="1" dirty="0"/>
              <a:t>; </a:t>
            </a:r>
            <a:r>
              <a:rPr lang="en-US" sz="2800" b="0" i="1" dirty="0" smtClean="0"/>
              <a:t>when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man</a:t>
            </a:r>
            <a:r>
              <a:rPr lang="en-US" sz="2800" b="0" i="1" dirty="0"/>
              <a:t>, </a:t>
            </a:r>
            <a:r>
              <a:rPr lang="en-US" sz="2800" b="0" i="1" dirty="0" smtClean="0"/>
              <a:t>yet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new,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cs-CZ" sz="2800" i="1" dirty="0" smtClean="0">
                <a:solidFill>
                  <a:srgbClr val="FF0000"/>
                </a:solidFill>
              </a:rPr>
              <a:t>n</a:t>
            </a:r>
            <a:r>
              <a:rPr lang="en-US" sz="2800" i="1" dirty="0" smtClean="0">
                <a:solidFill>
                  <a:srgbClr val="FF0000"/>
                </a:solidFill>
              </a:rPr>
              <a:t>o </a:t>
            </a:r>
            <a:r>
              <a:rPr lang="en-US" sz="2800" i="1" dirty="0">
                <a:solidFill>
                  <a:srgbClr val="FF0000"/>
                </a:solidFill>
              </a:rPr>
              <a:t>rule </a:t>
            </a:r>
            <a:r>
              <a:rPr lang="en-US" sz="2800" i="1" dirty="0" smtClean="0">
                <a:solidFill>
                  <a:srgbClr val="FF0000"/>
                </a:solidFill>
              </a:rPr>
              <a:t>but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uncorrupted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reason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b="0" i="1" dirty="0" smtClean="0"/>
              <a:t>knew,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cs-CZ" sz="2800" b="0" i="1" dirty="0" smtClean="0"/>
              <a:t>a</a:t>
            </a:r>
            <a:r>
              <a:rPr lang="en-US" sz="2800" b="0" i="1" dirty="0" err="1" smtClean="0"/>
              <a:t>nd</a:t>
            </a:r>
            <a:r>
              <a:rPr lang="en-US" sz="2800" b="0" i="1" dirty="0"/>
              <a:t>, </a:t>
            </a:r>
            <a:r>
              <a:rPr lang="en-US" sz="2800" b="0" i="1" dirty="0" smtClean="0"/>
              <a:t>with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 native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bent</a:t>
            </a:r>
            <a:r>
              <a:rPr lang="en-US" sz="2800" b="0" i="1" dirty="0"/>
              <a:t>, </a:t>
            </a:r>
            <a:r>
              <a:rPr lang="en-US" sz="2800" b="0" i="1" dirty="0" smtClean="0"/>
              <a:t>did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good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pursue.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Unforced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by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punishment</a:t>
            </a:r>
            <a:r>
              <a:rPr lang="en-US" sz="2800" i="1" dirty="0">
                <a:solidFill>
                  <a:srgbClr val="FF0000"/>
                </a:solidFill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</a:rPr>
              <a:t>unawed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by fear</a:t>
            </a:r>
            <a:r>
              <a:rPr lang="en-US" sz="2800" b="0" i="1" dirty="0" smtClean="0"/>
              <a:t>,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cs-CZ" sz="2800" b="0" i="1" dirty="0" smtClean="0"/>
              <a:t>h</a:t>
            </a:r>
            <a:r>
              <a:rPr lang="en-US" sz="2800" b="0" i="1" dirty="0" smtClean="0"/>
              <a:t>is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words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were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simple</a:t>
            </a:r>
            <a:r>
              <a:rPr lang="en-US" sz="2800" b="0" i="1" dirty="0"/>
              <a:t>, </a:t>
            </a:r>
            <a:r>
              <a:rPr lang="en-US" sz="2800" b="0" i="1" dirty="0" smtClean="0"/>
              <a:t>and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his </a:t>
            </a:r>
            <a:r>
              <a:rPr lang="en-US" sz="2800" b="0" i="1" dirty="0"/>
              <a:t>soul </a:t>
            </a:r>
            <a:r>
              <a:rPr lang="en-US" sz="2800" b="0" i="1" dirty="0" smtClean="0"/>
              <a:t>sincere;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Needless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was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written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law</a:t>
            </a:r>
            <a:r>
              <a:rPr lang="en-US" sz="2800" b="0" i="1" dirty="0"/>
              <a:t>, </a:t>
            </a:r>
            <a:r>
              <a:rPr lang="en-US" sz="2800" b="0" i="1" dirty="0" smtClean="0"/>
              <a:t>where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none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oppress</a:t>
            </a:r>
            <a:r>
              <a:rPr lang="cs-CZ" sz="2800" b="0" i="1" dirty="0" smtClean="0"/>
              <a:t>e</a:t>
            </a:r>
            <a:r>
              <a:rPr lang="en-US" sz="2800" b="0" i="1" dirty="0" smtClean="0"/>
              <a:t>d</a:t>
            </a:r>
            <a:r>
              <a:rPr lang="cs-CZ" sz="2800" b="0" i="1" dirty="0" smtClean="0"/>
              <a:t>;</a:t>
            </a:r>
            <a:endParaRPr lang="cs-CZ" sz="2800" b="0" dirty="0"/>
          </a:p>
          <a:p>
            <a:pPr marL="0" indent="0" algn="ctr">
              <a:buNone/>
            </a:pP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law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of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man was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written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in </a:t>
            </a:r>
            <a:r>
              <a:rPr lang="en-US" sz="2800" b="0" i="1" dirty="0"/>
              <a:t>his breast!“</a:t>
            </a:r>
            <a:endParaRPr lang="en-US" sz="2800" b="0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PubliusOvidius</a:t>
            </a:r>
            <a:r>
              <a:rPr lang="en-US" dirty="0" smtClean="0"/>
              <a:t> </a:t>
            </a:r>
            <a:r>
              <a:rPr lang="en-US" dirty="0" err="1"/>
              <a:t>Naso</a:t>
            </a:r>
            <a:r>
              <a:rPr lang="en-US" dirty="0"/>
              <a:t>, Metamorphoses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37349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John </a:t>
            </a:r>
            <a:r>
              <a:rPr lang="cs-CZ" dirty="0" err="1" smtClean="0"/>
              <a:t>Perry</a:t>
            </a:r>
            <a:r>
              <a:rPr lang="cs-CZ" dirty="0" smtClean="0"/>
              <a:t> </a:t>
            </a:r>
            <a:r>
              <a:rPr lang="cs-CZ" dirty="0" err="1" smtClean="0"/>
              <a:t>Barlow</a:t>
            </a:r>
            <a:r>
              <a:rPr lang="cs-CZ" dirty="0" smtClean="0"/>
              <a:t> (USA)</a:t>
            </a:r>
          </a:p>
        </p:txBody>
      </p:sp>
      <p:pic>
        <p:nvPicPr>
          <p:cNvPr id="4098" name="Picture 2" descr="http://www.njla.org/conference/2007/johnbarlo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04864"/>
            <a:ext cx="2381250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732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John </a:t>
            </a:r>
            <a:r>
              <a:rPr lang="cs-CZ" dirty="0" err="1" smtClean="0"/>
              <a:t>Perry</a:t>
            </a:r>
            <a:r>
              <a:rPr lang="cs-CZ" dirty="0" smtClean="0"/>
              <a:t> </a:t>
            </a:r>
            <a:r>
              <a:rPr lang="cs-CZ" dirty="0" err="1" smtClean="0"/>
              <a:t>Barlow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advocate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Has </a:t>
            </a:r>
            <a:r>
              <a:rPr lang="cs-CZ" dirty="0" err="1" smtClean="0"/>
              <a:t>popularized</a:t>
            </a:r>
            <a:r>
              <a:rPr lang="cs-CZ" dirty="0" smtClean="0"/>
              <a:t> Internet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A co-</a:t>
            </a:r>
            <a:r>
              <a:rPr lang="cs-CZ" dirty="0" err="1" smtClean="0"/>
              <a:t>founder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Electronic</a:t>
            </a:r>
            <a:r>
              <a:rPr lang="cs-CZ" dirty="0" smtClean="0"/>
              <a:t> </a:t>
            </a:r>
            <a:r>
              <a:rPr lang="cs-CZ" dirty="0" err="1" smtClean="0"/>
              <a:t>Frontier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 (EFF)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Has </a:t>
            </a:r>
            <a:r>
              <a:rPr lang="cs-CZ" dirty="0" err="1" smtClean="0"/>
              <a:t>initiated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agains</a:t>
            </a:r>
            <a:r>
              <a:rPr lang="cs-CZ" dirty="0" smtClean="0"/>
              <a:t> „Communications </a:t>
            </a:r>
            <a:r>
              <a:rPr lang="cs-CZ" dirty="0" err="1" smtClean="0"/>
              <a:t>Decency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A </a:t>
            </a:r>
            <a:r>
              <a:rPr lang="cs-CZ" dirty="0" err="1" smtClean="0"/>
              <a:t>Declaration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Independence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Cyberspace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732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Decency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…</a:t>
            </a:r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r">
              <a:buNone/>
            </a:pPr>
            <a:r>
              <a:rPr lang="cs-CZ" dirty="0" smtClean="0"/>
              <a:t>…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unconstitutional</a:t>
            </a:r>
            <a:r>
              <a:rPr lang="cs-CZ" dirty="0"/>
              <a:t>!</a:t>
            </a:r>
          </a:p>
        </p:txBody>
      </p:sp>
      <p:pic>
        <p:nvPicPr>
          <p:cNvPr id="5122" name="Picture 2" descr="http://law.marquette.edu/facultyblog/wp-content/uploads/2008/11/steven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564904"/>
            <a:ext cx="21907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570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	Jon Postel</a:t>
            </a:r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r">
              <a:buNone/>
            </a:pPr>
            <a:r>
              <a:rPr lang="cs-CZ" dirty="0" smtClean="0"/>
              <a:t>  Vint </a:t>
            </a:r>
            <a:r>
              <a:rPr lang="cs-CZ" dirty="0" err="1" smtClean="0"/>
              <a:t>Cerf</a:t>
            </a:r>
            <a:r>
              <a:rPr lang="cs-CZ" dirty="0" smtClean="0"/>
              <a:t>		</a:t>
            </a:r>
            <a:endParaRPr lang="cs-CZ" dirty="0"/>
          </a:p>
        </p:txBody>
      </p:sp>
      <p:pic>
        <p:nvPicPr>
          <p:cNvPr id="6146" name="Picture 2" descr="http://upload.wikimedia.org/wikipedia/commons/thumb/4/44/Jon_Postel.jpg/250px-Jon_Post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48880"/>
            <a:ext cx="238125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blogs.praized.com/seb/files/2007/10/vint-cerf-goog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12976"/>
            <a:ext cx="2540000" cy="235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957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„</a:t>
            </a:r>
            <a:r>
              <a:rPr lang="cs-CZ" dirty="0" err="1" smtClean="0"/>
              <a:t>Founding</a:t>
            </a:r>
            <a:r>
              <a:rPr lang="cs-CZ" dirty="0" smtClean="0"/>
              <a:t> </a:t>
            </a:r>
            <a:r>
              <a:rPr lang="cs-CZ" dirty="0" err="1" smtClean="0"/>
              <a:t>fathers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– </a:t>
            </a:r>
            <a:r>
              <a:rPr lang="cs-CZ" dirty="0" err="1" smtClean="0"/>
              <a:t>Larry</a:t>
            </a:r>
            <a:r>
              <a:rPr lang="cs-CZ" dirty="0" smtClean="0"/>
              <a:t> </a:t>
            </a:r>
            <a:r>
              <a:rPr lang="cs-CZ" dirty="0" err="1" smtClean="0"/>
              <a:t>Roberts</a:t>
            </a:r>
            <a:r>
              <a:rPr lang="cs-CZ" dirty="0" smtClean="0"/>
              <a:t>, Robert </a:t>
            </a:r>
            <a:r>
              <a:rPr lang="cs-CZ" dirty="0" err="1" smtClean="0"/>
              <a:t>Kahn</a:t>
            </a:r>
            <a:r>
              <a:rPr lang="cs-CZ" dirty="0" smtClean="0"/>
              <a:t>, Vint </a:t>
            </a:r>
            <a:r>
              <a:rPr lang="cs-CZ" dirty="0" err="1" smtClean="0"/>
              <a:t>Cerf</a:t>
            </a:r>
            <a:r>
              <a:rPr lang="cs-CZ" dirty="0" smtClean="0"/>
              <a:t>, Jon Postel, Dave </a:t>
            </a:r>
            <a:r>
              <a:rPr lang="cs-CZ" dirty="0" err="1" smtClean="0"/>
              <a:t>Clark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Academic</a:t>
            </a:r>
            <a:r>
              <a:rPr lang="cs-CZ" sz="2000" dirty="0" smtClean="0"/>
              <a:t> </a:t>
            </a:r>
            <a:r>
              <a:rPr lang="cs-CZ" sz="2000" dirty="0" err="1" smtClean="0"/>
              <a:t>workers</a:t>
            </a:r>
            <a:r>
              <a:rPr lang="cs-CZ" sz="2000" dirty="0" smtClean="0"/>
              <a:t> </a:t>
            </a:r>
            <a:r>
              <a:rPr lang="cs-CZ" sz="2000" dirty="0" err="1" smtClean="0"/>
              <a:t>sponsored</a:t>
            </a:r>
            <a:r>
              <a:rPr lang="cs-CZ" sz="2000" dirty="0" smtClean="0"/>
              <a:t> by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government</a:t>
            </a:r>
            <a:r>
              <a:rPr lang="cs-CZ" sz="2000" dirty="0" smtClean="0"/>
              <a:t> – </a:t>
            </a:r>
            <a:r>
              <a:rPr lang="cs-CZ" sz="2000" dirty="0" err="1" smtClean="0"/>
              <a:t>engineers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</a:t>
            </a:r>
            <a:r>
              <a:rPr lang="cs-CZ" sz="2000" dirty="0" err="1" smtClean="0"/>
              <a:t>have</a:t>
            </a:r>
            <a:r>
              <a:rPr lang="cs-CZ" sz="2000" dirty="0" smtClean="0"/>
              <a:t> </a:t>
            </a:r>
            <a:r>
              <a:rPr lang="cs-CZ" sz="2000" dirty="0" err="1" smtClean="0"/>
              <a:t>been</a:t>
            </a:r>
            <a:r>
              <a:rPr lang="cs-CZ" sz="2000" dirty="0" smtClean="0"/>
              <a:t> </a:t>
            </a:r>
            <a:r>
              <a:rPr lang="cs-CZ" sz="2000" dirty="0" err="1" smtClean="0"/>
              <a:t>given</a:t>
            </a:r>
            <a:r>
              <a:rPr lang="cs-CZ" sz="2000" dirty="0" smtClean="0"/>
              <a:t> a </a:t>
            </a:r>
            <a:r>
              <a:rPr lang="cs-CZ" sz="2000" dirty="0" err="1" smtClean="0"/>
              <a:t>task</a:t>
            </a:r>
            <a:r>
              <a:rPr lang="cs-CZ" sz="2000" dirty="0" smtClean="0"/>
              <a:t> to </a:t>
            </a:r>
            <a:r>
              <a:rPr lang="cs-CZ" sz="2000" dirty="0" err="1" smtClean="0"/>
              <a:t>create</a:t>
            </a:r>
            <a:r>
              <a:rPr lang="cs-CZ" sz="2000" dirty="0" smtClean="0"/>
              <a:t> Internet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Authors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TCP/IP, SMTP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The</a:t>
            </a:r>
            <a:r>
              <a:rPr lang="cs-CZ" sz="2000" dirty="0" smtClean="0"/>
              <a:t> originality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Internet </a:t>
            </a:r>
            <a:r>
              <a:rPr lang="cs-CZ" sz="2000" dirty="0" err="1" smtClean="0"/>
              <a:t>lies</a:t>
            </a:r>
            <a:r>
              <a:rPr lang="cs-CZ" sz="2000" dirty="0" smtClean="0"/>
              <a:t> in </a:t>
            </a:r>
            <a:r>
              <a:rPr lang="cs-CZ" sz="2000" dirty="0" err="1" smtClean="0"/>
              <a:t>its</a:t>
            </a:r>
            <a:r>
              <a:rPr lang="cs-CZ" sz="2000" dirty="0" smtClean="0"/>
              <a:t> open, </a:t>
            </a:r>
            <a:r>
              <a:rPr lang="cs-CZ" sz="2000" dirty="0" err="1" smtClean="0"/>
              <a:t>minimalistic</a:t>
            </a:r>
            <a:r>
              <a:rPr lang="cs-CZ" sz="2000" dirty="0" smtClean="0"/>
              <a:t> and </a:t>
            </a:r>
            <a:r>
              <a:rPr lang="cs-CZ" sz="2000" dirty="0" err="1" smtClean="0"/>
              <a:t>neutral</a:t>
            </a:r>
            <a:r>
              <a:rPr lang="cs-CZ" sz="2000" dirty="0" smtClean="0"/>
              <a:t> </a:t>
            </a:r>
            <a:r>
              <a:rPr lang="cs-CZ" sz="2000" dirty="0" err="1" smtClean="0"/>
              <a:t>nature</a:t>
            </a:r>
            <a:endParaRPr lang="cs-CZ" sz="20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/>
              <a:t>Internet </a:t>
            </a:r>
            <a:r>
              <a:rPr lang="cs-CZ" sz="2000" dirty="0" err="1" smtClean="0"/>
              <a:t>Enginneering</a:t>
            </a:r>
            <a:r>
              <a:rPr lang="cs-CZ" sz="2000" dirty="0" smtClean="0"/>
              <a:t> </a:t>
            </a:r>
            <a:r>
              <a:rPr lang="cs-CZ" sz="2000" dirty="0" err="1" smtClean="0"/>
              <a:t>Task</a:t>
            </a:r>
            <a:r>
              <a:rPr lang="cs-CZ" sz="2000" dirty="0" smtClean="0"/>
              <a:t> </a:t>
            </a:r>
            <a:r>
              <a:rPr lang="cs-CZ" sz="2000" dirty="0" err="1" smtClean="0"/>
              <a:t>Force</a:t>
            </a:r>
            <a:r>
              <a:rPr lang="cs-CZ" sz="2000" dirty="0" smtClean="0"/>
              <a:t> (IETF)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Decisions</a:t>
            </a:r>
            <a:r>
              <a:rPr lang="cs-CZ" sz="2000" dirty="0" smtClean="0"/>
              <a:t> </a:t>
            </a:r>
            <a:r>
              <a:rPr lang="cs-CZ" sz="2000" dirty="0" err="1" smtClean="0"/>
              <a:t>based</a:t>
            </a:r>
            <a:r>
              <a:rPr lang="cs-CZ" sz="2000" dirty="0" smtClean="0"/>
              <a:t> on </a:t>
            </a:r>
            <a:r>
              <a:rPr lang="cs-CZ" sz="2000" dirty="0" err="1" smtClean="0"/>
              <a:t>consensus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3602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At the end of the eighties it was widely believed that the Internet has got a potential to erase national borders and substantially weaken the position of national governments.</a:t>
            </a:r>
            <a:endParaRPr lang="pl-PL" dirty="0"/>
          </a:p>
        </p:txBody>
      </p:sp>
      <p:pic>
        <p:nvPicPr>
          <p:cNvPr id="7170" name="Picture 2" descr="http://www.sprava-it.com/images/ww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97152"/>
            <a:ext cx="2073910" cy="197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i.lidovky.cz/09/063/lngal/ANI2bfc4e_Internet_ilustracni_fot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421" y="1124744"/>
            <a:ext cx="2497455" cy="168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767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0" i="1" dirty="0"/>
              <a:t>„</a:t>
            </a:r>
            <a:r>
              <a:rPr lang="en-US" b="0" i="1" dirty="0" smtClean="0"/>
              <a:t>Succeeding</a:t>
            </a:r>
            <a:r>
              <a:rPr lang="cs-CZ" b="0" i="1" dirty="0" smtClean="0"/>
              <a:t> </a:t>
            </a:r>
            <a:r>
              <a:rPr lang="en-US" b="0" i="1" dirty="0" smtClean="0"/>
              <a:t>times</a:t>
            </a:r>
            <a:r>
              <a:rPr lang="cs-CZ" b="0" i="1" dirty="0" smtClean="0"/>
              <a:t> </a:t>
            </a:r>
            <a:r>
              <a:rPr lang="en-US" b="0" i="1" dirty="0" smtClean="0"/>
              <a:t>a silver</a:t>
            </a:r>
            <a:r>
              <a:rPr lang="cs-CZ" b="0" i="1" dirty="0" smtClean="0"/>
              <a:t> </a:t>
            </a:r>
            <a:r>
              <a:rPr lang="en-US" b="0" i="1" dirty="0" smtClean="0"/>
              <a:t>age</a:t>
            </a:r>
            <a:r>
              <a:rPr lang="cs-CZ" b="0" i="1" dirty="0" smtClean="0"/>
              <a:t> </a:t>
            </a:r>
            <a:r>
              <a:rPr lang="en-US" b="0" i="1" dirty="0" smtClean="0"/>
              <a:t>behold</a:t>
            </a:r>
            <a:r>
              <a:rPr lang="en-US" b="0" i="1" dirty="0"/>
              <a:t>, (…)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 smtClean="0"/>
              <a:t>Then</a:t>
            </a:r>
            <a:r>
              <a:rPr lang="cs-CZ" b="0" i="1" dirty="0" smtClean="0"/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summer</a:t>
            </a:r>
            <a:r>
              <a:rPr lang="en-US" b="0" i="1" dirty="0">
                <a:solidFill>
                  <a:srgbClr val="FF0000"/>
                </a:solidFill>
              </a:rPr>
              <a:t>, autumn, </a:t>
            </a:r>
            <a:r>
              <a:rPr lang="en-US" b="0" i="1" dirty="0" smtClean="0">
                <a:solidFill>
                  <a:srgbClr val="FF0000"/>
                </a:solidFill>
              </a:rPr>
              <a:t>winter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did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appear</a:t>
            </a:r>
            <a:r>
              <a:rPr lang="en-US" b="0" i="1" dirty="0"/>
              <a:t>;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/>
              <a:t>And </a:t>
            </a:r>
            <a:r>
              <a:rPr lang="en-US" b="0" i="1" dirty="0" smtClean="0"/>
              <a:t>spring</a:t>
            </a:r>
            <a:r>
              <a:rPr lang="cs-CZ" b="0" i="1" dirty="0" smtClean="0"/>
              <a:t> </a:t>
            </a:r>
            <a:r>
              <a:rPr lang="en-US" b="0" i="1" dirty="0" smtClean="0"/>
              <a:t>was</a:t>
            </a:r>
            <a:r>
              <a:rPr lang="cs-CZ" b="0" i="1" dirty="0" smtClean="0"/>
              <a:t> </a:t>
            </a:r>
            <a:r>
              <a:rPr lang="en-US" b="0" i="1" dirty="0" smtClean="0"/>
              <a:t>but</a:t>
            </a:r>
            <a:r>
              <a:rPr lang="cs-CZ" b="0" i="1" dirty="0" smtClean="0"/>
              <a:t> </a:t>
            </a:r>
            <a:r>
              <a:rPr lang="en-US" b="0" i="1" dirty="0" smtClean="0"/>
              <a:t>a season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year</a:t>
            </a:r>
            <a:r>
              <a:rPr lang="en-US" b="0" i="1" dirty="0"/>
              <a:t>; (…)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/>
              <a:t>And </a:t>
            </a:r>
            <a:r>
              <a:rPr lang="en-US" b="0" i="1" dirty="0" smtClean="0">
                <a:solidFill>
                  <a:srgbClr val="FF0000"/>
                </a:solidFill>
              </a:rPr>
              <a:t>shivering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mortals</a:t>
            </a:r>
            <a:r>
              <a:rPr lang="en-US" b="0" i="1" dirty="0">
                <a:solidFill>
                  <a:srgbClr val="FF0000"/>
                </a:solidFill>
              </a:rPr>
              <a:t>, </a:t>
            </a:r>
            <a:r>
              <a:rPr lang="en-US" b="0" i="1" dirty="0" smtClean="0">
                <a:solidFill>
                  <a:srgbClr val="FF0000"/>
                </a:solidFill>
              </a:rPr>
              <a:t>into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houses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driven</a:t>
            </a:r>
            <a:r>
              <a:rPr lang="en-US" b="0" i="1" dirty="0"/>
              <a:t>, (…)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/>
              <a:t>And </a:t>
            </a:r>
            <a:r>
              <a:rPr lang="en-US" b="0" i="1" dirty="0" smtClean="0"/>
              <a:t>oxen</a:t>
            </a:r>
            <a:r>
              <a:rPr lang="cs-CZ" b="0" i="1" dirty="0" smtClean="0"/>
              <a:t> </a:t>
            </a:r>
            <a:r>
              <a:rPr lang="en-US" b="0" i="1" dirty="0" err="1" smtClean="0"/>
              <a:t>laboured</a:t>
            </a:r>
            <a:r>
              <a:rPr lang="cs-CZ" b="0" i="1" dirty="0" smtClean="0"/>
              <a:t> </a:t>
            </a:r>
            <a:r>
              <a:rPr lang="en-US" b="0" i="1" dirty="0" smtClean="0"/>
              <a:t>first</a:t>
            </a:r>
            <a:r>
              <a:rPr lang="cs-CZ" b="0" i="1" dirty="0" smtClean="0"/>
              <a:t> </a:t>
            </a:r>
            <a:r>
              <a:rPr lang="en-US" b="0" i="1" dirty="0" smtClean="0"/>
              <a:t>beneath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yoke</a:t>
            </a:r>
            <a:r>
              <a:rPr lang="en-US" b="0" i="1" dirty="0"/>
              <a:t>.“</a:t>
            </a:r>
            <a:endParaRPr lang="cs-CZ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PubliusOvidius</a:t>
            </a:r>
            <a:r>
              <a:rPr lang="en-US" dirty="0" smtClean="0"/>
              <a:t> </a:t>
            </a:r>
            <a:r>
              <a:rPr lang="en-US" dirty="0" err="1"/>
              <a:t>Naso</a:t>
            </a:r>
            <a:r>
              <a:rPr lang="en-US" dirty="0"/>
              <a:t>, Metamorphoses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441653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Silver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point </a:t>
            </a:r>
            <a:r>
              <a:rPr lang="cs-CZ" dirty="0" err="1" smtClean="0"/>
              <a:t>regarding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Internet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management </a:t>
            </a:r>
            <a:r>
              <a:rPr lang="cs-CZ" dirty="0" err="1" smtClean="0"/>
              <a:t>of</a:t>
            </a:r>
            <a:r>
              <a:rPr lang="cs-CZ" dirty="0" smtClean="0"/>
              <a:t> DNS </a:t>
            </a:r>
            <a:r>
              <a:rPr lang="cs-CZ" dirty="0" err="1" smtClean="0"/>
              <a:t>Servers</a:t>
            </a:r>
            <a:r>
              <a:rPr lang="cs-CZ" dirty="0" smtClean="0"/>
              <a:t> (Internet </a:t>
            </a:r>
            <a:r>
              <a:rPr lang="cs-CZ" dirty="0" err="1" smtClean="0"/>
              <a:t>Naming</a:t>
            </a:r>
            <a:r>
              <a:rPr lang="cs-CZ" dirty="0" smtClean="0"/>
              <a:t> and </a:t>
            </a:r>
            <a:r>
              <a:rPr lang="cs-CZ" dirty="0" err="1" smtClean="0"/>
              <a:t>Numbering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;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  <a:endParaRPr lang="pl-PL" b="0" dirty="0"/>
          </a:p>
          <a:p>
            <a:pPr lvl="1"/>
            <a:endParaRPr lang="cs-CZ" sz="2700" b="0" dirty="0" smtClean="0"/>
          </a:p>
          <a:p>
            <a:pPr lvl="1"/>
            <a:r>
              <a:rPr lang="en-US" sz="2700" b="0" dirty="0" smtClean="0"/>
              <a:t>http</a:t>
            </a:r>
            <a:r>
              <a:rPr lang="en-US" sz="2700" b="0" dirty="0"/>
              <a:t>://74.125.87.99/ = http://www.google.cz</a:t>
            </a:r>
            <a:r>
              <a:rPr lang="en-US" sz="2700" b="0" dirty="0" smtClean="0"/>
              <a:t>/</a:t>
            </a:r>
            <a:endParaRPr lang="cs-CZ" sz="2700" b="0" dirty="0" smtClean="0"/>
          </a:p>
          <a:p>
            <a:pPr lvl="1"/>
            <a:endParaRPr lang="en-US" sz="3200" b="0" dirty="0"/>
          </a:p>
          <a:p>
            <a:pPr lvl="1"/>
            <a:r>
              <a:rPr lang="cs-CZ" dirty="0" smtClean="0"/>
              <a:t>A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incredible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8660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Mgr. Jaromír </a:t>
            </a:r>
            <a:r>
              <a:rPr lang="cs-CZ" sz="3600" dirty="0" err="1" smtClean="0"/>
              <a:t>Šavelka</a:t>
            </a:r>
            <a:endParaRPr lang="cs-CZ" sz="3600" dirty="0" smtClean="0"/>
          </a:p>
          <a:p>
            <a:pPr marL="0" indent="0">
              <a:buNone/>
            </a:pPr>
            <a:r>
              <a:rPr lang="cs-CZ" b="0" dirty="0" smtClean="0"/>
              <a:t>Institute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Law</a:t>
            </a:r>
            <a:r>
              <a:rPr lang="cs-CZ" b="0" dirty="0" smtClean="0"/>
              <a:t> and Technology</a:t>
            </a:r>
          </a:p>
          <a:p>
            <a:pPr marL="0" indent="0">
              <a:buNone/>
            </a:pPr>
            <a:r>
              <a:rPr lang="cs-CZ" b="0" dirty="0" err="1" smtClean="0"/>
              <a:t>Faculty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Law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Masaryk University</a:t>
            </a:r>
          </a:p>
          <a:p>
            <a:pPr marL="0" indent="0">
              <a:buNone/>
            </a:pPr>
            <a:r>
              <a:rPr lang="cs-CZ" b="0" dirty="0" err="1" smtClean="0"/>
              <a:t>Room</a:t>
            </a:r>
            <a:r>
              <a:rPr lang="cs-CZ" b="0" dirty="0" smtClean="0"/>
              <a:t> no. s61 (</a:t>
            </a:r>
            <a:r>
              <a:rPr lang="cs-CZ" b="0" dirty="0" err="1" smtClean="0"/>
              <a:t>office</a:t>
            </a:r>
            <a:r>
              <a:rPr lang="cs-CZ" b="0" dirty="0" smtClean="0"/>
              <a:t> </a:t>
            </a:r>
            <a:r>
              <a:rPr lang="cs-CZ" b="0" dirty="0" err="1" smtClean="0"/>
              <a:t>hours</a:t>
            </a:r>
            <a:r>
              <a:rPr lang="cs-CZ" b="0" dirty="0" smtClean="0"/>
              <a:t> </a:t>
            </a:r>
            <a:r>
              <a:rPr lang="cs-CZ" b="0" dirty="0" err="1" smtClean="0"/>
              <a:t>Tue</a:t>
            </a:r>
            <a:r>
              <a:rPr lang="cs-CZ" b="0" dirty="0" smtClean="0"/>
              <a:t> 14:30 – 16:30)</a:t>
            </a:r>
          </a:p>
          <a:p>
            <a:pPr marL="0" indent="0">
              <a:buNone/>
            </a:pPr>
            <a:endParaRPr lang="cs-CZ" b="0" dirty="0"/>
          </a:p>
          <a:p>
            <a:pPr marL="0" indent="0">
              <a:buNone/>
            </a:pPr>
            <a:r>
              <a:rPr lang="cs-CZ" b="0" dirty="0" smtClean="0"/>
              <a:t>Email: </a:t>
            </a:r>
            <a:r>
              <a:rPr lang="cs-CZ" dirty="0" smtClean="0"/>
              <a:t>jaromir.savelka@law.muni.cz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b="0" dirty="0" err="1" smtClean="0"/>
              <a:t>Phone</a:t>
            </a:r>
            <a:r>
              <a:rPr lang="cs-CZ" b="0" dirty="0" smtClean="0"/>
              <a:t>: +420 549 495 377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3405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Silver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err="1" smtClean="0"/>
              <a:t>Initially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management </a:t>
            </a:r>
            <a:r>
              <a:rPr lang="cs-CZ" b="0" dirty="0" err="1" smtClean="0"/>
              <a:t>of</a:t>
            </a:r>
            <a:r>
              <a:rPr lang="cs-CZ" b="0" dirty="0" smtClean="0"/>
              <a:t> DNS </a:t>
            </a:r>
            <a:r>
              <a:rPr lang="cs-CZ" b="0" dirty="0" err="1" smtClean="0"/>
              <a:t>servers</a:t>
            </a:r>
            <a:r>
              <a:rPr lang="cs-CZ" b="0" dirty="0" smtClean="0"/>
              <a:t> had </a:t>
            </a:r>
            <a:r>
              <a:rPr lang="cs-CZ" b="0" dirty="0" err="1" smtClean="0"/>
              <a:t>been</a:t>
            </a:r>
            <a:r>
              <a:rPr lang="cs-CZ" b="0" dirty="0" smtClean="0"/>
              <a:t> in 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hands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„</a:t>
            </a:r>
            <a:r>
              <a:rPr lang="cs-CZ" dirty="0" err="1" smtClean="0"/>
              <a:t>founding</a:t>
            </a:r>
            <a:r>
              <a:rPr lang="cs-CZ" dirty="0" smtClean="0"/>
              <a:t> </a:t>
            </a:r>
            <a:r>
              <a:rPr lang="cs-CZ" dirty="0" err="1" smtClean="0"/>
              <a:t>fathers</a:t>
            </a:r>
            <a:r>
              <a:rPr lang="cs-CZ" b="0" dirty="0" smtClean="0"/>
              <a:t>“ – Jon Postel</a:t>
            </a:r>
          </a:p>
          <a:p>
            <a:r>
              <a:rPr lang="cs-CZ" b="0" dirty="0" err="1" smtClean="0"/>
              <a:t>Since</a:t>
            </a:r>
            <a:r>
              <a:rPr lang="cs-CZ" b="0" dirty="0" smtClean="0"/>
              <a:t> 1990 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authority</a:t>
            </a:r>
            <a:r>
              <a:rPr lang="cs-CZ" b="0" dirty="0" smtClean="0"/>
              <a:t> </a:t>
            </a:r>
            <a:r>
              <a:rPr lang="cs-CZ" b="0" dirty="0" err="1" smtClean="0"/>
              <a:t>is</a:t>
            </a:r>
            <a:r>
              <a:rPr lang="cs-CZ" b="0" dirty="0" smtClean="0"/>
              <a:t> </a:t>
            </a:r>
            <a:r>
              <a:rPr lang="cs-CZ" b="0" dirty="0" err="1" smtClean="0"/>
              <a:t>shared</a:t>
            </a:r>
            <a:r>
              <a:rPr lang="cs-CZ" b="0" dirty="0" smtClean="0"/>
              <a:t> </a:t>
            </a:r>
            <a:r>
              <a:rPr lang="cs-CZ" b="0" dirty="0" err="1" smtClean="0"/>
              <a:t>with</a:t>
            </a:r>
            <a:r>
              <a:rPr lang="cs-CZ" b="0" dirty="0" smtClean="0"/>
              <a:t> </a:t>
            </a:r>
            <a:r>
              <a:rPr lang="cs-CZ" dirty="0" smtClean="0"/>
              <a:t>Network </a:t>
            </a:r>
            <a:r>
              <a:rPr lang="cs-CZ" dirty="0" err="1" smtClean="0"/>
              <a:t>Solutions</a:t>
            </a:r>
            <a:r>
              <a:rPr lang="cs-CZ" dirty="0" smtClean="0"/>
              <a:t> Inc.</a:t>
            </a:r>
            <a:r>
              <a:rPr lang="cs-CZ" b="0" dirty="0" smtClean="0"/>
              <a:t> (NSI) – </a:t>
            </a:r>
            <a:r>
              <a:rPr lang="cs-CZ" b="0" dirty="0" err="1" smtClean="0"/>
              <a:t>it</a:t>
            </a:r>
            <a:r>
              <a:rPr lang="cs-CZ" b="0" dirty="0" smtClean="0"/>
              <a:t> </a:t>
            </a:r>
            <a:r>
              <a:rPr lang="cs-CZ" b="0" dirty="0" err="1" smtClean="0"/>
              <a:t>is</a:t>
            </a:r>
            <a:r>
              <a:rPr lang="cs-CZ" b="0" dirty="0" smtClean="0"/>
              <a:t> </a:t>
            </a:r>
            <a:r>
              <a:rPr lang="cs-CZ" b="0" dirty="0" err="1" smtClean="0"/>
              <a:t>necessary</a:t>
            </a:r>
            <a:r>
              <a:rPr lang="cs-CZ" b="0" dirty="0" smtClean="0"/>
              <a:t> to </a:t>
            </a:r>
            <a:r>
              <a:rPr lang="cs-CZ" b="0" dirty="0" err="1" smtClean="0"/>
              <a:t>pay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a </a:t>
            </a:r>
            <a:r>
              <a:rPr lang="cs-CZ" b="0" dirty="0" err="1" smtClean="0"/>
              <a:t>domain</a:t>
            </a:r>
            <a:r>
              <a:rPr lang="cs-CZ" b="0" dirty="0" smtClean="0"/>
              <a:t> </a:t>
            </a:r>
            <a:r>
              <a:rPr lang="cs-CZ" b="0" dirty="0" err="1" smtClean="0"/>
              <a:t>name</a:t>
            </a:r>
            <a:r>
              <a:rPr lang="cs-CZ" b="0" dirty="0" smtClean="0"/>
              <a:t>!</a:t>
            </a:r>
          </a:p>
          <a:p>
            <a:r>
              <a:rPr lang="cs-CZ" b="0" dirty="0" err="1" smtClean="0"/>
              <a:t>The</a:t>
            </a:r>
            <a:r>
              <a:rPr lang="cs-CZ" b="0" dirty="0" smtClean="0"/>
              <a:t> Internet </a:t>
            </a:r>
            <a:r>
              <a:rPr lang="cs-CZ" b="0" dirty="0" err="1" smtClean="0"/>
              <a:t>turns</a:t>
            </a:r>
            <a:r>
              <a:rPr lang="cs-CZ" b="0" dirty="0" smtClean="0"/>
              <a:t> </a:t>
            </a:r>
            <a:r>
              <a:rPr lang="cs-CZ" b="0" dirty="0" err="1" smtClean="0"/>
              <a:t>into</a:t>
            </a:r>
            <a:r>
              <a:rPr lang="cs-CZ" b="0" dirty="0" smtClean="0"/>
              <a:t> </a:t>
            </a:r>
            <a:r>
              <a:rPr lang="cs-CZ" b="0" dirty="0" err="1" smtClean="0"/>
              <a:t>something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„</a:t>
            </a:r>
            <a:r>
              <a:rPr lang="cs-CZ" b="0" dirty="0" err="1" smtClean="0"/>
              <a:t>founding</a:t>
            </a:r>
            <a:r>
              <a:rPr lang="cs-CZ" b="0" dirty="0" smtClean="0"/>
              <a:t> </a:t>
            </a:r>
            <a:r>
              <a:rPr lang="cs-CZ" b="0" dirty="0" err="1" smtClean="0"/>
              <a:t>fathers</a:t>
            </a:r>
            <a:r>
              <a:rPr lang="cs-CZ" b="0" dirty="0" smtClean="0"/>
              <a:t>“ </a:t>
            </a:r>
            <a:r>
              <a:rPr lang="cs-CZ" b="0" dirty="0" err="1" smtClean="0"/>
              <a:t>have</a:t>
            </a:r>
            <a:r>
              <a:rPr lang="cs-CZ" b="0" dirty="0" smtClean="0"/>
              <a:t> </a:t>
            </a:r>
            <a:r>
              <a:rPr lang="cs-CZ" b="0" dirty="0" err="1" smtClean="0"/>
              <a:t>never</a:t>
            </a:r>
            <a:r>
              <a:rPr lang="cs-CZ" b="0" dirty="0" smtClean="0"/>
              <a:t> </a:t>
            </a:r>
            <a:r>
              <a:rPr lang="cs-CZ" b="0" dirty="0" err="1" smtClean="0"/>
              <a:t>wanted</a:t>
            </a:r>
            <a:r>
              <a:rPr lang="cs-CZ" b="0" dirty="0" smtClean="0"/>
              <a:t> </a:t>
            </a:r>
            <a:r>
              <a:rPr lang="cs-CZ" b="0" dirty="0" err="1" smtClean="0"/>
              <a:t>it</a:t>
            </a:r>
            <a:r>
              <a:rPr lang="cs-CZ" b="0" dirty="0" smtClean="0"/>
              <a:t> to </a:t>
            </a:r>
            <a:r>
              <a:rPr lang="cs-CZ" b="0" dirty="0" err="1" smtClean="0"/>
              <a:t>be</a:t>
            </a:r>
            <a:r>
              <a:rPr lang="cs-CZ" b="0" dirty="0" smtClean="0"/>
              <a:t> =&gt; </a:t>
            </a:r>
            <a:r>
              <a:rPr lang="cs-CZ" b="0" dirty="0" err="1" smtClean="0"/>
              <a:t>they</a:t>
            </a:r>
            <a:r>
              <a:rPr lang="cs-CZ" b="0" dirty="0" smtClean="0"/>
              <a:t> </a:t>
            </a:r>
            <a:r>
              <a:rPr lang="cs-CZ" b="0" dirty="0" err="1" smtClean="0"/>
              <a:t>struggle</a:t>
            </a:r>
            <a:r>
              <a:rPr lang="cs-CZ" b="0" dirty="0" smtClean="0"/>
              <a:t> to </a:t>
            </a:r>
            <a:r>
              <a:rPr lang="cs-CZ" dirty="0" err="1" smtClean="0"/>
              <a:t>regain</a:t>
            </a:r>
            <a:r>
              <a:rPr lang="cs-CZ" dirty="0" smtClean="0"/>
              <a:t> full </a:t>
            </a:r>
            <a:r>
              <a:rPr lang="cs-CZ" dirty="0" err="1" smtClean="0"/>
              <a:t>control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95651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Silver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leader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efforts</a:t>
            </a:r>
            <a:r>
              <a:rPr lang="cs-CZ" dirty="0" smtClean="0"/>
              <a:t> – Vint </a:t>
            </a:r>
            <a:r>
              <a:rPr lang="cs-CZ" dirty="0" err="1" smtClean="0"/>
              <a:t>Cerf</a:t>
            </a:r>
            <a:endParaRPr lang="cs-CZ" dirty="0" smtClean="0"/>
          </a:p>
          <a:p>
            <a:pPr lvl="1"/>
            <a:r>
              <a:rPr lang="cs-CZ" dirty="0" smtClean="0"/>
              <a:t>Internet Society (ISOC)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International Ad Hoc </a:t>
            </a:r>
            <a:r>
              <a:rPr lang="cs-CZ" dirty="0" err="1" smtClean="0"/>
              <a:t>Committee</a:t>
            </a:r>
            <a:r>
              <a:rPr lang="cs-CZ" dirty="0" smtClean="0"/>
              <a:t> (IAHC)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General </a:t>
            </a:r>
            <a:r>
              <a:rPr lang="cs-CZ" dirty="0" err="1" smtClean="0"/>
              <a:t>TopLevel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Memorandum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Understanding</a:t>
            </a:r>
            <a:r>
              <a:rPr lang="cs-CZ" dirty="0" smtClean="0"/>
              <a:t> (</a:t>
            </a:r>
            <a:r>
              <a:rPr lang="cs-CZ" dirty="0" err="1" smtClean="0"/>
              <a:t>gTLD-MoU</a:t>
            </a:r>
            <a:r>
              <a:rPr lang="cs-CZ" dirty="0" smtClean="0"/>
              <a:t>) – „</a:t>
            </a:r>
            <a:r>
              <a:rPr lang="cs-CZ" dirty="0" err="1" smtClean="0"/>
              <a:t>MoUvement</a:t>
            </a:r>
            <a:r>
              <a:rPr lang="cs-CZ" dirty="0" smtClean="0"/>
              <a:t>“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International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Registrars</a:t>
            </a:r>
            <a:r>
              <a:rPr lang="cs-CZ" dirty="0" smtClean="0"/>
              <a:t> (CORE)</a:t>
            </a:r>
          </a:p>
        </p:txBody>
      </p:sp>
    </p:spTree>
    <p:extLst>
      <p:ext uri="{BB962C8B-B14F-4D97-AF65-F5344CB8AC3E}">
        <p14:creationId xmlns:p14="http://schemas.microsoft.com/office/powerpoint/2010/main" val="3177924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Ira </a:t>
            </a:r>
            <a:r>
              <a:rPr lang="cs-CZ" dirty="0" err="1" smtClean="0"/>
              <a:t>Magaziner</a:t>
            </a:r>
            <a:endParaRPr lang="cs-CZ" dirty="0" smtClean="0"/>
          </a:p>
        </p:txBody>
      </p:sp>
      <p:pic>
        <p:nvPicPr>
          <p:cNvPr id="8194" name="Picture 2" descr="http://www.oecd.org/vgn/images/portal/cit_731/39/53/41408451Ira%20Magazin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720" y="1831064"/>
            <a:ext cx="2121408" cy="318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423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Ira </a:t>
            </a:r>
            <a:r>
              <a:rPr lang="cs-CZ" dirty="0" err="1" smtClean="0"/>
              <a:t>Magaziner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Assembled</a:t>
            </a:r>
            <a:r>
              <a:rPr lang="cs-CZ" dirty="0" smtClean="0"/>
              <a:t> a team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negotiators</a:t>
            </a:r>
            <a:r>
              <a:rPr lang="cs-CZ" dirty="0" smtClean="0"/>
              <a:t> and </a:t>
            </a:r>
            <a:r>
              <a:rPr lang="cs-CZ" dirty="0" err="1" smtClean="0"/>
              <a:t>persuaded</a:t>
            </a:r>
            <a:r>
              <a:rPr lang="cs-CZ" dirty="0" smtClean="0"/>
              <a:t> </a:t>
            </a:r>
            <a:r>
              <a:rPr lang="cs-CZ" dirty="0" err="1" smtClean="0"/>
              <a:t>Vinton</a:t>
            </a:r>
            <a:r>
              <a:rPr lang="cs-CZ" dirty="0" smtClean="0"/>
              <a:t> </a:t>
            </a:r>
            <a:r>
              <a:rPr lang="cs-CZ" dirty="0" err="1" smtClean="0"/>
              <a:t>Cerf</a:t>
            </a:r>
            <a:r>
              <a:rPr lang="cs-CZ" dirty="0" smtClean="0"/>
              <a:t> to </a:t>
            </a:r>
            <a:r>
              <a:rPr lang="cs-CZ" dirty="0" err="1" smtClean="0"/>
              <a:t>give</a:t>
            </a:r>
            <a:r>
              <a:rPr lang="cs-CZ" dirty="0" smtClean="0"/>
              <a:t> up </a:t>
            </a:r>
            <a:r>
              <a:rPr lang="cs-CZ" dirty="0" err="1" smtClean="0"/>
              <a:t>MoUvement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Regularly</a:t>
            </a:r>
            <a:r>
              <a:rPr lang="cs-CZ" dirty="0" smtClean="0"/>
              <a:t> </a:t>
            </a:r>
            <a:r>
              <a:rPr lang="cs-CZ" dirty="0" err="1" smtClean="0"/>
              <a:t>visited</a:t>
            </a:r>
            <a:r>
              <a:rPr lang="cs-CZ" dirty="0" smtClean="0"/>
              <a:t> IETF </a:t>
            </a:r>
            <a:r>
              <a:rPr lang="cs-CZ" dirty="0" err="1" smtClean="0"/>
              <a:t>assemblies</a:t>
            </a:r>
            <a:r>
              <a:rPr lang="cs-CZ" dirty="0" smtClean="0"/>
              <a:t> and </a:t>
            </a:r>
            <a:r>
              <a:rPr lang="cs-CZ" dirty="0" err="1" smtClean="0"/>
              <a:t>eventually</a:t>
            </a:r>
            <a:r>
              <a:rPr lang="cs-CZ" dirty="0" smtClean="0"/>
              <a:t> </a:t>
            </a:r>
            <a:r>
              <a:rPr lang="cs-CZ" dirty="0" err="1" smtClean="0"/>
              <a:t>stopped</a:t>
            </a:r>
            <a:r>
              <a:rPr lang="cs-CZ" dirty="0" smtClean="0"/>
              <a:t> </a:t>
            </a:r>
            <a:r>
              <a:rPr lang="cs-CZ" dirty="0" err="1" smtClean="0"/>
              <a:t>MoUvement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=&gt; CORE has not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DNS </a:t>
            </a:r>
            <a:r>
              <a:rPr lang="cs-CZ" dirty="0" err="1" smtClean="0"/>
              <a:t>authority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084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en-US" b="0" dirty="0"/>
              <a:t>28th January1998</a:t>
            </a:r>
          </a:p>
          <a:p>
            <a:pPr marL="0" indent="0">
              <a:buNone/>
            </a:pPr>
            <a:r>
              <a:rPr lang="en-US" b="0" dirty="0"/>
              <a:t>Hello.</a:t>
            </a:r>
          </a:p>
          <a:p>
            <a:pPr marL="0" indent="0" algn="just">
              <a:buNone/>
            </a:pPr>
            <a:r>
              <a:rPr lang="en-US" b="0" dirty="0" smtClean="0"/>
              <a:t>As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Internet</a:t>
            </a:r>
            <a:r>
              <a:rPr lang="cs-CZ" b="0" dirty="0" smtClean="0"/>
              <a:t> </a:t>
            </a:r>
            <a:r>
              <a:rPr lang="en-US" b="0" dirty="0" smtClean="0"/>
              <a:t>develops</a:t>
            </a:r>
            <a:r>
              <a:rPr lang="cs-CZ" b="0" dirty="0" smtClean="0"/>
              <a:t> </a:t>
            </a:r>
            <a:r>
              <a:rPr lang="en-US" b="0" dirty="0" smtClean="0"/>
              <a:t>there</a:t>
            </a:r>
            <a:r>
              <a:rPr lang="cs-CZ" b="0" dirty="0" smtClean="0"/>
              <a:t> </a:t>
            </a:r>
            <a:r>
              <a:rPr lang="en-US" b="0" dirty="0" smtClean="0"/>
              <a:t>are</a:t>
            </a:r>
            <a:r>
              <a:rPr lang="cs-CZ" b="0" dirty="0" smtClean="0"/>
              <a:t> </a:t>
            </a:r>
            <a:r>
              <a:rPr lang="en-US" b="0" dirty="0" smtClean="0"/>
              <a:t>transitions</a:t>
            </a:r>
            <a:r>
              <a:rPr lang="cs-CZ" b="0" dirty="0" smtClean="0"/>
              <a:t> </a:t>
            </a:r>
            <a:r>
              <a:rPr lang="en-US" b="0" dirty="0" smtClean="0"/>
              <a:t>in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management</a:t>
            </a:r>
            <a:r>
              <a:rPr lang="cs-CZ" b="0" dirty="0" smtClean="0"/>
              <a:t> </a:t>
            </a:r>
            <a:r>
              <a:rPr lang="en-US" b="0" dirty="0" smtClean="0"/>
              <a:t>arrangements.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time</a:t>
            </a:r>
            <a:r>
              <a:rPr lang="cs-CZ" b="0" dirty="0" smtClean="0"/>
              <a:t> </a:t>
            </a:r>
            <a:r>
              <a:rPr lang="en-US" b="0" dirty="0" smtClean="0"/>
              <a:t>has</a:t>
            </a:r>
            <a:r>
              <a:rPr lang="cs-CZ" b="0" dirty="0" smtClean="0"/>
              <a:t> </a:t>
            </a:r>
            <a:r>
              <a:rPr lang="en-US" b="0" dirty="0" smtClean="0"/>
              <a:t>come</a:t>
            </a:r>
            <a:r>
              <a:rPr lang="cs-CZ" b="0" dirty="0" smtClean="0"/>
              <a:t> </a:t>
            </a:r>
            <a:r>
              <a:rPr lang="en-US" b="0" dirty="0" smtClean="0"/>
              <a:t>to</a:t>
            </a:r>
            <a:r>
              <a:rPr lang="cs-CZ" b="0" dirty="0" smtClean="0"/>
              <a:t> </a:t>
            </a:r>
            <a:r>
              <a:rPr lang="en-US" b="0" dirty="0" err="1" smtClean="0"/>
              <a:t>také</a:t>
            </a:r>
            <a:r>
              <a:rPr lang="cs-CZ" b="0" dirty="0" smtClean="0"/>
              <a:t> </a:t>
            </a:r>
            <a:r>
              <a:rPr lang="en-US" b="0" dirty="0" smtClean="0"/>
              <a:t>a</a:t>
            </a:r>
            <a:r>
              <a:rPr lang="cs-CZ" b="0" dirty="0" smtClean="0"/>
              <a:t> </a:t>
            </a:r>
            <a:r>
              <a:rPr lang="en-US" b="0" dirty="0" smtClean="0"/>
              <a:t>small</a:t>
            </a:r>
            <a:r>
              <a:rPr lang="cs-CZ" b="0" dirty="0" smtClean="0"/>
              <a:t> </a:t>
            </a:r>
            <a:r>
              <a:rPr lang="en-US" b="0" dirty="0" smtClean="0"/>
              <a:t>step</a:t>
            </a:r>
            <a:r>
              <a:rPr lang="cs-CZ" b="0" dirty="0" smtClean="0"/>
              <a:t> </a:t>
            </a:r>
            <a:r>
              <a:rPr lang="en-US" b="0" dirty="0" smtClean="0"/>
              <a:t>in</a:t>
            </a:r>
            <a:r>
              <a:rPr lang="cs-CZ" b="0" dirty="0" smtClean="0"/>
              <a:t> </a:t>
            </a:r>
            <a:r>
              <a:rPr lang="en-US" b="0" dirty="0" smtClean="0"/>
              <a:t>one</a:t>
            </a:r>
            <a:r>
              <a:rPr lang="cs-CZ" b="0" dirty="0" smtClean="0"/>
              <a:t> </a:t>
            </a:r>
            <a:r>
              <a:rPr lang="en-US" b="0" dirty="0" smtClean="0"/>
              <a:t>of</a:t>
            </a:r>
            <a:r>
              <a:rPr lang="cs-CZ" b="0" dirty="0" smtClean="0"/>
              <a:t> </a:t>
            </a:r>
            <a:r>
              <a:rPr lang="en-US" b="0" dirty="0" smtClean="0"/>
              <a:t>those</a:t>
            </a:r>
            <a:r>
              <a:rPr lang="cs-CZ" b="0" dirty="0" smtClean="0"/>
              <a:t> </a:t>
            </a:r>
            <a:r>
              <a:rPr lang="en-US" b="0" dirty="0" smtClean="0"/>
              <a:t>transitions.</a:t>
            </a:r>
            <a:r>
              <a:rPr lang="cs-CZ" b="0" dirty="0" smtClean="0"/>
              <a:t> </a:t>
            </a:r>
            <a:r>
              <a:rPr lang="en-US" b="0" dirty="0" smtClean="0"/>
              <a:t>At</a:t>
            </a:r>
            <a:r>
              <a:rPr lang="cs-CZ" b="0" dirty="0" smtClean="0"/>
              <a:t> </a:t>
            </a:r>
            <a:r>
              <a:rPr lang="en-US" b="0" dirty="0" smtClean="0"/>
              <a:t>some</a:t>
            </a:r>
            <a:r>
              <a:rPr lang="cs-CZ" b="0" dirty="0" smtClean="0"/>
              <a:t> </a:t>
            </a:r>
            <a:r>
              <a:rPr lang="en-US" b="0" dirty="0" smtClean="0"/>
              <a:t>point</a:t>
            </a:r>
            <a:r>
              <a:rPr lang="cs-CZ" b="0" dirty="0" smtClean="0"/>
              <a:t> </a:t>
            </a:r>
            <a:r>
              <a:rPr lang="en-US" b="0" dirty="0" smtClean="0"/>
              <a:t>on</a:t>
            </a:r>
            <a:r>
              <a:rPr lang="cs-CZ" b="0" dirty="0" smtClean="0"/>
              <a:t> </a:t>
            </a:r>
            <a:r>
              <a:rPr lang="en-US" b="0" dirty="0" smtClean="0"/>
              <a:t>down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road</a:t>
            </a:r>
            <a:r>
              <a:rPr lang="cs-CZ" b="0" dirty="0" smtClean="0"/>
              <a:t> </a:t>
            </a:r>
            <a:r>
              <a:rPr lang="en-US" b="0" dirty="0" smtClean="0"/>
              <a:t>it</a:t>
            </a:r>
            <a:r>
              <a:rPr lang="cs-CZ" b="0" dirty="0" smtClean="0"/>
              <a:t> </a:t>
            </a:r>
            <a:r>
              <a:rPr lang="en-US" b="0" dirty="0" smtClean="0"/>
              <a:t>will</a:t>
            </a:r>
            <a:r>
              <a:rPr lang="cs-CZ" b="0" dirty="0" smtClean="0"/>
              <a:t> </a:t>
            </a:r>
            <a:r>
              <a:rPr lang="en-US" b="0" dirty="0" smtClean="0"/>
              <a:t>be</a:t>
            </a:r>
            <a:r>
              <a:rPr lang="cs-CZ" b="0" dirty="0" smtClean="0"/>
              <a:t> </a:t>
            </a:r>
            <a:r>
              <a:rPr lang="en-US" b="0" dirty="0" smtClean="0"/>
              <a:t>appropriate</a:t>
            </a:r>
            <a:r>
              <a:rPr lang="cs-CZ" b="0" dirty="0" smtClean="0"/>
              <a:t> </a:t>
            </a:r>
            <a:r>
              <a:rPr lang="en-US" b="0" dirty="0" smtClean="0"/>
              <a:t>for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Root</a:t>
            </a:r>
            <a:r>
              <a:rPr lang="cs-CZ" b="0" dirty="0" smtClean="0"/>
              <a:t> </a:t>
            </a:r>
            <a:r>
              <a:rPr lang="en-US" b="0" dirty="0" smtClean="0"/>
              <a:t>domain</a:t>
            </a:r>
            <a:r>
              <a:rPr lang="cs-CZ" b="0" dirty="0" smtClean="0"/>
              <a:t> </a:t>
            </a:r>
            <a:r>
              <a:rPr lang="en-US" b="0" dirty="0" smtClean="0"/>
              <a:t>to</a:t>
            </a:r>
            <a:r>
              <a:rPr lang="cs-CZ" b="0" dirty="0" smtClean="0"/>
              <a:t> </a:t>
            </a:r>
            <a:r>
              <a:rPr lang="en-US" b="0" dirty="0" smtClean="0"/>
              <a:t>be</a:t>
            </a:r>
            <a:r>
              <a:rPr lang="cs-CZ" b="0" dirty="0" smtClean="0"/>
              <a:t> </a:t>
            </a:r>
            <a:r>
              <a:rPr lang="en-US" b="0" dirty="0" smtClean="0"/>
              <a:t>edited</a:t>
            </a:r>
            <a:r>
              <a:rPr lang="cs-CZ" b="0" dirty="0" smtClean="0"/>
              <a:t> </a:t>
            </a:r>
            <a:r>
              <a:rPr lang="en-US" b="0" dirty="0" smtClean="0"/>
              <a:t>and</a:t>
            </a:r>
            <a:r>
              <a:rPr lang="cs-CZ" b="0" dirty="0" smtClean="0"/>
              <a:t> </a:t>
            </a:r>
            <a:r>
              <a:rPr lang="en-US" b="0" dirty="0" smtClean="0"/>
              <a:t>published</a:t>
            </a:r>
            <a:r>
              <a:rPr lang="cs-CZ" b="0" dirty="0" smtClean="0"/>
              <a:t> </a:t>
            </a:r>
            <a:r>
              <a:rPr lang="en-US" b="0" dirty="0" smtClean="0"/>
              <a:t>directly</a:t>
            </a:r>
            <a:r>
              <a:rPr lang="cs-CZ" b="0" dirty="0" smtClean="0"/>
              <a:t> </a:t>
            </a:r>
            <a:r>
              <a:rPr lang="en-US" b="0" dirty="0" smtClean="0"/>
              <a:t>by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IANA</a:t>
            </a:r>
            <a:r>
              <a:rPr lang="en-US" b="0" dirty="0"/>
              <a:t>.</a:t>
            </a:r>
          </a:p>
          <a:p>
            <a:pPr marL="0" indent="0" algn="just">
              <a:buNone/>
            </a:pPr>
            <a:r>
              <a:rPr lang="en-US" b="0" dirty="0" smtClean="0"/>
              <a:t>As</a:t>
            </a:r>
            <a:r>
              <a:rPr lang="cs-CZ" b="0" dirty="0" smtClean="0"/>
              <a:t> </a:t>
            </a:r>
            <a:r>
              <a:rPr lang="en-US" b="0" dirty="0" smtClean="0"/>
              <a:t>a</a:t>
            </a:r>
            <a:r>
              <a:rPr lang="cs-CZ" b="0" dirty="0" smtClean="0"/>
              <a:t> </a:t>
            </a:r>
            <a:r>
              <a:rPr lang="en-US" b="0" dirty="0" smtClean="0"/>
              <a:t>small</a:t>
            </a:r>
            <a:r>
              <a:rPr lang="cs-CZ" b="0" dirty="0" smtClean="0"/>
              <a:t> </a:t>
            </a:r>
            <a:r>
              <a:rPr lang="en-US" b="0" dirty="0" smtClean="0"/>
              <a:t>step</a:t>
            </a:r>
            <a:r>
              <a:rPr lang="cs-CZ" b="0" dirty="0" smtClean="0"/>
              <a:t> </a:t>
            </a:r>
            <a:r>
              <a:rPr lang="en-US" b="0" dirty="0" smtClean="0"/>
              <a:t>in</a:t>
            </a:r>
            <a:r>
              <a:rPr lang="cs-CZ" b="0" dirty="0" smtClean="0"/>
              <a:t> </a:t>
            </a:r>
            <a:r>
              <a:rPr lang="en-US" b="0" dirty="0" smtClean="0"/>
              <a:t>this</a:t>
            </a:r>
            <a:r>
              <a:rPr lang="cs-CZ" b="0" dirty="0" smtClean="0"/>
              <a:t> </a:t>
            </a:r>
            <a:r>
              <a:rPr lang="en-US" b="0" dirty="0" smtClean="0"/>
              <a:t>direction</a:t>
            </a:r>
            <a:r>
              <a:rPr lang="cs-CZ" b="0" dirty="0" smtClean="0"/>
              <a:t> </a:t>
            </a:r>
            <a:r>
              <a:rPr lang="en-US" b="0" dirty="0" smtClean="0"/>
              <a:t>we</a:t>
            </a:r>
            <a:r>
              <a:rPr lang="cs-CZ" b="0" dirty="0" smtClean="0"/>
              <a:t> </a:t>
            </a:r>
            <a:r>
              <a:rPr lang="en-US" b="0" dirty="0" smtClean="0"/>
              <a:t>would</a:t>
            </a:r>
            <a:r>
              <a:rPr lang="cs-CZ" b="0" dirty="0" smtClean="0"/>
              <a:t> </a:t>
            </a:r>
            <a:r>
              <a:rPr lang="en-US" b="0" dirty="0" smtClean="0"/>
              <a:t>like</a:t>
            </a:r>
            <a:r>
              <a:rPr lang="cs-CZ" b="0" dirty="0" smtClean="0"/>
              <a:t> </a:t>
            </a:r>
            <a:r>
              <a:rPr lang="en-US" b="0" dirty="0" smtClean="0"/>
              <a:t>to</a:t>
            </a:r>
            <a:r>
              <a:rPr lang="cs-CZ" b="0" dirty="0" smtClean="0"/>
              <a:t> </a:t>
            </a:r>
            <a:r>
              <a:rPr lang="en-US" b="0" dirty="0" smtClean="0"/>
              <a:t>have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err="1" smtClean="0"/>
              <a:t>secondaries</a:t>
            </a:r>
            <a:r>
              <a:rPr lang="cs-CZ" b="0" dirty="0" smtClean="0"/>
              <a:t> </a:t>
            </a:r>
            <a:r>
              <a:rPr lang="en-US" b="0" dirty="0" smtClean="0"/>
              <a:t>for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Root</a:t>
            </a:r>
            <a:r>
              <a:rPr lang="cs-CZ" b="0" dirty="0" smtClean="0"/>
              <a:t> </a:t>
            </a:r>
            <a:r>
              <a:rPr lang="en-US" b="0" dirty="0" smtClean="0"/>
              <a:t>domain</a:t>
            </a:r>
            <a:r>
              <a:rPr lang="cs-CZ" b="0" dirty="0" smtClean="0"/>
              <a:t> </a:t>
            </a:r>
            <a:r>
              <a:rPr lang="en-US" b="0" dirty="0" smtClean="0"/>
              <a:t>pull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Root</a:t>
            </a:r>
            <a:r>
              <a:rPr lang="cs-CZ" b="0" dirty="0" smtClean="0"/>
              <a:t> </a:t>
            </a:r>
            <a:r>
              <a:rPr lang="en-US" b="0" dirty="0" smtClean="0"/>
              <a:t>zone</a:t>
            </a:r>
            <a:r>
              <a:rPr lang="cs-CZ" b="0" dirty="0" smtClean="0"/>
              <a:t> </a:t>
            </a:r>
            <a:r>
              <a:rPr lang="en-US" b="0" dirty="0" smtClean="0"/>
              <a:t>(by</a:t>
            </a:r>
            <a:r>
              <a:rPr lang="cs-CZ" b="0" dirty="0" smtClean="0"/>
              <a:t> </a:t>
            </a:r>
            <a:r>
              <a:rPr lang="en-US" b="0" dirty="0" smtClean="0"/>
              <a:t>zone</a:t>
            </a:r>
            <a:r>
              <a:rPr lang="cs-CZ" b="0" dirty="0" smtClean="0"/>
              <a:t> </a:t>
            </a:r>
            <a:r>
              <a:rPr lang="en-US" b="0" dirty="0" smtClean="0"/>
              <a:t>transfer)directly</a:t>
            </a:r>
            <a:r>
              <a:rPr lang="cs-CZ" b="0" dirty="0" smtClean="0"/>
              <a:t> </a:t>
            </a:r>
            <a:r>
              <a:rPr lang="en-US" b="0" dirty="0" smtClean="0"/>
              <a:t>from</a:t>
            </a:r>
            <a:r>
              <a:rPr lang="cs-CZ" b="0" dirty="0" smtClean="0"/>
              <a:t> </a:t>
            </a:r>
            <a:r>
              <a:rPr lang="en-US" b="0" dirty="0" smtClean="0"/>
              <a:t>IANA’s</a:t>
            </a:r>
            <a:r>
              <a:rPr lang="cs-CZ" b="0" dirty="0" smtClean="0"/>
              <a:t> </a:t>
            </a:r>
            <a:r>
              <a:rPr lang="en-US" b="0" dirty="0" smtClean="0"/>
              <a:t>own</a:t>
            </a:r>
            <a:r>
              <a:rPr lang="cs-CZ" b="0" dirty="0" smtClean="0"/>
              <a:t> </a:t>
            </a:r>
            <a:r>
              <a:rPr lang="en-US" b="0" dirty="0" smtClean="0"/>
              <a:t>name</a:t>
            </a:r>
            <a:r>
              <a:rPr lang="cs-CZ" b="0" dirty="0" smtClean="0"/>
              <a:t> </a:t>
            </a:r>
            <a:r>
              <a:rPr lang="en-US" b="0" dirty="0" smtClean="0"/>
              <a:t>server.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This</a:t>
            </a:r>
            <a:r>
              <a:rPr lang="cs-CZ" b="0" dirty="0" smtClean="0"/>
              <a:t> </a:t>
            </a:r>
            <a:r>
              <a:rPr lang="en-US" b="0" dirty="0" smtClean="0"/>
              <a:t>is</a:t>
            </a:r>
            <a:r>
              <a:rPr lang="cs-CZ" b="0" dirty="0" smtClean="0"/>
              <a:t> </a:t>
            </a:r>
            <a:r>
              <a:rPr lang="en-US" b="0" dirty="0" smtClean="0"/>
              <a:t>„DNSROOT.IANA.ORG“</a:t>
            </a:r>
            <a:r>
              <a:rPr lang="cs-CZ" b="0" dirty="0" smtClean="0"/>
              <a:t> </a:t>
            </a:r>
            <a:r>
              <a:rPr lang="en-US" b="0" dirty="0" smtClean="0"/>
              <a:t>with</a:t>
            </a:r>
            <a:r>
              <a:rPr lang="cs-CZ" b="0" dirty="0" smtClean="0"/>
              <a:t> </a:t>
            </a:r>
            <a:r>
              <a:rPr lang="en-US" b="0" dirty="0" smtClean="0"/>
              <a:t>address</a:t>
            </a:r>
            <a:r>
              <a:rPr lang="cs-CZ" b="0" dirty="0" smtClean="0"/>
              <a:t> </a:t>
            </a:r>
            <a:r>
              <a:rPr lang="en-US" b="0" dirty="0" smtClean="0"/>
              <a:t>198.32.1.98</a:t>
            </a:r>
            <a:r>
              <a:rPr lang="en-US" b="0" dirty="0"/>
              <a:t>.</a:t>
            </a:r>
          </a:p>
          <a:p>
            <a:pPr marL="0" indent="0">
              <a:buNone/>
            </a:pPr>
            <a:r>
              <a:rPr lang="en-US" b="0" dirty="0" smtClean="0"/>
              <a:t>(…)</a:t>
            </a:r>
            <a:endParaRPr lang="cs-CZ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b="0" dirty="0"/>
              <a:t>-</a:t>
            </a:r>
            <a:r>
              <a:rPr lang="en-US" b="0" dirty="0" err="1"/>
              <a:t>jon.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917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Ira </a:t>
            </a:r>
            <a:r>
              <a:rPr lang="cs-CZ" dirty="0" err="1" smtClean="0"/>
              <a:t>Magaziner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 Postel and </a:t>
            </a:r>
            <a:r>
              <a:rPr lang="cs-CZ" dirty="0" err="1" smtClean="0"/>
              <a:t>informs</a:t>
            </a:r>
            <a:r>
              <a:rPr lang="cs-CZ" dirty="0" smtClean="0"/>
              <a:t> </a:t>
            </a:r>
            <a:r>
              <a:rPr lang="cs-CZ" dirty="0" err="1" smtClean="0"/>
              <a:t>him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illegality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deed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Postel </a:t>
            </a:r>
            <a:r>
              <a:rPr lang="cs-CZ" dirty="0" err="1" smtClean="0"/>
              <a:t>claims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just a test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returned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servers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USA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Similar</a:t>
            </a:r>
            <a:r>
              <a:rPr lang="cs-CZ" dirty="0" smtClean="0"/>
              <a:t> „test“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a </a:t>
            </a:r>
            <a:r>
              <a:rPr lang="cs-CZ" dirty="0" err="1" smtClean="0"/>
              <a:t>crimminal</a:t>
            </a:r>
            <a:r>
              <a:rPr lang="cs-CZ" dirty="0" smtClean="0"/>
              <a:t> </a:t>
            </a:r>
            <a:r>
              <a:rPr lang="cs-CZ" dirty="0" err="1" smtClean="0"/>
              <a:t>offence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Jon Postel </a:t>
            </a:r>
            <a:r>
              <a:rPr lang="cs-CZ" dirty="0" err="1" smtClean="0"/>
              <a:t>dies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9 </a:t>
            </a:r>
            <a:r>
              <a:rPr lang="cs-CZ" dirty="0" err="1" smtClean="0"/>
              <a:t>months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940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 smtClean="0"/>
              <a:t>Jon Postel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 smtClean="0"/>
              <a:t>(„</a:t>
            </a:r>
            <a:r>
              <a:rPr lang="cs-CZ" dirty="0" err="1" smtClean="0"/>
              <a:t>God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Internet“)</a:t>
            </a:r>
            <a:endParaRPr lang="cs-CZ" dirty="0"/>
          </a:p>
        </p:txBody>
      </p:sp>
      <p:pic>
        <p:nvPicPr>
          <p:cNvPr id="12290" name="Picture 2" descr="http://upload.wikimedia.org/wikipedia/commons/archive/4/44/20060328141432!Jon_Poste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4012387" cy="246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images.usatoday.com/news/_photos/2005/11/15/postel-ins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ttp://www.postel.org/remembrances/18poste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559073"/>
            <a:ext cx="14287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http://news.bbc.co.uk/olmedia/195000/images/_196487_postel30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04057"/>
            <a:ext cx="285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9625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Internet </a:t>
            </a:r>
            <a:r>
              <a:rPr lang="cs-CZ" dirty="0" err="1" smtClean="0"/>
              <a:t>Corporation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Assigned</a:t>
            </a:r>
            <a:r>
              <a:rPr lang="cs-CZ" dirty="0" smtClean="0"/>
              <a:t> </a:t>
            </a:r>
            <a:r>
              <a:rPr lang="cs-CZ" dirty="0" err="1" smtClean="0"/>
              <a:t>Names</a:t>
            </a:r>
            <a:r>
              <a:rPr lang="cs-CZ" dirty="0" smtClean="0"/>
              <a:t> and </a:t>
            </a:r>
            <a:r>
              <a:rPr lang="cs-CZ" dirty="0" err="1" smtClean="0"/>
              <a:t>Numbers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New „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remained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USA, but </a:t>
            </a:r>
            <a:r>
              <a:rPr lang="cs-CZ" dirty="0" err="1" smtClean="0"/>
              <a:t>routine</a:t>
            </a:r>
            <a:r>
              <a:rPr lang="cs-CZ" dirty="0" smtClean="0"/>
              <a:t>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r>
              <a:rPr lang="cs-CZ" dirty="0" smtClean="0"/>
              <a:t> </a:t>
            </a:r>
            <a:r>
              <a:rPr lang="cs-CZ" dirty="0" err="1" smtClean="0"/>
              <a:t>performed</a:t>
            </a:r>
            <a:r>
              <a:rPr lang="cs-CZ" dirty="0" smtClean="0"/>
              <a:t> by ICANN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=&gt;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to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mark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r>
              <a:rPr lang="cs-CZ" dirty="0" smtClean="0"/>
              <a:t> </a:t>
            </a:r>
            <a:r>
              <a:rPr lang="cs-CZ" dirty="0" err="1" smtClean="0"/>
              <a:t>transfered</a:t>
            </a:r>
            <a:r>
              <a:rPr lang="cs-CZ" dirty="0" smtClean="0"/>
              <a:t> to WIPO</a:t>
            </a:r>
            <a:endParaRPr lang="cs-CZ" dirty="0"/>
          </a:p>
        </p:txBody>
      </p:sp>
      <p:pic>
        <p:nvPicPr>
          <p:cNvPr id="13314" name="Picture 2" descr="http://www.icann.org/images/icann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918" y="2348880"/>
            <a:ext cx="1873250" cy="15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832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cs-CZ" dirty="0"/>
          </a:p>
        </p:txBody>
      </p:sp>
      <p:pic>
        <p:nvPicPr>
          <p:cNvPr id="14338" name="Picture 2" descr="http://www.ntra.gov.eg/images/ICANN-Ch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8"/>
            <a:ext cx="4762500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54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ICANN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accomplish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initially</a:t>
            </a:r>
            <a:r>
              <a:rPr lang="cs-CZ" dirty="0" smtClean="0"/>
              <a:t> set up: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Decentralization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names</a:t>
            </a:r>
            <a:r>
              <a:rPr lang="cs-CZ" dirty="0" smtClean="0"/>
              <a:t> </a:t>
            </a:r>
            <a:r>
              <a:rPr lang="cs-CZ" dirty="0" err="1" smtClean="0"/>
              <a:t>assignment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Substantial</a:t>
            </a:r>
            <a:r>
              <a:rPr lang="cs-CZ" dirty="0" smtClean="0"/>
              <a:t> </a:t>
            </a:r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registration</a:t>
            </a:r>
            <a:r>
              <a:rPr lang="cs-CZ" dirty="0" smtClean="0"/>
              <a:t> </a:t>
            </a:r>
            <a:r>
              <a:rPr lang="cs-CZ" dirty="0" err="1" smtClean="0"/>
              <a:t>fees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effective</a:t>
            </a:r>
            <a:r>
              <a:rPr lang="cs-CZ" dirty="0" smtClean="0"/>
              <a:t> systém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mark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No </a:t>
            </a:r>
            <a:r>
              <a:rPr lang="cs-CZ" dirty="0" err="1" smtClean="0"/>
              <a:t>disturbances</a:t>
            </a:r>
            <a:r>
              <a:rPr lang="cs-CZ" dirty="0" smtClean="0"/>
              <a:t> </a:t>
            </a:r>
            <a:r>
              <a:rPr lang="cs-CZ" dirty="0" err="1" smtClean="0"/>
              <a:t>regarding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09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7B3589"/>
                </a:solidFill>
              </a:rPr>
              <a:t>Overview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of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lecture</a:t>
            </a:r>
            <a:endParaRPr lang="cs-CZ" dirty="0">
              <a:solidFill>
                <a:srgbClr val="7B3589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Internet and Free </a:t>
            </a:r>
            <a:r>
              <a:rPr lang="cs-CZ" dirty="0" err="1" smtClean="0"/>
              <a:t>Speech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25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belongs</a:t>
            </a:r>
            <a:r>
              <a:rPr lang="cs-CZ" dirty="0" smtClean="0"/>
              <a:t> to USA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UN </a:t>
            </a:r>
            <a:r>
              <a:rPr lang="cs-CZ" dirty="0" err="1" smtClean="0"/>
              <a:t>struggles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, but </a:t>
            </a:r>
            <a:r>
              <a:rPr lang="cs-CZ" dirty="0" err="1" smtClean="0"/>
              <a:t>unsuccessfully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growing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119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Borders</a:t>
            </a:r>
            <a:r>
              <a:rPr lang="cs-CZ" dirty="0" smtClean="0"/>
              <a:t> </a:t>
            </a:r>
            <a:r>
              <a:rPr lang="cs-CZ" dirty="0" err="1" smtClean="0"/>
              <a:t>Penetrate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Grounds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„</a:t>
            </a:r>
            <a:r>
              <a:rPr lang="cs-CZ" dirty="0" err="1" smtClean="0"/>
              <a:t>divide</a:t>
            </a:r>
            <a:r>
              <a:rPr lang="cs-CZ" dirty="0" smtClean="0"/>
              <a:t>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Languages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Geographical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Commerce</a:t>
            </a:r>
            <a:r>
              <a:rPr lang="cs-CZ" dirty="0" smtClean="0"/>
              <a:t> –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Geolocation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„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country“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Tracing</a:t>
            </a:r>
            <a:r>
              <a:rPr lang="cs-CZ" dirty="0" smtClean="0"/>
              <a:t> </a:t>
            </a:r>
            <a:r>
              <a:rPr lang="cs-CZ" dirty="0" err="1" smtClean="0"/>
              <a:t>packet</a:t>
            </a:r>
            <a:r>
              <a:rPr lang="cs-CZ" dirty="0" smtClean="0"/>
              <a:t> – a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computers</a:t>
            </a:r>
            <a:r>
              <a:rPr lang="cs-CZ" dirty="0" smtClean="0"/>
              <a:t> </a:t>
            </a:r>
            <a:r>
              <a:rPr lang="cs-CZ" dirty="0" err="1" smtClean="0"/>
              <a:t>visited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99 % probability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correctness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35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Presence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0" i="1" dirty="0"/>
              <a:t>„</a:t>
            </a:r>
            <a:r>
              <a:rPr lang="en-US" sz="2800" b="0" i="1" dirty="0" smtClean="0"/>
              <a:t>Hard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steel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succeeded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then</a:t>
            </a:r>
            <a:r>
              <a:rPr lang="en-US" sz="2800" b="0" i="1" dirty="0"/>
              <a:t>;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/>
              <a:t>And </a:t>
            </a:r>
            <a:r>
              <a:rPr lang="en-US" sz="2800" b="0" i="1" dirty="0" smtClean="0"/>
              <a:t>stubborn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as 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metal were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men</a:t>
            </a:r>
            <a:r>
              <a:rPr lang="en-US" sz="2800" b="0" i="1" dirty="0"/>
              <a:t>.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/>
              <a:t>Truth, modesty, </a:t>
            </a:r>
            <a:r>
              <a:rPr lang="en-US" sz="2800" b="0" i="1" dirty="0" smtClean="0"/>
              <a:t>and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shame</a:t>
            </a:r>
            <a:r>
              <a:rPr lang="en-US" sz="2800" b="0" i="1" dirty="0"/>
              <a:t>, </a:t>
            </a: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world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forsook</a:t>
            </a:r>
            <a:r>
              <a:rPr lang="en-US" sz="2800" b="0" i="1" dirty="0"/>
              <a:t>;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/>
              <a:t>Fraud, avarice, </a:t>
            </a:r>
            <a:r>
              <a:rPr lang="en-US" sz="2800" b="0" i="1" dirty="0" smtClean="0"/>
              <a:t>and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force</a:t>
            </a:r>
            <a:r>
              <a:rPr lang="en-US" sz="2800" b="0" i="1" dirty="0"/>
              <a:t>, </a:t>
            </a:r>
            <a:r>
              <a:rPr lang="en-US" sz="2800" b="0" i="1" dirty="0" smtClean="0"/>
              <a:t>their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places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took</a:t>
            </a:r>
            <a:r>
              <a:rPr lang="en-US" sz="2800" b="0" i="1" dirty="0"/>
              <a:t>. (…)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 smtClean="0"/>
              <a:t>Then</a:t>
            </a:r>
            <a:r>
              <a:rPr lang="cs-CZ" sz="2800" b="0" i="1" dirty="0" smtClean="0"/>
              <a:t> </a:t>
            </a:r>
            <a:r>
              <a:rPr lang="en-US" sz="2800" b="0" i="1" dirty="0" smtClean="0">
                <a:solidFill>
                  <a:srgbClr val="FF0000"/>
                </a:solidFill>
              </a:rPr>
              <a:t>landmarks</a:t>
            </a:r>
            <a:r>
              <a:rPr lang="cs-CZ" sz="2800" b="0" i="1" dirty="0" smtClean="0">
                <a:solidFill>
                  <a:srgbClr val="FF0000"/>
                </a:solidFill>
              </a:rPr>
              <a:t> </a:t>
            </a:r>
            <a:r>
              <a:rPr lang="en-US" sz="2800" b="0" i="1" dirty="0" smtClean="0">
                <a:solidFill>
                  <a:srgbClr val="FF0000"/>
                </a:solidFill>
              </a:rPr>
              <a:t>limited </a:t>
            </a:r>
            <a:r>
              <a:rPr lang="en-US" sz="2800" b="0" i="1" dirty="0">
                <a:solidFill>
                  <a:srgbClr val="FF0000"/>
                </a:solidFill>
              </a:rPr>
              <a:t>to </a:t>
            </a:r>
            <a:r>
              <a:rPr lang="en-US" sz="2800" b="0" i="1" dirty="0" smtClean="0">
                <a:solidFill>
                  <a:srgbClr val="FF0000"/>
                </a:solidFill>
              </a:rPr>
              <a:t>each</a:t>
            </a:r>
            <a:r>
              <a:rPr lang="cs-CZ" sz="2800" b="0" i="1" dirty="0" smtClean="0">
                <a:solidFill>
                  <a:srgbClr val="FF0000"/>
                </a:solidFill>
              </a:rPr>
              <a:t> </a:t>
            </a:r>
            <a:r>
              <a:rPr lang="en-US" sz="2800" b="0" i="1" dirty="0" smtClean="0">
                <a:solidFill>
                  <a:srgbClr val="FF0000"/>
                </a:solidFill>
              </a:rPr>
              <a:t>his </a:t>
            </a:r>
            <a:r>
              <a:rPr lang="en-US" sz="2800" b="0" i="1" dirty="0">
                <a:solidFill>
                  <a:srgbClr val="FF0000"/>
                </a:solidFill>
              </a:rPr>
              <a:t>right</a:t>
            </a:r>
            <a:r>
              <a:rPr lang="en-US" sz="2800" b="0" i="1" dirty="0"/>
              <a:t>;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 smtClean="0"/>
              <a:t>For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all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before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was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common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as </a:t>
            </a:r>
            <a:r>
              <a:rPr lang="en-US" sz="2800" b="0" i="1" dirty="0"/>
              <a:t>a light.“</a:t>
            </a:r>
            <a:endParaRPr lang="cs-CZ" sz="2800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PubliusOvidius</a:t>
            </a:r>
            <a:r>
              <a:rPr lang="en-US" dirty="0" smtClean="0"/>
              <a:t> </a:t>
            </a:r>
            <a:r>
              <a:rPr lang="en-US" dirty="0" err="1"/>
              <a:t>Naso</a:t>
            </a:r>
            <a:r>
              <a:rPr lang="en-US" dirty="0"/>
              <a:t>, Metamorphoses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2427184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err="1" smtClean="0"/>
              <a:t>Thank</a:t>
            </a:r>
            <a:r>
              <a:rPr lang="cs-CZ" sz="4800" dirty="0" smtClean="0"/>
              <a:t> </a:t>
            </a:r>
            <a:r>
              <a:rPr lang="cs-CZ" sz="4800" dirty="0" err="1" smtClean="0"/>
              <a:t>you</a:t>
            </a:r>
            <a:r>
              <a:rPr lang="cs-CZ" sz="4800" dirty="0"/>
              <a:t> </a:t>
            </a:r>
            <a:r>
              <a:rPr lang="cs-CZ" sz="4800" dirty="0" err="1" smtClean="0"/>
              <a:t>for</a:t>
            </a:r>
            <a:r>
              <a:rPr lang="cs-CZ" sz="4800" dirty="0" smtClean="0"/>
              <a:t> </a:t>
            </a:r>
            <a:r>
              <a:rPr lang="cs-CZ" sz="4800" dirty="0" err="1" smtClean="0"/>
              <a:t>your</a:t>
            </a:r>
            <a:r>
              <a:rPr lang="cs-CZ" sz="4800" dirty="0" smtClean="0"/>
              <a:t> </a:t>
            </a:r>
            <a:r>
              <a:rPr lang="cs-CZ" sz="4800" dirty="0" err="1" smtClean="0"/>
              <a:t>attention</a:t>
            </a:r>
            <a:r>
              <a:rPr lang="cs-CZ" sz="4800" dirty="0" smtClean="0"/>
              <a:t>!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…</a:t>
            </a:r>
          </a:p>
          <a:p>
            <a:endParaRPr lang="cs-CZ" dirty="0" smtClean="0"/>
          </a:p>
          <a:p>
            <a:r>
              <a:rPr lang="cs-CZ" dirty="0" smtClean="0"/>
              <a:t>(jaromir.savelka@law.muni.cz)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8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OVERVIEW OF THE LECTURE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0" dirty="0"/>
          </a:p>
          <a:p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Control</a:t>
            </a:r>
            <a:r>
              <a:rPr lang="cs-CZ" b="0" dirty="0" smtClean="0"/>
              <a:t> </a:t>
            </a:r>
            <a:r>
              <a:rPr lang="cs-CZ" b="0" dirty="0" err="1" smtClean="0"/>
              <a:t>over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Internet</a:t>
            </a:r>
          </a:p>
          <a:p>
            <a:endParaRPr lang="cs-CZ" b="0" dirty="0"/>
          </a:p>
          <a:p>
            <a:r>
              <a:rPr lang="cs-CZ" b="0" dirty="0" smtClean="0"/>
              <a:t>Free </a:t>
            </a:r>
            <a:r>
              <a:rPr lang="cs-CZ" b="0" dirty="0" err="1" smtClean="0"/>
              <a:t>Speech</a:t>
            </a:r>
            <a:r>
              <a:rPr lang="cs-CZ" b="0" dirty="0" smtClean="0"/>
              <a:t> </a:t>
            </a:r>
            <a:r>
              <a:rPr lang="cs-CZ" b="0" dirty="0" err="1" smtClean="0"/>
              <a:t>issues</a:t>
            </a:r>
            <a:r>
              <a:rPr lang="cs-CZ" b="0" dirty="0" smtClean="0"/>
              <a:t> </a:t>
            </a:r>
            <a:r>
              <a:rPr lang="cs-CZ" b="0" dirty="0" err="1" smtClean="0"/>
              <a:t>arising</a:t>
            </a:r>
            <a:r>
              <a:rPr lang="cs-CZ" b="0" dirty="0" smtClean="0"/>
              <a:t> on </a:t>
            </a:r>
            <a:r>
              <a:rPr lang="cs-CZ" b="0" dirty="0" err="1" smtClean="0"/>
              <a:t>the</a:t>
            </a:r>
            <a:r>
              <a:rPr lang="cs-CZ" b="0" smtClean="0"/>
              <a:t> </a:t>
            </a:r>
            <a:r>
              <a:rPr lang="cs-CZ" b="0" smtClean="0"/>
              <a:t>Internet</a:t>
            </a:r>
            <a:endParaRPr lang="cs-CZ" b="0" dirty="0" smtClean="0"/>
          </a:p>
          <a:p>
            <a:pPr marL="0" indent="0">
              <a:buNone/>
            </a:pP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38647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7B3589"/>
                </a:solidFill>
              </a:rPr>
              <a:t>The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control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over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the</a:t>
            </a:r>
            <a:r>
              <a:rPr lang="cs-CZ" dirty="0" smtClean="0">
                <a:solidFill>
                  <a:srgbClr val="7B3589"/>
                </a:solidFill>
              </a:rPr>
              <a:t> internet</a:t>
            </a:r>
            <a:endParaRPr lang="cs-CZ" dirty="0">
              <a:solidFill>
                <a:srgbClr val="7B3589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Internet and Free </a:t>
            </a:r>
            <a:r>
              <a:rPr lang="cs-CZ" dirty="0" err="1" smtClean="0"/>
              <a:t>Speech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95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br>
              <a:rPr lang="cs-CZ" dirty="0" smtClean="0"/>
            </a:br>
            <a:r>
              <a:rPr lang="cs-CZ" dirty="0" err="1" smtClean="0"/>
              <a:t>Overview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and </a:t>
            </a:r>
            <a:r>
              <a:rPr lang="cs-CZ" dirty="0" err="1" smtClean="0"/>
              <a:t>workings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</a:p>
          <a:p>
            <a:endParaRPr lang="en-US" b="0" dirty="0"/>
          </a:p>
          <a:p>
            <a:r>
              <a:rPr lang="en-US" dirty="0" smtClean="0"/>
              <a:t>„</a:t>
            </a:r>
            <a:r>
              <a:rPr lang="cs-CZ" dirty="0" err="1" smtClean="0"/>
              <a:t>Golden</a:t>
            </a:r>
            <a:r>
              <a:rPr lang="cs-CZ" dirty="0" smtClean="0"/>
              <a:t> Age</a:t>
            </a:r>
            <a:r>
              <a:rPr lang="en-US" dirty="0" smtClean="0"/>
              <a:t>“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Internet a</a:t>
            </a:r>
            <a:r>
              <a:rPr lang="cs-CZ" dirty="0" err="1" smtClean="0"/>
              <a:t>nd</a:t>
            </a:r>
            <a:r>
              <a:rPr lang="en-US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end</a:t>
            </a:r>
            <a:r>
              <a:rPr lang="en-US" dirty="0" smtClean="0"/>
              <a:t> (</a:t>
            </a:r>
            <a:r>
              <a:rPr lang="cs-CZ" dirty="0" err="1" smtClean="0"/>
              <a:t>beginnings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Web</a:t>
            </a:r>
            <a:r>
              <a:rPr lang="en-US" dirty="0" smtClean="0"/>
              <a:t>)</a:t>
            </a:r>
            <a:endParaRPr lang="cs-CZ" dirty="0" smtClean="0"/>
          </a:p>
          <a:p>
            <a:endParaRPr lang="en-US" b="0" dirty="0"/>
          </a:p>
          <a:p>
            <a:r>
              <a:rPr lang="en-US" dirty="0" smtClean="0"/>
              <a:t>„</a:t>
            </a:r>
            <a:r>
              <a:rPr lang="cs-CZ" dirty="0" smtClean="0"/>
              <a:t>Silver Age</a:t>
            </a:r>
            <a:r>
              <a:rPr lang="en-US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Internet (</a:t>
            </a:r>
            <a:r>
              <a:rPr lang="cs-CZ" dirty="0" err="1" smtClean="0"/>
              <a:t>beginnings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Regulation</a:t>
            </a:r>
            <a:r>
              <a:rPr lang="en-US" dirty="0" smtClean="0"/>
              <a:t>)</a:t>
            </a:r>
            <a:endParaRPr lang="cs-CZ" dirty="0" smtClean="0"/>
          </a:p>
          <a:p>
            <a:endParaRPr lang="en-US" b="0" dirty="0"/>
          </a:p>
          <a:p>
            <a:r>
              <a:rPr lang="cs-CZ" dirty="0" err="1" smtClean="0"/>
              <a:t>Future</a:t>
            </a:r>
            <a:r>
              <a:rPr lang="en-US" dirty="0" smtClean="0"/>
              <a:t> –„</a:t>
            </a:r>
            <a:r>
              <a:rPr lang="cs-CZ" dirty="0" smtClean="0"/>
              <a:t>Age </a:t>
            </a:r>
            <a:r>
              <a:rPr lang="cs-CZ" dirty="0" err="1" smtClean="0"/>
              <a:t>of</a:t>
            </a:r>
            <a:r>
              <a:rPr lang="cs-CZ" dirty="0" smtClean="0"/>
              <a:t> Steel</a:t>
            </a:r>
            <a:r>
              <a:rPr lang="en-US" dirty="0" smtClean="0"/>
              <a:t>“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Internet?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5078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1" dirty="0"/>
              <a:t>„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applications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science</a:t>
            </a:r>
            <a:r>
              <a:rPr lang="cs-CZ" b="0" i="1" dirty="0" smtClean="0"/>
              <a:t> </a:t>
            </a:r>
            <a:r>
              <a:rPr lang="en-US" b="0" i="1" dirty="0" smtClean="0"/>
              <a:t>have</a:t>
            </a:r>
            <a:r>
              <a:rPr lang="cs-CZ" b="0" i="1" dirty="0" smtClean="0"/>
              <a:t> </a:t>
            </a:r>
            <a:r>
              <a:rPr lang="en-US" b="0" i="1" dirty="0" smtClean="0"/>
              <a:t>built</a:t>
            </a:r>
            <a:r>
              <a:rPr lang="cs-CZ" b="0" i="1" dirty="0" smtClean="0"/>
              <a:t> </a:t>
            </a:r>
            <a:r>
              <a:rPr lang="en-US" b="0" i="1" dirty="0" smtClean="0"/>
              <a:t>man</a:t>
            </a:r>
            <a:r>
              <a:rPr lang="cs-CZ" b="0" i="1" dirty="0" smtClean="0"/>
              <a:t> </a:t>
            </a:r>
            <a:r>
              <a:rPr lang="en-US" b="0" i="1" dirty="0" smtClean="0"/>
              <a:t>a</a:t>
            </a:r>
            <a:r>
              <a:rPr lang="cs-CZ" b="0" i="1" dirty="0" smtClean="0"/>
              <a:t> </a:t>
            </a:r>
            <a:r>
              <a:rPr lang="en-US" b="0" i="1" dirty="0" smtClean="0"/>
              <a:t>well</a:t>
            </a:r>
            <a:r>
              <a:rPr lang="cs-CZ" b="0" i="1" dirty="0"/>
              <a:t>-</a:t>
            </a:r>
            <a:r>
              <a:rPr lang="en-US" b="0" i="1" dirty="0" smtClean="0"/>
              <a:t>supplied</a:t>
            </a:r>
            <a:r>
              <a:rPr lang="cs-CZ" b="0" i="1" dirty="0" smtClean="0"/>
              <a:t> </a:t>
            </a:r>
            <a:r>
              <a:rPr lang="en-US" b="0" i="1" dirty="0" smtClean="0"/>
              <a:t>house,</a:t>
            </a:r>
            <a:r>
              <a:rPr lang="cs-CZ" b="0" i="1" dirty="0" smtClean="0"/>
              <a:t> </a:t>
            </a:r>
            <a:r>
              <a:rPr lang="en-US" b="0" i="1" dirty="0" smtClean="0"/>
              <a:t>and</a:t>
            </a:r>
            <a:r>
              <a:rPr lang="cs-CZ" b="0" i="1" dirty="0" smtClean="0"/>
              <a:t> </a:t>
            </a:r>
            <a:r>
              <a:rPr lang="en-US" b="0" i="1" dirty="0" smtClean="0"/>
              <a:t>are</a:t>
            </a:r>
            <a:r>
              <a:rPr lang="cs-CZ" b="0" i="1" dirty="0" smtClean="0"/>
              <a:t> </a:t>
            </a:r>
            <a:r>
              <a:rPr lang="en-US" b="0" i="1" dirty="0" smtClean="0"/>
              <a:t>teaching</a:t>
            </a:r>
            <a:r>
              <a:rPr lang="cs-CZ" b="0" i="1" dirty="0" smtClean="0"/>
              <a:t> </a:t>
            </a:r>
            <a:r>
              <a:rPr lang="en-US" b="0" i="1" dirty="0" smtClean="0"/>
              <a:t>him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live</a:t>
            </a:r>
            <a:r>
              <a:rPr lang="cs-CZ" b="0" i="1" dirty="0" smtClean="0"/>
              <a:t> </a:t>
            </a:r>
            <a:r>
              <a:rPr lang="en-US" b="0" i="1" dirty="0" smtClean="0"/>
              <a:t>healthily</a:t>
            </a:r>
            <a:r>
              <a:rPr lang="cs-CZ" b="0" i="1" dirty="0" smtClean="0"/>
              <a:t> </a:t>
            </a:r>
            <a:r>
              <a:rPr lang="en-US" b="0" i="1" dirty="0" smtClean="0"/>
              <a:t>therein.</a:t>
            </a:r>
            <a:r>
              <a:rPr lang="cs-CZ" b="0" i="1" dirty="0" smtClean="0"/>
              <a:t> </a:t>
            </a:r>
            <a:r>
              <a:rPr lang="en-US" b="0" i="1" dirty="0" smtClean="0"/>
              <a:t>They</a:t>
            </a:r>
            <a:r>
              <a:rPr lang="cs-CZ" b="0" i="1" dirty="0" smtClean="0"/>
              <a:t> </a:t>
            </a:r>
            <a:r>
              <a:rPr lang="en-US" b="0" i="1" dirty="0" smtClean="0"/>
              <a:t>have</a:t>
            </a:r>
            <a:r>
              <a:rPr lang="cs-CZ" b="0" i="1" dirty="0" smtClean="0"/>
              <a:t> </a:t>
            </a:r>
            <a:r>
              <a:rPr lang="en-US" b="0" i="1" dirty="0" smtClean="0"/>
              <a:t>enabled</a:t>
            </a:r>
            <a:r>
              <a:rPr lang="cs-CZ" b="0" i="1" dirty="0" smtClean="0"/>
              <a:t> </a:t>
            </a:r>
            <a:r>
              <a:rPr lang="en-US" b="0" i="1" dirty="0" smtClean="0"/>
              <a:t>him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throw</a:t>
            </a:r>
            <a:r>
              <a:rPr lang="cs-CZ" b="0" i="1" dirty="0" smtClean="0"/>
              <a:t> </a:t>
            </a:r>
            <a:r>
              <a:rPr lang="en-US" b="0" i="1" dirty="0" smtClean="0"/>
              <a:t>masses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people</a:t>
            </a:r>
            <a:r>
              <a:rPr lang="cs-CZ" b="0" i="1" dirty="0" smtClean="0"/>
              <a:t> </a:t>
            </a:r>
            <a:r>
              <a:rPr lang="en-US" b="0" i="1" dirty="0" smtClean="0"/>
              <a:t>against</a:t>
            </a:r>
            <a:r>
              <a:rPr lang="cs-CZ" b="0" i="1" dirty="0" smtClean="0"/>
              <a:t> </a:t>
            </a:r>
            <a:r>
              <a:rPr lang="en-US" b="0" i="1" dirty="0" smtClean="0"/>
              <a:t>one</a:t>
            </a:r>
            <a:r>
              <a:rPr lang="cs-CZ" b="0" i="1" dirty="0" smtClean="0"/>
              <a:t> </a:t>
            </a:r>
            <a:r>
              <a:rPr lang="en-US" b="0" i="1" dirty="0" smtClean="0"/>
              <a:t>another</a:t>
            </a:r>
            <a:r>
              <a:rPr lang="cs-CZ" b="0" i="1" dirty="0" smtClean="0"/>
              <a:t> </a:t>
            </a:r>
            <a:r>
              <a:rPr lang="en-US" b="0" i="1" dirty="0" smtClean="0"/>
              <a:t>with</a:t>
            </a:r>
            <a:r>
              <a:rPr lang="cs-CZ" b="0" i="1" dirty="0" smtClean="0"/>
              <a:t> </a:t>
            </a:r>
            <a:r>
              <a:rPr lang="en-US" b="0" i="1" dirty="0" smtClean="0"/>
              <a:t>cruel</a:t>
            </a:r>
            <a:r>
              <a:rPr lang="cs-CZ" b="0" i="1" dirty="0" smtClean="0"/>
              <a:t> </a:t>
            </a:r>
            <a:r>
              <a:rPr lang="en-US" b="0" i="1" dirty="0" smtClean="0"/>
              <a:t>weapons.</a:t>
            </a:r>
            <a:r>
              <a:rPr lang="cs-CZ" b="0" i="1" dirty="0" smtClean="0"/>
              <a:t> </a:t>
            </a:r>
            <a:r>
              <a:rPr lang="en-US" b="0" i="1" dirty="0" smtClean="0"/>
              <a:t>They</a:t>
            </a:r>
            <a:r>
              <a:rPr lang="cs-CZ" b="0" i="1" dirty="0" smtClean="0"/>
              <a:t> </a:t>
            </a:r>
            <a:r>
              <a:rPr lang="en-US" b="0" i="1" dirty="0" smtClean="0"/>
              <a:t>may</a:t>
            </a:r>
            <a:r>
              <a:rPr lang="cs-CZ" b="0" i="1" dirty="0" smtClean="0"/>
              <a:t> </a:t>
            </a:r>
            <a:r>
              <a:rPr lang="en-US" b="0" i="1" dirty="0" smtClean="0"/>
              <a:t>yet</a:t>
            </a:r>
            <a:r>
              <a:rPr lang="cs-CZ" b="0" i="1" dirty="0" smtClean="0"/>
              <a:t> </a:t>
            </a:r>
            <a:r>
              <a:rPr lang="en-US" b="0" i="1" dirty="0" smtClean="0"/>
              <a:t>allow</a:t>
            </a:r>
            <a:r>
              <a:rPr lang="cs-CZ" b="0" i="1" dirty="0" smtClean="0"/>
              <a:t> </a:t>
            </a:r>
            <a:r>
              <a:rPr lang="en-US" b="0" i="1" dirty="0" smtClean="0"/>
              <a:t>him</a:t>
            </a:r>
            <a:r>
              <a:rPr lang="cs-CZ" b="0" i="1" dirty="0" smtClean="0"/>
              <a:t> </a:t>
            </a:r>
            <a:r>
              <a:rPr lang="en-US" b="0" i="1" dirty="0" smtClean="0"/>
              <a:t>truly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encompass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great</a:t>
            </a:r>
            <a:r>
              <a:rPr lang="cs-CZ" b="0" i="1" dirty="0" smtClean="0"/>
              <a:t> </a:t>
            </a:r>
            <a:r>
              <a:rPr lang="en-US" b="0" i="1" dirty="0" smtClean="0"/>
              <a:t>record</a:t>
            </a:r>
            <a:r>
              <a:rPr lang="cs-CZ" b="0" i="1" dirty="0" smtClean="0"/>
              <a:t> </a:t>
            </a:r>
            <a:r>
              <a:rPr lang="en-US" b="0" i="1" dirty="0" smtClean="0"/>
              <a:t>and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grow</a:t>
            </a:r>
            <a:r>
              <a:rPr lang="cs-CZ" b="0" i="1" dirty="0" smtClean="0"/>
              <a:t> </a:t>
            </a:r>
            <a:r>
              <a:rPr lang="en-US" b="0" i="1" dirty="0" smtClean="0"/>
              <a:t>in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wisdom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race</a:t>
            </a:r>
            <a:r>
              <a:rPr lang="cs-CZ" b="0" i="1" dirty="0" smtClean="0"/>
              <a:t> </a:t>
            </a:r>
            <a:r>
              <a:rPr lang="en-US" b="0" i="1" dirty="0" smtClean="0"/>
              <a:t>experience.“</a:t>
            </a:r>
            <a:endParaRPr lang="en-US" b="0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VannevarBush</a:t>
            </a:r>
            <a:r>
              <a:rPr lang="en-US" dirty="0"/>
              <a:t>, As </a:t>
            </a:r>
            <a:r>
              <a:rPr lang="en-US" dirty="0" err="1"/>
              <a:t>WeMay</a:t>
            </a:r>
            <a:r>
              <a:rPr lang="en-US" dirty="0"/>
              <a:t> </a:t>
            </a:r>
            <a:r>
              <a:rPr lang="en-US" dirty="0" smtClean="0"/>
              <a:t>Think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/>
              <a:t>1945)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82415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en-US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cs-CZ" dirty="0" err="1" smtClean="0"/>
              <a:t>sixties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20</a:t>
            </a:r>
            <a:r>
              <a:rPr lang="cs-CZ" baseline="30000" dirty="0" err="1" smtClean="0"/>
              <a:t>th</a:t>
            </a:r>
            <a:r>
              <a:rPr lang="en-US" dirty="0" smtClean="0"/>
              <a:t> </a:t>
            </a:r>
            <a:r>
              <a:rPr lang="cs-CZ" dirty="0" err="1" smtClean="0"/>
              <a:t>century</a:t>
            </a:r>
            <a:endParaRPr lang="cs-CZ" b="0" dirty="0"/>
          </a:p>
          <a:p>
            <a:pPr lvl="1"/>
            <a:r>
              <a:rPr lang="cs-CZ" b="0" dirty="0" err="1" smtClean="0"/>
              <a:t>Experimental</a:t>
            </a:r>
            <a:r>
              <a:rPr lang="cs-CZ" b="0" dirty="0" smtClean="0"/>
              <a:t> network</a:t>
            </a:r>
            <a:r>
              <a:rPr lang="es-ES" b="0" dirty="0" smtClean="0"/>
              <a:t> </a:t>
            </a:r>
            <a:r>
              <a:rPr lang="cs-CZ" b="0" dirty="0" smtClean="0"/>
              <a:t>in</a:t>
            </a:r>
            <a:r>
              <a:rPr lang="es-ES" b="0" dirty="0" smtClean="0"/>
              <a:t> </a:t>
            </a:r>
            <a:r>
              <a:rPr lang="cs-CZ" b="0" dirty="0" smtClean="0"/>
              <a:t>Great</a:t>
            </a:r>
            <a:r>
              <a:rPr lang="es-ES" b="0" dirty="0" smtClean="0"/>
              <a:t> Brit</a:t>
            </a:r>
            <a:r>
              <a:rPr lang="cs-CZ" b="0" dirty="0" err="1" smtClean="0"/>
              <a:t>ain</a:t>
            </a:r>
            <a:r>
              <a:rPr lang="es-ES" b="0" dirty="0" smtClean="0"/>
              <a:t> </a:t>
            </a:r>
            <a:r>
              <a:rPr lang="es-ES" b="0" dirty="0"/>
              <a:t>(</a:t>
            </a:r>
            <a:r>
              <a:rPr lang="es-ES" b="0" dirty="0" smtClean="0"/>
              <a:t>1968)</a:t>
            </a:r>
            <a:endParaRPr lang="cs-CZ" b="0" dirty="0" smtClean="0"/>
          </a:p>
          <a:p>
            <a:pPr lvl="1"/>
            <a:r>
              <a:rPr lang="en-US" b="0" dirty="0" smtClean="0"/>
              <a:t>ARPANET </a:t>
            </a:r>
            <a:r>
              <a:rPr lang="cs-CZ" b="0" dirty="0" smtClean="0"/>
              <a:t>in </a:t>
            </a:r>
            <a:r>
              <a:rPr lang="cs-CZ" b="0" dirty="0" err="1" smtClean="0"/>
              <a:t>the</a:t>
            </a:r>
            <a:r>
              <a:rPr lang="en-US" b="0" dirty="0" smtClean="0"/>
              <a:t> </a:t>
            </a:r>
            <a:r>
              <a:rPr lang="en-US" b="0" dirty="0"/>
              <a:t>USA (1969)</a:t>
            </a:r>
          </a:p>
          <a:p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nowadays</a:t>
            </a:r>
            <a:r>
              <a:rPr lang="cs-CZ" dirty="0" smtClean="0"/>
              <a:t> Internet </a:t>
            </a:r>
            <a:r>
              <a:rPr lang="cs-CZ" dirty="0" err="1" smtClean="0"/>
              <a:t>follows</a:t>
            </a:r>
            <a:endParaRPr lang="cs-CZ" b="0" dirty="0"/>
          </a:p>
          <a:p>
            <a:pPr lvl="1"/>
            <a:r>
              <a:rPr lang="pl-PL" b="0" dirty="0" smtClean="0"/>
              <a:t>TCP/IP protocol </a:t>
            </a:r>
            <a:r>
              <a:rPr lang="pl-PL" b="0" dirty="0"/>
              <a:t>(idea </a:t>
            </a:r>
            <a:r>
              <a:rPr lang="pl-PL" b="0" dirty="0" smtClean="0"/>
              <a:t>from 1973)</a:t>
            </a:r>
          </a:p>
          <a:p>
            <a:pPr lvl="1"/>
            <a:r>
              <a:rPr lang="en-US" b="0" dirty="0" smtClean="0"/>
              <a:t>DNS </a:t>
            </a:r>
            <a:r>
              <a:rPr lang="en-US" b="0" dirty="0"/>
              <a:t>(</a:t>
            </a:r>
            <a:r>
              <a:rPr lang="en-US" b="0" dirty="0" smtClean="0"/>
              <a:t>1984)</a:t>
            </a:r>
            <a:endParaRPr lang="cs-CZ" b="0" dirty="0" smtClean="0"/>
          </a:p>
          <a:p>
            <a:pPr lvl="1"/>
            <a:r>
              <a:rPr lang="pl-PL" b="0" dirty="0" smtClean="0"/>
              <a:t>WWW (the proposal published in </a:t>
            </a:r>
            <a:r>
              <a:rPr lang="pl-PL" b="0" dirty="0"/>
              <a:t>1989)</a:t>
            </a:r>
          </a:p>
        </p:txBody>
      </p:sp>
      <p:pic>
        <p:nvPicPr>
          <p:cNvPr id="1026" name="Picture 2" descr="https://www.csc-ballston.com/baa/DARPA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25144"/>
            <a:ext cx="1371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330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Internet as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appears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1993</a:t>
            </a:r>
          </a:p>
          <a:p>
            <a:pPr lvl="1"/>
            <a:r>
              <a:rPr lang="cs-CZ" dirty="0" err="1" smtClean="0"/>
              <a:t>Graphical</a:t>
            </a:r>
            <a:r>
              <a:rPr lang="cs-CZ" dirty="0" smtClean="0"/>
              <a:t> browser MOSAIC (1992)</a:t>
            </a:r>
          </a:p>
          <a:p>
            <a:pPr lvl="1"/>
            <a:r>
              <a:rPr lang="cs-CZ" dirty="0" err="1" smtClean="0"/>
              <a:t>Netscape</a:t>
            </a:r>
            <a:r>
              <a:rPr lang="cs-CZ" dirty="0" smtClean="0"/>
              <a:t> Communications (1993)</a:t>
            </a:r>
          </a:p>
          <a:p>
            <a:pPr lvl="1"/>
            <a:r>
              <a:rPr lang="cs-CZ" dirty="0" err="1" smtClean="0"/>
              <a:t>Netscape</a:t>
            </a:r>
            <a:r>
              <a:rPr lang="cs-CZ" dirty="0" smtClean="0"/>
              <a:t> </a:t>
            </a:r>
            <a:r>
              <a:rPr lang="cs-CZ" dirty="0" err="1" smtClean="0"/>
              <a:t>Navigator</a:t>
            </a:r>
            <a:r>
              <a:rPr lang="cs-CZ" dirty="0" smtClean="0"/>
              <a:t> (1994)</a:t>
            </a:r>
          </a:p>
          <a:p>
            <a:pPr lvl="1"/>
            <a:endParaRPr lang="cs-CZ" dirty="0"/>
          </a:p>
          <a:p>
            <a:r>
              <a:rPr lang="cs-CZ" dirty="0" smtClean="0"/>
              <a:t>C</a:t>
            </a:r>
            <a:r>
              <a:rPr lang="en-US" dirty="0" err="1" smtClean="0"/>
              <a:t>ommercialization</a:t>
            </a:r>
            <a:r>
              <a:rPr lang="cs-CZ" dirty="0" smtClean="0"/>
              <a:t> and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</a:p>
          <a:p>
            <a:pPr lvl="1"/>
            <a:r>
              <a:rPr lang="cs-CZ" dirty="0" smtClean="0"/>
              <a:t>more </a:t>
            </a:r>
            <a:r>
              <a:rPr lang="cs-CZ" dirty="0" err="1" smtClean="0"/>
              <a:t>then</a:t>
            </a:r>
            <a:r>
              <a:rPr lang="cs-CZ" dirty="0" smtClean="0"/>
              <a:t> a </a:t>
            </a:r>
            <a:r>
              <a:rPr lang="cs-CZ" dirty="0" err="1" smtClean="0"/>
              <a:t>billion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r>
              <a:rPr lang="cs-CZ" dirty="0" smtClean="0"/>
              <a:t> (2006)</a:t>
            </a:r>
            <a:endParaRPr lang="en-US" dirty="0"/>
          </a:p>
        </p:txBody>
      </p:sp>
      <p:pic>
        <p:nvPicPr>
          <p:cNvPr id="2050" name="Picture 2" descr="http://freeallsoftwares.com/wp-content/uploads/2010/11/Netscape-Naviga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659" y="2276872"/>
            <a:ext cx="1930813" cy="231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077195"/>
      </p:ext>
    </p:extLst>
  </p:cSld>
  <p:clrMapOvr>
    <a:masterClrMapping/>
  </p:clrMapOvr>
</p:sld>
</file>

<file path=ppt/theme/theme1.xml><?xml version="1.0" encoding="utf-8"?>
<a:theme xmlns:a="http://schemas.openxmlformats.org/drawingml/2006/main" name="UPT_ppt_CZ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ystém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UPT_ppt_CZ</Template>
  <TotalTime>783</TotalTime>
  <Words>1296</Words>
  <Application>Microsoft Office PowerPoint</Application>
  <PresentationFormat>Předvádění na obrazovce (4:3)</PresentationFormat>
  <Paragraphs>245</Paragraphs>
  <Slides>33</Slides>
  <Notes>33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UPT_ppt_CZ</vt:lpstr>
      <vt:lpstr>Internet and Free Speech  (held on 2nd November 2010)</vt:lpstr>
      <vt:lpstr>Lecturer</vt:lpstr>
      <vt:lpstr>Overview of the lecture</vt:lpstr>
      <vt:lpstr>OVERVIEW OF THE LECTURE</vt:lpstr>
      <vt:lpstr>The control over the internet</vt:lpstr>
      <vt:lpstr>The Control over the Internet Overview </vt:lpstr>
      <vt:lpstr>History of the Internet</vt:lpstr>
      <vt:lpstr>History of the Internet</vt:lpstr>
      <vt:lpstr>History of the Internet</vt:lpstr>
      <vt:lpstr>Workings of the Internet</vt:lpstr>
      <vt:lpstr>History of the Internet</vt:lpstr>
      <vt:lpstr>The Golden Age of the Internet</vt:lpstr>
      <vt:lpstr>The Golden Age of the Internet</vt:lpstr>
      <vt:lpstr>The Golden Age of the Internet</vt:lpstr>
      <vt:lpstr>The Golden Age of the Internet</vt:lpstr>
      <vt:lpstr>The Golden Age of the Internet</vt:lpstr>
      <vt:lpstr>The Golden Age of the Internet</vt:lpstr>
      <vt:lpstr>History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ICANN</vt:lpstr>
      <vt:lpstr>ICANN</vt:lpstr>
      <vt:lpstr>ICANN</vt:lpstr>
      <vt:lpstr>ICANN</vt:lpstr>
      <vt:lpstr>National Borders Penetrate into the Internet</vt:lpstr>
      <vt:lpstr>Presence and the Future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Trademark Protection</dc:title>
  <dc:creator>Jaromir Savelka</dc:creator>
  <cp:lastModifiedBy>Jaromir Savelka</cp:lastModifiedBy>
  <cp:revision>41</cp:revision>
  <dcterms:created xsi:type="dcterms:W3CDTF">2010-10-26T07:56:04Z</dcterms:created>
  <dcterms:modified xsi:type="dcterms:W3CDTF">2011-01-10T10:12:17Z</dcterms:modified>
</cp:coreProperties>
</file>