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8" r:id="rId4"/>
    <p:sldId id="271" r:id="rId5"/>
    <p:sldId id="257" r:id="rId6"/>
    <p:sldId id="260" r:id="rId7"/>
    <p:sldId id="259" r:id="rId8"/>
    <p:sldId id="262" r:id="rId9"/>
    <p:sldId id="267" r:id="rId10"/>
    <p:sldId id="268" r:id="rId11"/>
    <p:sldId id="269" r:id="rId12"/>
    <p:sldId id="264" r:id="rId13"/>
    <p:sldId id="287" r:id="rId14"/>
    <p:sldId id="261" r:id="rId15"/>
    <p:sldId id="263" r:id="rId16"/>
    <p:sldId id="265" r:id="rId17"/>
    <p:sldId id="266" r:id="rId18"/>
    <p:sldId id="272" r:id="rId19"/>
    <p:sldId id="273" r:id="rId20"/>
    <p:sldId id="275" r:id="rId21"/>
    <p:sldId id="279" r:id="rId22"/>
    <p:sldId id="281" r:id="rId23"/>
    <p:sldId id="280" r:id="rId24"/>
    <p:sldId id="276" r:id="rId25"/>
    <p:sldId id="277" r:id="rId26"/>
    <p:sldId id="278" r:id="rId27"/>
    <p:sldId id="282" r:id="rId28"/>
    <p:sldId id="284" r:id="rId29"/>
    <p:sldId id="285" r:id="rId30"/>
    <p:sldId id="283" r:id="rId31"/>
    <p:sldId id="286" r:id="rId32"/>
    <p:sldId id="288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634" autoAdjust="0"/>
    <p:restoredTop sz="94681" autoAdjust="0"/>
  </p:normalViewPr>
  <p:slideViewPr>
    <p:cSldViewPr>
      <p:cViewPr varScale="1">
        <p:scale>
          <a:sx n="66" d="100"/>
          <a:sy n="66" d="100"/>
        </p:scale>
        <p:origin x="-147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3E540D3-428C-4C6F-96C7-C60038C9AEFA}" type="datetimeFigureOut">
              <a:rPr lang="cs-CZ" smtClean="0"/>
              <a:pPr/>
              <a:t>28.10.2010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75B0DBC-7197-4EDB-BCBF-8D5687994A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E540D3-428C-4C6F-96C7-C60038C9AEFA}" type="datetimeFigureOut">
              <a:rPr lang="cs-CZ" smtClean="0"/>
              <a:pPr/>
              <a:t>28.10.2010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5B0DBC-7197-4EDB-BCBF-8D5687994A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E540D3-428C-4C6F-96C7-C60038C9AEFA}" type="datetimeFigureOut">
              <a:rPr lang="cs-CZ" smtClean="0"/>
              <a:pPr/>
              <a:t>28.10.2010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5B0DBC-7197-4EDB-BCBF-8D5687994A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E540D3-428C-4C6F-96C7-C60038C9AEFA}" type="datetimeFigureOut">
              <a:rPr lang="cs-CZ" smtClean="0"/>
              <a:pPr/>
              <a:t>28.10.2010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5B0DBC-7197-4EDB-BCBF-8D5687994A4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E540D3-428C-4C6F-96C7-C60038C9AEFA}" type="datetimeFigureOut">
              <a:rPr lang="cs-CZ" smtClean="0"/>
              <a:pPr/>
              <a:t>28.10.2010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5B0DBC-7197-4EDB-BCBF-8D5687994A4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E540D3-428C-4C6F-96C7-C60038C9AEFA}" type="datetimeFigureOut">
              <a:rPr lang="cs-CZ" smtClean="0"/>
              <a:pPr/>
              <a:t>28.10.2010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5B0DBC-7197-4EDB-BCBF-8D5687994A4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E540D3-428C-4C6F-96C7-C60038C9AEFA}" type="datetimeFigureOut">
              <a:rPr lang="cs-CZ" smtClean="0"/>
              <a:pPr/>
              <a:t>28.10.2010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5B0DBC-7197-4EDB-BCBF-8D5687994A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E540D3-428C-4C6F-96C7-C60038C9AEFA}" type="datetimeFigureOut">
              <a:rPr lang="cs-CZ" smtClean="0"/>
              <a:pPr/>
              <a:t>28.10.2010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5B0DBC-7197-4EDB-BCBF-8D5687994A4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E540D3-428C-4C6F-96C7-C60038C9AEFA}" type="datetimeFigureOut">
              <a:rPr lang="cs-CZ" smtClean="0"/>
              <a:pPr/>
              <a:t>28.10.2010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5B0DBC-7197-4EDB-BCBF-8D5687994A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3E540D3-428C-4C6F-96C7-C60038C9AEFA}" type="datetimeFigureOut">
              <a:rPr lang="cs-CZ" smtClean="0"/>
              <a:pPr/>
              <a:t>28.10.2010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5B0DBC-7197-4EDB-BCBF-8D5687994A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3E540D3-428C-4C6F-96C7-C60038C9AEFA}" type="datetimeFigureOut">
              <a:rPr lang="cs-CZ" smtClean="0"/>
              <a:pPr/>
              <a:t>28.10.2010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75B0DBC-7197-4EDB-BCBF-8D5687994A4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3E540D3-428C-4C6F-96C7-C60038C9AEFA}" type="datetimeFigureOut">
              <a:rPr lang="cs-CZ" smtClean="0"/>
              <a:pPr/>
              <a:t>28.10.2010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75B0DBC-7197-4EDB-BCBF-8D5687994A4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Ekonomika </a:t>
            </a:r>
            <a:r>
              <a:rPr lang="cs-CZ" dirty="0" smtClean="0"/>
              <a:t>veřejného sektoru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Mojmír Sabolovič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Instituce veřejné správy a jejich aktivity</a:t>
            </a:r>
          </a:p>
          <a:p>
            <a:r>
              <a:rPr lang="cs-CZ" dirty="0" smtClean="0"/>
              <a:t>Statky a kolektivní spotřeba zajišťovaná pro obyvatelstvo</a:t>
            </a:r>
          </a:p>
          <a:p>
            <a:pPr lvl="1"/>
            <a:r>
              <a:rPr lang="cs-CZ" dirty="0" smtClean="0"/>
              <a:t>Statky mimo trh na neziskovém principu</a:t>
            </a:r>
          </a:p>
          <a:p>
            <a:pPr lvl="1"/>
            <a:r>
              <a:rPr lang="cs-CZ" dirty="0" smtClean="0"/>
              <a:t>Rozhoduje o kvalitě</a:t>
            </a:r>
          </a:p>
          <a:p>
            <a:pPr lvl="1"/>
            <a:r>
              <a:rPr lang="cs-CZ" dirty="0" smtClean="0"/>
              <a:t>Financuje z veřejných rozpočtů</a:t>
            </a:r>
          </a:p>
          <a:p>
            <a:r>
              <a:rPr lang="cs-CZ" dirty="0" smtClean="0"/>
              <a:t>Část národního hospodářství spravovaná veřejnou správou</a:t>
            </a:r>
          </a:p>
          <a:p>
            <a:pPr lvl="1"/>
            <a:r>
              <a:rPr lang="cs-CZ" dirty="0" smtClean="0"/>
              <a:t>Veřejná volba</a:t>
            </a:r>
          </a:p>
          <a:p>
            <a:pPr lvl="1"/>
            <a:r>
              <a:rPr lang="cs-CZ" dirty="0" smtClean="0"/>
              <a:t>Veřejná </a:t>
            </a:r>
            <a:r>
              <a:rPr lang="cs-CZ" dirty="0" smtClean="0"/>
              <a:t>kontrola</a:t>
            </a:r>
          </a:p>
          <a:p>
            <a:r>
              <a:rPr lang="cs-CZ" dirty="0" smtClean="0"/>
              <a:t>Vytváření podmínek pro fungování soukromého sektoru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Veřejný sektor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Tzv. neurčitý pojem (Ekonomie blahobytu)</a:t>
            </a:r>
          </a:p>
          <a:p>
            <a:r>
              <a:rPr lang="cs-CZ" dirty="0" smtClean="0"/>
              <a:t>Protiklad zájmů soukromých – okruh subjektů, kterým zájem svědčí je vždy neurčitý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Veřejný </a:t>
            </a:r>
            <a:r>
              <a:rPr lang="cs-CZ" dirty="0" smtClean="0">
                <a:solidFill>
                  <a:srgbClr val="00B0F0"/>
                </a:solidFill>
              </a:rPr>
              <a:t>zájem je zřejmě tím, co by si lidé vybrali, kdyby viděli jasně a racionálně, a jednali nezaujatě a benevolentně</a:t>
            </a:r>
            <a:r>
              <a:rPr lang="cs-CZ" dirty="0" smtClean="0">
                <a:solidFill>
                  <a:srgbClr val="00B0F0"/>
                </a:solidFill>
              </a:rPr>
              <a:t>. (</a:t>
            </a:r>
            <a:r>
              <a:rPr lang="cs-CZ" dirty="0" err="1" smtClean="0">
                <a:solidFill>
                  <a:srgbClr val="00B0F0"/>
                </a:solidFill>
              </a:rPr>
              <a:t>Lippman</a:t>
            </a:r>
            <a:r>
              <a:rPr lang="cs-CZ" dirty="0" smtClean="0">
                <a:solidFill>
                  <a:srgbClr val="00B0F0"/>
                </a:solidFill>
              </a:rPr>
              <a:t>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Veřejný zájem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7188" lvl="1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Stát v určitých případech zasahuje a omezuje svobodu jednotlivců ve veřejném zájmu.</a:t>
            </a:r>
          </a:p>
          <a:p>
            <a:pPr marL="357188" lvl="1" indent="0"/>
            <a:r>
              <a:rPr lang="cs-CZ" dirty="0" smtClean="0">
                <a:solidFill>
                  <a:srgbClr val="FF0000"/>
                </a:solidFill>
              </a:rPr>
              <a:t>Nástroje hospodářské politiky aplikované státem ovlivňují chování ostatních subjektů (domácnosti, firmy)</a:t>
            </a:r>
          </a:p>
          <a:p>
            <a:pPr marL="357188" lvl="1" indent="0"/>
            <a:r>
              <a:rPr lang="cs-CZ" dirty="0" smtClean="0">
                <a:solidFill>
                  <a:srgbClr val="FF0000"/>
                </a:solidFill>
              </a:rPr>
              <a:t>Selhání vlády</a:t>
            </a:r>
          </a:p>
          <a:p>
            <a:pPr marL="594932" lvl="2" indent="0"/>
            <a:r>
              <a:rPr lang="cs-CZ" dirty="0" smtClean="0">
                <a:solidFill>
                  <a:srgbClr val="FF0000"/>
                </a:solidFill>
              </a:rPr>
              <a:t>Neúspěšná realizace opatření</a:t>
            </a:r>
          </a:p>
          <a:p>
            <a:pPr marL="594932" lvl="2" indent="0"/>
            <a:r>
              <a:rPr lang="cs-CZ" dirty="0" smtClean="0">
                <a:solidFill>
                  <a:srgbClr val="FF0000"/>
                </a:solidFill>
              </a:rPr>
              <a:t>Nedostatek informací</a:t>
            </a:r>
          </a:p>
          <a:p>
            <a:pPr marL="594932" lvl="2" indent="0"/>
            <a:r>
              <a:rPr lang="cs-CZ" dirty="0" smtClean="0">
                <a:solidFill>
                  <a:srgbClr val="FF0000"/>
                </a:solidFill>
              </a:rPr>
              <a:t>Délka a složitost rozhodovacích procesů</a:t>
            </a:r>
          </a:p>
          <a:p>
            <a:pPr marL="594932" lvl="2" indent="0"/>
            <a:endParaRPr lang="cs-CZ" dirty="0" smtClean="0">
              <a:solidFill>
                <a:srgbClr val="FF0000"/>
              </a:solidFill>
            </a:endParaRPr>
          </a:p>
          <a:p>
            <a:pPr marL="357188" lvl="1" indent="0">
              <a:buNone/>
            </a:pPr>
            <a:endParaRPr lang="cs-CZ" dirty="0" smtClean="0">
              <a:solidFill>
                <a:srgbClr val="00B0F0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státu a tržní selhání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6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6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6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6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3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>
                <a:solidFill>
                  <a:schemeClr val="hlink"/>
                </a:solidFill>
              </a:rPr>
              <a:t>Netržní činnosti státu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/>
              <a:t>legislativní</a:t>
            </a:r>
          </a:p>
          <a:p>
            <a:pPr>
              <a:lnSpc>
                <a:spcPct val="90000"/>
              </a:lnSpc>
            </a:pPr>
            <a:r>
              <a:rPr lang="cs-CZ" sz="2800"/>
              <a:t>alokační </a:t>
            </a:r>
          </a:p>
          <a:p>
            <a:pPr lvl="1">
              <a:lnSpc>
                <a:spcPct val="90000"/>
              </a:lnSpc>
            </a:pPr>
            <a:r>
              <a:rPr lang="cs-CZ" sz="2400"/>
              <a:t>jedná se o snahu státu </a:t>
            </a:r>
            <a:r>
              <a:rPr lang="cs-CZ" sz="2400" b="1"/>
              <a:t>efektivně alokovat</a:t>
            </a:r>
            <a:r>
              <a:rPr lang="cs-CZ" sz="2400"/>
              <a:t> finanční prostředky</a:t>
            </a:r>
          </a:p>
          <a:p>
            <a:pPr>
              <a:lnSpc>
                <a:spcPct val="90000"/>
              </a:lnSpc>
            </a:pPr>
            <a:r>
              <a:rPr lang="cs-CZ" sz="2800"/>
              <a:t>redistribuční</a:t>
            </a:r>
          </a:p>
          <a:p>
            <a:pPr lvl="1">
              <a:lnSpc>
                <a:spcPct val="90000"/>
              </a:lnSpc>
            </a:pPr>
            <a:r>
              <a:rPr lang="cs-CZ" sz="2400"/>
              <a:t>dosáhnout větší </a:t>
            </a:r>
            <a:r>
              <a:rPr lang="cs-CZ" sz="2400" b="1"/>
              <a:t>spravedlivosti</a:t>
            </a:r>
            <a:r>
              <a:rPr lang="cs-CZ" sz="2400"/>
              <a:t> v rozdělování </a:t>
            </a:r>
          </a:p>
          <a:p>
            <a:pPr lvl="1">
              <a:lnSpc>
                <a:spcPct val="90000"/>
              </a:lnSpc>
            </a:pPr>
            <a:r>
              <a:rPr lang="cs-CZ" sz="2400"/>
              <a:t>redistribuce se zajišťuje zejména: </a:t>
            </a:r>
          </a:p>
          <a:p>
            <a:pPr lvl="2">
              <a:lnSpc>
                <a:spcPct val="90000"/>
              </a:lnSpc>
            </a:pPr>
            <a:r>
              <a:rPr lang="cs-CZ" sz="2000"/>
              <a:t>nepřímo prostřednictvím progresivních daní </a:t>
            </a:r>
          </a:p>
          <a:p>
            <a:pPr lvl="2">
              <a:lnSpc>
                <a:spcPct val="90000"/>
              </a:lnSpc>
            </a:pPr>
            <a:r>
              <a:rPr lang="cs-CZ" sz="2000"/>
              <a:t>vyšším zdaněním některého zboží </a:t>
            </a:r>
          </a:p>
          <a:p>
            <a:pPr lvl="2">
              <a:lnSpc>
                <a:spcPct val="90000"/>
              </a:lnSpc>
            </a:pPr>
            <a:r>
              <a:rPr lang="cs-CZ" sz="2000"/>
              <a:t>přímo prostřednictvím adresných peněžních transferů </a:t>
            </a:r>
          </a:p>
          <a:p>
            <a:pPr>
              <a:lnSpc>
                <a:spcPct val="90000"/>
              </a:lnSpc>
            </a:pPr>
            <a:r>
              <a:rPr lang="cs-CZ" sz="2800"/>
              <a:t>regulační</a:t>
            </a:r>
          </a:p>
          <a:p>
            <a:pPr>
              <a:lnSpc>
                <a:spcPct val="90000"/>
              </a:lnSpc>
            </a:pPr>
            <a:r>
              <a:rPr lang="cs-CZ" sz="2800"/>
              <a:t>stabilizační </a:t>
            </a:r>
          </a:p>
          <a:p>
            <a:pPr lvl="1">
              <a:lnSpc>
                <a:spcPct val="90000"/>
              </a:lnSpc>
            </a:pPr>
            <a:r>
              <a:rPr lang="cs-CZ" sz="2400"/>
              <a:t>jsou důsledkem makroekonomických příčin selhání trhu </a:t>
            </a:r>
          </a:p>
          <a:p>
            <a:pPr lvl="1">
              <a:lnSpc>
                <a:spcPct val="90000"/>
              </a:lnSpc>
            </a:pPr>
            <a:endParaRPr lang="cs-CZ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Zdrojem tržních selhání je nerovnováha v alokační efektivnosti (co?, jak?, pro koho?)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Příčiny:</a:t>
            </a:r>
          </a:p>
          <a:p>
            <a:r>
              <a:rPr lang="cs-CZ" dirty="0" smtClean="0"/>
              <a:t>Mikroekonomické</a:t>
            </a:r>
          </a:p>
          <a:p>
            <a:r>
              <a:rPr lang="cs-CZ" dirty="0" smtClean="0"/>
              <a:t>Makroekonomické</a:t>
            </a:r>
          </a:p>
          <a:p>
            <a:r>
              <a:rPr lang="cs-CZ" dirty="0" smtClean="0"/>
              <a:t>Mimoekonomické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Tržní selhání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Asymetrické informace </a:t>
            </a:r>
          </a:p>
          <a:p>
            <a:pPr lvl="1"/>
            <a:r>
              <a:rPr lang="cs-CZ" dirty="0" smtClean="0"/>
              <a:t>Morální hazard, nepříznivý výběr</a:t>
            </a:r>
          </a:p>
          <a:p>
            <a:r>
              <a:rPr lang="cs-CZ" dirty="0" smtClean="0"/>
              <a:t>Externality</a:t>
            </a:r>
          </a:p>
          <a:p>
            <a:r>
              <a:rPr lang="cs-CZ" dirty="0" smtClean="0"/>
              <a:t>Veřejné statky</a:t>
            </a:r>
          </a:p>
          <a:p>
            <a:r>
              <a:rPr lang="cs-CZ" dirty="0" smtClean="0"/>
              <a:t>Nedokonalá konkurence</a:t>
            </a:r>
          </a:p>
          <a:p>
            <a:pPr lvl="1"/>
            <a:r>
              <a:rPr lang="cs-CZ" dirty="0" smtClean="0"/>
              <a:t>Monopolistická konkurence</a:t>
            </a:r>
          </a:p>
          <a:p>
            <a:pPr lvl="1"/>
            <a:r>
              <a:rPr lang="cs-CZ" dirty="0" smtClean="0"/>
              <a:t>Oligopol/</a:t>
            </a:r>
            <a:r>
              <a:rPr lang="cs-CZ" dirty="0" err="1" smtClean="0"/>
              <a:t>oligopson</a:t>
            </a:r>
            <a:endParaRPr lang="cs-CZ" dirty="0" smtClean="0"/>
          </a:p>
          <a:p>
            <a:pPr lvl="1"/>
            <a:r>
              <a:rPr lang="cs-CZ" dirty="0" smtClean="0"/>
              <a:t>Monopol/</a:t>
            </a:r>
            <a:r>
              <a:rPr lang="cs-CZ" dirty="0" err="1" smtClean="0"/>
              <a:t>monopson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Mikroekonomické příčiny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Zabezpečení hospodářského růstu</a:t>
            </a:r>
          </a:p>
          <a:p>
            <a:r>
              <a:rPr lang="cs-CZ" dirty="0" smtClean="0"/>
              <a:t>Nedostatečné vyžívání zdrojů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Makroekonomické příčiny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Zmírňování </a:t>
            </a:r>
            <a:r>
              <a:rPr lang="cs-CZ" dirty="0" smtClean="0"/>
              <a:t>nerovnosti mezi subjekty</a:t>
            </a:r>
          </a:p>
          <a:p>
            <a:r>
              <a:rPr lang="cs-CZ" dirty="0" smtClean="0"/>
              <a:t>Zvyšování kvality </a:t>
            </a:r>
            <a:r>
              <a:rPr lang="cs-CZ" dirty="0" smtClean="0"/>
              <a:t>lidského potenciálu</a:t>
            </a:r>
          </a:p>
          <a:p>
            <a:r>
              <a:rPr lang="cs-CZ" dirty="0" smtClean="0"/>
              <a:t>O</a:t>
            </a:r>
            <a:r>
              <a:rPr lang="nn-NO" dirty="0" smtClean="0"/>
              <a:t>hled </a:t>
            </a:r>
            <a:r>
              <a:rPr lang="nn-NO" dirty="0" smtClean="0"/>
              <a:t>na kvalitu </a:t>
            </a:r>
            <a:r>
              <a:rPr lang="nn-NO" dirty="0" smtClean="0"/>
              <a:t>životního</a:t>
            </a:r>
            <a:r>
              <a:rPr lang="cs-CZ" dirty="0" smtClean="0"/>
              <a:t> prostředí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Mimoekonomické příčiny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/>
              <a:t>Vše co uspokojuje potřeby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u="sng" dirty="0"/>
              <a:t>Dle způsobu spotřeby</a:t>
            </a:r>
            <a:r>
              <a:rPr lang="cs-CZ" sz="2400" dirty="0"/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- spotřební                                        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dirty="0"/>
              <a:t>- kapitálové (výrobní)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u="sng" dirty="0"/>
              <a:t>Dle dostupnosti</a:t>
            </a:r>
            <a:r>
              <a:rPr lang="cs-CZ" sz="2400" dirty="0"/>
              <a:t>: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dirty="0"/>
              <a:t>- volné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dirty="0"/>
              <a:t>- ekonomické – jsou vytvářeny hospodářskou činností lidí, tj. výrobou, která je založena na využívání a přeměně zdrojů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dirty="0"/>
              <a:t>- soukromé                                   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dirty="0"/>
              <a:t>-</a:t>
            </a:r>
            <a:r>
              <a:rPr lang="cs-CZ" sz="2400" dirty="0">
                <a:solidFill>
                  <a:srgbClr val="FF0000"/>
                </a:solidFill>
              </a:rPr>
              <a:t> veřejné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2F00F-12DD-46DD-B3EE-1C82D139FA4C}" type="datetime1">
              <a:rPr lang="cs-CZ"/>
              <a:pPr/>
              <a:t>28.10.2010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680D3-0B3C-43D7-93AA-31CF85C41F4D}" type="slidenum">
              <a:rPr lang="cs-CZ"/>
              <a:pPr/>
              <a:t>18</a:t>
            </a:fld>
            <a:endParaRPr lang="cs-CZ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Statky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Pprincip</a:t>
            </a:r>
            <a:r>
              <a:rPr lang="cs-CZ" dirty="0" smtClean="0"/>
              <a:t> </a:t>
            </a:r>
            <a:r>
              <a:rPr lang="cs-CZ" dirty="0" err="1" smtClean="0"/>
              <a:t>nevylučitelnosti</a:t>
            </a:r>
            <a:endParaRPr lang="cs-CZ" dirty="0" smtClean="0"/>
          </a:p>
          <a:p>
            <a:r>
              <a:rPr lang="cs-CZ" dirty="0" smtClean="0"/>
              <a:t>Princip </a:t>
            </a:r>
            <a:r>
              <a:rPr lang="cs-CZ" dirty="0" err="1" smtClean="0"/>
              <a:t>nezmenšitelnosti</a:t>
            </a:r>
            <a:endParaRPr lang="cs-CZ" dirty="0" smtClean="0"/>
          </a:p>
          <a:p>
            <a:r>
              <a:rPr lang="cs-CZ" dirty="0" smtClean="0"/>
              <a:t>Princip </a:t>
            </a:r>
            <a:r>
              <a:rPr lang="cs-CZ" dirty="0" err="1" smtClean="0"/>
              <a:t>nerivality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Smíšené veřejné statky </a:t>
            </a:r>
          </a:p>
          <a:p>
            <a:pPr lvl="1"/>
            <a:r>
              <a:rPr lang="cs-CZ" dirty="0" smtClean="0"/>
              <a:t>Dělitelné na množství</a:t>
            </a:r>
          </a:p>
          <a:p>
            <a:pPr lvl="1"/>
            <a:r>
              <a:rPr lang="cs-CZ" dirty="0" smtClean="0"/>
              <a:t>Lze určit podíl jednotlivce na spotřebě</a:t>
            </a:r>
          </a:p>
          <a:p>
            <a:r>
              <a:rPr lang="cs-CZ" dirty="0" smtClean="0"/>
              <a:t>Čisté veřejné statky </a:t>
            </a:r>
          </a:p>
          <a:p>
            <a:pPr lvl="1"/>
            <a:r>
              <a:rPr lang="cs-CZ" dirty="0" smtClean="0"/>
              <a:t>Nedělitelné</a:t>
            </a:r>
          </a:p>
          <a:p>
            <a:pPr lvl="1"/>
            <a:r>
              <a:rPr lang="cs-CZ" dirty="0" smtClean="0"/>
              <a:t>Spotřebovávané všemi spotřebiteli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statky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/>
              <a:t>Ekonomie</a:t>
            </a:r>
          </a:p>
          <a:p>
            <a:pPr>
              <a:buFont typeface="Wingdings" pitchFamily="2" charset="2"/>
              <a:buNone/>
            </a:pPr>
            <a:r>
              <a:rPr lang="cs-CZ" dirty="0"/>
              <a:t>	- </a:t>
            </a:r>
            <a:r>
              <a:rPr lang="cs-CZ" sz="2400" dirty="0"/>
              <a:t>věda o lidském jednání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	- studuje chování </a:t>
            </a:r>
            <a:r>
              <a:rPr lang="cs-CZ" sz="2400" dirty="0" smtClean="0"/>
              <a:t>jednotlivých subjektů</a:t>
            </a:r>
            <a:endParaRPr lang="cs-CZ" sz="2400" dirty="0"/>
          </a:p>
          <a:p>
            <a:pPr>
              <a:buFont typeface="Wingdings" pitchFamily="2" charset="2"/>
              <a:buNone/>
            </a:pPr>
            <a:r>
              <a:rPr lang="cs-CZ" sz="2400" dirty="0"/>
              <a:t>	- zabývá se alokací vzácných zdrojů mezi různá alternativní užití tak, aby byly uspokojeny lidské potřeby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E3FCA-D6D9-4446-AB0B-D0DD3997A9D7}" type="datetime1">
              <a:rPr lang="cs-CZ"/>
              <a:pPr/>
              <a:t>28.10.2010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7EFCB-05C2-4E32-B83D-4FEEDCB9CA3E}" type="slidenum">
              <a:rPr lang="cs-CZ"/>
              <a:pPr/>
              <a:t>2</a:t>
            </a:fld>
            <a:endParaRPr lang="cs-CZ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Ekonomie</a:t>
            </a:r>
            <a:endParaRPr lang="cs-CZ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C54E0-15C1-401A-B32A-5B0EDD45E71E}" type="datetime1">
              <a:rPr lang="cs-CZ"/>
              <a:pPr/>
              <a:t>28.10.2010</a:t>
            </a:fld>
            <a:endParaRPr lang="cs-CZ"/>
          </a:p>
        </p:txBody>
      </p:sp>
      <p:sp>
        <p:nvSpPr>
          <p:cNvPr id="1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8AFE5-EBC9-47BB-ADA4-841AFD438364}" type="slidenum">
              <a:rPr lang="cs-CZ"/>
              <a:pPr/>
              <a:t>20</a:t>
            </a:fld>
            <a:endParaRPr lang="cs-CZ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Křivka produkčních možností veřejných statků</a:t>
            </a:r>
            <a:endParaRPr lang="cs-CZ" dirty="0"/>
          </a:p>
        </p:txBody>
      </p:sp>
      <p:sp>
        <p:nvSpPr>
          <p:cNvPr id="138244" name="Line 4"/>
          <p:cNvSpPr>
            <a:spLocks noChangeShapeType="1"/>
          </p:cNvSpPr>
          <p:nvPr/>
        </p:nvSpPr>
        <p:spPr bwMode="auto">
          <a:xfrm>
            <a:off x="900113" y="2276475"/>
            <a:ext cx="0" cy="2881313"/>
          </a:xfrm>
          <a:prstGeom prst="line">
            <a:avLst/>
          </a:prstGeom>
          <a:noFill/>
          <a:ln w="3175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38245" name="Line 5"/>
          <p:cNvSpPr>
            <a:spLocks noChangeShapeType="1"/>
          </p:cNvSpPr>
          <p:nvPr/>
        </p:nvSpPr>
        <p:spPr bwMode="auto">
          <a:xfrm>
            <a:off x="900113" y="5157788"/>
            <a:ext cx="3455987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38249" name="Arc 9"/>
          <p:cNvSpPr>
            <a:spLocks/>
          </p:cNvSpPr>
          <p:nvPr/>
        </p:nvSpPr>
        <p:spPr bwMode="auto">
          <a:xfrm>
            <a:off x="900113" y="2276475"/>
            <a:ext cx="3455987" cy="288131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8250" name="Line 10"/>
          <p:cNvSpPr>
            <a:spLocks noChangeShapeType="1"/>
          </p:cNvSpPr>
          <p:nvPr/>
        </p:nvSpPr>
        <p:spPr bwMode="auto">
          <a:xfrm>
            <a:off x="900113" y="2781300"/>
            <a:ext cx="19431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38251" name="Line 11"/>
          <p:cNvSpPr>
            <a:spLocks noChangeShapeType="1"/>
          </p:cNvSpPr>
          <p:nvPr/>
        </p:nvSpPr>
        <p:spPr bwMode="auto">
          <a:xfrm>
            <a:off x="2843213" y="2781300"/>
            <a:ext cx="0" cy="237648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38252" name="Line 12"/>
          <p:cNvSpPr>
            <a:spLocks noChangeShapeType="1"/>
          </p:cNvSpPr>
          <p:nvPr/>
        </p:nvSpPr>
        <p:spPr bwMode="auto">
          <a:xfrm>
            <a:off x="900113" y="3716338"/>
            <a:ext cx="295116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38253" name="Line 13"/>
          <p:cNvSpPr>
            <a:spLocks noChangeShapeType="1"/>
          </p:cNvSpPr>
          <p:nvPr/>
        </p:nvSpPr>
        <p:spPr bwMode="auto">
          <a:xfrm>
            <a:off x="3851275" y="3716338"/>
            <a:ext cx="0" cy="14414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38254" name="Text Box 14"/>
          <p:cNvSpPr txBox="1">
            <a:spLocks noChangeArrowheads="1"/>
          </p:cNvSpPr>
          <p:nvPr/>
        </p:nvSpPr>
        <p:spPr bwMode="auto">
          <a:xfrm>
            <a:off x="4140200" y="5373688"/>
            <a:ext cx="431800" cy="5191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A</a:t>
            </a:r>
          </a:p>
        </p:txBody>
      </p:sp>
      <p:sp>
        <p:nvSpPr>
          <p:cNvPr id="138255" name="Text Box 15"/>
          <p:cNvSpPr txBox="1">
            <a:spLocks noChangeArrowheads="1"/>
          </p:cNvSpPr>
          <p:nvPr>
            <p:ph type="body" idx="1"/>
          </p:nvPr>
        </p:nvSpPr>
        <p:spPr>
          <a:xfrm>
            <a:off x="323850" y="1981200"/>
            <a:ext cx="8134350" cy="4114800"/>
          </a:xfrm>
          <a:noFill/>
          <a:ln/>
        </p:spPr>
        <p:txBody>
          <a:bodyPr/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1" lang="cs-CZ" b="0" dirty="0"/>
              <a:t>B</a:t>
            </a:r>
          </a:p>
        </p:txBody>
      </p:sp>
      <p:sp>
        <p:nvSpPr>
          <p:cNvPr id="138256" name="Text Box 16"/>
          <p:cNvSpPr txBox="1">
            <a:spLocks noChangeArrowheads="1"/>
          </p:cNvSpPr>
          <p:nvPr/>
        </p:nvSpPr>
        <p:spPr bwMode="auto">
          <a:xfrm>
            <a:off x="755650" y="5373688"/>
            <a:ext cx="431800" cy="5191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0</a:t>
            </a:r>
          </a:p>
        </p:txBody>
      </p:sp>
      <p:sp>
        <p:nvSpPr>
          <p:cNvPr id="138258" name="Line 18"/>
          <p:cNvSpPr>
            <a:spLocks noChangeShapeType="1"/>
          </p:cNvSpPr>
          <p:nvPr/>
        </p:nvSpPr>
        <p:spPr bwMode="auto">
          <a:xfrm>
            <a:off x="3059113" y="2636838"/>
            <a:ext cx="1008062" cy="8636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38259" name="Text Box 19"/>
          <p:cNvSpPr txBox="1">
            <a:spLocks noChangeArrowheads="1"/>
          </p:cNvSpPr>
          <p:nvPr/>
        </p:nvSpPr>
        <p:spPr bwMode="auto">
          <a:xfrm>
            <a:off x="4929190" y="2357431"/>
            <a:ext cx="2500330" cy="175432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 smtClean="0"/>
              <a:t>Všechny možné kombinace statků veřejných a soukromých, které je možné získat s danými zdroji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52317-2113-4179-B6DC-D17C928C503E}" type="datetime1">
              <a:rPr lang="cs-CZ"/>
              <a:pPr/>
              <a:t>28.10.2010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833BE-94DB-4F7E-AACA-9AFBFE1B4FA8}" type="slidenum">
              <a:rPr lang="cs-CZ"/>
              <a:pPr/>
              <a:t>21</a:t>
            </a:fld>
            <a:endParaRPr lang="cs-CZ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Dosahuje-li ekonomika výkonu na hranici výrobn</a:t>
            </a:r>
            <a:r>
              <a:rPr lang="cs-CZ">
                <a:latin typeface="Times New Roman"/>
              </a:rPr>
              <a:t>í</a:t>
            </a:r>
            <a:r>
              <a:rPr lang="cs-CZ"/>
              <a:t>ch možnost</a:t>
            </a:r>
            <a:r>
              <a:rPr lang="cs-CZ">
                <a:latin typeface="Times New Roman"/>
              </a:rPr>
              <a:t>í</a:t>
            </a:r>
            <a:r>
              <a:rPr lang="cs-CZ"/>
              <a:t>, dosahuje tzv. výrobn</a:t>
            </a:r>
            <a:r>
              <a:rPr lang="cs-CZ">
                <a:latin typeface="Times New Roman"/>
              </a:rPr>
              <a:t>í</a:t>
            </a:r>
            <a:r>
              <a:rPr lang="cs-CZ"/>
              <a:t> efektivnosti</a:t>
            </a:r>
          </a:p>
          <a:p>
            <a:pPr>
              <a:buFont typeface="Wingdings" pitchFamily="2" charset="2"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480F4-C7FB-4496-AFF2-AC31250E84C9}" type="datetime1">
              <a:rPr lang="cs-CZ"/>
              <a:pPr/>
              <a:t>28.10.2010</a:t>
            </a:fld>
            <a:endParaRPr lang="cs-CZ"/>
          </a:p>
        </p:txBody>
      </p:sp>
      <p:sp>
        <p:nvSpPr>
          <p:cNvPr id="1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4C362-D39E-44F7-B6CA-847800886A4E}" type="slidenum">
              <a:rPr lang="cs-CZ"/>
              <a:pPr/>
              <a:t>22</a:t>
            </a:fld>
            <a:endParaRPr lang="cs-CZ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Celkový a mezní užitek</a:t>
            </a:r>
          </a:p>
        </p:txBody>
      </p:sp>
      <p:sp>
        <p:nvSpPr>
          <p:cNvPr id="152579" name="Line 3"/>
          <p:cNvSpPr>
            <a:spLocks noChangeShapeType="1"/>
          </p:cNvSpPr>
          <p:nvPr/>
        </p:nvSpPr>
        <p:spPr bwMode="auto">
          <a:xfrm>
            <a:off x="1116013" y="2276475"/>
            <a:ext cx="0" cy="1657350"/>
          </a:xfrm>
          <a:prstGeom prst="line">
            <a:avLst/>
          </a:prstGeom>
          <a:noFill/>
          <a:ln w="3175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52580" name="Line 4"/>
          <p:cNvSpPr>
            <a:spLocks noChangeShapeType="1"/>
          </p:cNvSpPr>
          <p:nvPr/>
        </p:nvSpPr>
        <p:spPr bwMode="auto">
          <a:xfrm>
            <a:off x="1116013" y="3933825"/>
            <a:ext cx="338455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52586" name="Text Box 10"/>
          <p:cNvSpPr txBox="1">
            <a:spLocks noChangeArrowheads="1"/>
          </p:cNvSpPr>
          <p:nvPr/>
        </p:nvSpPr>
        <p:spPr bwMode="auto">
          <a:xfrm>
            <a:off x="4643438" y="4005263"/>
            <a:ext cx="431800" cy="5191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X</a:t>
            </a:r>
          </a:p>
        </p:txBody>
      </p:sp>
      <p:sp>
        <p:nvSpPr>
          <p:cNvPr id="152587" name="Text Box 11"/>
          <p:cNvSpPr txBox="1">
            <a:spLocks noChangeArrowheads="1"/>
          </p:cNvSpPr>
          <p:nvPr>
            <p:ph type="body" idx="1"/>
          </p:nvPr>
        </p:nvSpPr>
        <p:spPr>
          <a:xfrm>
            <a:off x="323850" y="1981200"/>
            <a:ext cx="8134350" cy="4114800"/>
          </a:xfrm>
          <a:noFill/>
          <a:ln/>
        </p:spPr>
        <p:txBody>
          <a:bodyPr/>
          <a:lstStyle/>
          <a:p>
            <a:pPr marL="0" indent="0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cs-CZ" b="0"/>
              <a:t>TU</a:t>
            </a:r>
          </a:p>
        </p:txBody>
      </p:sp>
      <p:sp>
        <p:nvSpPr>
          <p:cNvPr id="152592" name="Arc 16"/>
          <p:cNvSpPr>
            <a:spLocks/>
          </p:cNvSpPr>
          <p:nvPr/>
        </p:nvSpPr>
        <p:spPr bwMode="auto">
          <a:xfrm rot="-2734514">
            <a:off x="1489075" y="2511425"/>
            <a:ext cx="3109913" cy="2233613"/>
          </a:xfrm>
          <a:custGeom>
            <a:avLst/>
            <a:gdLst>
              <a:gd name="G0" fmla="+- 732 0 0"/>
              <a:gd name="G1" fmla="+- 21600 0 0"/>
              <a:gd name="G2" fmla="+- 21600 0 0"/>
              <a:gd name="T0" fmla="*/ 0 w 21208"/>
              <a:gd name="T1" fmla="*/ 12 h 21600"/>
              <a:gd name="T2" fmla="*/ 21208 w 21208"/>
              <a:gd name="T3" fmla="*/ 14724 h 21600"/>
              <a:gd name="T4" fmla="*/ 732 w 2120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208" h="21600" fill="none" extrusionOk="0">
                <a:moveTo>
                  <a:pt x="0" y="12"/>
                </a:moveTo>
                <a:cubicBezTo>
                  <a:pt x="243" y="4"/>
                  <a:pt x="487" y="-1"/>
                  <a:pt x="732" y="0"/>
                </a:cubicBezTo>
                <a:cubicBezTo>
                  <a:pt x="10011" y="0"/>
                  <a:pt x="18254" y="5927"/>
                  <a:pt x="21208" y="14723"/>
                </a:cubicBezTo>
              </a:path>
              <a:path w="21208" h="21600" stroke="0" extrusionOk="0">
                <a:moveTo>
                  <a:pt x="0" y="12"/>
                </a:moveTo>
                <a:cubicBezTo>
                  <a:pt x="243" y="4"/>
                  <a:pt x="487" y="-1"/>
                  <a:pt x="732" y="0"/>
                </a:cubicBezTo>
                <a:cubicBezTo>
                  <a:pt x="10011" y="0"/>
                  <a:pt x="18254" y="5927"/>
                  <a:pt x="21208" y="14723"/>
                </a:cubicBezTo>
                <a:lnTo>
                  <a:pt x="732" y="21600"/>
                </a:lnTo>
                <a:close/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2593" name="Line 17"/>
          <p:cNvSpPr>
            <a:spLocks noChangeShapeType="1"/>
          </p:cNvSpPr>
          <p:nvPr/>
        </p:nvSpPr>
        <p:spPr bwMode="auto">
          <a:xfrm>
            <a:off x="1116013" y="4508500"/>
            <a:ext cx="0" cy="1657350"/>
          </a:xfrm>
          <a:prstGeom prst="line">
            <a:avLst/>
          </a:prstGeom>
          <a:noFill/>
          <a:ln w="3175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52594" name="Line 18"/>
          <p:cNvSpPr>
            <a:spLocks noChangeShapeType="1"/>
          </p:cNvSpPr>
          <p:nvPr/>
        </p:nvSpPr>
        <p:spPr bwMode="auto">
          <a:xfrm>
            <a:off x="1116013" y="6165850"/>
            <a:ext cx="338455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52595" name="Arc 19"/>
          <p:cNvSpPr>
            <a:spLocks/>
          </p:cNvSpPr>
          <p:nvPr/>
        </p:nvSpPr>
        <p:spPr bwMode="auto">
          <a:xfrm rot="10800000">
            <a:off x="2843213" y="4508500"/>
            <a:ext cx="1584325" cy="18002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2596" name="Line 20"/>
          <p:cNvSpPr>
            <a:spLocks noChangeShapeType="1"/>
          </p:cNvSpPr>
          <p:nvPr/>
        </p:nvSpPr>
        <p:spPr bwMode="auto">
          <a:xfrm flipV="1">
            <a:off x="3851275" y="2636838"/>
            <a:ext cx="0" cy="35290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52597" name="Rectangle 21"/>
          <p:cNvSpPr>
            <a:spLocks noChangeArrowheads="1"/>
          </p:cNvSpPr>
          <p:nvPr/>
        </p:nvSpPr>
        <p:spPr bwMode="auto">
          <a:xfrm>
            <a:off x="395288" y="3933825"/>
            <a:ext cx="757237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cs-CZ"/>
              <a:t>MU</a:t>
            </a:r>
          </a:p>
        </p:txBody>
      </p:sp>
      <p:sp>
        <p:nvSpPr>
          <p:cNvPr id="152598" name="Text Box 22"/>
          <p:cNvSpPr txBox="1">
            <a:spLocks noChangeArrowheads="1"/>
          </p:cNvSpPr>
          <p:nvPr/>
        </p:nvSpPr>
        <p:spPr bwMode="auto">
          <a:xfrm>
            <a:off x="4643438" y="6165850"/>
            <a:ext cx="4318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X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91911-C477-48C3-9574-71B940EAD5F4}" type="datetime1">
              <a:rPr lang="cs-CZ"/>
              <a:pPr/>
              <a:t>28.10.2010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6B6FD-104A-4DE7-8D79-564F34B6336C}" type="slidenum">
              <a:rPr lang="cs-CZ"/>
              <a:pPr/>
              <a:t>23</a:t>
            </a:fld>
            <a:endParaRPr lang="cs-CZ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Zákon klesajících výnosů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zvy</a:t>
            </a:r>
            <a:r>
              <a:rPr lang="cs-CZ">
                <a:latin typeface="Times New Roman"/>
              </a:rPr>
              <a:t>š</a:t>
            </a:r>
            <a:r>
              <a:rPr lang="cs-CZ"/>
              <a:t>ujeme-li použ</a:t>
            </a:r>
            <a:r>
              <a:rPr lang="cs-CZ">
                <a:latin typeface="Times New Roman"/>
              </a:rPr>
              <a:t>í</a:t>
            </a:r>
            <a:r>
              <a:rPr lang="cs-CZ"/>
              <a:t>van</a:t>
            </a:r>
            <a:r>
              <a:rPr lang="cs-CZ">
                <a:latin typeface="Times New Roman"/>
              </a:rPr>
              <a:t>é</a:t>
            </a:r>
            <a:r>
              <a:rPr lang="cs-CZ"/>
              <a:t> množstv</a:t>
            </a:r>
            <a:r>
              <a:rPr lang="cs-CZ">
                <a:latin typeface="Times New Roman"/>
              </a:rPr>
              <a:t>í</a:t>
            </a:r>
            <a:r>
              <a:rPr lang="cs-CZ"/>
              <a:t> někter</a:t>
            </a:r>
            <a:r>
              <a:rPr lang="cs-CZ">
                <a:latin typeface="Times New Roman"/>
              </a:rPr>
              <a:t>é</a:t>
            </a:r>
            <a:r>
              <a:rPr lang="cs-CZ"/>
              <a:t>ho z výrobn</a:t>
            </a:r>
            <a:r>
              <a:rPr lang="cs-CZ">
                <a:latin typeface="Times New Roman"/>
              </a:rPr>
              <a:t>í</a:t>
            </a:r>
            <a:r>
              <a:rPr lang="cs-CZ"/>
              <a:t>ch faktorů, zat</a:t>
            </a:r>
            <a:r>
              <a:rPr lang="cs-CZ">
                <a:latin typeface="Times New Roman"/>
              </a:rPr>
              <a:t>í</a:t>
            </a:r>
            <a:r>
              <a:rPr lang="cs-CZ"/>
              <a:t>mco množstv</a:t>
            </a:r>
            <a:r>
              <a:rPr lang="cs-CZ">
                <a:latin typeface="Times New Roman"/>
              </a:rPr>
              <a:t>í</a:t>
            </a:r>
            <a:r>
              <a:rPr lang="cs-CZ"/>
              <a:t> ostatn</a:t>
            </a:r>
            <a:r>
              <a:rPr lang="cs-CZ">
                <a:latin typeface="Times New Roman"/>
              </a:rPr>
              <a:t>í</a:t>
            </a:r>
            <a:r>
              <a:rPr lang="cs-CZ"/>
              <a:t>ch faktorů se neměn</a:t>
            </a:r>
            <a:r>
              <a:rPr lang="cs-CZ">
                <a:latin typeface="Times New Roman"/>
              </a:rPr>
              <a:t>í</a:t>
            </a:r>
            <a:r>
              <a:rPr lang="cs-CZ"/>
              <a:t>, zpomaluje to tempo růstu celkov</a:t>
            </a:r>
            <a:r>
              <a:rPr lang="cs-CZ">
                <a:latin typeface="Times New Roman"/>
              </a:rPr>
              <a:t>é</a:t>
            </a:r>
            <a:r>
              <a:rPr lang="cs-CZ"/>
              <a:t>ho produktu</a:t>
            </a:r>
          </a:p>
          <a:p>
            <a:endParaRPr lang="cs-CZ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Politika  - levice x pravice</a:t>
            </a:r>
          </a:p>
          <a:p>
            <a:r>
              <a:rPr lang="cs-CZ" dirty="0" smtClean="0"/>
              <a:t>Ukazatel podílu veřejných výdajů na veřejné statky na HDP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Optimální velikost veřejného sektoru</a:t>
            </a:r>
            <a:endParaRPr lang="cs-CZ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2643174" y="3286124"/>
          <a:ext cx="2550052" cy="1339858"/>
        </p:xfrm>
        <a:graphic>
          <a:graphicData uri="http://schemas.openxmlformats.org/presentationml/2006/ole">
            <p:oleObj spid="_x0000_s1026" name="Rovnice" r:id="rId3" imgW="74916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tržním sektoru efektivnost zajišťována poměrem výnosů a nákladů.</a:t>
            </a:r>
          </a:p>
          <a:p>
            <a:r>
              <a:rPr lang="cs-CZ" sz="2800" dirty="0" smtClean="0"/>
              <a:t>Potřeby </a:t>
            </a:r>
            <a:r>
              <a:rPr lang="cs-CZ" sz="2800" dirty="0" smtClean="0"/>
              <a:t>veřejných statků (jaké veřejné statky, kolik, pro koho a kde poskytovat) </a:t>
            </a:r>
            <a:r>
              <a:rPr lang="cs-CZ" dirty="0" smtClean="0"/>
              <a:t>jsou obtížně definovatelné.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700" dirty="0" smtClean="0"/>
              <a:t>Chybí motiv dosahování maximálně možných výsledků s danými </a:t>
            </a:r>
            <a:r>
              <a:rPr lang="cs-CZ" sz="2700" dirty="0" smtClean="0"/>
              <a:t>vstupy.</a:t>
            </a:r>
            <a:endParaRPr lang="cs-CZ" sz="2700" dirty="0" smtClean="0"/>
          </a:p>
          <a:p>
            <a:r>
              <a:rPr lang="cs-CZ" dirty="0" smtClean="0"/>
              <a:t>Ve veřejném sektoru  jsou </a:t>
            </a:r>
            <a:r>
              <a:rPr lang="cs-CZ" dirty="0" smtClean="0"/>
              <a:t>náklady kvazi </a:t>
            </a:r>
            <a:r>
              <a:rPr lang="cs-CZ" dirty="0" smtClean="0"/>
              <a:t>tržní, ale výstupní ceny mnohem nižší.</a:t>
            </a:r>
          </a:p>
          <a:p>
            <a:r>
              <a:rPr lang="cs-CZ" dirty="0" smtClean="0"/>
              <a:t>Zisk nebývá obvykle podmínkou úspěšnosti.</a:t>
            </a:r>
          </a:p>
          <a:p>
            <a:endParaRPr lang="cs-CZ" dirty="0" smtClean="0"/>
          </a:p>
          <a:p>
            <a:pPr lvl="1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Efektivnost veřejného sektoru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Obtížně měřitelná a vyjádřitelná je i efektivnost vložených peněžních prostředků.</a:t>
            </a:r>
          </a:p>
          <a:p>
            <a:r>
              <a:rPr lang="cs-CZ" dirty="0" smtClean="0"/>
              <a:t>Přirozená tendence k neefektivnosti, např. </a:t>
            </a:r>
            <a:r>
              <a:rPr lang="cs-CZ" dirty="0" smtClean="0"/>
              <a:t>růst úřednického aparátku a </a:t>
            </a:r>
            <a:r>
              <a:rPr lang="cs-CZ" dirty="0" smtClean="0"/>
              <a:t>problém, </a:t>
            </a:r>
            <a:r>
              <a:rPr lang="cs-CZ" dirty="0" smtClean="0"/>
              <a:t>tzv. </a:t>
            </a:r>
            <a:r>
              <a:rPr lang="cs-CZ" dirty="0" smtClean="0"/>
              <a:t>X NEEFEKTIVNOSTI.</a:t>
            </a:r>
          </a:p>
          <a:p>
            <a:r>
              <a:rPr lang="cs-CZ" dirty="0" smtClean="0"/>
              <a:t>Nedostačující odbornost a neznalost při rozhodování o alokaci zdrojů na </a:t>
            </a:r>
            <a:r>
              <a:rPr lang="cs-CZ" dirty="0" smtClean="0"/>
              <a:t>veřejné statky</a:t>
            </a:r>
            <a:r>
              <a:rPr lang="cs-CZ" dirty="0" smtClean="0"/>
              <a:t>.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Efektivnost veřejného sektoru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Hospodářská politika je konkrétní jednání státu, kterým je ovlivňována hospodářská situace v </a:t>
            </a:r>
            <a:r>
              <a:rPr lang="cs-CZ" dirty="0" smtClean="0"/>
              <a:t>širokém národním měřítku.</a:t>
            </a:r>
          </a:p>
          <a:p>
            <a:pPr>
              <a:lnSpc>
                <a:spcPct val="90000"/>
              </a:lnSpc>
              <a:buNone/>
            </a:pPr>
            <a:endParaRPr lang="cs-CZ" dirty="0" smtClean="0"/>
          </a:p>
          <a:p>
            <a:pPr>
              <a:lnSpc>
                <a:spcPct val="90000"/>
              </a:lnSpc>
            </a:pPr>
            <a:r>
              <a:rPr lang="cs-CZ" dirty="0" smtClean="0"/>
              <a:t>Utváří </a:t>
            </a:r>
            <a:r>
              <a:rPr lang="cs-CZ" dirty="0" smtClean="0"/>
              <a:t>na základě střetu názorů politických stran a lobby, byrokracie a reakce na konkrétní hospodářskou </a:t>
            </a:r>
            <a:r>
              <a:rPr lang="cs-CZ" dirty="0" smtClean="0"/>
              <a:t>situaci.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Hospodářská politika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cs-CZ" dirty="0" smtClean="0"/>
              <a:t>základní cíl = maximalizace společenského blahobytu</a:t>
            </a:r>
          </a:p>
          <a:p>
            <a:pPr marL="609600" indent="-609600">
              <a:lnSpc>
                <a:spcPct val="90000"/>
              </a:lnSpc>
            </a:pPr>
            <a:r>
              <a:rPr lang="cs-CZ" dirty="0" smtClean="0"/>
              <a:t>základní společenské cíle</a:t>
            </a:r>
          </a:p>
          <a:p>
            <a:pPr marL="609600" indent="-609600">
              <a:lnSpc>
                <a:spcPct val="90000"/>
              </a:lnSpc>
            </a:pPr>
            <a:r>
              <a:rPr lang="cs-CZ" dirty="0" smtClean="0"/>
              <a:t>tradiční cíle hospodářské politiky: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dirty="0" smtClean="0"/>
              <a:t>vyvážený a stabilní ekonomický růst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dirty="0" smtClean="0"/>
              <a:t>nízká míra nezaměstnanosti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dirty="0" smtClean="0"/>
              <a:t>nízká a stabilní inflace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dirty="0" smtClean="0"/>
              <a:t>vnější rovnováha</a:t>
            </a:r>
          </a:p>
          <a:p>
            <a:pPr marL="990600" lvl="1" indent="-533400">
              <a:lnSpc>
                <a:spcPct val="90000"/>
              </a:lnSpc>
            </a:pPr>
            <a:endParaRPr lang="cs-CZ" dirty="0" smtClean="0"/>
          </a:p>
          <a:p>
            <a:pPr marL="609600" indent="-609600">
              <a:lnSpc>
                <a:spcPct val="90000"/>
              </a:lnSpc>
            </a:pPr>
            <a:r>
              <a:rPr lang="cs-CZ" dirty="0" smtClean="0"/>
              <a:t>Magický čtyřúhelník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hospodářské politiky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/>
              <a:t>	Subjekty</a:t>
            </a:r>
            <a:r>
              <a:rPr lang="cs-CZ" sz="2400" dirty="0" smtClean="0"/>
              <a:t>, které se podílí na procesu formulování hospodářské politiky, na jejím provádění a kontrole.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1800" dirty="0" smtClean="0"/>
          </a:p>
          <a:p>
            <a:pPr>
              <a:lnSpc>
                <a:spcPct val="90000"/>
              </a:lnSpc>
            </a:pPr>
            <a:r>
              <a:rPr lang="cs-CZ" sz="3200" dirty="0" smtClean="0"/>
              <a:t>Proces formulování HP – </a:t>
            </a:r>
            <a:r>
              <a:rPr lang="cs-CZ" sz="2400" dirty="0" smtClean="0"/>
              <a:t>politické strany, vláda, parlament, centrální banka, odborný státní aparát, zájmové skupiny, profesní skupiny a komory aj.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1400" dirty="0" smtClean="0"/>
          </a:p>
          <a:p>
            <a:pPr>
              <a:lnSpc>
                <a:spcPct val="90000"/>
              </a:lnSpc>
            </a:pPr>
            <a:r>
              <a:rPr lang="cs-CZ" sz="3200" dirty="0" smtClean="0"/>
              <a:t>Proces realizace HP – </a:t>
            </a:r>
            <a:r>
              <a:rPr lang="cs-CZ" sz="2400" dirty="0" smtClean="0"/>
              <a:t>vláda, centrální banka, státní správa, soudy, zájmové skupiny aj.</a:t>
            </a:r>
          </a:p>
          <a:p>
            <a:pPr>
              <a:lnSpc>
                <a:spcPct val="90000"/>
              </a:lnSpc>
            </a:pPr>
            <a:endParaRPr lang="cs-CZ" sz="1400" dirty="0" smtClean="0"/>
          </a:p>
          <a:p>
            <a:pPr>
              <a:lnSpc>
                <a:spcPct val="90000"/>
              </a:lnSpc>
            </a:pPr>
            <a:r>
              <a:rPr lang="cs-CZ" sz="3200" dirty="0" smtClean="0"/>
              <a:t>Proces kontroly – </a:t>
            </a:r>
            <a:r>
              <a:rPr lang="cs-CZ" sz="2400" dirty="0" smtClean="0"/>
              <a:t>Nejvyšší kontrolní úřad aj.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Nositelé hospodářské </a:t>
            </a:r>
            <a:r>
              <a:rPr lang="cs-CZ" dirty="0" err="1" smtClean="0"/>
              <a:t>politiy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a kolik produkovat (</a:t>
            </a:r>
            <a:r>
              <a:rPr lang="cs-CZ" dirty="0" err="1" smtClean="0"/>
              <a:t>What</a:t>
            </a:r>
            <a:r>
              <a:rPr lang="cs-CZ" dirty="0" smtClean="0"/>
              <a:t>?)</a:t>
            </a:r>
          </a:p>
          <a:p>
            <a:r>
              <a:rPr lang="cs-CZ" dirty="0" smtClean="0"/>
              <a:t>Jak produkovat (</a:t>
            </a:r>
            <a:r>
              <a:rPr lang="cs-CZ" dirty="0" err="1" smtClean="0"/>
              <a:t>How</a:t>
            </a:r>
            <a:r>
              <a:rPr lang="cs-CZ" dirty="0" smtClean="0"/>
              <a:t>?)</a:t>
            </a:r>
          </a:p>
          <a:p>
            <a:r>
              <a:rPr lang="cs-CZ" dirty="0" smtClean="0"/>
              <a:t>Pro koho produkovat (</a:t>
            </a:r>
            <a:r>
              <a:rPr lang="cs-CZ" dirty="0" err="1" smtClean="0"/>
              <a:t>Who</a:t>
            </a:r>
            <a:r>
              <a:rPr lang="cs-CZ" dirty="0" smtClean="0"/>
              <a:t>?)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ekonomické otázky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</a:pPr>
            <a:r>
              <a:rPr lang="cs-CZ" sz="2900" dirty="0" smtClean="0"/>
              <a:t>Fiskální </a:t>
            </a:r>
            <a:r>
              <a:rPr lang="cs-CZ" sz="2900" dirty="0" smtClean="0"/>
              <a:t>(rozpočtová)</a:t>
            </a:r>
          </a:p>
          <a:p>
            <a:pPr marL="603504" lvl="2" indent="-256032">
              <a:lnSpc>
                <a:spcPct val="11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700" dirty="0" smtClean="0"/>
              <a:t>soustava veřejných rozpočtů </a:t>
            </a:r>
          </a:p>
          <a:p>
            <a:pPr marL="603504" lvl="2" indent="-256032">
              <a:lnSpc>
                <a:spcPct val="11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700" dirty="0" smtClean="0"/>
              <a:t>mimorozpočtové fondy </a:t>
            </a:r>
          </a:p>
          <a:p>
            <a:pPr marL="603504" lvl="2" indent="-256032">
              <a:lnSpc>
                <a:spcPct val="11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700" dirty="0" smtClean="0"/>
              <a:t>rozpočty vládních neziskových organizací, veřejných podniků ve veřejném sektoru</a:t>
            </a:r>
          </a:p>
          <a:p>
            <a:pPr>
              <a:lnSpc>
                <a:spcPct val="110000"/>
              </a:lnSpc>
            </a:pPr>
            <a:r>
              <a:rPr lang="cs-CZ" sz="2900" dirty="0" smtClean="0"/>
              <a:t>Monetární </a:t>
            </a:r>
            <a:endParaRPr lang="cs-CZ" sz="2900" dirty="0" smtClean="0"/>
          </a:p>
          <a:p>
            <a:pPr marL="603504" lvl="2" indent="-256032">
              <a:lnSpc>
                <a:spcPct val="11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700" dirty="0" smtClean="0"/>
              <a:t>provádí ČNB</a:t>
            </a:r>
          </a:p>
          <a:p>
            <a:pPr marL="603504" lvl="2" indent="-256032">
              <a:lnSpc>
                <a:spcPct val="11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700" dirty="0" smtClean="0"/>
              <a:t>ovlivňuje peněžní zásobu nebo úrokové sazby s cílem stabilizovat ekonomiku </a:t>
            </a:r>
          </a:p>
          <a:p>
            <a:pPr>
              <a:lnSpc>
                <a:spcPct val="110000"/>
              </a:lnSpc>
            </a:pPr>
            <a:r>
              <a:rPr lang="cs-CZ" sz="2900" dirty="0" smtClean="0"/>
              <a:t>Důchodová</a:t>
            </a:r>
            <a:endParaRPr lang="cs-CZ" sz="2900" dirty="0" smtClean="0"/>
          </a:p>
          <a:p>
            <a:pPr marL="603504" lvl="2" indent="-256032">
              <a:lnSpc>
                <a:spcPct val="11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700" dirty="0" smtClean="0"/>
              <a:t>zahrnuje různé formy regulace mezd </a:t>
            </a:r>
          </a:p>
          <a:p>
            <a:pPr marL="603504" lvl="2" indent="-256032">
              <a:lnSpc>
                <a:spcPct val="11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700" dirty="0" smtClean="0"/>
              <a:t>sociální politika </a:t>
            </a:r>
          </a:p>
          <a:p>
            <a:pPr>
              <a:lnSpc>
                <a:spcPct val="110000"/>
              </a:lnSpc>
            </a:pPr>
            <a:r>
              <a:rPr lang="cs-CZ" sz="2900" dirty="0" smtClean="0"/>
              <a:t>Vnější </a:t>
            </a:r>
            <a:r>
              <a:rPr lang="cs-CZ" sz="2900" dirty="0" smtClean="0"/>
              <a:t>měnová  </a:t>
            </a:r>
          </a:p>
          <a:p>
            <a:pPr marL="603504" lvl="2" indent="-256032">
              <a:lnSpc>
                <a:spcPct val="11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700" dirty="0" smtClean="0"/>
              <a:t>souvisí s zahraničním obchodem</a:t>
            </a:r>
          </a:p>
          <a:p>
            <a:pPr marL="603504" lvl="2" indent="-256032">
              <a:lnSpc>
                <a:spcPct val="11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700" dirty="0" smtClean="0"/>
              <a:t>přímé  nástroje (clo, kvóty, neviditelné překážky obchodu - hygienická nařízení, normy)</a:t>
            </a:r>
          </a:p>
          <a:p>
            <a:pPr marL="603504" lvl="2" indent="-256032">
              <a:lnSpc>
                <a:spcPct val="110000"/>
              </a:lnSpc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700" dirty="0" smtClean="0"/>
              <a:t>nepřímé nástroje (intervence na devizových účtech) </a:t>
            </a:r>
          </a:p>
          <a:p>
            <a:pPr marL="609600" indent="-609600">
              <a:lnSpc>
                <a:spcPct val="90000"/>
              </a:lnSpc>
            </a:pPr>
            <a:endParaRPr lang="cs-CZ" sz="24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Členění hospodářské politiky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 smtClean="0"/>
              <a:t>Nástrojem hospodářské politiky mohou politikové měnit či působit na cílové proměnné.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 smtClean="0"/>
              <a:t>Např. cena, daňová sazba, bankovní zákon, kartelový zákon apod. </a:t>
            </a:r>
          </a:p>
          <a:p>
            <a:pPr>
              <a:lnSpc>
                <a:spcPct val="80000"/>
              </a:lnSpc>
            </a:pPr>
            <a:endParaRPr lang="cs-CZ" sz="1800" dirty="0" smtClean="0"/>
          </a:p>
          <a:p>
            <a:pPr>
              <a:lnSpc>
                <a:spcPct val="80000"/>
              </a:lnSpc>
            </a:pPr>
            <a:r>
              <a:rPr lang="cs-CZ" sz="1800" dirty="0" smtClean="0"/>
              <a:t>podle úrovně působení:</a:t>
            </a:r>
          </a:p>
          <a:p>
            <a:pPr lvl="1">
              <a:lnSpc>
                <a:spcPct val="80000"/>
              </a:lnSpc>
            </a:pPr>
            <a:r>
              <a:rPr lang="cs-CZ" sz="1600" dirty="0" smtClean="0"/>
              <a:t>makroekonomické (např. snížení daní ze zisku právnických osob)</a:t>
            </a:r>
          </a:p>
          <a:p>
            <a:pPr lvl="1">
              <a:lnSpc>
                <a:spcPct val="80000"/>
              </a:lnSpc>
            </a:pPr>
            <a:r>
              <a:rPr lang="cs-CZ" sz="1600" dirty="0" smtClean="0"/>
              <a:t>mikroekonomické (např. protimonopolní hospodářství)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cs-CZ" sz="1800" dirty="0" smtClean="0"/>
              <a:t>podle charakteru vlivu:</a:t>
            </a:r>
          </a:p>
          <a:p>
            <a:pPr lvl="1">
              <a:lnSpc>
                <a:spcPct val="80000"/>
              </a:lnSpc>
            </a:pPr>
            <a:r>
              <a:rPr lang="cs-CZ" sz="1600" dirty="0" smtClean="0"/>
              <a:t>přímé (týkají se mikroekonomické úrovně)</a:t>
            </a:r>
          </a:p>
          <a:p>
            <a:pPr lvl="1">
              <a:lnSpc>
                <a:spcPct val="80000"/>
              </a:lnSpc>
            </a:pPr>
            <a:r>
              <a:rPr lang="cs-CZ" sz="1600" dirty="0" smtClean="0"/>
              <a:t>nepřímé (týkají se makroekonomické úrovně)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cs-CZ" sz="1800" dirty="0" smtClean="0"/>
              <a:t>podle oblasti působení:</a:t>
            </a:r>
          </a:p>
          <a:p>
            <a:pPr lvl="1">
              <a:lnSpc>
                <a:spcPct val="80000"/>
              </a:lnSpc>
            </a:pPr>
            <a:r>
              <a:rPr lang="cs-CZ" sz="1600" dirty="0" smtClean="0"/>
              <a:t>měnové nástroje (např. množství peněz)</a:t>
            </a:r>
          </a:p>
          <a:p>
            <a:pPr lvl="1">
              <a:lnSpc>
                <a:spcPct val="80000"/>
              </a:lnSpc>
            </a:pPr>
            <a:r>
              <a:rPr lang="cs-CZ" sz="1600" dirty="0" smtClean="0"/>
              <a:t>fiskální nástroje (např. vládní výdaje)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cs-CZ" sz="1100" dirty="0" smtClean="0"/>
          </a:p>
          <a:p>
            <a:pPr>
              <a:lnSpc>
                <a:spcPct val="80000"/>
              </a:lnSpc>
            </a:pPr>
            <a:r>
              <a:rPr lang="cs-CZ" sz="1800" dirty="0" smtClean="0"/>
              <a:t>podle způsobu ovlivňování:</a:t>
            </a:r>
          </a:p>
          <a:p>
            <a:pPr lvl="1">
              <a:lnSpc>
                <a:spcPct val="80000"/>
              </a:lnSpc>
            </a:pPr>
            <a:r>
              <a:rPr lang="cs-CZ" sz="1600" dirty="0" smtClean="0"/>
              <a:t>plošné (např. některé daně)</a:t>
            </a:r>
          </a:p>
          <a:p>
            <a:pPr lvl="1">
              <a:lnSpc>
                <a:spcPct val="80000"/>
              </a:lnSpc>
            </a:pPr>
            <a:r>
              <a:rPr lang="cs-CZ" sz="1600" dirty="0" smtClean="0"/>
              <a:t>selektivní (např. kvóty)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cs-CZ" sz="1600" dirty="0" smtClean="0"/>
          </a:p>
          <a:p>
            <a:pPr>
              <a:lnSpc>
                <a:spcPct val="80000"/>
              </a:lnSpc>
            </a:pPr>
            <a:r>
              <a:rPr lang="cs-CZ" sz="1800" dirty="0" smtClean="0"/>
              <a:t>podle vývoje vztahů mezi účastníky trhu</a:t>
            </a:r>
          </a:p>
          <a:p>
            <a:pPr lvl="1">
              <a:lnSpc>
                <a:spcPct val="80000"/>
              </a:lnSpc>
            </a:pPr>
            <a:r>
              <a:rPr lang="cs-CZ" sz="1600" dirty="0" smtClean="0"/>
              <a:t>kvalitativní (systémové) – pravidla chování </a:t>
            </a:r>
          </a:p>
          <a:p>
            <a:pPr lvl="1">
              <a:lnSpc>
                <a:spcPct val="80000"/>
              </a:lnSpc>
            </a:pPr>
            <a:r>
              <a:rPr lang="cs-CZ" sz="1600" dirty="0" smtClean="0"/>
              <a:t>kvantitativní (běžné) – mění kvantitativně data, která jsou základem pro rozhodování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hospodářské politiky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b="1" dirty="0" smtClean="0"/>
              <a:t>Děkuji za pozornost!</a:t>
            </a:r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501950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/>
              <a:t>Ekonomika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/>
              <a:t>	- </a:t>
            </a:r>
            <a:r>
              <a:rPr lang="cs-CZ" sz="2400" dirty="0"/>
              <a:t>hospodaření určitého subjektu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/>
              <a:t>Mikroekonomie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/>
              <a:t>	- </a:t>
            </a:r>
            <a:r>
              <a:rPr lang="cs-CZ" sz="2400" dirty="0"/>
              <a:t>zkoumá rozhodování jednotlivých tržních subjektů (jednotlivci, firmy, stát)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/>
              <a:t>Makroekonomie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/>
              <a:t>	- </a:t>
            </a:r>
            <a:r>
              <a:rPr lang="cs-CZ" sz="2400" dirty="0"/>
              <a:t>zkoumá hospodářství jako </a:t>
            </a:r>
            <a:r>
              <a:rPr lang="cs-CZ" sz="2400" dirty="0" smtClean="0"/>
              <a:t>celek</a:t>
            </a:r>
          </a:p>
          <a:p>
            <a:pPr>
              <a:buNone/>
            </a:pPr>
            <a:r>
              <a:rPr lang="cs-CZ" sz="2400" dirty="0" smtClean="0"/>
              <a:t>Pozitivní ekonomie</a:t>
            </a:r>
          </a:p>
          <a:p>
            <a:pPr>
              <a:buNone/>
            </a:pPr>
            <a:r>
              <a:rPr lang="cs-CZ" sz="2400" dirty="0" smtClean="0"/>
              <a:t>Normativní ekonomie</a:t>
            </a:r>
          </a:p>
          <a:p>
            <a:pPr>
              <a:buNone/>
            </a:pPr>
            <a:r>
              <a:rPr lang="cs-CZ" sz="2400" dirty="0" smtClean="0"/>
              <a:t>Čistá ekonomie</a:t>
            </a:r>
          </a:p>
          <a:p>
            <a:pPr>
              <a:buNone/>
            </a:pPr>
            <a:r>
              <a:rPr lang="cs-CZ" sz="2400" dirty="0" smtClean="0"/>
              <a:t>Aplikovaná </a:t>
            </a:r>
            <a:r>
              <a:rPr lang="cs-CZ" sz="2400" dirty="0" smtClean="0"/>
              <a:t>ekonomie</a:t>
            </a:r>
          </a:p>
          <a:p>
            <a:pPr algn="ctr"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Hospodářská politika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E5A22-EEAE-4036-8F6C-3A682A38E03D}" type="datetime1">
              <a:rPr lang="cs-CZ"/>
              <a:pPr/>
              <a:t>28.10.2010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8058-F686-4196-A967-9071273B650E}" type="slidenum">
              <a:rPr lang="cs-CZ"/>
              <a:pPr/>
              <a:t>4</a:t>
            </a:fld>
            <a:endParaRPr lang="cs-CZ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Domácnosti </a:t>
            </a:r>
            <a:r>
              <a:rPr lang="cs-CZ" sz="2000" dirty="0" smtClean="0">
                <a:solidFill>
                  <a:srgbClr val="00B0F0"/>
                </a:solidFill>
              </a:rPr>
              <a:t>(</a:t>
            </a:r>
            <a:r>
              <a:rPr lang="cs-CZ" sz="2000" dirty="0" err="1" smtClean="0">
                <a:solidFill>
                  <a:srgbClr val="00B0F0"/>
                </a:solidFill>
              </a:rPr>
              <a:t>Households</a:t>
            </a:r>
            <a:r>
              <a:rPr lang="cs-CZ" sz="2000" dirty="0" smtClean="0">
                <a:solidFill>
                  <a:srgbClr val="00B0F0"/>
                </a:solidFill>
              </a:rPr>
              <a:t>)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Firmy </a:t>
            </a:r>
            <a:r>
              <a:rPr lang="cs-CZ" sz="2000" dirty="0" smtClean="0">
                <a:solidFill>
                  <a:srgbClr val="00B0F0"/>
                </a:solidFill>
              </a:rPr>
              <a:t>(</a:t>
            </a:r>
            <a:r>
              <a:rPr lang="cs-CZ" sz="2000" dirty="0" err="1" smtClean="0">
                <a:solidFill>
                  <a:srgbClr val="00B0F0"/>
                </a:solidFill>
              </a:rPr>
              <a:t>Firms</a:t>
            </a:r>
            <a:r>
              <a:rPr lang="cs-CZ" sz="2000" dirty="0" smtClean="0">
                <a:solidFill>
                  <a:srgbClr val="00B0F0"/>
                </a:solidFill>
              </a:rPr>
              <a:t>)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Stát </a:t>
            </a:r>
            <a:r>
              <a:rPr lang="cs-CZ" sz="2000" dirty="0" smtClean="0">
                <a:solidFill>
                  <a:srgbClr val="00B0F0"/>
                </a:solidFill>
              </a:rPr>
              <a:t>(</a:t>
            </a:r>
            <a:r>
              <a:rPr lang="cs-CZ" sz="2000" dirty="0" err="1" smtClean="0">
                <a:solidFill>
                  <a:srgbClr val="00B0F0"/>
                </a:solidFill>
              </a:rPr>
              <a:t>Government</a:t>
            </a:r>
            <a:r>
              <a:rPr lang="cs-CZ" sz="2000" dirty="0" smtClean="0">
                <a:solidFill>
                  <a:srgbClr val="00B0F0"/>
                </a:solidFill>
              </a:rPr>
              <a:t>)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00B050"/>
                </a:solidFill>
              </a:rPr>
              <a:t>Zahraniční subjekty </a:t>
            </a:r>
            <a:r>
              <a:rPr lang="cs-CZ" sz="2000" dirty="0" smtClean="0">
                <a:solidFill>
                  <a:srgbClr val="00B050"/>
                </a:solidFill>
              </a:rPr>
              <a:t>(</a:t>
            </a:r>
            <a:r>
              <a:rPr lang="cs-CZ" sz="2000" dirty="0" err="1" smtClean="0">
                <a:solidFill>
                  <a:srgbClr val="00B050"/>
                </a:solidFill>
              </a:rPr>
              <a:t>Foreign</a:t>
            </a:r>
            <a:r>
              <a:rPr lang="cs-CZ" sz="2000" dirty="0" smtClean="0">
                <a:solidFill>
                  <a:srgbClr val="00B050"/>
                </a:solidFill>
              </a:rPr>
              <a:t> </a:t>
            </a:r>
            <a:r>
              <a:rPr lang="cs-CZ" sz="2000" dirty="0" err="1" smtClean="0">
                <a:solidFill>
                  <a:srgbClr val="00B050"/>
                </a:solidFill>
              </a:rPr>
              <a:t>Sujects</a:t>
            </a:r>
            <a:r>
              <a:rPr lang="cs-CZ" sz="2000" dirty="0" smtClean="0">
                <a:solidFill>
                  <a:srgbClr val="00B050"/>
                </a:solidFill>
              </a:rPr>
              <a:t>)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Neziskové subjekty </a:t>
            </a:r>
            <a:r>
              <a:rPr lang="cs-CZ" sz="2000" dirty="0" smtClean="0">
                <a:solidFill>
                  <a:srgbClr val="00B050"/>
                </a:solidFill>
              </a:rPr>
              <a:t>(Non-profit </a:t>
            </a:r>
            <a:r>
              <a:rPr lang="cs-CZ" sz="2000" dirty="0" err="1" smtClean="0">
                <a:solidFill>
                  <a:srgbClr val="00B050"/>
                </a:solidFill>
              </a:rPr>
              <a:t>Organizations</a:t>
            </a:r>
            <a:r>
              <a:rPr lang="cs-CZ" sz="2000" dirty="0" smtClean="0">
                <a:solidFill>
                  <a:srgbClr val="00B050"/>
                </a:solidFill>
              </a:rPr>
              <a:t>)</a:t>
            </a:r>
            <a:endParaRPr lang="cs-CZ" sz="2000" dirty="0">
              <a:solidFill>
                <a:srgbClr val="00B05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Ekonomické subjekty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Rozdělují ekonomické činnosti do čtyřech oblastí: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/>
            <a:r>
              <a:rPr lang="cs-CZ" dirty="0" smtClean="0"/>
              <a:t>Primární sektor</a:t>
            </a:r>
          </a:p>
          <a:p>
            <a:pPr marL="0" indent="0"/>
            <a:r>
              <a:rPr lang="cs-CZ" dirty="0" smtClean="0"/>
              <a:t>Sekundární sektor</a:t>
            </a:r>
          </a:p>
          <a:p>
            <a:pPr marL="0" indent="0"/>
            <a:r>
              <a:rPr lang="cs-CZ" dirty="0" err="1" smtClean="0">
                <a:solidFill>
                  <a:srgbClr val="00B050"/>
                </a:solidFill>
              </a:rPr>
              <a:t>Terciální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err="1" smtClean="0">
                <a:solidFill>
                  <a:srgbClr val="00B050"/>
                </a:solidFill>
              </a:rPr>
              <a:t>sktor</a:t>
            </a:r>
            <a:endParaRPr lang="cs-CZ" dirty="0" smtClean="0">
              <a:solidFill>
                <a:srgbClr val="00B050"/>
              </a:solidFill>
            </a:endParaRPr>
          </a:p>
          <a:p>
            <a:pPr marL="0" indent="0"/>
            <a:r>
              <a:rPr lang="cs-CZ" dirty="0" smtClean="0">
                <a:solidFill>
                  <a:srgbClr val="00B0F0"/>
                </a:solidFill>
              </a:rPr>
              <a:t>Kvartérní sektor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Ekonomické </a:t>
            </a:r>
            <a:r>
              <a:rPr lang="cs-CZ" dirty="0" smtClean="0"/>
              <a:t>činnosti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 override="childStyle">
                                        <p:cTn id="6" dur="47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47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47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47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1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2" dur="1500" fill="hold">
                                          <p:stCondLst>
                                            <p:cond delay="3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Zvykový systém </a:t>
            </a:r>
            <a:r>
              <a:rPr lang="cs-CZ" sz="2000" dirty="0" smtClean="0"/>
              <a:t>(</a:t>
            </a:r>
            <a:r>
              <a:rPr lang="cs-CZ" sz="2000" dirty="0" err="1" smtClean="0"/>
              <a:t>Traditional</a:t>
            </a:r>
            <a:r>
              <a:rPr lang="cs-CZ" sz="2000" dirty="0" smtClean="0"/>
              <a:t> </a:t>
            </a:r>
            <a:r>
              <a:rPr lang="cs-CZ" sz="2000" dirty="0" err="1" smtClean="0"/>
              <a:t>Economy</a:t>
            </a:r>
            <a:r>
              <a:rPr lang="cs-CZ" sz="2000" dirty="0" smtClean="0"/>
              <a:t>) </a:t>
            </a:r>
          </a:p>
          <a:p>
            <a:r>
              <a:rPr lang="cs-CZ" dirty="0" smtClean="0"/>
              <a:t>Centrálně plánovaný systém </a:t>
            </a:r>
            <a:r>
              <a:rPr lang="cs-CZ" sz="2000" dirty="0" smtClean="0"/>
              <a:t>(</a:t>
            </a:r>
            <a:r>
              <a:rPr lang="cs-CZ" sz="2000" dirty="0" err="1" smtClean="0"/>
              <a:t>Direct</a:t>
            </a:r>
            <a:r>
              <a:rPr lang="cs-CZ" sz="2000" dirty="0" smtClean="0"/>
              <a:t> </a:t>
            </a:r>
            <a:r>
              <a:rPr lang="cs-CZ" sz="2000" dirty="0" err="1" smtClean="0"/>
              <a:t>Economy</a:t>
            </a:r>
            <a:r>
              <a:rPr lang="cs-CZ" sz="2000" dirty="0" smtClean="0"/>
              <a:t>)</a:t>
            </a:r>
          </a:p>
          <a:p>
            <a:r>
              <a:rPr lang="cs-CZ" dirty="0" smtClean="0"/>
              <a:t>Tržní systém </a:t>
            </a:r>
            <a:r>
              <a:rPr lang="cs-CZ" sz="2000" dirty="0" smtClean="0"/>
              <a:t>(Market </a:t>
            </a:r>
            <a:r>
              <a:rPr lang="cs-CZ" sz="2000" dirty="0" err="1" smtClean="0"/>
              <a:t>Economy</a:t>
            </a:r>
            <a:r>
              <a:rPr lang="cs-CZ" sz="2000" dirty="0" smtClean="0"/>
              <a:t>)</a:t>
            </a:r>
          </a:p>
          <a:p>
            <a:r>
              <a:rPr lang="cs-CZ" dirty="0" smtClean="0"/>
              <a:t>Smíšený systém </a:t>
            </a:r>
            <a:r>
              <a:rPr lang="cs-CZ" sz="2000" dirty="0" smtClean="0"/>
              <a:t>(</a:t>
            </a:r>
            <a:r>
              <a:rPr lang="cs-CZ" sz="2000" dirty="0" err="1" smtClean="0"/>
              <a:t>Mixed</a:t>
            </a:r>
            <a:r>
              <a:rPr lang="cs-CZ" sz="2000" dirty="0" smtClean="0"/>
              <a:t> </a:t>
            </a:r>
            <a:r>
              <a:rPr lang="cs-CZ" sz="2000" dirty="0" err="1" smtClean="0"/>
              <a:t>Economy</a:t>
            </a:r>
            <a:r>
              <a:rPr lang="cs-CZ" sz="2000" dirty="0" smtClean="0"/>
              <a:t>)</a:t>
            </a:r>
          </a:p>
          <a:p>
            <a:endParaRPr lang="cs-CZ" sz="2000" dirty="0" smtClean="0"/>
          </a:p>
          <a:p>
            <a:pPr>
              <a:buNone/>
            </a:pPr>
            <a:endParaRPr lang="cs-CZ" sz="20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Ekonomické systémy</a:t>
            </a:r>
            <a:endParaRPr lang="cs-CZ" dirty="0"/>
          </a:p>
        </p:txBody>
      </p:sp>
    </p:spTree>
  </p:cSld>
  <p:clrMapOvr>
    <a:masterClrMapping/>
  </p:clrMapOvr>
  <p:transition>
    <p:sndAc>
      <p:stSnd>
        <p:snd r:embed="rId2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CO </a:t>
            </a:r>
            <a:r>
              <a:rPr lang="cs-CZ" dirty="0" smtClean="0"/>
              <a:t>to je veřejný sektor?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CO</a:t>
            </a:r>
            <a:r>
              <a:rPr lang="cs-CZ" dirty="0" smtClean="0"/>
              <a:t> to je veřejný zájem?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Rozdílné názory ekonomických škol</a:t>
            </a:r>
          </a:p>
          <a:p>
            <a:pPr lvl="1"/>
            <a:r>
              <a:rPr lang="cs-CZ" dirty="0" smtClean="0"/>
              <a:t>Etatismus</a:t>
            </a:r>
          </a:p>
          <a:p>
            <a:pPr lvl="1"/>
            <a:r>
              <a:rPr lang="cs-CZ" dirty="0" smtClean="0"/>
              <a:t>Liberalismus</a:t>
            </a:r>
          </a:p>
          <a:p>
            <a:pPr lvl="1">
              <a:buNone/>
            </a:pPr>
            <a:endParaRPr lang="cs-CZ" dirty="0" smtClean="0">
              <a:solidFill>
                <a:srgbClr val="00B0F0"/>
              </a:solidFill>
            </a:endParaRPr>
          </a:p>
          <a:p>
            <a:pPr marL="357188" lvl="1" indent="34925"/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Veřejný sektor a obecný zájem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Zabývá se základními ekonomickými otázkami veřejného sektoru a jeho vztah se sektorem soukromým</a:t>
            </a:r>
          </a:p>
          <a:p>
            <a:pPr lvl="1"/>
            <a:r>
              <a:rPr lang="cs-CZ" dirty="0" smtClean="0"/>
              <a:t>Veřejné finance</a:t>
            </a:r>
          </a:p>
          <a:p>
            <a:pPr lvl="1"/>
            <a:r>
              <a:rPr lang="cs-CZ" dirty="0" smtClean="0"/>
              <a:t>Ekonomie blahobytu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Ekonomika veřejného sektoru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</TotalTime>
  <Words>832</Words>
  <Application>Microsoft Office PowerPoint</Application>
  <PresentationFormat>Předvádění na obrazovce (4:3)</PresentationFormat>
  <Paragraphs>239</Paragraphs>
  <Slides>32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4" baseType="lpstr">
      <vt:lpstr>Shluk</vt:lpstr>
      <vt:lpstr>Editor rovnic 3.0</vt:lpstr>
      <vt:lpstr>Ekonomika veřejného sektoru</vt:lpstr>
      <vt:lpstr>Ekonomie</vt:lpstr>
      <vt:lpstr>Základní ekonomické otázky</vt:lpstr>
      <vt:lpstr>Základní pojmy</vt:lpstr>
      <vt:lpstr>Ekonomické subjekty</vt:lpstr>
      <vt:lpstr>Ekonomické činnosti</vt:lpstr>
      <vt:lpstr>Ekonomické systémy</vt:lpstr>
      <vt:lpstr>Veřejný sektor a obecný zájem</vt:lpstr>
      <vt:lpstr>Ekonomika veřejného sektoru</vt:lpstr>
      <vt:lpstr>Veřejný sektor</vt:lpstr>
      <vt:lpstr>Veřejný zájem</vt:lpstr>
      <vt:lpstr>Role státu a tržní selhání</vt:lpstr>
      <vt:lpstr>Netržní činnosti státu</vt:lpstr>
      <vt:lpstr>Tržní selhání</vt:lpstr>
      <vt:lpstr>Mikroekonomické příčiny</vt:lpstr>
      <vt:lpstr>Makroekonomické příčiny</vt:lpstr>
      <vt:lpstr>Mimoekonomické příčiny</vt:lpstr>
      <vt:lpstr>Statky</vt:lpstr>
      <vt:lpstr>Veřejné statky</vt:lpstr>
      <vt:lpstr>Křivka produkčních možností veřejných statků</vt:lpstr>
      <vt:lpstr>Snímek 21</vt:lpstr>
      <vt:lpstr>Celkový a mezní užitek</vt:lpstr>
      <vt:lpstr>Zákon klesajících výnosů</vt:lpstr>
      <vt:lpstr>Optimální velikost veřejného sektoru</vt:lpstr>
      <vt:lpstr>Efektivnost veřejného sektoru</vt:lpstr>
      <vt:lpstr>Efektivnost veřejného sektoru</vt:lpstr>
      <vt:lpstr>Hospodářská politika</vt:lpstr>
      <vt:lpstr>Cíle hospodářské politiky</vt:lpstr>
      <vt:lpstr>Nositelé hospodářské politiy</vt:lpstr>
      <vt:lpstr>Členění hospodářské politiky</vt:lpstr>
      <vt:lpstr>Nástroje hospodářské politiky</vt:lpstr>
      <vt:lpstr>Snímek 32</vt:lpstr>
    </vt:vector>
  </TitlesOfParts>
  <Company>OEM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Ekonomie veřejného sektoru</dc:title>
  <dc:creator>Mojmír Sabolovič</dc:creator>
  <cp:lastModifiedBy>Mojmír Sabolovič</cp:lastModifiedBy>
  <cp:revision>89</cp:revision>
  <dcterms:created xsi:type="dcterms:W3CDTF">2010-10-28T12:56:24Z</dcterms:created>
  <dcterms:modified xsi:type="dcterms:W3CDTF">2010-10-28T17:39:55Z</dcterms:modified>
</cp:coreProperties>
</file>