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58"/>
  </p:notesMasterIdLst>
  <p:handoutMasterIdLst>
    <p:handoutMasterId r:id="rId59"/>
  </p:handoutMasterIdLst>
  <p:sldIdLst>
    <p:sldId id="310" r:id="rId3"/>
    <p:sldId id="305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7" r:id="rId30"/>
    <p:sldId id="336" r:id="rId31"/>
    <p:sldId id="338" r:id="rId32"/>
    <p:sldId id="339" r:id="rId33"/>
    <p:sldId id="340" r:id="rId34"/>
    <p:sldId id="344" r:id="rId35"/>
    <p:sldId id="345" r:id="rId36"/>
    <p:sldId id="341" r:id="rId37"/>
    <p:sldId id="342" r:id="rId38"/>
    <p:sldId id="343" r:id="rId39"/>
    <p:sldId id="346" r:id="rId40"/>
    <p:sldId id="347" r:id="rId41"/>
    <p:sldId id="348" r:id="rId42"/>
    <p:sldId id="349" r:id="rId43"/>
    <p:sldId id="350" r:id="rId44"/>
    <p:sldId id="351" r:id="rId45"/>
    <p:sldId id="352" r:id="rId46"/>
    <p:sldId id="354" r:id="rId47"/>
    <p:sldId id="355" r:id="rId48"/>
    <p:sldId id="356" r:id="rId49"/>
    <p:sldId id="357" r:id="rId50"/>
    <p:sldId id="360" r:id="rId51"/>
    <p:sldId id="358" r:id="rId52"/>
    <p:sldId id="362" r:id="rId53"/>
    <p:sldId id="359" r:id="rId54"/>
    <p:sldId id="361" r:id="rId55"/>
    <p:sldId id="363" r:id="rId56"/>
    <p:sldId id="364" r:id="rId57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71" d="100"/>
          <a:sy n="71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FD53A3D-66B9-4095-83C1-B773C22E5DF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916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30A4F4D-5BEF-4BC5-ABD6-D22E25234E0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06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D26ED-0FBD-4332-8FB5-A08800D3D68A}" type="slidenum">
              <a:rPr lang="cs-CZ"/>
              <a:pPr/>
              <a:t>1</a:t>
            </a:fld>
            <a:endParaRPr lang="cs-CZ"/>
          </a:p>
        </p:txBody>
      </p:sp>
      <p:sp>
        <p:nvSpPr>
          <p:cNvPr id="343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685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575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134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718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221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99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2418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4895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2916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211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1846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2752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066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1259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4282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9567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4324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6276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6471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185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54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9383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1015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0815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9971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8415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315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9856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9539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5844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5256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573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3620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69340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88518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15776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51745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0698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98076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34426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04915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77809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31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72129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45203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37523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84288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17486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15012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231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913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610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864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847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EDBC3E82-2CE8-4650-BE00-ECDD55136AB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360836-C2B2-4A18-B1D1-4C7BD06663F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87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8EB55-C65F-4E74-9F9C-7023902C79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457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406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82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556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831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482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37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960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61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8C34CC-92FA-4909-84FE-86B0EC4C8D5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09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10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440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99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5FBB86-7338-493B-9BBB-66AE0ECB0A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36D33-B937-4584-AF5C-7713FECE25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82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126D9A-BD80-4C60-8F99-8F6A82E48B5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5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01D491-EE3F-4308-979F-ED5B6563796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17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2AD97B-E756-483D-B65B-AEE0CFC991F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2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4D06C2-7CE6-4E9B-8074-5AA5FDB171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70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FE6B53-2824-4DBE-BFDD-81CD34C5084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50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A2FD4716-CA7A-484E-8E0B-55F1BFF9021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Systém příslušností v nařízení Brusel I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Tereza Kyselovská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- článek 5 odst. 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článek 5 odst. 1 – </a:t>
            </a:r>
            <a:r>
              <a:rPr lang="cs-CZ" dirty="0" err="1" smtClean="0"/>
              <a:t>pís</a:t>
            </a:r>
            <a:r>
              <a:rPr lang="cs-CZ" dirty="0" smtClean="0"/>
              <a:t>. a) – místo plnění závazku</a:t>
            </a:r>
          </a:p>
          <a:p>
            <a:r>
              <a:rPr lang="cs-CZ" dirty="0" smtClean="0"/>
              <a:t>článek 5 odst. 1 – </a:t>
            </a:r>
            <a:r>
              <a:rPr lang="cs-CZ" dirty="0" err="1" smtClean="0"/>
              <a:t>pís</a:t>
            </a:r>
            <a:r>
              <a:rPr lang="cs-CZ" dirty="0" smtClean="0"/>
              <a:t>. b) </a:t>
            </a:r>
          </a:p>
          <a:p>
            <a:pPr lvl="1"/>
            <a:r>
              <a:rPr lang="cs-CZ" dirty="0" smtClean="0"/>
              <a:t>Kupní smlouva – místem plnění je místo, kam zboží bylo nebo mělo být dodáno</a:t>
            </a:r>
          </a:p>
          <a:p>
            <a:pPr lvl="1"/>
            <a:r>
              <a:rPr lang="cs-CZ" dirty="0" smtClean="0"/>
              <a:t>Smlouva o poskytnutí služeb – místem plnění je místo, kde služby byly nebo měly být poskytnuty</a:t>
            </a:r>
          </a:p>
          <a:p>
            <a:pPr lvl="2"/>
            <a:r>
              <a:rPr lang="sk-SK" dirty="0" err="1" smtClean="0"/>
              <a:t>Činnost</a:t>
            </a:r>
            <a:r>
              <a:rPr lang="sk-SK" dirty="0" smtClean="0"/>
              <a:t> vykonávaná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prospěch</a:t>
            </a:r>
            <a:r>
              <a:rPr lang="sk-SK" dirty="0" smtClean="0"/>
              <a:t> </a:t>
            </a:r>
            <a:r>
              <a:rPr lang="sk-SK" dirty="0" err="1" smtClean="0"/>
              <a:t>jiné</a:t>
            </a:r>
            <a:r>
              <a:rPr lang="sk-SK" dirty="0" smtClean="0"/>
              <a:t> osoby </a:t>
            </a:r>
          </a:p>
          <a:p>
            <a:pPr lvl="2"/>
            <a:r>
              <a:rPr lang="sk-SK" dirty="0" smtClean="0"/>
              <a:t>Obchodní </a:t>
            </a:r>
            <a:r>
              <a:rPr lang="sk-SK" dirty="0" err="1" smtClean="0"/>
              <a:t>zástupce</a:t>
            </a:r>
            <a:r>
              <a:rPr lang="sk-SK" dirty="0" smtClean="0"/>
              <a:t>, </a:t>
            </a:r>
            <a:r>
              <a:rPr lang="sk-SK" dirty="0" err="1" smtClean="0"/>
              <a:t>distributor</a:t>
            </a:r>
            <a:r>
              <a:rPr lang="sk-SK" dirty="0" smtClean="0"/>
              <a:t>, architekt, advokát, </a:t>
            </a:r>
            <a:r>
              <a:rPr lang="sk-SK" dirty="0" err="1" smtClean="0"/>
              <a:t>účetní</a:t>
            </a:r>
            <a:r>
              <a:rPr lang="sk-SK" dirty="0" smtClean="0"/>
              <a:t>, </a:t>
            </a:r>
            <a:r>
              <a:rPr lang="sk-SK" dirty="0" err="1" smtClean="0"/>
              <a:t>dopravce</a:t>
            </a:r>
            <a:r>
              <a:rPr lang="sk-SK" dirty="0" smtClean="0"/>
              <a:t>, cestovní </a:t>
            </a:r>
            <a:r>
              <a:rPr lang="sk-SK" dirty="0" err="1" smtClean="0"/>
              <a:t>kancelář</a:t>
            </a:r>
            <a:r>
              <a:rPr lang="sk-SK" dirty="0" smtClean="0"/>
              <a:t>, daňový </a:t>
            </a:r>
            <a:r>
              <a:rPr lang="sk-SK" dirty="0" err="1" smtClean="0"/>
              <a:t>poradce</a:t>
            </a:r>
            <a:r>
              <a:rPr lang="sk-SK" dirty="0" smtClean="0"/>
              <a:t>, banka, ...</a:t>
            </a:r>
            <a:endParaRPr lang="en-US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1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Článek 5 </a:t>
            </a:r>
            <a:r>
              <a:rPr lang="cs-CZ" dirty="0" err="1" smtClean="0"/>
              <a:t>ods</a:t>
            </a:r>
            <a:r>
              <a:rPr lang="cs-CZ" dirty="0" smtClean="0"/>
              <a:t>. 1 – </a:t>
            </a:r>
            <a:r>
              <a:rPr lang="cs-CZ" dirty="0" err="1" smtClean="0"/>
              <a:t>pís</a:t>
            </a:r>
            <a:r>
              <a:rPr lang="cs-CZ" dirty="0" smtClean="0"/>
              <a:t>. a) a </a:t>
            </a:r>
            <a:r>
              <a:rPr lang="cs-CZ" dirty="0" err="1" smtClean="0"/>
              <a:t>pís</a:t>
            </a:r>
            <a:r>
              <a:rPr lang="cs-CZ" dirty="0" smtClean="0"/>
              <a:t>. 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speciálního a obecného – b) je speciální k a)</a:t>
            </a:r>
          </a:p>
          <a:p>
            <a:r>
              <a:rPr lang="cs-CZ" dirty="0" smtClean="0"/>
              <a:t>V praxi je aplikace a) výjimečná, protože nejvíce smluv spadá pod b)</a:t>
            </a:r>
          </a:p>
          <a:p>
            <a:r>
              <a:rPr lang="cs-CZ" dirty="0" smtClean="0"/>
              <a:t>Postup při aplikaci: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Jedná se o kupní smlouvu nebo smlouvu o poskytnutí služby =&gt; použije se </a:t>
            </a:r>
            <a:r>
              <a:rPr lang="cs-CZ" dirty="0" err="1" smtClean="0"/>
              <a:t>pís</a:t>
            </a:r>
            <a:r>
              <a:rPr lang="cs-CZ" dirty="0" smtClean="0"/>
              <a:t>. b) - faktické místo plnění (místo dodání, místo poskytnutí služby)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Jedná se o jinou smlouvu =&gt; použije se </a:t>
            </a:r>
            <a:r>
              <a:rPr lang="cs-CZ" dirty="0" err="1" smtClean="0"/>
              <a:t>pís</a:t>
            </a:r>
            <a:r>
              <a:rPr lang="cs-CZ" dirty="0" smtClean="0"/>
              <a:t>. a) - místo plnění určené dle rozhodného práva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00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 slovenským podnikatelem (kupující) a českým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podnikatelem (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prodávající) byla uzavřena kupní smlouva. Předmětem smlouvy bylo 10 kusů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barevných tiskáren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Místo dodání bylo dohodnuto v Brně. Slovenská strana zboží převzala,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avšak nezaplatila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česká strana chce žalovat kupujícího o zaplacení kupní ceny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i="1" dirty="0" smtClean="0"/>
              <a:t>Kde bude moci česká strana podat žalobu?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2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Mnichově vyrábí potravinářské stroje. V říjnu 2010 uzavřela smlouvu se společnosti XYZ na dodávku součástek nutných k výrobě těchto strojů. Společnost XYZ měla součástky vyrobit s určitou specifikací, kterou si vyžádala společnost ABC. O jakou smlouvu se pro účely článku 5/1 jedná?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Rakousku a společnost XYZ sídlem v ČR uzavřely v listopadu 2010 kupní smlouvu, jejímž předmětem byla dodávka lyží. Součástí smlouvy byla i doložka, že místem dodání zboží je sklad kupujícího v Břeclavi. Kterým soudům náleží příslušnost podle článku 5/1?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0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Rakousku a společnost XYZ sídlem v ČR uzavřely v listopadu 2010 kupní smlouvu, jejímž předmětem byla dodávka lyží. Součástí smlouvy byla i doložka EXW </a:t>
            </a:r>
            <a:r>
              <a:rPr lang="cs-CZ" i="1" dirty="0" err="1" smtClean="0"/>
              <a:t>Haupstrasse</a:t>
            </a:r>
            <a:r>
              <a:rPr lang="cs-CZ" i="1" dirty="0" smtClean="0"/>
              <a:t> 15, Innsbruck INCOTERMS 2000. Kterým soudům náleží příslušnost podle článku 5/1?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29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Rakousku (Innsbruck) a společnost XYZ sídlem v ČR (Břeclav) uzavřely v listopadu 2010 kupní smlouvu, jejímž předmětem byla dodávka lyží. Přepravu si zajišťoval kupující. K naložení zboží došlo u prodávajícího. Kterým soudům náleží příslušnost podle článku 5/1?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80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Rakousku (Innsbruck) a společnost XYZ sídlem v ČR (Břeclav) uzavřely v listopadu 2010 kupní smlouvu, jejímž předmětem byla dodávka lyží. Přepravu zajišťoval prodávající. Kupující si zboží převzal v Břeclavi. Kterým soudům náleží příslušnost podle článku 5/1?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9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Rakousku a společnost XYZ sídlem v ČR uzavřely v listopadu 2010 smlouvu o obchodním zastoupení. Podle smlouvy měl obchodní zástupce realizovat činnost výlučně v ČR. Kterým soudům náleží příslušnost podle článku 5/1?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20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(prodávající) se sídlem v ČR a společnost XYZ se sídlem v Rakousku uzavřely kupní smlouvu. Podle smlouvy mělo být zboží dodáváno do skladu kupujícího ve Švýcarsku. Kupující neuhradil část kupní ceny. Kde je možné proti němu podle nařízení Brusel I podat žalobu?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34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BDBF6D-D180-441B-8852-6BC2AB50ECFB}" type="slidenum">
              <a:rPr lang="cs-CZ"/>
              <a:pPr/>
              <a:t>2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příslušností v nařízení Brusel I</a:t>
            </a:r>
            <a:endParaRPr 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Obecná příslušnost (článek 2) – „kogentní“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Alternativní příslušnost (články 5, 6)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Speciální příslušnost (články 8 – 21)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Výlučná příslušnost založená nařízením (článek 22)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Výlučná příslušnost založená dohodou stran (článek 23)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Tzv. tichá prorogace (článek 24)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(prodávající) se sídlem v ČR a společnost XYZ se sídlem ve Švýcarsku uzavřely kupní smlouvu. Podle smlouvy mělo být zboží dodáváno do skladu kupujícího v Rakousku. Kupující neuhradil část kupní ceny. Kde je možné proti němu podle nařízení Brusel I podat žalobu?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8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článek 5 odst.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Deliktní odpovědnost – protiprávní jednání</a:t>
            </a:r>
          </a:p>
          <a:p>
            <a:r>
              <a:rPr lang="cs-CZ" dirty="0" smtClean="0"/>
              <a:t>Žaloby, které usilují o shledání žalovaného odpovědným za škodu a které se zároveň nevztahují ke smlouvě </a:t>
            </a:r>
          </a:p>
          <a:p>
            <a:r>
              <a:rPr lang="sk-SK" dirty="0" err="1" smtClean="0"/>
              <a:t>Odst</a:t>
            </a:r>
            <a:r>
              <a:rPr lang="sk-SK" dirty="0" smtClean="0"/>
              <a:t>. 1 a </a:t>
            </a:r>
            <a:r>
              <a:rPr lang="sk-SK" dirty="0" err="1" smtClean="0"/>
              <a:t>odst</a:t>
            </a:r>
            <a:r>
              <a:rPr lang="sk-SK" dirty="0" smtClean="0"/>
              <a:t>. 3 článku 5 </a:t>
            </a:r>
            <a:r>
              <a:rPr lang="sk-SK" dirty="0" err="1" smtClean="0"/>
              <a:t>jsou</a:t>
            </a:r>
            <a:r>
              <a:rPr lang="sk-SK" dirty="0" smtClean="0"/>
              <a:t> striktní </a:t>
            </a:r>
            <a:r>
              <a:rPr lang="sk-SK" dirty="0" err="1" smtClean="0"/>
              <a:t>alternativy</a:t>
            </a:r>
            <a:endParaRPr lang="sk-SK" dirty="0" smtClean="0"/>
          </a:p>
          <a:p>
            <a:r>
              <a:rPr lang="cs-CZ" dirty="0" smtClean="0"/>
              <a:t>Nejprve je třeba se ujistit, že nejde o věc týkající se smlouvy</a:t>
            </a:r>
          </a:p>
          <a:p>
            <a:r>
              <a:rPr lang="cs-CZ" dirty="0" smtClean="0"/>
              <a:t>Široká koncepce (např. dopravní nehody, porušení osobnostních práv, předsmluvní odpovědnost, nekalá soutěž, porušení průmyslových práv, …) </a:t>
            </a:r>
            <a:endParaRPr lang="sk-SK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článek 5 odst.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Rozhodujícím je místo škodné události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místo, kde došlo k jednání, které zapříčinilo vznik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škody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místo, kde došlo ke vzniku škody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samotné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řadě případů dochází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 splynutí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těchto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míst</a:t>
            </a:r>
          </a:p>
          <a:p>
            <a:r>
              <a:rPr lang="cs-CZ" dirty="0" smtClean="0"/>
              <a:t>V některých situacích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škoda objeví v jiném místě než v místě, kde došlo k samotnému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protiprávnímu jednání -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na žalobci, ve </a:t>
            </a:r>
            <a:r>
              <a:rPr lang="pl-P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kterém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těchto míst bude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žalovat</a:t>
            </a:r>
          </a:p>
          <a:p>
            <a:r>
              <a:rPr lang="cs-CZ" i="1" dirty="0" err="1" smtClean="0"/>
              <a:t>eDate</a:t>
            </a:r>
            <a:r>
              <a:rPr lang="cs-CZ" i="1" dirty="0" smtClean="0"/>
              <a:t> </a:t>
            </a:r>
            <a:r>
              <a:rPr lang="cs-CZ" i="1" dirty="0" err="1" smtClean="0"/>
              <a:t>Advertising</a:t>
            </a:r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40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i="1" dirty="0" smtClean="0"/>
              <a:t>Pan Kloubek strávil v průběhu loňského léta se svojí novomanželkou dovolenou u termálních pramenů na Slovensku. Byl přitom kvůli jisté veřejné pozici, kterou zastává v ČR, vyfocen slovenským bulvárním deníkem. Fotka byla s nesouvisejícím komentářem o opicích publikována v tomto deníku. Slovenský náklad představoval 50.000ks výtisků, v ČR bylo v příhraničních oblastech publikováno 500ks. Pan Kloubek se v domnění, že spojení s opicí může ohrozit jeho mediální pověst, rozhodl slovenský bulvární deník zažalovat a požadovat finanční kompenzaci.</a:t>
            </a:r>
          </a:p>
          <a:p>
            <a:pPr>
              <a:lnSpc>
                <a:spcPct val="90000"/>
              </a:lnSpc>
            </a:pPr>
            <a:r>
              <a:rPr lang="cs-CZ" i="1" dirty="0" smtClean="0"/>
              <a:t>Kde lze podle článku 5/3 podat žalobu?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62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článek 5 odst.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pravidlo pro určení příslušnosti 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případy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týkající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výživného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možné žalovat u soudu místa, kde má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oprávněná osoba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(osoba žádající o výživné) své bydliště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01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Článek 6 a 7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Volba mezi obecnou příslušností, alternativní příslušností I a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alternativní příslušností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na žalobci</a:t>
            </a:r>
          </a:p>
          <a:p>
            <a:r>
              <a:rPr lang="cs-CZ" dirty="0" smtClean="0"/>
              <a:t>Důvod – procesní ekonomie, racionalita směrem k jinému řízení, se kterým může souviset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zamezit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situacím, kdy o souvisejících věcech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rozhodují soudy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různých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států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zabránit vzniku vzájemně si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odporujících rozhodnutí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případě, kdy jsou jednotlivé nároky spojené tak úzce, že je účelné </a:t>
            </a:r>
            <a:r>
              <a:rPr lang="pl-P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</a:t>
            </a:r>
            <a:r>
              <a:rPr lang="pl-P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nich společně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4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slabší smluvní strany</a:t>
            </a:r>
          </a:p>
          <a:p>
            <a:r>
              <a:rPr lang="cs-CZ" dirty="0" smtClean="0"/>
              <a:t>Příslušnost ve věcech pojistných smluv (články 8 - 14)</a:t>
            </a:r>
          </a:p>
          <a:p>
            <a:r>
              <a:rPr lang="cs-CZ" dirty="0" smtClean="0"/>
              <a:t>Příslušnost ve věcech spotřebitelských smluv (články 15 - 17)</a:t>
            </a:r>
          </a:p>
          <a:p>
            <a:r>
              <a:rPr lang="cs-CZ" dirty="0" smtClean="0"/>
              <a:t>Příslušnost pro individuální pracovní smlouvy (články 18 - 21)</a:t>
            </a:r>
          </a:p>
          <a:p>
            <a:r>
              <a:rPr lang="cs-CZ" dirty="0" smtClean="0"/>
              <a:t>3 prvky ochrany</a:t>
            </a:r>
          </a:p>
          <a:p>
            <a:r>
              <a:rPr lang="cs-CZ" dirty="0" smtClean="0"/>
              <a:t>Vztah k ostatním pravidlům o příslušnosti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6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slabší smluvní strany se projevuje:</a:t>
            </a:r>
          </a:p>
          <a:p>
            <a:pPr lvl="1"/>
            <a:r>
              <a:rPr lang="cs-CZ" dirty="0" smtClean="0"/>
              <a:t>Místo, kde může být žalována (pasivní legitimace)</a:t>
            </a:r>
          </a:p>
          <a:p>
            <a:pPr lvl="1"/>
            <a:r>
              <a:rPr lang="cs-CZ" dirty="0" smtClean="0"/>
              <a:t>Místo, kde sama může žalovat (aktivní legitimace)</a:t>
            </a:r>
          </a:p>
          <a:p>
            <a:pPr lvl="1"/>
            <a:r>
              <a:rPr lang="cs-CZ" dirty="0" smtClean="0"/>
              <a:t>Možnost uzavřít dohodu o prorogaci soudu</a:t>
            </a:r>
          </a:p>
          <a:p>
            <a:pPr lvl="1"/>
            <a:r>
              <a:rPr lang="cs-CZ" dirty="0" smtClean="0"/>
              <a:t>Odepření uznání a výkonu rozhodnutí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91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speciální příslušnosti k ostatním pravidlům o příslušnosti</a:t>
            </a:r>
          </a:p>
          <a:p>
            <a:pPr lvl="1"/>
            <a:r>
              <a:rPr lang="cs-CZ" dirty="0" smtClean="0"/>
              <a:t>Žalovaný musí mít bydliště na území EU</a:t>
            </a:r>
          </a:p>
          <a:p>
            <a:pPr lvl="1"/>
            <a:r>
              <a:rPr lang="cs-CZ" dirty="0" smtClean="0"/>
              <a:t>Přednost před obecnou příslušností, alternativou I a II -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žalobce nemá možnost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3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cs-CZ" dirty="0" smtClean="0"/>
              <a:t>Spotřebitel = osoba jednající za účelem který se netýká jeho profesionální či podnikatelské činnosti spotřebitele</a:t>
            </a:r>
          </a:p>
          <a:p>
            <a:pPr marL="457200" indent="-457200"/>
            <a:r>
              <a:rPr lang="cs-CZ" dirty="0" smtClean="0"/>
              <a:t>Nedodržení pravidel – odepření uznání a výkonu rozhodnutí</a:t>
            </a:r>
          </a:p>
          <a:p>
            <a:pPr marL="457200" indent="-457200"/>
            <a:r>
              <a:rPr lang="cs-CZ" dirty="0" smtClean="0"/>
              <a:t>Ochrana pouze tzv. pasivního, nikoliv aktivního, spotřebitele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88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příslušnost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Směřuje k soudům státu jako celku (příslušný soud určíme podle národních procesních předpisů)</a:t>
            </a:r>
          </a:p>
          <a:p>
            <a:r>
              <a:rPr lang="cs-CZ" dirty="0" smtClean="0"/>
              <a:t>Jakýkoli nárok proti žalovanému</a:t>
            </a:r>
          </a:p>
          <a:p>
            <a:r>
              <a:rPr lang="cs-CZ" dirty="0" smtClean="0"/>
              <a:t>Pojem bydliště</a:t>
            </a:r>
          </a:p>
          <a:p>
            <a:pPr lvl="1"/>
            <a:r>
              <a:rPr lang="cs-CZ" dirty="0" smtClean="0"/>
              <a:t>Fyzická osoba – článek 59 (v ČR viz </a:t>
            </a:r>
            <a:r>
              <a:rPr lang="sk-SK" i="1" dirty="0" err="1" smtClean="0"/>
              <a:t>Usnesení</a:t>
            </a:r>
            <a:r>
              <a:rPr lang="sk-SK" i="1" dirty="0" smtClean="0"/>
              <a:t> NS 30 </a:t>
            </a:r>
            <a:r>
              <a:rPr lang="sk-SK" i="1" dirty="0" err="1" smtClean="0"/>
              <a:t>Cdo</a:t>
            </a:r>
            <a:r>
              <a:rPr lang="sk-SK" i="1" dirty="0" smtClean="0"/>
              <a:t> 444/2004 </a:t>
            </a:r>
            <a:r>
              <a:rPr lang="sk-SK" i="1" dirty="0" err="1" smtClean="0"/>
              <a:t>ze</a:t>
            </a:r>
            <a:r>
              <a:rPr lang="sk-SK" i="1" dirty="0" smtClean="0"/>
              <a:t> dne 2.6.2005</a:t>
            </a:r>
          </a:p>
          <a:p>
            <a:pPr lvl="1"/>
            <a:r>
              <a:rPr lang="cs-CZ" dirty="0" smtClean="0"/>
              <a:t>Právnická osoba (i osoby bez právní subjektivity) – článek 60 (autonomní definice) – sídlo x ústředí x hlavní provozovna)</a:t>
            </a:r>
          </a:p>
          <a:p>
            <a:r>
              <a:rPr lang="cs-CZ" dirty="0" smtClean="0"/>
              <a:t>Význam bydliště žalobce - </a:t>
            </a:r>
            <a:r>
              <a:rPr lang="cs-CZ" i="1" dirty="0" err="1" smtClean="0"/>
              <a:t>s</a:t>
            </a:r>
            <a:r>
              <a:rPr lang="cs-CZ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soba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žalobce může pocházet i z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nečlenského státu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1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cs-CZ" dirty="0" smtClean="0"/>
              <a:t>Spotřebitelská smlouva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Smlouva o koupi movitých věcí na splátky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Smlouva o půjčce návratné ve splátkách nebo jiný úvěrový obchod určený k financování koupě takových movitých věcí</a:t>
            </a:r>
          </a:p>
          <a:p>
            <a:pPr marL="457200" indent="-457200">
              <a:buFont typeface="Wingdings" pitchFamily="2" charset="2"/>
              <a:buAutoNum type="arabicParenR" startAt="3"/>
            </a:pPr>
            <a:r>
              <a:rPr lang="cs-CZ" dirty="0" smtClean="0"/>
              <a:t>Ostatní smlouvy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dirty="0" smtClean="0"/>
              <a:t>Smlouvy uzavřené s osobou, </a:t>
            </a:r>
            <a:r>
              <a:rPr lang="pl-PL" dirty="0" smtClean="0"/>
              <a:t>která provozuje profesionální nebo podnikatelské </a:t>
            </a:r>
            <a:r>
              <a:rPr lang="cs-CZ" dirty="0" smtClean="0"/>
              <a:t>činnosti v členském státě, na jehož území má spotřebitel bydliště, nebo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dirty="0" smtClean="0"/>
              <a:t>Tato činnost se </a:t>
            </a:r>
            <a:r>
              <a:rPr lang="cs-CZ" b="1" dirty="0" smtClean="0"/>
              <a:t>zaměřuje</a:t>
            </a:r>
            <a:r>
              <a:rPr lang="cs-CZ" dirty="0" smtClean="0"/>
              <a:t> na stát bydliště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9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činnosti </a:t>
            </a:r>
          </a:p>
          <a:p>
            <a:r>
              <a:rPr lang="cs-CZ" dirty="0" smtClean="0"/>
              <a:t>Všechny formy reklamy ve státě spotřebitele - tisk, rádio, televize, kino, katalogy, obchodní nabídky přímo spotřebiteli – náklady na straně podnikatele, prokazuje svoji vůli zaměřit činnost </a:t>
            </a:r>
          </a:p>
          <a:p>
            <a:r>
              <a:rPr lang="cs-CZ" dirty="0" smtClean="0"/>
              <a:t>Internet – celosvětový dosah, dostupnost ve všech členských státech (pouhá dostupnost stránek neznamená zaměření činnosti)</a:t>
            </a:r>
          </a:p>
          <a:p>
            <a:r>
              <a:rPr lang="cs-CZ" dirty="0" smtClean="0"/>
              <a:t>Podnikatel musí projevit vůli navázat vztahy se spotřebiteli </a:t>
            </a:r>
          </a:p>
          <a:p>
            <a:r>
              <a:rPr lang="cs-CZ" dirty="0" smtClean="0"/>
              <a:t>Př.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reklama německého dodavatele střešní krytiny v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ČT, billboard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podél dálnice D1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7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Problém se „zaměřením činnosti“ u online obchodů</a:t>
            </a:r>
          </a:p>
          <a:p>
            <a:r>
              <a:rPr lang="cs-CZ" i="1" dirty="0" smtClean="0"/>
              <a:t>C-585/08 </a:t>
            </a:r>
            <a:r>
              <a:rPr lang="cs-CZ" i="1" dirty="0" err="1" smtClean="0"/>
              <a:t>Pammer</a:t>
            </a:r>
            <a:r>
              <a:rPr lang="cs-CZ" i="1" dirty="0" smtClean="0"/>
              <a:t> v </a:t>
            </a:r>
            <a:r>
              <a:rPr lang="cs-CZ" i="1" dirty="0" err="1" smtClean="0"/>
              <a:t>Reederei</a:t>
            </a:r>
            <a:r>
              <a:rPr lang="cs-CZ" i="1" dirty="0" smtClean="0"/>
              <a:t> Karl Schl</a:t>
            </a:r>
            <a:r>
              <a:rPr lang="en-US" i="1" dirty="0" smtClean="0">
                <a:cs typeface="Tahoma" pitchFamily="34" charset="0"/>
              </a:rPr>
              <a:t>ü</a:t>
            </a:r>
            <a:r>
              <a:rPr lang="cs-CZ" i="1" dirty="0" err="1" smtClean="0">
                <a:cs typeface="Tahoma" pitchFamily="34" charset="0"/>
              </a:rPr>
              <a:t>ter</a:t>
            </a:r>
            <a:r>
              <a:rPr lang="cs-CZ" i="1" dirty="0" smtClean="0">
                <a:cs typeface="Tahoma" pitchFamily="34" charset="0"/>
              </a:rPr>
              <a:t> a C-144/09 Hotel </a:t>
            </a:r>
            <a:r>
              <a:rPr lang="cs-CZ" i="1" dirty="0" err="1" smtClean="0">
                <a:cs typeface="Tahoma" pitchFamily="34" charset="0"/>
              </a:rPr>
              <a:t>Alpenhof</a:t>
            </a:r>
            <a:r>
              <a:rPr lang="cs-CZ" i="1" dirty="0" smtClean="0">
                <a:cs typeface="Tahoma" pitchFamily="34" charset="0"/>
              </a:rPr>
              <a:t> v Heller</a:t>
            </a:r>
          </a:p>
          <a:p>
            <a:pPr lvl="1"/>
            <a:r>
              <a:rPr lang="cs-CZ" dirty="0" smtClean="0">
                <a:cs typeface="Tahoma" pitchFamily="34" charset="0"/>
              </a:rPr>
              <a:t>Rozlišující kritéria:</a:t>
            </a:r>
          </a:p>
          <a:p>
            <a:pPr lvl="1"/>
            <a:r>
              <a:rPr lang="cs-CZ" dirty="0" smtClean="0">
                <a:cs typeface="Tahoma" pitchFamily="34" charset="0"/>
              </a:rPr>
              <a:t>Jazyk webové stránky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výslovné vyloučení dodávání do země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spotřebitele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měna uvedená u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zboží</a:t>
            </a:r>
          </a:p>
          <a:p>
            <a:pPr lvl="1"/>
            <a:r>
              <a:rPr lang="cs-CZ" dirty="0" smtClean="0"/>
              <a:t>Mezinárodní předvolba u tel. Čísel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zda mají webové stránky národní doménu země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spotřebitele</a:t>
            </a:r>
          </a:p>
          <a:p>
            <a:pPr lvl="1"/>
            <a:r>
              <a:rPr lang="cs-CZ" dirty="0" smtClean="0"/>
              <a:t>Atd.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lvl="1"/>
            <a:endParaRPr lang="cs-CZ" i="1" dirty="0" smtClean="0">
              <a:cs typeface="Tahoma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12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Spotřebitel může být žalován pouze u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soudu místa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kde má své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</a:t>
            </a:r>
          </a:p>
          <a:p>
            <a:r>
              <a:rPr lang="cs-CZ" dirty="0" smtClean="0"/>
              <a:t>Spotřebitel může žalovat: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soudu členského státu, kde má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smluvní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partner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soudu členského státu, kde má bydliště spotřebitel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5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uzavřít dohodu o volbě jiného soudu (prorogace)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až po vzniku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sporu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uzavřena ve prospěch spotřebitele jako žalobce, tzn.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umožňuje spotřebiteli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žalovat svého smluvního partnera u jiných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soudů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dohodou mohou zvolit soudy státu, v němž mají jak spotřebitel, tak jeho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smluvní partner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bydliště, není-li to v rozporu s právním řádem tohoto státu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7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pojišťovací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Autonomní výklad -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soukromoprávní typy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pojištění, ale i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pojištění,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která jsou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strany povinny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uzavírat (doprava)</a:t>
            </a:r>
          </a:p>
          <a:p>
            <a:r>
              <a:rPr lang="cs-CZ" dirty="0" smtClean="0"/>
              <a:t>Nedodržení pravidel -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neuznání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rozhodnutí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dle článku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35 odst.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žalovaný musí mít bydliště na území některého členského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</a:t>
            </a:r>
          </a:p>
          <a:p>
            <a:r>
              <a:rPr lang="cs-CZ" dirty="0" smtClean="0"/>
              <a:t>Pojistitel – pojištěný - pojistník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0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pojišťovací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Pojistitel může být žalován: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soudu členského státu, kde má pojistitel své bydliště; postačí však, když má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území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některého členského státu pobočku, zastoupení nebo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provozovnu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u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soudu místa bydliště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žalobce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soudu členského státu, kde je žalován hlavní pojistitel, jedná-li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o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spolupojistitele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soudu místa, kde nastala škodná událost, jedná-li se o pojištění odpovědnosti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pojištění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nemovitosti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41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pojišťovací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Pojistitel může žalovat:</a:t>
            </a:r>
          </a:p>
          <a:p>
            <a:pPr lvl="1"/>
            <a:r>
              <a:rPr lang="cs-CZ" dirty="0" smtClean="0"/>
              <a:t>V místě bydliště pojištěné osoby nebo pojistníka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Možnost uzavřít dohodu o volbě jiného sudiště:</a:t>
            </a:r>
          </a:p>
          <a:p>
            <a:pPr lvl="1"/>
            <a:r>
              <a:rPr lang="pl-P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strany uzavřou dohodu až po vzniku </a:t>
            </a:r>
            <a:r>
              <a:rPr lang="pl-P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sporu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dohoda o volbě sudiště bude uzavřena ve prospěch pojištěné osoby, pojistníka,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oprávněné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osoby v pozici žalobce, nebo</a:t>
            </a:r>
            <a:endParaRPr lang="cs-CZ" dirty="0" smtClean="0"/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dohoda o volbě sudiště bude uzavřena mezi pojistitelem a pojistníkem, kteří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 bydliště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stejném státě, a to ve prospěch soudů tohoto státu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1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individuální </a:t>
            </a:r>
            <a:r>
              <a:rPr lang="cs-CZ" dirty="0" err="1" smtClean="0"/>
              <a:t>prac</a:t>
            </a:r>
            <a:r>
              <a:rPr lang="cs-CZ" dirty="0" smtClean="0"/>
              <a:t>. </a:t>
            </a:r>
            <a:r>
              <a:rPr lang="cs-CZ" dirty="0" smtClean="0"/>
              <a:t>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Podobná pravidla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Zaměstnanec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může být žalován pouze u soudu místa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kde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 své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</a:t>
            </a:r>
          </a:p>
          <a:p>
            <a:r>
              <a:rPr lang="cs-CZ" dirty="0" smtClean="0"/>
              <a:t>Stejné pravidlo pro prorogační dohody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/>
              <a:t>Odlišnost od předchozích dvou speciálních příslušností</a:t>
            </a:r>
          </a:p>
          <a:p>
            <a:pPr lvl="1"/>
            <a:r>
              <a:rPr lang="cs-CZ" dirty="0" smtClean="0"/>
              <a:t>V případě nedodržení pravidel není odepření uznání a výkonu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59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individuální </a:t>
            </a:r>
            <a:r>
              <a:rPr lang="cs-CZ" dirty="0" err="1" smtClean="0"/>
              <a:t>prac</a:t>
            </a:r>
            <a:r>
              <a:rPr lang="cs-CZ" dirty="0" smtClean="0"/>
              <a:t>. 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zaměstnavatel může být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žalován: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soudu místa, kde má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členském státě, kde zaměstnanec obvykle vykonává svou práci nebo ji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naposledy vykonával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případě, kdy zaměstnanec obvykle svou práci nevykonává v jednom státě, u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soudu místa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kde se nacházela provozovna, která zaměstnance přijala do zaměstnání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72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příslušnost - 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 má sídlo, ústředí i hlavní provozovnu v ČR? Kterým soudů náleží obecná příslušnost?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64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712968" cy="4357687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Skupinka přátel (všichni obvyklé bydliště v Brně) se rozhodla strávit společně dovolenou. V únoru 2010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zaujala nabídka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slovenské cestovní kanceláře (sídlo v Bratislavě) na poznávací zájezd do Řecka. Zájezd našli na webových stránkách slovenské cestovní kanceláře, na které byl odkaz v reklamní části portálu idnes.cz. Stránky byly ve slovenštině, smlouva byla uzavřena jedním členem skupiny za všechny ostatní, a to z počítače v Brně.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Zhruba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měsíc a půl před odjezdem cestovní kancelář sdělila této skupince, že vzhledem k dalším okolnostem nebyl zájezd do Řecka dostatečně zaplněn, a proto je nucena jej zrušit. Nabídla skupince ve stejném termínu zájezd na Korsiku.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17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420993" cy="460809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Urči sudiště pro situaci, kdy skupinka přátel nemá zájem o pobyt na Korsice, ovšem cestovní kancelář jim odmítá vrátit zaplacené zálohy.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Autobusu se skupinkou přátel, kteří nakonec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odcestovali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nedalo přednost SUV španělského turisty. Narazilo do boku autobusu a poškodilo jak autobus, tak i část zavazadel v zavazadlovém prostoru. Urči sudiště pro nárok na náhradu škody způsobené španělským turistou.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Urči sudiště pro situaci, kdy pojišťovna španělského turisty (sídlo pojišťovny v Barceloně) odmítá z povinného ručení uhradit kompletní škodu na autobusu a slovenská cestovní kancelář ji chce žalovat.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46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3238"/>
            <a:ext cx="8964488" cy="4357687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 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Edberger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 německou státní příslušností bydlící v Brně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pracoval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německou pobočku americké společnosti SDA - nabízel a prodával průmyslové čisticí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prostředky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Česko, Slovensko, Maďarsko a Rakousko mimo Vídeň. Smlouvu uzavřel s pobočkou společnosti SDA v Lipsku 10.1.2010.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 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Edberger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 pracovních důvodů vyjížděl na časté pracovní cesty do výše uvedených států. Zcela pravidelně se stávalo, že trávil mimo ČR i tři dny v týdnu. Po každé cestě se však vracel do Brno, odkud svoji práci organizoval a kde svoje cesty připravoval. Vzhledem k ekonomickým problémům se společnost SDA rozhodla utlumit svoji činnost v Česku, Slovensku a Maďarsku. Ukončila spolupráci s panem 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Edbergerem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ale nezaplatila mu odměny za posledního půl roku jeho činnosti.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43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Urči pravomocný soud v situaci, kdy pan 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Edberger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hodlá zažalovat společnost SDA o vyplacení odměny?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8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Výlučná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dirty="0" smtClean="0"/>
              <a:t>Nezáleží na </a:t>
            </a:r>
            <a:r>
              <a:rPr lang="sk-SK" dirty="0" err="1" smtClean="0"/>
              <a:t>bydlišti</a:t>
            </a:r>
            <a:r>
              <a:rPr lang="sk-SK" dirty="0" smtClean="0"/>
              <a:t> </a:t>
            </a:r>
            <a:r>
              <a:rPr lang="sk-SK" dirty="0" err="1" smtClean="0"/>
              <a:t>stran</a:t>
            </a: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Má </a:t>
            </a:r>
            <a:r>
              <a:rPr lang="sk-SK" dirty="0" err="1" smtClean="0"/>
              <a:t>přednost</a:t>
            </a:r>
            <a:r>
              <a:rPr lang="sk-SK" dirty="0" smtClean="0"/>
              <a:t> </a:t>
            </a:r>
            <a:r>
              <a:rPr lang="sk-SK" dirty="0" err="1" smtClean="0"/>
              <a:t>před</a:t>
            </a:r>
            <a:r>
              <a:rPr lang="sk-SK" dirty="0" smtClean="0"/>
              <a:t> </a:t>
            </a:r>
            <a:r>
              <a:rPr lang="sk-SK" dirty="0" err="1" smtClean="0"/>
              <a:t>všemi</a:t>
            </a:r>
            <a:r>
              <a:rPr lang="sk-SK" dirty="0" smtClean="0"/>
              <a:t> </a:t>
            </a:r>
            <a:r>
              <a:rPr lang="sk-SK" dirty="0" err="1" smtClean="0"/>
              <a:t>ostatními</a:t>
            </a:r>
            <a:r>
              <a:rPr lang="sk-SK" dirty="0" smtClean="0"/>
              <a:t> </a:t>
            </a:r>
            <a:r>
              <a:rPr lang="sk-SK" dirty="0" err="1" smtClean="0"/>
              <a:t>pravidly</a:t>
            </a:r>
            <a:r>
              <a:rPr lang="sk-SK" dirty="0" smtClean="0"/>
              <a:t> o </a:t>
            </a:r>
            <a:r>
              <a:rPr lang="sk-SK" dirty="0" err="1" smtClean="0"/>
              <a:t>příslušnosti</a:t>
            </a: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err="1" smtClean="0"/>
              <a:t>Soudy</a:t>
            </a:r>
            <a:r>
              <a:rPr lang="sk-SK" dirty="0" smtClean="0"/>
              <a:t> v </a:t>
            </a:r>
            <a:r>
              <a:rPr lang="sk-SK" dirty="0" err="1" smtClean="0"/>
              <a:t>určitém</a:t>
            </a:r>
            <a:r>
              <a:rPr lang="sk-SK" dirty="0" smtClean="0"/>
              <a:t> </a:t>
            </a:r>
            <a:r>
              <a:rPr lang="sk-SK" dirty="0" err="1" smtClean="0"/>
              <a:t>státě</a:t>
            </a:r>
            <a:r>
              <a:rPr lang="sk-SK" dirty="0" smtClean="0"/>
              <a:t> </a:t>
            </a:r>
            <a:r>
              <a:rPr lang="sk-SK" dirty="0" err="1" smtClean="0"/>
              <a:t>jsou</a:t>
            </a:r>
            <a:r>
              <a:rPr lang="sk-SK" dirty="0" smtClean="0"/>
              <a:t> </a:t>
            </a:r>
            <a:r>
              <a:rPr lang="sk-SK" dirty="0" err="1" smtClean="0"/>
              <a:t>nejvhodnější</a:t>
            </a:r>
            <a:r>
              <a:rPr lang="sk-SK" dirty="0" smtClean="0"/>
              <a:t> k </a:t>
            </a:r>
            <a:r>
              <a:rPr lang="sk-SK" dirty="0" err="1" smtClean="0"/>
              <a:t>projednání</a:t>
            </a:r>
            <a:r>
              <a:rPr lang="sk-SK" dirty="0" smtClean="0"/>
              <a:t> žaloby</a:t>
            </a:r>
          </a:p>
          <a:p>
            <a:pPr>
              <a:lnSpc>
                <a:spcPct val="90000"/>
              </a:lnSpc>
            </a:pPr>
            <a:r>
              <a:rPr lang="sk-SK" dirty="0" smtClean="0"/>
              <a:t>Oblasti,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kterých</a:t>
            </a:r>
            <a:r>
              <a:rPr lang="sk-SK" dirty="0" smtClean="0"/>
              <a:t> je </a:t>
            </a:r>
            <a:r>
              <a:rPr lang="sk-SK" dirty="0" err="1" smtClean="0"/>
              <a:t>stanovena</a:t>
            </a:r>
            <a:r>
              <a:rPr lang="sk-SK" dirty="0" smtClean="0"/>
              <a:t> výlučná </a:t>
            </a:r>
            <a:r>
              <a:rPr lang="sk-SK" dirty="0" err="1" smtClean="0"/>
              <a:t>příslušnost</a:t>
            </a:r>
            <a:r>
              <a:rPr lang="sk-SK" dirty="0" smtClean="0"/>
              <a:t> – </a:t>
            </a:r>
            <a:r>
              <a:rPr lang="sk-SK" dirty="0" err="1" smtClean="0"/>
              <a:t>článek</a:t>
            </a:r>
            <a:r>
              <a:rPr lang="sk-SK" dirty="0" smtClean="0"/>
              <a:t> 22</a:t>
            </a:r>
          </a:p>
          <a:p>
            <a:pPr>
              <a:lnSpc>
                <a:spcPct val="90000"/>
              </a:lnSpc>
            </a:pPr>
            <a:r>
              <a:rPr lang="sk-SK" dirty="0" smtClean="0"/>
              <a:t>Poloha </a:t>
            </a:r>
            <a:r>
              <a:rPr lang="sk-SK" dirty="0" err="1" smtClean="0"/>
              <a:t>nemovitosti</a:t>
            </a:r>
            <a:r>
              <a:rPr lang="sk-SK" dirty="0" smtClean="0"/>
              <a:t>, sídlo </a:t>
            </a:r>
            <a:r>
              <a:rPr lang="sk-SK" dirty="0" err="1" smtClean="0"/>
              <a:t>společnosti</a:t>
            </a:r>
            <a:r>
              <a:rPr lang="sk-SK" dirty="0" smtClean="0"/>
              <a:t>, </a:t>
            </a:r>
            <a:r>
              <a:rPr lang="sk-SK" dirty="0" err="1" smtClean="0"/>
              <a:t>místo</a:t>
            </a:r>
            <a:r>
              <a:rPr lang="sk-SK" dirty="0" smtClean="0"/>
              <a:t> vedení registru, </a:t>
            </a:r>
            <a:r>
              <a:rPr lang="sk-SK" dirty="0" err="1" smtClean="0"/>
              <a:t>místo</a:t>
            </a:r>
            <a:r>
              <a:rPr lang="sk-SK" dirty="0" smtClean="0"/>
              <a:t> výkonu rozhodnutí atd.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Nerespektování pravidel – odepření uznání a výkonu rozhodnutí dle článku 35 odst. 1</a:t>
            </a:r>
            <a:endParaRPr lang="sk-SK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85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Výlučná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Výlučná příslušnost se týká: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věcná </a:t>
            </a:r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k nemovitostem a nájem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nemovitostí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platnost nebo neplatnost vzniku nebo zrušení právnických osob a usnesení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 orgánů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platnost zápisu do veřejných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rejstříků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zápis nebo platnost patentů, ochranných známek a průmyslových vzorů nebo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jiných podobných práv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výkon rozhodnutí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Výlučná příslušnost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Český student vycestoval na studijní stáž do Francie.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Protože nesehnal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bydlení ve studentském domě, pronajal si byt od známého Francouze. Ten již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delší dobu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žije a podniká v ČR, avšak pořád ještě vlastní nemovitosti ve Francii. Student si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byt pronajal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dobu 5 měsíců, avšak nájem za poslední dva měsíce nezaplatil. Pronajímatel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rozhodl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 žalovat. V úvahu připadají dle základního pravidla článku 22 odst.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francouzské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soudy, protože se nemovitost, která je předmětem sporu, nachází ve Francii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Ale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úvahu přicházejí také soudy české, protože v ČR má žalovaný bydliště a jsou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splněny podmínky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stanovené pro krátkodobý nájem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46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-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Článek 23</a:t>
            </a:r>
          </a:p>
          <a:p>
            <a:r>
              <a:rPr lang="cs-CZ" dirty="0" smtClean="0"/>
              <a:t>Možnost stran určit, kde se budou řešit jejich vzájemné spory – projev autonomie vůle stran v procesní oblasti</a:t>
            </a:r>
          </a:p>
          <a:p>
            <a:r>
              <a:rPr lang="cs-CZ" dirty="0" smtClean="0"/>
              <a:t>Vztah k ostatním pravidlům o příslušnosti </a:t>
            </a:r>
          </a:p>
          <a:p>
            <a:pPr>
              <a:buFont typeface="Wingdings" pitchFamily="2" charset="2"/>
              <a:buChar char="Ø"/>
            </a:pPr>
            <a:r>
              <a:rPr lang="sk-SK" dirty="0" err="1" smtClean="0"/>
              <a:t>Prorogační</a:t>
            </a:r>
            <a:r>
              <a:rPr lang="sk-SK" dirty="0" smtClean="0"/>
              <a:t> dohoda </a:t>
            </a:r>
            <a:r>
              <a:rPr lang="sk-SK" dirty="0" err="1" smtClean="0"/>
              <a:t>nesmí</a:t>
            </a:r>
            <a:r>
              <a:rPr lang="sk-SK" dirty="0" smtClean="0"/>
              <a:t> </a:t>
            </a:r>
            <a:r>
              <a:rPr lang="sk-SK" dirty="0" err="1" smtClean="0"/>
              <a:t>odporovat</a:t>
            </a:r>
            <a:r>
              <a:rPr lang="sk-SK" dirty="0" smtClean="0"/>
              <a:t> </a:t>
            </a:r>
            <a:r>
              <a:rPr lang="sk-SK" dirty="0" err="1" smtClean="0"/>
              <a:t>článkům</a:t>
            </a:r>
            <a:r>
              <a:rPr lang="sk-SK" dirty="0" smtClean="0"/>
              <a:t> 22, 13, 17, 21 </a:t>
            </a:r>
            <a:r>
              <a:rPr lang="sk-SK" dirty="0" err="1" smtClean="0"/>
              <a:t>nařízení</a:t>
            </a: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Má </a:t>
            </a:r>
            <a:r>
              <a:rPr lang="sk-SK" dirty="0" err="1" smtClean="0"/>
              <a:t>přednost</a:t>
            </a:r>
            <a:r>
              <a:rPr lang="sk-SK" dirty="0" smtClean="0"/>
              <a:t> </a:t>
            </a:r>
            <a:r>
              <a:rPr lang="sk-SK" dirty="0" err="1" smtClean="0"/>
              <a:t>před</a:t>
            </a:r>
            <a:r>
              <a:rPr lang="sk-SK" dirty="0" smtClean="0"/>
              <a:t> obecnou a </a:t>
            </a:r>
            <a:r>
              <a:rPr lang="sk-SK" dirty="0" err="1" smtClean="0"/>
              <a:t>alternativní</a:t>
            </a:r>
            <a:r>
              <a:rPr lang="sk-SK" dirty="0" smtClean="0"/>
              <a:t> </a:t>
            </a:r>
            <a:r>
              <a:rPr lang="sk-SK" dirty="0" err="1" smtClean="0"/>
              <a:t>příslušností</a:t>
            </a: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err="1" smtClean="0"/>
              <a:t>Uzavření</a:t>
            </a:r>
            <a:r>
              <a:rPr lang="sk-SK" dirty="0" smtClean="0"/>
              <a:t> </a:t>
            </a:r>
            <a:r>
              <a:rPr lang="sk-SK" dirty="0" err="1" smtClean="0"/>
              <a:t>prorogační</a:t>
            </a:r>
            <a:r>
              <a:rPr lang="sk-SK" dirty="0" smtClean="0"/>
              <a:t> </a:t>
            </a:r>
            <a:r>
              <a:rPr lang="sk-SK" dirty="0" err="1" smtClean="0"/>
              <a:t>smlouvy</a:t>
            </a:r>
            <a:r>
              <a:rPr lang="sk-SK" dirty="0" smtClean="0"/>
              <a:t> </a:t>
            </a:r>
            <a:r>
              <a:rPr lang="sk-SK" dirty="0" err="1" smtClean="0"/>
              <a:t>nebrání</a:t>
            </a:r>
            <a:r>
              <a:rPr lang="sk-SK" dirty="0" smtClean="0"/>
              <a:t> založení </a:t>
            </a:r>
            <a:r>
              <a:rPr lang="sk-SK" dirty="0" err="1" smtClean="0"/>
              <a:t>příslušnosti</a:t>
            </a:r>
            <a:r>
              <a:rPr lang="sk-SK" dirty="0" smtClean="0"/>
              <a:t> </a:t>
            </a:r>
            <a:r>
              <a:rPr lang="sk-SK" dirty="0" err="1" smtClean="0"/>
              <a:t>podle</a:t>
            </a:r>
            <a:r>
              <a:rPr lang="sk-SK" dirty="0" smtClean="0"/>
              <a:t> článku 24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74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-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</a:p>
          <a:p>
            <a:r>
              <a:rPr lang="sk-SK" dirty="0" err="1" smtClean="0"/>
              <a:t>Právní</a:t>
            </a:r>
            <a:r>
              <a:rPr lang="sk-SK" dirty="0" smtClean="0"/>
              <a:t> </a:t>
            </a:r>
            <a:r>
              <a:rPr lang="sk-SK" dirty="0" err="1" smtClean="0"/>
              <a:t>vztah</a:t>
            </a:r>
            <a:r>
              <a:rPr lang="sk-SK" dirty="0" smtClean="0"/>
              <a:t>, </a:t>
            </a:r>
            <a:r>
              <a:rPr lang="sk-SK" dirty="0" err="1" smtClean="0"/>
              <a:t>kterého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prorogační</a:t>
            </a:r>
            <a:r>
              <a:rPr lang="sk-SK" dirty="0" smtClean="0"/>
              <a:t> dohoda </a:t>
            </a:r>
            <a:r>
              <a:rPr lang="sk-SK" dirty="0" err="1" smtClean="0"/>
              <a:t>týká</a:t>
            </a:r>
            <a:r>
              <a:rPr lang="sk-SK" dirty="0" smtClean="0"/>
              <a:t> musí </a:t>
            </a:r>
            <a:r>
              <a:rPr lang="sk-SK" dirty="0" err="1" smtClean="0"/>
              <a:t>spadat</a:t>
            </a:r>
            <a:r>
              <a:rPr lang="sk-SK" dirty="0" smtClean="0"/>
              <a:t> do p</a:t>
            </a:r>
            <a:r>
              <a:rPr lang="en-US" dirty="0" smtClean="0"/>
              <a:t>ů</a:t>
            </a:r>
            <a:r>
              <a:rPr lang="sk-SK" dirty="0" err="1" smtClean="0"/>
              <a:t>sobnosti</a:t>
            </a:r>
            <a:r>
              <a:rPr lang="sk-SK" dirty="0" smtClean="0"/>
              <a:t> </a:t>
            </a:r>
            <a:r>
              <a:rPr lang="sk-SK" dirty="0" err="1" smtClean="0"/>
              <a:t>nařízení</a:t>
            </a:r>
            <a:endParaRPr lang="sk-SK" dirty="0" smtClean="0"/>
          </a:p>
          <a:p>
            <a:r>
              <a:rPr lang="sk-SK" dirty="0" err="1" smtClean="0"/>
              <a:t>Prorogace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týká</a:t>
            </a:r>
            <a:r>
              <a:rPr lang="sk-SK" dirty="0" smtClean="0"/>
              <a:t> určitého </a:t>
            </a:r>
            <a:r>
              <a:rPr lang="sk-SK" dirty="0" err="1" smtClean="0"/>
              <a:t>právního</a:t>
            </a:r>
            <a:r>
              <a:rPr lang="sk-SK" dirty="0" smtClean="0"/>
              <a:t> </a:t>
            </a:r>
            <a:r>
              <a:rPr lang="sk-SK" dirty="0" err="1" smtClean="0"/>
              <a:t>vztahu</a:t>
            </a:r>
            <a:endParaRPr lang="sk-SK" dirty="0" smtClean="0"/>
          </a:p>
          <a:p>
            <a:r>
              <a:rPr lang="sk-SK" dirty="0" smtClean="0"/>
              <a:t>Musí </a:t>
            </a:r>
            <a:r>
              <a:rPr lang="sk-SK" dirty="0" err="1" smtClean="0"/>
              <a:t>být</a:t>
            </a:r>
            <a:r>
              <a:rPr lang="sk-SK" dirty="0" smtClean="0"/>
              <a:t> </a:t>
            </a:r>
            <a:r>
              <a:rPr lang="sk-SK" dirty="0" err="1" smtClean="0"/>
              <a:t>zvolen</a:t>
            </a:r>
            <a:r>
              <a:rPr lang="sk-SK" dirty="0" smtClean="0"/>
              <a:t> </a:t>
            </a:r>
            <a:r>
              <a:rPr lang="sk-SK" dirty="0" err="1" smtClean="0"/>
              <a:t>soud</a:t>
            </a:r>
            <a:r>
              <a:rPr lang="sk-SK" dirty="0" smtClean="0"/>
              <a:t> členského </a:t>
            </a:r>
            <a:r>
              <a:rPr lang="sk-SK" dirty="0" err="1" smtClean="0"/>
              <a:t>státu</a:t>
            </a:r>
            <a:endParaRPr lang="sk-SK" dirty="0" smtClean="0"/>
          </a:p>
          <a:p>
            <a:r>
              <a:rPr lang="sk-SK" b="1" dirty="0" err="1" smtClean="0"/>
              <a:t>Alespoň</a:t>
            </a:r>
            <a:r>
              <a:rPr lang="sk-SK" b="1" dirty="0" smtClean="0"/>
              <a:t> jedna </a:t>
            </a:r>
            <a:r>
              <a:rPr lang="sk-SK" b="1" dirty="0" err="1" smtClean="0"/>
              <a:t>ze</a:t>
            </a:r>
            <a:r>
              <a:rPr lang="sk-SK" b="1" dirty="0" smtClean="0"/>
              <a:t> </a:t>
            </a:r>
            <a:r>
              <a:rPr lang="sk-SK" b="1" dirty="0" err="1" smtClean="0"/>
              <a:t>stran</a:t>
            </a:r>
            <a:r>
              <a:rPr lang="sk-SK" b="1" dirty="0" smtClean="0"/>
              <a:t> </a:t>
            </a:r>
            <a:r>
              <a:rPr lang="sk-SK" dirty="0" smtClean="0"/>
              <a:t>má </a:t>
            </a:r>
            <a:r>
              <a:rPr lang="sk-SK" dirty="0" err="1" smtClean="0"/>
              <a:t>bydliště</a:t>
            </a:r>
            <a:r>
              <a:rPr lang="sk-SK" dirty="0" smtClean="0"/>
              <a:t> v EU</a:t>
            </a:r>
          </a:p>
          <a:p>
            <a:r>
              <a:rPr lang="sk-SK" dirty="0" err="1" smtClean="0"/>
              <a:t>Prorogační</a:t>
            </a:r>
            <a:r>
              <a:rPr lang="sk-SK" dirty="0" smtClean="0"/>
              <a:t> dohoda musí </a:t>
            </a:r>
            <a:r>
              <a:rPr lang="sk-SK" dirty="0" err="1" smtClean="0"/>
              <a:t>být</a:t>
            </a:r>
            <a:r>
              <a:rPr lang="sk-SK" dirty="0" smtClean="0"/>
              <a:t> </a:t>
            </a:r>
            <a:r>
              <a:rPr lang="sk-SK" dirty="0" err="1" smtClean="0"/>
              <a:t>platně</a:t>
            </a:r>
            <a:r>
              <a:rPr lang="sk-SK" dirty="0" smtClean="0"/>
              <a:t> </a:t>
            </a:r>
            <a:r>
              <a:rPr lang="sk-SK" dirty="0" err="1" smtClean="0"/>
              <a:t>sjednáná</a:t>
            </a:r>
            <a:r>
              <a:rPr lang="sk-SK" dirty="0" smtClean="0"/>
              <a:t> a musí </a:t>
            </a:r>
            <a:r>
              <a:rPr lang="sk-SK" dirty="0" err="1" smtClean="0"/>
              <a:t>být</a:t>
            </a:r>
            <a:r>
              <a:rPr lang="sk-SK" dirty="0" smtClean="0"/>
              <a:t> v </a:t>
            </a:r>
            <a:r>
              <a:rPr lang="sk-SK" dirty="0" err="1" smtClean="0"/>
              <a:t>předepsané</a:t>
            </a:r>
            <a:r>
              <a:rPr lang="sk-SK" dirty="0" smtClean="0"/>
              <a:t> </a:t>
            </a:r>
            <a:r>
              <a:rPr lang="sk-SK" dirty="0" err="1" smtClean="0"/>
              <a:t>formě</a:t>
            </a:r>
            <a:endParaRPr lang="sk-SK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6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-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prorogační doložky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Písemná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ústně s písemným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potvrzením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formě odpovídající praxi mezi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stranami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formě odpovídající mezinárodním obchodním zvyklostem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6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příslušnost - 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B má sídlo v Nizozemí, ústředí v Německu a hlavní provozovnu v Řecku. Kterým soudů náleží obecná příslušnost?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9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-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 prorogační doložky</a:t>
            </a:r>
          </a:p>
          <a:p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„Veškeré spory vyplývající z této smlouvy budou řešeny před českými soudy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.“</a:t>
            </a:r>
          </a:p>
          <a:p>
            <a:pPr marL="0" indent="0">
              <a:buNone/>
            </a:pPr>
            <a:endParaRPr lang="cs-CZ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/>
              <a:t>Příklad derogační doložky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veškeré spory vyplývající z této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smlouvy se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odnímá pravomoc českých soudů.“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-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Posuďte platnost prorogačních doložek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Veškeré spory vzniklé z této smlouvy budou řešeny před českými soudy.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Veškeré spory vzniklé z této smlouvy budou řešeny před soudem v Brně.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Veškeré spory vzniklé z této smlouvy budou řešeny před Krajským soudem v Brně.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57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–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Posuďte, zda je možné uzavřít prorogační doložku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Kupující s bydlištěm v ČR a prodávající s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bydlištěm v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Bulharsku uzavřeli kupní smlouvu, jejímž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předmětem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byla koupě auta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Kupující s bydlištěm v ČR a prodávající s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bydlištěm také v ČR uzavřeli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kupní smlouvu, jejímž předmětem byla koupě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tiskáren s místem dodání v Berlíně.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Kupující s bydlištěm v ČR a prodávající s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bydlištěm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také v ČR uzavřeli kupní smlouvu, jejímž předmětem byla koupě tiskáren s místem dodání v Praze.</a:t>
            </a:r>
            <a:endParaRPr lang="cs-CZ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20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–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cs-CZ" i="1" dirty="0" smtClean="0"/>
              <a:t>Strana A (bydliště v ČR) a strana B (bydliště v ČR) uzavřely v roce 2010 kupní smlouvu. Součástí smlouvy byla doložka: Veškeré spory vzniklé z této smlouvy budou řešeny před rakouskými soudy. 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cs-CZ" i="1" dirty="0" smtClean="0"/>
              <a:t>Strana A (bydliště v ČR) a strana B (bydliště v Chorvatsku) uzavřely v roce 2010 kupní smlouvu. Součástí smlouvy byla doložka: Veškeré spory vzniklé z této smlouvy budou řešeny před českými soudy. 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cs-CZ" i="1" dirty="0" smtClean="0"/>
              <a:t>Strana A (bydliště na Ukrajině) a strana B (bydliště v Chorvatsku) uzavřely v roce 2010 kupní smlouvu. Součástí smlouvy byla doložka: Veškeré spory vzniklé z této smlouvy budou řešeny před českými soudy. </a:t>
            </a:r>
          </a:p>
          <a:p>
            <a:pPr marL="457200" indent="-457200">
              <a:buFont typeface="+mj-lt"/>
              <a:buAutoNum type="arabicPeriod" startAt="4"/>
            </a:pPr>
            <a:endParaRPr lang="cs-CZ" i="1" dirty="0" smtClean="0"/>
          </a:p>
          <a:p>
            <a:pPr marL="457200" indent="-457200">
              <a:buFont typeface="+mj-lt"/>
              <a:buAutoNum type="arabicPeriod" startAt="4"/>
            </a:pPr>
            <a:endParaRPr lang="cs-CZ" i="1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9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Tichá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Článek 24</a:t>
            </a:r>
          </a:p>
          <a:p>
            <a:r>
              <a:rPr lang="cs-CZ" dirty="0" smtClean="0"/>
              <a:t>Podvolení se příslušnosti </a:t>
            </a:r>
          </a:p>
          <a:p>
            <a:r>
              <a:rPr lang="cs-CZ" dirty="0" smtClean="0"/>
              <a:t>Není-li soud jednoho členského státu příslušný již podle jiných ustanovení nařízení, stane se příslušným, jestliže se žalovaný </a:t>
            </a:r>
            <a:r>
              <a:rPr lang="cs-CZ" i="1" dirty="0" smtClean="0"/>
              <a:t>dostaví </a:t>
            </a:r>
            <a:r>
              <a:rPr lang="cs-CZ" dirty="0" smtClean="0"/>
              <a:t>k jednání k tomuto soudu (chybný překlad - správně</a:t>
            </a:r>
            <a:r>
              <a:rPr lang="cs-CZ" u="sng" dirty="0" smtClean="0"/>
              <a:t> zúčastní </a:t>
            </a:r>
            <a:r>
              <a:rPr lang="cs-CZ" dirty="0" smtClean="0"/>
              <a:t>– v aj verzi </a:t>
            </a:r>
            <a:r>
              <a:rPr lang="cs-CZ" i="1" dirty="0" smtClean="0"/>
              <a:t>enter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appearance</a:t>
            </a:r>
            <a:r>
              <a:rPr lang="cs-CZ" dirty="0" smtClean="0"/>
              <a:t>) </a:t>
            </a:r>
          </a:p>
          <a:p>
            <a:r>
              <a:rPr lang="cs-CZ" dirty="0" smtClean="0"/>
              <a:t>Dohoda uzavřená mlčky po zahájení řízení</a:t>
            </a:r>
          </a:p>
          <a:p>
            <a:r>
              <a:rPr lang="cs-CZ" dirty="0" smtClean="0"/>
              <a:t>To neplatí, pokud se žalovaný </a:t>
            </a:r>
            <a:r>
              <a:rPr lang="cs-CZ" i="1" dirty="0" smtClean="0"/>
              <a:t>dostaví </a:t>
            </a:r>
            <a:r>
              <a:rPr lang="cs-CZ" dirty="0" smtClean="0"/>
              <a:t>proto, aby namítal nepříslušnost soudu, nebo je-li jiný soud podle článku 22 výlučně příslušný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49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Tichá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Musí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jednat</a:t>
            </a:r>
            <a:r>
              <a:rPr lang="sk-SK" dirty="0" smtClean="0"/>
              <a:t> o </a:t>
            </a:r>
            <a:r>
              <a:rPr lang="sk-SK" dirty="0" err="1" smtClean="0"/>
              <a:t>soud</a:t>
            </a:r>
            <a:r>
              <a:rPr lang="sk-SK" dirty="0" smtClean="0"/>
              <a:t> členského </a:t>
            </a:r>
            <a:r>
              <a:rPr lang="sk-SK" dirty="0" err="1" smtClean="0"/>
              <a:t>státu</a:t>
            </a:r>
            <a:endParaRPr lang="sk-SK" dirty="0" smtClean="0"/>
          </a:p>
          <a:p>
            <a:r>
              <a:rPr lang="sk-SK" dirty="0" smtClean="0"/>
              <a:t>Nemusí </a:t>
            </a:r>
            <a:r>
              <a:rPr lang="sk-SK" dirty="0" err="1" smtClean="0"/>
              <a:t>existovat</a:t>
            </a:r>
            <a:r>
              <a:rPr lang="sk-SK" dirty="0" smtClean="0"/>
              <a:t> </a:t>
            </a:r>
            <a:r>
              <a:rPr lang="sk-SK" dirty="0" err="1" smtClean="0"/>
              <a:t>žádné</a:t>
            </a:r>
            <a:r>
              <a:rPr lang="sk-SK" dirty="0" smtClean="0"/>
              <a:t> </a:t>
            </a:r>
            <a:r>
              <a:rPr lang="sk-SK" dirty="0" err="1" smtClean="0"/>
              <a:t>objektivní</a:t>
            </a:r>
            <a:r>
              <a:rPr lang="sk-SK" dirty="0" smtClean="0"/>
              <a:t> spojení </a:t>
            </a:r>
            <a:r>
              <a:rPr lang="sk-SK" dirty="0" err="1" smtClean="0"/>
              <a:t>mezi</a:t>
            </a:r>
            <a:r>
              <a:rPr lang="sk-SK" dirty="0" smtClean="0"/>
              <a:t> </a:t>
            </a:r>
            <a:r>
              <a:rPr lang="sk-SK" dirty="0" err="1" smtClean="0"/>
              <a:t>sporem</a:t>
            </a:r>
            <a:r>
              <a:rPr lang="sk-SK" dirty="0" smtClean="0"/>
              <a:t> a </a:t>
            </a:r>
            <a:r>
              <a:rPr lang="sk-SK" dirty="0" err="1" smtClean="0"/>
              <a:t>soudem</a:t>
            </a:r>
            <a:r>
              <a:rPr lang="sk-SK" dirty="0" smtClean="0"/>
              <a:t> </a:t>
            </a:r>
          </a:p>
          <a:p>
            <a:r>
              <a:rPr lang="sk-SK" dirty="0" smtClean="0"/>
              <a:t>Musí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jednat</a:t>
            </a:r>
            <a:r>
              <a:rPr lang="sk-SK" dirty="0" smtClean="0"/>
              <a:t> o </a:t>
            </a:r>
            <a:r>
              <a:rPr lang="sk-SK" dirty="0" err="1" smtClean="0"/>
              <a:t>soud</a:t>
            </a:r>
            <a:r>
              <a:rPr lang="sk-SK" dirty="0" smtClean="0"/>
              <a:t>, </a:t>
            </a:r>
            <a:r>
              <a:rPr lang="sk-SK" dirty="0" err="1" smtClean="0"/>
              <a:t>který</a:t>
            </a:r>
            <a:r>
              <a:rPr lang="sk-SK" dirty="0" smtClean="0"/>
              <a:t> nemá </a:t>
            </a:r>
            <a:r>
              <a:rPr lang="sk-SK" dirty="0" err="1" smtClean="0"/>
              <a:t>založenu</a:t>
            </a:r>
            <a:r>
              <a:rPr lang="sk-SK" dirty="0" smtClean="0"/>
              <a:t> </a:t>
            </a:r>
            <a:r>
              <a:rPr lang="sk-SK" dirty="0" err="1" smtClean="0"/>
              <a:t>příslušnost</a:t>
            </a:r>
            <a:r>
              <a:rPr lang="sk-SK" dirty="0" smtClean="0"/>
              <a:t> </a:t>
            </a:r>
            <a:r>
              <a:rPr lang="sk-SK" dirty="0" err="1" smtClean="0"/>
              <a:t>podle</a:t>
            </a:r>
            <a:r>
              <a:rPr lang="sk-SK" dirty="0" smtClean="0"/>
              <a:t> </a:t>
            </a:r>
            <a:r>
              <a:rPr lang="sk-SK" dirty="0" err="1" smtClean="0"/>
              <a:t>nařízení</a:t>
            </a:r>
            <a:endParaRPr lang="sk-SK" dirty="0" smtClean="0"/>
          </a:p>
          <a:p>
            <a:r>
              <a:rPr lang="sk-SK" dirty="0" smtClean="0"/>
              <a:t>Tichá </a:t>
            </a:r>
            <a:r>
              <a:rPr lang="sk-SK" dirty="0" err="1" smtClean="0"/>
              <a:t>prorogace</a:t>
            </a:r>
            <a:r>
              <a:rPr lang="sk-SK" dirty="0" smtClean="0"/>
              <a:t> </a:t>
            </a:r>
            <a:r>
              <a:rPr lang="sk-SK" dirty="0" err="1" smtClean="0"/>
              <a:t>není</a:t>
            </a:r>
            <a:r>
              <a:rPr lang="sk-SK" dirty="0" smtClean="0"/>
              <a:t> možná v </a:t>
            </a:r>
            <a:r>
              <a:rPr lang="sk-SK" dirty="0" err="1" smtClean="0"/>
              <a:t>otázkách</a:t>
            </a:r>
            <a:r>
              <a:rPr lang="sk-SK" dirty="0" smtClean="0"/>
              <a:t>, na </a:t>
            </a:r>
            <a:r>
              <a:rPr lang="sk-SK" dirty="0" err="1" smtClean="0"/>
              <a:t>něž</a:t>
            </a:r>
            <a:r>
              <a:rPr lang="sk-SK" dirty="0" smtClean="0"/>
              <a:t> dopadá </a:t>
            </a:r>
            <a:r>
              <a:rPr lang="sk-SK" dirty="0" err="1" smtClean="0"/>
              <a:t>článek</a:t>
            </a:r>
            <a:r>
              <a:rPr lang="sk-SK" dirty="0" smtClean="0"/>
              <a:t> 22</a:t>
            </a:r>
          </a:p>
          <a:p>
            <a:r>
              <a:rPr lang="cs-CZ" dirty="0" smtClean="0"/>
              <a:t>Tichá prorogace je možná i vůči tzv. slabším stranám </a:t>
            </a:r>
            <a:r>
              <a:rPr lang="sk-SK" dirty="0" smtClean="0"/>
              <a:t>Tichá </a:t>
            </a:r>
            <a:r>
              <a:rPr lang="sk-SK" dirty="0" err="1" smtClean="0"/>
              <a:t>prorogace</a:t>
            </a:r>
            <a:r>
              <a:rPr lang="sk-SK" dirty="0" smtClean="0"/>
              <a:t> má </a:t>
            </a:r>
            <a:r>
              <a:rPr lang="sk-SK" dirty="0" err="1" smtClean="0"/>
              <a:t>přednost</a:t>
            </a:r>
            <a:r>
              <a:rPr lang="sk-SK" dirty="0" smtClean="0"/>
              <a:t> </a:t>
            </a:r>
            <a:r>
              <a:rPr lang="sk-SK" dirty="0" err="1" smtClean="0"/>
              <a:t>před</a:t>
            </a:r>
            <a:r>
              <a:rPr lang="sk-SK" dirty="0" smtClean="0"/>
              <a:t> </a:t>
            </a:r>
            <a:r>
              <a:rPr lang="sk-SK" dirty="0" err="1" smtClean="0"/>
              <a:t>předchozí</a:t>
            </a:r>
            <a:r>
              <a:rPr lang="sk-SK" dirty="0" smtClean="0"/>
              <a:t> </a:t>
            </a:r>
            <a:r>
              <a:rPr lang="sk-SK" dirty="0" err="1" smtClean="0"/>
              <a:t>prorogační</a:t>
            </a:r>
            <a:r>
              <a:rPr lang="sk-SK" dirty="0" smtClean="0"/>
              <a:t> dohodou</a:t>
            </a:r>
            <a:endParaRPr lang="sk-SK" i="1" dirty="0" smtClean="0"/>
          </a:p>
          <a:p>
            <a:r>
              <a:rPr lang="sk-SK" dirty="0" err="1" smtClean="0"/>
              <a:t>Žádná</a:t>
            </a:r>
            <a:r>
              <a:rPr lang="sk-SK" dirty="0" smtClean="0"/>
              <a:t> </a:t>
            </a:r>
            <a:r>
              <a:rPr lang="sk-SK" dirty="0" err="1" smtClean="0"/>
              <a:t>ze</a:t>
            </a:r>
            <a:r>
              <a:rPr lang="sk-SK" dirty="0" smtClean="0"/>
              <a:t> </a:t>
            </a:r>
            <a:r>
              <a:rPr lang="sk-SK" dirty="0" err="1" smtClean="0"/>
              <a:t>stran</a:t>
            </a:r>
            <a:r>
              <a:rPr lang="sk-SK" dirty="0" smtClean="0"/>
              <a:t> nemusí </a:t>
            </a:r>
            <a:r>
              <a:rPr lang="sk-SK" dirty="0" err="1" smtClean="0"/>
              <a:t>mít</a:t>
            </a:r>
            <a:r>
              <a:rPr lang="sk-SK" dirty="0" smtClean="0"/>
              <a:t> </a:t>
            </a:r>
            <a:r>
              <a:rPr lang="sk-SK" dirty="0" err="1" smtClean="0"/>
              <a:t>bydliště</a:t>
            </a:r>
            <a:r>
              <a:rPr lang="sk-SK" dirty="0" smtClean="0"/>
              <a:t> v </a:t>
            </a:r>
            <a:r>
              <a:rPr lang="sk-SK" dirty="0" err="1" smtClean="0"/>
              <a:t>členském</a:t>
            </a:r>
            <a:r>
              <a:rPr lang="sk-SK" dirty="0" smtClean="0"/>
              <a:t> </a:t>
            </a:r>
            <a:r>
              <a:rPr lang="sk-SK" dirty="0" err="1" smtClean="0"/>
              <a:t>státě</a:t>
            </a:r>
            <a:r>
              <a:rPr lang="sk-SK" dirty="0" smtClean="0"/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16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příslušnost - příklad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C má sídlo ve státě Delaware (USA), ústředí ve Francii a hlavní provozovnu v Německu. Kterým soudů náleží obecná příslušnost?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86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příslušnost – příklad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R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akouský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žalobce žaluje českého občana, který má však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své bydliště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Ukrajině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i="1" dirty="0" smtClean="0"/>
              <a:t>Kterým soudů náleží obecná příslušnost?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4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Články 5, 6</a:t>
            </a:r>
          </a:p>
          <a:p>
            <a:r>
              <a:rPr lang="cs-CZ" dirty="0" smtClean="0"/>
              <a:t>Alternativa k obecné příslušnosti</a:t>
            </a:r>
          </a:p>
          <a:p>
            <a:r>
              <a:rPr lang="cs-CZ" dirty="0" smtClean="0"/>
              <a:t>Důvod existence alternativních pravidel -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užší vztah místa, kde se koná soudní řízení, ke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vzniklému sporu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Článek 5 odst. 1 – smlouvy, místo plnění</a:t>
            </a:r>
          </a:p>
          <a:p>
            <a:r>
              <a:rPr lang="cs-CZ" dirty="0" smtClean="0"/>
              <a:t>Článek 5 odst. 3 – delikty, místo škodné události </a:t>
            </a:r>
          </a:p>
          <a:p>
            <a:r>
              <a:rPr lang="cs-CZ" dirty="0" smtClean="0"/>
              <a:t>Určují i místní příslušnost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22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- článek 5 odst. 1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Předmětem sporu je </a:t>
            </a:r>
            <a:r>
              <a:rPr lang="cs-CZ" b="1" dirty="0" smtClean="0"/>
              <a:t>smlouva nebo nároky ze smlouvy</a:t>
            </a:r>
          </a:p>
          <a:p>
            <a:r>
              <a:rPr lang="cs-CZ" dirty="0" smtClean="0"/>
              <a:t>Autonomní pojem</a:t>
            </a:r>
          </a:p>
          <a:p>
            <a:r>
              <a:rPr lang="cs-CZ" dirty="0" smtClean="0"/>
              <a:t>Dobrovolně založený vztah mezi stranami</a:t>
            </a:r>
          </a:p>
          <a:p>
            <a:r>
              <a:rPr lang="cs-CZ" dirty="0" smtClean="0"/>
              <a:t>Dobrovolně převzatý závazek </a:t>
            </a:r>
          </a:p>
          <a:p>
            <a:r>
              <a:rPr lang="cs-CZ" dirty="0" smtClean="0"/>
              <a:t>Pojem smlouva je pro účely článku 5 odst. 1 chápán široce (i vztahy obdobné vztahů smluvním) – spor o existenci smlouvy, náhrada škody ze smlouvy, nároky z neplatné smlouvy, směnka, šek, vztah mezi asociací a členy, ….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32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-1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3558-1</Template>
  <TotalTime>122</TotalTime>
  <Words>3328</Words>
  <Application>Microsoft Office PowerPoint</Application>
  <PresentationFormat>Předvádění na obrazovce (4:3)</PresentationFormat>
  <Paragraphs>423</Paragraphs>
  <Slides>55</Slides>
  <Notes>55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55</vt:i4>
      </vt:variant>
    </vt:vector>
  </HeadingPairs>
  <TitlesOfParts>
    <vt:vector size="61" baseType="lpstr">
      <vt:lpstr>Arial</vt:lpstr>
      <vt:lpstr>Trebuchet MS</vt:lpstr>
      <vt:lpstr>Times New Roman</vt:lpstr>
      <vt:lpstr>Wingdings</vt:lpstr>
      <vt:lpstr>3558-1</vt:lpstr>
      <vt:lpstr>BÉŽOVÁ TITL</vt:lpstr>
      <vt:lpstr>Systém příslušností v nařízení Brusel I</vt:lpstr>
      <vt:lpstr>Systém příslušností v nařízení Brusel I</vt:lpstr>
      <vt:lpstr>Obecná příslušnost </vt:lpstr>
      <vt:lpstr>Obecná příslušnost - příklad 1</vt:lpstr>
      <vt:lpstr>Obecná příslušnost - příklad 2</vt:lpstr>
      <vt:lpstr>Obecná příslušnost - příklad 3</vt:lpstr>
      <vt:lpstr>Obecná příslušnost – příklad 4</vt:lpstr>
      <vt:lpstr>Alternativní příslušnost</vt:lpstr>
      <vt:lpstr>Alternativní příslušnost - článek 5 odst. 1  </vt:lpstr>
      <vt:lpstr>Alternativní příslušnost - článek 5 odst. 1 </vt:lpstr>
      <vt:lpstr>Článek 5 ods. 1 – pís. a) a pís. b)</vt:lpstr>
      <vt:lpstr>Alternativní příslušnost – příklad 1</vt:lpstr>
      <vt:lpstr>Alternativní příslušnost – příklad 2</vt:lpstr>
      <vt:lpstr>Alternativní příslušnost – příklad 3</vt:lpstr>
      <vt:lpstr>Alternativní příslušnost – příklad 4</vt:lpstr>
      <vt:lpstr>Alternativní příslušnost – příklad 5</vt:lpstr>
      <vt:lpstr>Alternativní příslušnost – příklad 6</vt:lpstr>
      <vt:lpstr>Alternativní příslušnost – příklad 7</vt:lpstr>
      <vt:lpstr>Alternativní příslušnost – příklad 8</vt:lpstr>
      <vt:lpstr>Alternativní příslušnost – příklad 9</vt:lpstr>
      <vt:lpstr>Alternativní příslušnost – článek 5 odst. 3</vt:lpstr>
      <vt:lpstr>Alternativní příslušnost – článek 5 odst. 3</vt:lpstr>
      <vt:lpstr>Alternativní příslušnost – příklad 10</vt:lpstr>
      <vt:lpstr>Alternativní příslušnost – článek 5 odst. 2</vt:lpstr>
      <vt:lpstr>Alternativní příslušnost II</vt:lpstr>
      <vt:lpstr>Speciální příslušnost</vt:lpstr>
      <vt:lpstr>Speciální příslušnost </vt:lpstr>
      <vt:lpstr>Speciální příslušnost </vt:lpstr>
      <vt:lpstr>Speciální příslušnost – spotřebitelské sml.</vt:lpstr>
      <vt:lpstr>Speciální příslušnost – spotřebitelské sml.</vt:lpstr>
      <vt:lpstr>Speciální příslušnost – spotřebitelské sml.</vt:lpstr>
      <vt:lpstr>Speciální příslušnost – spotřebitelské sml.</vt:lpstr>
      <vt:lpstr>Speciální příslušnost – spotřebitelské sml.</vt:lpstr>
      <vt:lpstr>Speciální příslušnost – spotřebitelské sml.</vt:lpstr>
      <vt:lpstr>Speciální příslušnost – pojišťovací smlouvy</vt:lpstr>
      <vt:lpstr>Speciální příslušnost – pojišťovací smlouvy</vt:lpstr>
      <vt:lpstr>Speciální příslušnost – pojišťovací smlouvy</vt:lpstr>
      <vt:lpstr>Speciální příslušnost – individuální prac. s.</vt:lpstr>
      <vt:lpstr>Speciální příslušnost – individuální prac. s.</vt:lpstr>
      <vt:lpstr>Speciální příslušnost – příklad 1</vt:lpstr>
      <vt:lpstr>Speciální příslušnost – příklad 1</vt:lpstr>
      <vt:lpstr>Speciální příslušnost – příklad 2</vt:lpstr>
      <vt:lpstr>Speciální příslušnost – příklad 2</vt:lpstr>
      <vt:lpstr>Výlučná příslušnost</vt:lpstr>
      <vt:lpstr>Výlučná příslušnost</vt:lpstr>
      <vt:lpstr>Výlučná příslušnost - příklad</vt:lpstr>
      <vt:lpstr>Dohoda o příslušnosti - prorogace</vt:lpstr>
      <vt:lpstr>Dohoda o příslušnosti - prorogace</vt:lpstr>
      <vt:lpstr>Dohoda o příslušnosti - prorogace</vt:lpstr>
      <vt:lpstr>Dohoda o příslušnosti - prorogace</vt:lpstr>
      <vt:lpstr>Dohoda o příslušnosti - prorogace</vt:lpstr>
      <vt:lpstr>Dohoda o příslušnosti – příklady</vt:lpstr>
      <vt:lpstr>Dohoda o příslušnosti – příklady</vt:lpstr>
      <vt:lpstr>Tichá prorogace</vt:lpstr>
      <vt:lpstr>Tichá prorogace</vt:lpstr>
    </vt:vector>
  </TitlesOfParts>
  <Company>Radek Poisl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RAMMSTEIN</dc:creator>
  <cp:lastModifiedBy>RAMMSTEIN</cp:lastModifiedBy>
  <cp:revision>18</cp:revision>
  <dcterms:created xsi:type="dcterms:W3CDTF">2011-09-29T09:48:11Z</dcterms:created>
  <dcterms:modified xsi:type="dcterms:W3CDTF">2011-09-29T11:50:20Z</dcterms:modified>
</cp:coreProperties>
</file>