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41"/>
  </p:notesMasterIdLst>
  <p:handoutMasterIdLst>
    <p:handoutMasterId r:id="rId42"/>
  </p:handoutMasterIdLst>
  <p:sldIdLst>
    <p:sldId id="310" r:id="rId3"/>
    <p:sldId id="305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3" r:id="rId26"/>
    <p:sldId id="334" r:id="rId27"/>
    <p:sldId id="332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35" r:id="rId39"/>
    <p:sldId id="336" r:id="rId4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71" d="100"/>
          <a:sy n="7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5CD25BA-579C-461B-8B74-27A0043FC19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2FE2FDC-73B8-48C7-BD58-16D23215973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050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A3248-A9A1-43CE-AD6C-F71CAE6B3303}" type="slidenum">
              <a:rPr lang="cs-CZ"/>
              <a:pPr/>
              <a:t>1</a:t>
            </a:fld>
            <a:endParaRPr lang="cs-CZ"/>
          </a:p>
        </p:txBody>
      </p:sp>
      <p:sp>
        <p:nvSpPr>
          <p:cNvPr id="343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84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474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1069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192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677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177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552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301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513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65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7911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869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83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724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2145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1091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0648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4436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4602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987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13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4535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4993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9402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3353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5630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4926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783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8811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6214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965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66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211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436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723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170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48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EE9B96FD-8724-4762-8282-1B64CFC8ED4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8B2D47-14A4-44E9-8EDF-F5540816E86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06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FDC357-5279-430E-B382-6B1DDB961B6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131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796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526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71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516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19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82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325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7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494D1-EF9E-4322-9481-E1714486AB7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588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9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323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2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45C458-9469-474E-A931-60B75B4413B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12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914FE7-7939-4BB2-ACF6-660052688C1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19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FA5D4F-05D0-4847-A8C7-02C14E5C652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99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899C69-52E1-425D-847D-DB9AD6B8CE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4C62B6-7090-4D48-8AA5-81914377F21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7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83370B-4D03-4544-86C4-C40AD2598EA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76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597A07-6502-41F3-B245-14BE8F4F283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74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2A14862-9040-41D3-A3D3-D1218DE07D1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tx1"/>
                </a:solidFill>
              </a:rPr>
              <a:t>Řešení majetkových sporů s mezinárodním prvkem před obecnými soudy</a:t>
            </a:r>
            <a:endParaRPr lang="cs-CZ" sz="4000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 pravomoci (příslušnosti)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Unijní prameny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nařízením Rady (ES) č. 44/2001 ze dne 22. prosince 2001 o příslušnosti a uznávání a výkonu soudních rozhodnutí v občanských a obchodních věcech (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Brusel I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dirty="0" smtClean="0">
                <a:ea typeface="+mn-ea"/>
                <a:cs typeface="+mn-cs"/>
              </a:rPr>
              <a:t>Nařízení EU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Úmluva o příslušnosti a uznávání a výkonu soudních rozhodnutí v občanských a obchodních věcech (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Luganská úmluvu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z roku 2007</a:t>
            </a:r>
          </a:p>
          <a:p>
            <a:pPr lvl="1"/>
            <a:r>
              <a:rPr lang="cs-CZ" dirty="0" smtClean="0">
                <a:ea typeface="+mn-ea"/>
                <a:cs typeface="+mn-cs"/>
              </a:rPr>
              <a:t>Mezinárodní smlouva</a:t>
            </a:r>
          </a:p>
          <a:p>
            <a:pPr lvl="1"/>
            <a:r>
              <a:rPr lang="cs-CZ" dirty="0" smtClean="0">
                <a:ea typeface="+mn-ea"/>
                <a:cs typeface="+mn-cs"/>
              </a:rPr>
              <a:t>EU, Norsko, Švýcarsko, Island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38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 pravomoci (příslušnosti)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Mezinárodní prameny</a:t>
            </a:r>
          </a:p>
          <a:p>
            <a:r>
              <a:rPr lang="pt-BR" dirty="0">
                <a:solidFill>
                  <a:schemeClr val="tx1"/>
                </a:solidFill>
              </a:rPr>
              <a:t>dvoustranné smlouvy o právní </a:t>
            </a:r>
            <a:r>
              <a:rPr lang="pt-BR" dirty="0" smtClean="0">
                <a:solidFill>
                  <a:schemeClr val="tx1"/>
                </a:solidFill>
              </a:rPr>
              <a:t>pomoci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mnohostranné mezinárodní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Úmluva </a:t>
            </a:r>
            <a:r>
              <a:rPr lang="cs-CZ" dirty="0">
                <a:solidFill>
                  <a:schemeClr val="tx1"/>
                </a:solidFill>
              </a:rPr>
              <a:t>o přepravní smlouvě v </a:t>
            </a:r>
            <a:r>
              <a:rPr lang="cs-CZ" dirty="0" smtClean="0">
                <a:solidFill>
                  <a:schemeClr val="tx1"/>
                </a:solidFill>
              </a:rPr>
              <a:t>mezinárodní silniční </a:t>
            </a:r>
            <a:r>
              <a:rPr lang="cs-CZ" dirty="0">
                <a:solidFill>
                  <a:schemeClr val="tx1"/>
                </a:solidFill>
              </a:rPr>
              <a:t>nákladní dopravě (CMR)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46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 pravomoci (příslušnosti) - kolize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Kolize vnitrostátního předpisu a mezinárodní smlouvy</a:t>
            </a:r>
          </a:p>
          <a:p>
            <a:r>
              <a:rPr lang="cs-CZ" dirty="0" smtClean="0"/>
              <a:t>§ 37 ZMPS a mezinárodní smlouvy</a:t>
            </a:r>
          </a:p>
          <a:p>
            <a:r>
              <a:rPr lang="cs-CZ" dirty="0" smtClean="0"/>
              <a:t>Aplikační přednost mezinárodní smlouvy</a:t>
            </a:r>
          </a:p>
          <a:p>
            <a:r>
              <a:rPr lang="cs-CZ" dirty="0" smtClean="0"/>
              <a:t>Článek 10 Ústavy ČR</a:t>
            </a:r>
          </a:p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„Vyhlášené mezinárodní smlouvy, k jejichž ratifikaci dal Parlament souhlas a jimiž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Česká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republika vázána, jsou součástí právního řádu; stanoví-li mezinárodní smlouva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něco jiného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než zákon, použije se mezinárodní smlouva.“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 pravomoci (příslušnosti) - kolize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Kolize vnitrostátního předpisu a unijního předpisu</a:t>
            </a:r>
          </a:p>
          <a:p>
            <a:r>
              <a:rPr lang="cs-CZ" dirty="0">
                <a:solidFill>
                  <a:schemeClr val="tx1"/>
                </a:solidFill>
              </a:rPr>
              <a:t>§37 ZMPS a nařízení Brusel </a:t>
            </a:r>
            <a:r>
              <a:rPr lang="cs-CZ" dirty="0" smtClean="0">
                <a:solidFill>
                  <a:schemeClr val="tx1"/>
                </a:solidFill>
              </a:rPr>
              <a:t>I</a:t>
            </a:r>
          </a:p>
          <a:p>
            <a:r>
              <a:rPr lang="cs-CZ" dirty="0" smtClean="0"/>
              <a:t>Předností aplikace nařízení -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přímý účinek a aplikační přednost</a:t>
            </a:r>
            <a:endParaRPr lang="cs-CZ" dirty="0" smtClean="0"/>
          </a:p>
          <a:p>
            <a:r>
              <a:rPr lang="cs-CZ" dirty="0" smtClean="0"/>
              <a:t>Článek 10a Ústavy, zakládací smlouvy ES/EU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2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 pravomoci (příslušnosti) - kolize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Kolize unijního předpisu a mezinárodní smlouvy</a:t>
            </a:r>
          </a:p>
          <a:p>
            <a:r>
              <a:rPr lang="cs-CZ" dirty="0">
                <a:solidFill>
                  <a:schemeClr val="tx1"/>
                </a:solidFill>
              </a:rPr>
              <a:t>nařízení Brusel I a </a:t>
            </a:r>
            <a:r>
              <a:rPr lang="cs-CZ" dirty="0" smtClean="0">
                <a:solidFill>
                  <a:schemeClr val="tx1"/>
                </a:solidFill>
              </a:rPr>
              <a:t>mezinárodní smlouva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neexistuje jedno obecné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pravidlo</a:t>
            </a:r>
          </a:p>
          <a:p>
            <a:r>
              <a:rPr lang="cs-CZ" dirty="0" smtClean="0"/>
              <a:t>Často vlastní úprava v textu unijního předpisu – články 67 a násl. nařízení Brusel 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0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 pravomoci (příslušnosti) - kolize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4849"/>
            <a:ext cx="7772400" cy="3856076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vztah nařízení Brusel I a Luganské </a:t>
            </a:r>
            <a:r>
              <a:rPr lang="cs-CZ" b="1" dirty="0" smtClean="0">
                <a:solidFill>
                  <a:srgbClr val="7030A0"/>
                </a:solidFill>
              </a:rPr>
              <a:t>úmluvy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Luganská úmluva nedotýká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používání nařízení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Brusel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Luganská úmluva se použije ve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věcech příslušnosti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vždy, má-li žalovaný bydliště na území státu, v němž platí tato úmluva,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 neplatí nařízení</a:t>
            </a:r>
          </a:p>
          <a:p>
            <a:r>
              <a:rPr lang="cs-CZ" dirty="0" smtClean="0"/>
              <a:t>Příklad -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dojde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 sporu z kupní smlouvy uzavřené mezi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českým 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švýcarským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podnikatelem</a:t>
            </a:r>
          </a:p>
          <a:p>
            <a:pPr lvl="1"/>
            <a:r>
              <a:rPr lang="cs-CZ" dirty="0" smtClean="0">
                <a:ea typeface="+mn-ea"/>
                <a:cs typeface="+mn-cs"/>
              </a:rPr>
              <a:t>U českého soudu žalován český podnikatel</a:t>
            </a:r>
          </a:p>
          <a:p>
            <a:pPr lvl="1"/>
            <a:r>
              <a:rPr lang="cs-CZ" dirty="0"/>
              <a:t>U českého soudu žalován </a:t>
            </a:r>
            <a:r>
              <a:rPr lang="cs-CZ" dirty="0" smtClean="0"/>
              <a:t>švýcarský podnikatel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8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-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orgánů vydávat akty sekundárního práva (nařízení) – až do roku 1997</a:t>
            </a:r>
          </a:p>
          <a:p>
            <a:r>
              <a:rPr lang="cs-CZ" dirty="0" smtClean="0"/>
              <a:t>Nařízení Brusel I přijato v roce 2001</a:t>
            </a:r>
          </a:p>
          <a:p>
            <a:r>
              <a:rPr lang="cs-CZ" dirty="0" smtClean="0"/>
              <a:t>Předchůdce - </a:t>
            </a:r>
            <a:r>
              <a:rPr lang="cs-CZ" dirty="0" smtClean="0">
                <a:solidFill>
                  <a:schemeClr val="tx1"/>
                </a:solidFill>
              </a:rPr>
              <a:t>Úmluva </a:t>
            </a:r>
            <a:r>
              <a:rPr lang="cs-CZ" dirty="0">
                <a:solidFill>
                  <a:schemeClr val="tx1"/>
                </a:solidFill>
              </a:rPr>
              <a:t>o </a:t>
            </a:r>
            <a:r>
              <a:rPr lang="cs-CZ" dirty="0" smtClean="0">
                <a:solidFill>
                  <a:schemeClr val="tx1"/>
                </a:solidFill>
              </a:rPr>
              <a:t>příslušnosti a </a:t>
            </a:r>
            <a:r>
              <a:rPr lang="cs-CZ" dirty="0">
                <a:solidFill>
                  <a:schemeClr val="tx1"/>
                </a:solidFill>
              </a:rPr>
              <a:t>uznávání a výkonu soudních rozhodnutí v občanských </a:t>
            </a:r>
            <a:r>
              <a:rPr lang="cs-CZ" dirty="0" smtClean="0">
                <a:solidFill>
                  <a:schemeClr val="tx1"/>
                </a:solidFill>
              </a:rPr>
              <a:t>a obchodních věcech (Bruselská úmluva) – 1968/1973</a:t>
            </a:r>
          </a:p>
          <a:p>
            <a:r>
              <a:rPr lang="cs-CZ" dirty="0" smtClean="0"/>
              <a:t>+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Protokol o interpretaci Úmluvy Soudním dvorem (EU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judikatura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6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- 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Nutnost zajistit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jednotný výklad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Autonomní výklad </a:t>
            </a:r>
          </a:p>
          <a:p>
            <a:pPr lvl="1"/>
            <a:r>
              <a:rPr lang="cs-CZ" dirty="0" smtClean="0"/>
              <a:t>provádí Soudní dvůr EU (dále jen SDEU)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pojmy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 vykládány nezávisle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právních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řádech členských států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–v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duchu systému a cílů nařízení,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základě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obecných zásad společných právním řádům členských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států</a:t>
            </a:r>
          </a:p>
          <a:p>
            <a:pPr lvl="1"/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29/76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LTU </a:t>
            </a:r>
            <a:r>
              <a:rPr lang="cs-CZ" sz="2000" i="1" dirty="0" err="1">
                <a:solidFill>
                  <a:schemeClr val="tx1"/>
                </a:solidFill>
                <a:latin typeface="+mn-lt"/>
              </a:rPr>
              <a:t>Lufttransportunternehmen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i="1" dirty="0" err="1">
                <a:solidFill>
                  <a:schemeClr val="tx1"/>
                </a:solidFill>
                <a:latin typeface="+mn-lt"/>
              </a:rPr>
              <a:t>GmbH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 v </a:t>
            </a:r>
            <a:r>
              <a:rPr lang="cs-CZ" sz="2000" i="1" dirty="0" err="1">
                <a:solidFill>
                  <a:schemeClr val="tx1"/>
                </a:solidFill>
                <a:latin typeface="+mn-lt"/>
              </a:rPr>
              <a:t>Eurocontrol</a:t>
            </a:r>
            <a:endParaRPr lang="cs-CZ" dirty="0" smtClean="0"/>
          </a:p>
          <a:p>
            <a:r>
              <a:rPr lang="cs-CZ" dirty="0" smtClean="0"/>
              <a:t>Pro zajištění jednotného výkladu – řízení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předběžné otázce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(prejudiciální řízení)</a:t>
            </a:r>
          </a:p>
          <a:p>
            <a:pPr lvl="1"/>
            <a:r>
              <a:rPr lang="cs-CZ" dirty="0" smtClean="0"/>
              <a:t>Článek 267 SFEU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42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-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prvek</a:t>
            </a:r>
          </a:p>
          <a:p>
            <a:r>
              <a:rPr lang="cs-CZ" dirty="0" smtClean="0"/>
              <a:t>Povinná aplikace </a:t>
            </a:r>
          </a:p>
          <a:p>
            <a:r>
              <a:rPr lang="cs-CZ" dirty="0" smtClean="0"/>
              <a:t>Územní</a:t>
            </a:r>
          </a:p>
          <a:p>
            <a:r>
              <a:rPr lang="cs-CZ" dirty="0" smtClean="0"/>
              <a:t>Časová (článek 66)</a:t>
            </a:r>
          </a:p>
          <a:p>
            <a:r>
              <a:rPr lang="cs-CZ" dirty="0" smtClean="0"/>
              <a:t>Osobní (žalovaný má bydliště v EU – články 2 -4)</a:t>
            </a:r>
          </a:p>
          <a:p>
            <a:r>
              <a:rPr lang="cs-CZ" dirty="0" smtClean="0"/>
              <a:t>Věcná (článek 1)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0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věcná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věcnou působnost je důležitá existence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mezinárodního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prvku</a:t>
            </a:r>
          </a:p>
          <a:p>
            <a:pPr lvl="1"/>
            <a:r>
              <a:rPr lang="cs-CZ" dirty="0" smtClean="0"/>
              <a:t>V subjektech (stranách sporu)</a:t>
            </a:r>
          </a:p>
          <a:p>
            <a:pPr lvl="1"/>
            <a:r>
              <a:rPr lang="cs-CZ" dirty="0" smtClean="0"/>
              <a:t>V předmětu právního vztahu</a:t>
            </a:r>
          </a:p>
          <a:p>
            <a:r>
              <a:rPr lang="cs-CZ" dirty="0" smtClean="0"/>
              <a:t>Článek 1</a:t>
            </a:r>
          </a:p>
          <a:p>
            <a:r>
              <a:rPr lang="cs-CZ" dirty="0" smtClean="0"/>
              <a:t>Věci občanské a obchodní =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soukromoprávní nároky, které mají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nějaký majetkový aspekt</a:t>
            </a:r>
          </a:p>
          <a:p>
            <a:r>
              <a:rPr lang="cs-CZ" dirty="0" smtClean="0"/>
              <a:t>Není důležitý druh soudu, ale povaha nároku -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dopadá na nárok na náhradu škody uplatněný před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trestním soudem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41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934A6C-B4B0-4C18-AC2E-E6C2299C82E4}" type="slidenum">
              <a:rPr lang="cs-CZ"/>
              <a:pPr/>
              <a:t>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přednášky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smtClean="0"/>
              <a:t>Vysvětlení pojmu mezinárodní pravomoc/příslušnost</a:t>
            </a:r>
          </a:p>
          <a:p>
            <a:r>
              <a:rPr lang="cs-CZ" dirty="0" smtClean="0"/>
              <a:t>Prameny právní úpravy</a:t>
            </a:r>
          </a:p>
          <a:p>
            <a:r>
              <a:rPr lang="cs-CZ" dirty="0" smtClean="0"/>
              <a:t>Rozbor ustanovení o působnosti nařízení Brusel 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věcná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Nařízení Brusel I nedopadá na:</a:t>
            </a:r>
          </a:p>
          <a:p>
            <a:pPr lvl="1"/>
            <a:r>
              <a:rPr lang="cs-CZ" dirty="0" smtClean="0"/>
              <a:t>věci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daňové, celní a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správní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věci osobního stavu, způsobilost fyzické osoby k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právům a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právním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úkonům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majetkové vztahy mezi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manželi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dědění, včetně dědění ze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závěti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konkurzy, vyrovnání a podobná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řízení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zabezpečení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rozhodčí řízení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4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územní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Brusel I se použije ve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všech členských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státech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</a:t>
            </a:r>
          </a:p>
          <a:p>
            <a:r>
              <a:rPr lang="cs-CZ" dirty="0" smtClean="0"/>
              <a:t>Dánsko?? </a:t>
            </a:r>
          </a:p>
          <a:p>
            <a:r>
              <a:rPr lang="cs-CZ" dirty="0" smtClean="0"/>
              <a:t>V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roce 2007 uzavřelo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Dánsko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 </a:t>
            </a:r>
            <a:r>
              <a:rPr lang="pt-B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Dohodu o příslušnosti </a:t>
            </a:r>
            <a:r>
              <a:rPr lang="pt-BR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soudů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uznání a výkonu rozhodnutí ve věcech občanských a obchodních mezi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Dánskem a ES 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en-US" dirty="0" smtClean="0"/>
              <a:t>&gt;</a:t>
            </a:r>
            <a:r>
              <a:rPr lang="cs-CZ" dirty="0" smtClean="0"/>
              <a:t> nařízení Brusel I dopadá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77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časová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66 odst. 1 -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dopadá na řízení zahájená po vstupu nařízení v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platnost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Klíčovým okamžikem je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datum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zahájení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soudního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řízení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vstoupilo v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platnost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3. 2002 (pro 15 členských států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10 dalších členských států včetně ČR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vstoupilo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</a:t>
            </a:r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platnost 1. 5.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</a:t>
            </a:r>
          </a:p>
          <a:p>
            <a:pPr lvl="1"/>
            <a:r>
              <a:rPr lang="it-IT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Bulharsko a Rumunsko 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it-IT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1. 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2007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osobní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Článek 2 - 4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dopadá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fyzické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právnické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osoby (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dirty="0" smtClean="0"/>
              <a:t>Relevantní je pouze </a:t>
            </a:r>
            <a:r>
              <a:rPr lang="cs-CZ" b="1" dirty="0" smtClean="0"/>
              <a:t>bydliště žalovaného</a:t>
            </a:r>
            <a:r>
              <a:rPr lang="cs-CZ" dirty="0" smtClean="0"/>
              <a:t> 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 žalobce není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důležité</a:t>
            </a:r>
          </a:p>
          <a:p>
            <a:r>
              <a:rPr lang="cs-CZ" dirty="0" smtClean="0"/>
              <a:t>Z tohoto pravidla výjimky (viz dále)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67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osobní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Pojem „bydliště“ u FO – článek 59 </a:t>
            </a:r>
          </a:p>
          <a:p>
            <a:pPr lvl="1"/>
            <a:r>
              <a:rPr lang="cs-CZ" i="1" dirty="0" smtClean="0"/>
              <a:t>Pokud český soud posuzuje, zda má fyzická osoba bydliště v ČR, použije české právo</a:t>
            </a:r>
          </a:p>
          <a:p>
            <a:pPr lvl="1"/>
            <a:r>
              <a:rPr lang="cs-CZ" i="1" dirty="0" smtClean="0"/>
              <a:t>Pokud by posuzoval, zda má bydliště v Německu, použije německé právo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Pojem „bydliště“ u PO – článek 60, jednotná definice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</a:t>
            </a:r>
          </a:p>
          <a:p>
            <a:pPr lvl="1"/>
            <a:r>
              <a:rPr lang="cs-CZ" dirty="0" smtClean="0">
                <a:ea typeface="+mn-ea"/>
                <a:cs typeface="+mn-cs"/>
              </a:rPr>
              <a:t>Ústředí -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řídící či kontrolní centrum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PO</a:t>
            </a:r>
            <a:endParaRPr lang="cs-CZ" dirty="0" smtClean="0"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provozovna - </a:t>
            </a:r>
            <a:r>
              <a:rPr lang="sv-SE" dirty="0">
                <a:solidFill>
                  <a:schemeClr val="tx1"/>
                </a:solidFill>
                <a:latin typeface="+mn-lt"/>
              </a:rPr>
              <a:t>kde se nachází centrum hlavních obchodních aktivit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2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osobní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Pokud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 právnická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osoba sídlo v jednom členském státě, ústředí v druhém a hlavní provozovnu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třetím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má pro účely nařízení bydliště ve všech třech členských státech. Pokud by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právnická osoba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měla sídlo a ústředí mimo EU, ale měla v některém členském státě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provozovnu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má pro účely nařízení bydliště v EU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56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osobní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</a:p>
          <a:p>
            <a:pPr marL="457200" indent="-457200">
              <a:buFont typeface="+mj-lt"/>
              <a:buAutoNum type="alphaLcParenR"/>
            </a:pP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s bydlištěm v Německu žaluje u českého soudu osobu s bydlištěm v ČR</a:t>
            </a:r>
          </a:p>
          <a:p>
            <a:pPr marL="457200" indent="-457200">
              <a:buFont typeface="+mj-lt"/>
              <a:buAutoNum type="alphaLcParenR"/>
            </a:pP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s bydlištěm v ČR žaluje u českého soudu osobu s bydlištěm v Německu</a:t>
            </a:r>
          </a:p>
          <a:p>
            <a:pPr marL="457200" indent="-457200">
              <a:buFont typeface="+mj-lt"/>
              <a:buAutoNum type="alphaLcParenR"/>
            </a:pP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s bydlištěm v Chorvatsku žaluje před českým soudem osobu s bydlištěm v ČR</a:t>
            </a:r>
          </a:p>
          <a:p>
            <a:pPr marL="457200" indent="-457200">
              <a:buFont typeface="+mj-lt"/>
              <a:buAutoNum type="alphaLcParenR"/>
            </a:pP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bydlištěm v ČR žaloval před českým soudem osobu s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bydlištěm v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Chorvatsku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7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1: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i="1" dirty="0" smtClean="0"/>
              <a:t>Podnikatel P.D. z Brna a podnikatel I.B. z Prahy uzavřeli kupní smlouvu na dodávku nábytku. Kupující nezaplatil kupní cenu a prodávající podal dne 17.3.2008 žalobu na plnění u soudu v Brně. </a:t>
            </a:r>
          </a:p>
          <a:p>
            <a:pPr marL="457200" indent="-457200">
              <a:buNone/>
            </a:pPr>
            <a:endParaRPr lang="cs-CZ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67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2: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Podnikatel P.D. z Brna a podnikatel I.B. z Vídně uzavřeli kupní smlouvu na dodávku nábytku. Kupující nezaplatil kupní cenu a prodávající podal dne 17.3.2004 žalobu na plnění u soudu v Brně.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4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3: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V ČR byl dne 17.3.2004 podán návrh na výkon rozsudku vydaného rakouským soudem dne 15.12.2003.</a:t>
            </a:r>
          </a:p>
          <a:p>
            <a:r>
              <a:rPr lang="cs-CZ" i="1" dirty="0" smtClean="0"/>
              <a:t>V ČR byl dne 15.6.2004 podán návrh na výkon rozsudku vydaného rakouským soudem dne 15.1.2004.</a:t>
            </a:r>
          </a:p>
          <a:p>
            <a:r>
              <a:rPr lang="cs-CZ" i="1" dirty="0" smtClean="0"/>
              <a:t>V ČR byl dne 15.6.2005 podán návrh na výkon rozsudku vydaného rakouským soudem dne 15.1.2005.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pravomoc (příslušnost)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Příklad 1</a:t>
            </a:r>
          </a:p>
          <a:p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Společnost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společnost B, obě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sídlem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České republice, uzavřely kupní smlouvu, na základě které společnost A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dodává společnosti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 zboží. Společnost B nezaplatí kupní cenu a společnost A se rozhodne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vymáhat příslušnou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částku soudní cestou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cs-CZ" i="1" dirty="0"/>
          </a:p>
          <a:p>
            <a:r>
              <a:rPr lang="cs-CZ" dirty="0" smtClean="0"/>
              <a:t>Řešení?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8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4: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Podnikatel P.D. z Brna a podnikatel I.B. z Ženevy uzavřeli kupní smlouvu na dodávku nábytku. Kupující nezaplatil kupní cenu a prodávající podal dne 17.3.2010 žalobu na plnění u soudu v Ženevě.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7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5: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Podnikatel P.D. z Brna (prodávající) a podnikatel I.B. z Ženevy (kupující) uzavřeli kupní smlouvu na dodávku nábytku. Kupující nezaplatil kupní cenu a prodávající podal dne 17.3.2010 žalobu na plnění u soudu v Brně.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29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6: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Podnikatel P.D. z Brna (kupující) a podnikatel I.B. z Ženevy (prodávající) uzavřeli kupní smlouvu na dodávku nábytku. Kupující nezaplatil kupní cenu a prodávající podal dne 17.3.2010 žalobu na plnění u soudu v Brně.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31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7: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Manželé, z nichž jeden má českou a druhý slovenskou státní příslušnost, žijí ve Vídni. Jeden z nich podá dne 17.3.2010 návrh na rozvod manželství u soudu v Brně.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4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8: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Manželé, z nichž jeden má českou a druhý slovenskou státní příslušnost, byli rozvedeni. Manželka podá dne 17.3.2010 návrh na přiznání výživného rozvedeného manžela soudu v Brně.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7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9: Posuďte aplikaci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U Rozhodčího soudu při HK ČR a AK ČR se konalo rozhodčí řízení ve sporu o zaplacení kupní ceny z kupní smlouvy uzavřené mezi podnikatelem z Prahy a podnikatelem z Varšavy. Povinný podal u soudu v Praze návrh na zrušení rozhodčího nálezu podle §31 ZRŘ.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7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Příslušnost podle nařízení Brusel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 smtClean="0"/>
              <a:t>Základní zásady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Žalovaný s bydlištěm na území některého členského státu má být zásadně žalován v tomto státě (článek 2)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Za určitých okolností může být žalován i v jiném členském státě (článek 3)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Osoba s bydlištěm mimo EU podléhá vnitrostátním pravidlům o určování příslušnosti (článek 4)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9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pravidla příslušnosti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příslušností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obecná (základní) příslušnost – čl.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alternativní příslušnost – čl. 5 a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speciální příslušnost – čl. 8 až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výlučná příslušnost založená nařízením – čl.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výlučná příslušnost založená dohodou stran – čl.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tzv. tichá prorogace – podřízení se zahájenému řízení – čl. 24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79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Brusel I – pravidla příslušnosti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Pokračování v další prezentaci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8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pravomoc (příslušnost)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</a:p>
          <a:p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Společnost A se sídlem v České republice a společnost B, se sídlem v Německu uzavřely kupní smlouvu, na základě které společnost A dodává společnosti B zboží. Společnost B nezaplatí kupní cenu a společnost A se rozhodne vymáhat příslušnou částku soudní cestou.</a:t>
            </a:r>
          </a:p>
          <a:p>
            <a:endParaRPr lang="cs-CZ" dirty="0" smtClean="0"/>
          </a:p>
          <a:p>
            <a:r>
              <a:rPr lang="cs-CZ" dirty="0" smtClean="0"/>
              <a:t>Řešení?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82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 (příslušnost)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-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souhrn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oprávnění a povinností, které právní řád přiznává soudům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jako státním orgánům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Rozsah této pravomoci vymezuje pravomoc soudů ve vztahu k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jiným státním orgánům</a:t>
            </a:r>
          </a:p>
          <a:p>
            <a:r>
              <a:rPr lang="cs-CZ" dirty="0" smtClean="0"/>
              <a:t>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tanovena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zvlášť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jednotlivé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druhy soudnictví (civilní, trestní, správní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Pokud je určitá věc či určitý spor v pravomoci soudů, je vždy třeba určit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konkrétní soud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který má oprávnění danou věc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projednat = příslušnost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4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 (příslušnost)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Příslušnost</a:t>
            </a:r>
          </a:p>
          <a:p>
            <a:pPr lvl="1"/>
            <a:r>
              <a:rPr lang="cs-CZ" dirty="0" smtClean="0"/>
              <a:t>Věcná -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určuje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soudy,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které jsou oprávněny projednat věc jako soudy prvního stupně</a:t>
            </a:r>
            <a:endParaRPr lang="cs-CZ" dirty="0" smtClean="0"/>
          </a:p>
          <a:p>
            <a:pPr lvl="1"/>
            <a:r>
              <a:rPr lang="cs-CZ" dirty="0" smtClean="0"/>
              <a:t>Místní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určuje oprávněný soud mezi soudy stejné roviny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soudní soustavy</a:t>
            </a:r>
            <a:endParaRPr lang="cs-CZ" dirty="0" smtClean="0"/>
          </a:p>
          <a:p>
            <a:pPr lvl="1"/>
            <a:r>
              <a:rPr lang="cs-CZ" dirty="0" smtClean="0"/>
              <a:t>Funkční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určuje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soudy,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 rozhodují 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opravných prostředcích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1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pravomoc (příslušnost)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Soukromoprávní vztahy s mezinárodním prvkem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nutné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vymezit pravomoc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soudů i ve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soudům jiného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Soudy kterého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 (jako celku) budou oprávněny řešit určitý spor s mezinárodním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prvkem?</a:t>
            </a:r>
          </a:p>
          <a:p>
            <a:r>
              <a:rPr lang="cs-CZ" b="1" dirty="0" smtClean="0"/>
              <a:t>Mezinárodní pravomoc a příslušnost</a:t>
            </a:r>
            <a:endParaRPr lang="cs-CZ" dirty="0" smtClean="0"/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Otázka mezinárodní pravomoci spadá v českém právu do oblasti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mezinárodního práva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procesního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které je součástí mezinárodního práva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soukromého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Otázku mezinárodní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zkoumá soud jako tzv. podmínku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řízení – zastavení řízení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 pravomoci (příslušnosti)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dirty="0" smtClean="0"/>
              <a:t>České mezinárodní právo soukromé</a:t>
            </a:r>
          </a:p>
          <a:p>
            <a:pPr lvl="1"/>
            <a:r>
              <a:rPr lang="cs-CZ" dirty="0" smtClean="0"/>
              <a:t>Vnitrostátní</a:t>
            </a:r>
          </a:p>
          <a:p>
            <a:pPr lvl="1"/>
            <a:r>
              <a:rPr lang="cs-CZ" dirty="0" smtClean="0"/>
              <a:t>Mezinárodní </a:t>
            </a:r>
          </a:p>
          <a:p>
            <a:pPr lvl="1"/>
            <a:r>
              <a:rPr lang="cs-CZ" dirty="0" smtClean="0"/>
              <a:t>unijní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Stejnou otázku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může upravovat více pramenů, a to různě,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může docházet  ke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kolizi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(střetu, konfliktu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cs-CZ" b="1" dirty="0" smtClean="0">
                <a:solidFill>
                  <a:schemeClr val="tx1"/>
                </a:solidFill>
              </a:rPr>
              <a:t>pramenů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35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dirty="0" smtClean="0"/>
              <a:t>Prameny mezinárodní pravomoci (příslušnosti)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Vnitrostátní prameny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97/1963 Sb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., o mezinárodním právu soukromém a procesním (dále jen ZMPS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- § 37 a násl.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08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80</TotalTime>
  <Words>2102</Words>
  <Application>Microsoft Office PowerPoint</Application>
  <PresentationFormat>Předvádění na obrazovce (4:3)</PresentationFormat>
  <Paragraphs>294</Paragraphs>
  <Slides>38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Trebuchet MS</vt:lpstr>
      <vt:lpstr>Times New Roman</vt:lpstr>
      <vt:lpstr>Wingdings</vt:lpstr>
      <vt:lpstr>3558</vt:lpstr>
      <vt:lpstr>BÉŽOVÁ TITL</vt:lpstr>
      <vt:lpstr>Řešení majetkových sporů s mezinárodním prvkem před obecnými soudy</vt:lpstr>
      <vt:lpstr>Cíl přednášky</vt:lpstr>
      <vt:lpstr>Mezinárodní pravomoc (příslušnost)</vt:lpstr>
      <vt:lpstr>Mezinárodní pravomoc (příslušnost)</vt:lpstr>
      <vt:lpstr>Pravomoc (příslušnost)</vt:lpstr>
      <vt:lpstr>Pravomoc (příslušnost)</vt:lpstr>
      <vt:lpstr>Mezinárodní pravomoc (příslušnost)</vt:lpstr>
      <vt:lpstr>Prameny mezinárodní pravomoci (příslušnosti)</vt:lpstr>
      <vt:lpstr>Prameny mezinárodní pravomoci (příslušnosti)</vt:lpstr>
      <vt:lpstr>Prameny mezinárodní pravomoci (příslušnosti)</vt:lpstr>
      <vt:lpstr>Prameny mezinárodní pravomoci (příslušnosti)</vt:lpstr>
      <vt:lpstr>Prameny mezinárodní pravomoci (příslušnosti) - kolize</vt:lpstr>
      <vt:lpstr>Prameny mezinárodní pravomoci (příslušnosti) - kolize</vt:lpstr>
      <vt:lpstr>Prameny mezinárodní pravomoci (příslušnosti) - kolize</vt:lpstr>
      <vt:lpstr>Prameny mezinárodní pravomoci (příslušnosti) - kolize</vt:lpstr>
      <vt:lpstr>Nařízení Brusel I - úvod</vt:lpstr>
      <vt:lpstr>Nařízení Brusel I - interpretace</vt:lpstr>
      <vt:lpstr>Nařízení Brusel I - působnost</vt:lpstr>
      <vt:lpstr>Nařízení Brusel I – věcná působnost</vt:lpstr>
      <vt:lpstr>Nařízení Brusel I – věcná působnost</vt:lpstr>
      <vt:lpstr>Nařízení Brusel I – územní působnost</vt:lpstr>
      <vt:lpstr>Nařízení Brusel I – časová působnost</vt:lpstr>
      <vt:lpstr>Nařízení Brusel I – osobní působnost</vt:lpstr>
      <vt:lpstr>Nařízení Brusel I – osobní působnost</vt:lpstr>
      <vt:lpstr>Nařízení Brusel I – osobní působnost</vt:lpstr>
      <vt:lpstr>Nařízení Brusel I – osobní působnost</vt:lpstr>
      <vt:lpstr>Př. 1: Posuďte aplikaci nařízení Brusel I </vt:lpstr>
      <vt:lpstr>Př. 2: Posuďte aplikaci nařízení Brusel I </vt:lpstr>
      <vt:lpstr>Př. 3: Posuďte aplikaci nařízení Brusel I </vt:lpstr>
      <vt:lpstr>Př. 4: Posuďte aplikaci nařízení Brusel I </vt:lpstr>
      <vt:lpstr>Př. 5: Posuďte aplikaci nařízení Brusel I </vt:lpstr>
      <vt:lpstr>Př. 6: Posuďte aplikaci nařízení Brusel I </vt:lpstr>
      <vt:lpstr>Př. 7: Posuďte aplikaci nařízení Brusel I </vt:lpstr>
      <vt:lpstr>Př. 8: Posuďte aplikaci nařízení Brusel I </vt:lpstr>
      <vt:lpstr>Př. 9: Posuďte aplikaci nařízení Brusel I </vt:lpstr>
      <vt:lpstr>Příslušnost podle nařízení Brusel I </vt:lpstr>
      <vt:lpstr>Nařízení Brusel I – pravidla příslušnosti</vt:lpstr>
      <vt:lpstr>Nařízení Brusel I – pravidla příslušnosti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Řešení majetkových sporů s mezinárodním prvkem před obecnými soudy</dc:title>
  <dc:creator>RAMMSTEIN</dc:creator>
  <cp:lastModifiedBy>RAMMSTEIN</cp:lastModifiedBy>
  <cp:revision>14</cp:revision>
  <dcterms:created xsi:type="dcterms:W3CDTF">2011-09-29T08:20:52Z</dcterms:created>
  <dcterms:modified xsi:type="dcterms:W3CDTF">2011-09-29T09:41:38Z</dcterms:modified>
</cp:coreProperties>
</file>