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4"/>
  </p:notesMasterIdLst>
  <p:handoutMasterIdLst>
    <p:handoutMasterId r:id="rId25"/>
  </p:handoutMasterIdLst>
  <p:sldIdLst>
    <p:sldId id="309" r:id="rId3"/>
    <p:sldId id="310" r:id="rId4"/>
    <p:sldId id="311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1" r:id="rId13"/>
    <p:sldId id="320" r:id="rId14"/>
    <p:sldId id="322" r:id="rId15"/>
    <p:sldId id="323" r:id="rId16"/>
    <p:sldId id="324" r:id="rId17"/>
    <p:sldId id="325" r:id="rId18"/>
    <p:sldId id="326" r:id="rId19"/>
    <p:sldId id="327" r:id="rId20"/>
    <p:sldId id="330" r:id="rId21"/>
    <p:sldId id="329" r:id="rId22"/>
    <p:sldId id="328" r:id="rId23"/>
  </p:sldIdLst>
  <p:sldSz cx="9144000" cy="6858000" type="screen4x3"/>
  <p:notesSz cx="6797675" cy="9926638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>
        <p:scale>
          <a:sx n="100" d="100"/>
          <a:sy n="100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B5575854-4A44-4759-B7E3-F0AEB47E0D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005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45713E32-E2CA-426C-A502-F2DC22AC10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700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90C636-1DBC-4672-91DE-061D3D8D9F06}" type="slidenum">
              <a:rPr lang="cs-CZ" sz="1200"/>
              <a:pPr eaLnBrk="1" hangingPunct="1"/>
              <a:t>1</a:t>
            </a:fld>
            <a:endParaRPr lang="cs-CZ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Klepnutím lze upravit styl </a:t>
            </a:r>
            <a:br>
              <a:rPr lang="cs-CZ" noProof="0" smtClean="0"/>
            </a:br>
            <a:r>
              <a:rPr lang="cs-CZ" noProof="0" smtClean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2EF8E17-3A75-4B35-99EA-B481D3E538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48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EC002-267E-4056-9651-8B3238D172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57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0B196-8ACB-4165-B036-381F485195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175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880038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64906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691425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659163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60201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941588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9445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6542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BFD75-D9EC-448E-9773-6A774347DC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4934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904482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242843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327844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402FF-1370-48A6-8768-D8FE43A2D3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154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A9387-7A5A-4B24-A978-2487D804B3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083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A5C51-75BF-4393-9DB3-C083E1585E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997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CC296-3C77-47D3-8DAB-64642AE76E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3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CB525-9F3B-4C03-91F2-6CE49FC856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466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3A317-2F35-4508-9FE8-F9C7635E77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578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D5D4A-82B8-469A-8581-79DD0900AE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2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 smtClean="0">
                <a:latin typeface="+mn-lt"/>
              </a:defRPr>
            </a:lvl1pPr>
          </a:lstStyle>
          <a:p>
            <a:pPr>
              <a:defRPr/>
            </a:pPr>
            <a:fld id="{60A52518-5BCB-414C-81D8-E1B1DA2250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05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3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54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900" dirty="0" smtClean="0"/>
              <a:t>Působnost právních norem</a:t>
            </a: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2000" dirty="0" smtClean="0"/>
              <a:t>Martin Škop</a:t>
            </a:r>
            <a:endParaRPr lang="cs-CZ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Věcná působnost právní normy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Věcná působnost specifikuje skutkové podstaty, pro něž norma platí. </a:t>
            </a:r>
            <a:endParaRPr lang="cs-CZ" dirty="0" smtClean="0"/>
          </a:p>
          <a:p>
            <a:pPr algn="just"/>
            <a:r>
              <a:rPr lang="cs-CZ" dirty="0" smtClean="0"/>
              <a:t>Určí</a:t>
            </a:r>
            <a:r>
              <a:rPr lang="cs-CZ" dirty="0"/>
              <a:t>, které vztahy, respektive typy chování budou regulovány příslušnou právní normou. </a:t>
            </a:r>
            <a:endParaRPr lang="cs-CZ" dirty="0" smtClean="0"/>
          </a:p>
          <a:p>
            <a:pPr algn="just"/>
            <a:r>
              <a:rPr lang="cs-CZ" dirty="0" smtClean="0"/>
              <a:t>Vymezuje </a:t>
            </a:r>
            <a:r>
              <a:rPr lang="cs-CZ" dirty="0"/>
              <a:t>okruh vztahů či druh chování, které právní norma reguluje. </a:t>
            </a:r>
            <a:endParaRPr lang="en-US" dirty="0"/>
          </a:p>
          <a:p>
            <a:pPr algn="just"/>
            <a:r>
              <a:rPr lang="cs-CZ" dirty="0"/>
              <a:t>Vzhledem k předmětu, na který norma působí, můžeme rozlišit její </a:t>
            </a:r>
            <a:r>
              <a:rPr lang="cs-CZ" dirty="0" smtClean="0"/>
              <a:t>působnost:</a:t>
            </a:r>
          </a:p>
          <a:p>
            <a:pPr lvl="1" algn="just"/>
            <a:r>
              <a:rPr lang="cs-CZ" b="1" dirty="0" smtClean="0"/>
              <a:t>obecnou </a:t>
            </a:r>
            <a:r>
              <a:rPr lang="cs-CZ" dirty="0"/>
              <a:t>(</a:t>
            </a:r>
            <a:r>
              <a:rPr lang="cs-CZ" b="1" dirty="0"/>
              <a:t>lex generalis</a:t>
            </a:r>
            <a:r>
              <a:rPr lang="cs-CZ" dirty="0"/>
              <a:t>), kdy tato norma reguluje relativně obecněji určený okruh vztahů, </a:t>
            </a:r>
            <a:endParaRPr lang="cs-CZ" dirty="0" smtClean="0"/>
          </a:p>
          <a:p>
            <a:pPr lvl="1" algn="just"/>
            <a:r>
              <a:rPr lang="cs-CZ" b="1" dirty="0" smtClean="0"/>
              <a:t>speciální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b="1" dirty="0"/>
              <a:t>lex specialis</a:t>
            </a:r>
            <a:r>
              <a:rPr lang="cs-CZ" dirty="0"/>
              <a:t>), která charakterizuje právní normu, která od obecné odlišuje určitou specifickou problematiku. 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ABFD75-D9EC-448E-9773-6A774347DC14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10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Věcná působnost právní normy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Občanský zákoník:</a:t>
            </a:r>
          </a:p>
          <a:p>
            <a:pPr marL="457200" lvl="1" indent="0">
              <a:buNone/>
            </a:pPr>
            <a:r>
              <a:rPr lang="cs-CZ" dirty="0" smtClean="0"/>
              <a:t>„Občanský zákoník upravuje majetkové vztahy fyzických a právnických osob, majetkové vztahy mezi těmito osobami a státem, jakož i vztahy vyplývající z práva na ochranu osob, pokud tyto občanskoprávní vztahy neupravují jiné zákony.“</a:t>
            </a:r>
          </a:p>
          <a:p>
            <a:r>
              <a:rPr lang="cs-CZ" dirty="0" smtClean="0"/>
              <a:t>Nový občanský zákoník:</a:t>
            </a:r>
          </a:p>
          <a:p>
            <a:pPr marL="457200" lvl="1" indent="0">
              <a:buNone/>
            </a:pPr>
            <a:r>
              <a:rPr lang="cs-CZ" dirty="0" smtClean="0"/>
              <a:t>„Užití předpisů občanského práva</a:t>
            </a:r>
          </a:p>
          <a:p>
            <a:pPr marL="457200" lvl="1" indent="0">
              <a:buNone/>
            </a:pPr>
            <a:r>
              <a:rPr lang="cs-CZ" dirty="0" smtClean="0"/>
              <a:t>§ 9</a:t>
            </a:r>
          </a:p>
          <a:p>
            <a:pPr marL="457200" lvl="1" indent="0">
              <a:buNone/>
            </a:pPr>
            <a:r>
              <a:rPr lang="cs-CZ" dirty="0" smtClean="0"/>
              <a:t>(1) Občanský zákoník upravuje osobní stav osob.</a:t>
            </a:r>
          </a:p>
          <a:p>
            <a:pPr marL="457200" lvl="1" indent="0" algn="just">
              <a:buNone/>
            </a:pPr>
            <a:r>
              <a:rPr lang="cs-CZ" dirty="0" smtClean="0"/>
              <a:t>(2) Soukromá práva a povinnosti osobní a majetkové povahy se řídí občanským zákoníkem v tom rozsahu, v jakém je neupravují jiné právní předpisy. K zvyklostem lze hledět tehdy, dovolává-li se jich zákon.“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ABFD75-D9EC-448E-9773-6A774347DC14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87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Věcná působnost právní normy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(1) Zákon se vztahuje na</a:t>
            </a:r>
          </a:p>
          <a:p>
            <a:pPr marL="0" indent="0" algn="just">
              <a:buNone/>
            </a:pPr>
            <a:r>
              <a:rPr lang="cs-CZ" dirty="0" smtClean="0"/>
              <a:t>a) půdu, která tvoří zemědělský půdní fond nebo do něj náleží,1) a v rozsahu stanoveném tímto zákonem i na půdu, která tvoří lesní půdní fond,2) (dále jen "půda"),</a:t>
            </a:r>
          </a:p>
          <a:p>
            <a:pPr marL="0" indent="0" algn="just">
              <a:buNone/>
            </a:pPr>
            <a:r>
              <a:rPr lang="cs-CZ" dirty="0" smtClean="0"/>
              <a:t>b) obytné budovy, hospodářské budovy a jiné stavby, patřící k původní zemědělské usedlosti, včetně zastavěných pozemků,</a:t>
            </a:r>
          </a:p>
          <a:p>
            <a:pPr marL="0" indent="0" algn="just">
              <a:buNone/>
            </a:pPr>
            <a:r>
              <a:rPr lang="cs-CZ" dirty="0" smtClean="0"/>
              <a:t>c) obytné a hospodářské budovy a stavby, sloužící zemědělské a lesní výrobě nebo s ní souvisejícímu vodnímu hospodářství, včetně zastavěných pozemků,</a:t>
            </a:r>
          </a:p>
          <a:p>
            <a:pPr marL="0" indent="0" algn="just">
              <a:buNone/>
            </a:pPr>
            <a:r>
              <a:rPr lang="cs-CZ" dirty="0" smtClean="0"/>
              <a:t>d) jiný zemědělský majetek uvedený v § 20. (229/1991 Sb., o půdě)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ABFD75-D9EC-448E-9773-6A774347DC14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81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25538"/>
            <a:ext cx="8003232" cy="503237"/>
          </a:xfrm>
        </p:spPr>
        <p:txBody>
          <a:bodyPr/>
          <a:lstStyle/>
          <a:p>
            <a:r>
              <a:rPr lang="cs-CZ" sz="3000" b="1" dirty="0" smtClean="0"/>
              <a:t>Časová (temporální) působnost právní normy</a:t>
            </a:r>
            <a:endParaRPr lang="en-US" sz="30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ABFD75-D9EC-448E-9773-6A774347DC14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Šipka doprava 4"/>
          <p:cNvSpPr/>
          <p:nvPr/>
        </p:nvSpPr>
        <p:spPr bwMode="auto">
          <a:xfrm>
            <a:off x="755576" y="3284984"/>
            <a:ext cx="7776864" cy="216024"/>
          </a:xfrm>
          <a:prstGeom prst="rightArrow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1619672" y="2276872"/>
            <a:ext cx="72008" cy="22322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452320" y="2276872"/>
            <a:ext cx="72008" cy="22322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bdélník 7"/>
          <p:cNvSpPr/>
          <p:nvPr/>
        </p:nvSpPr>
        <p:spPr bwMode="auto">
          <a:xfrm>
            <a:off x="791580" y="4869160"/>
            <a:ext cx="1728192" cy="7200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  <a:lumOff val="1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VZNIK</a:t>
            </a:r>
            <a:endParaRPr kumimoji="0" lang="en-US" sz="24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" name="Obdélník 8"/>
          <p:cNvSpPr/>
          <p:nvPr/>
        </p:nvSpPr>
        <p:spPr bwMode="auto">
          <a:xfrm>
            <a:off x="6624228" y="4869160"/>
            <a:ext cx="1728192" cy="7200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  <a:lumOff val="1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ZÁNIK</a:t>
            </a:r>
            <a:endParaRPr kumimoji="0" lang="en-US" sz="24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 bwMode="auto">
          <a:xfrm flipH="1" flipV="1">
            <a:off x="1763688" y="4365104"/>
            <a:ext cx="360040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Přímá spojnice se šipkou 11"/>
          <p:cNvCxnSpPr/>
          <p:nvPr/>
        </p:nvCxnSpPr>
        <p:spPr bwMode="auto">
          <a:xfrm flipH="1" flipV="1">
            <a:off x="7589432" y="4365104"/>
            <a:ext cx="360040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bdélník 12"/>
          <p:cNvSpPr/>
          <p:nvPr/>
        </p:nvSpPr>
        <p:spPr bwMode="auto">
          <a:xfrm>
            <a:off x="87504" y="1686848"/>
            <a:ext cx="1408152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  <a:lumOff val="1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5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SCHVÁLENÍ</a:t>
            </a:r>
            <a:endParaRPr kumimoji="0" lang="en-US" sz="15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5" name="Obdélník 14"/>
          <p:cNvSpPr/>
          <p:nvPr/>
        </p:nvSpPr>
        <p:spPr bwMode="auto">
          <a:xfrm>
            <a:off x="1187624" y="3320988"/>
            <a:ext cx="144016" cy="14401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" name="Přímá spojnice se šipkou 16"/>
          <p:cNvCxnSpPr>
            <a:stCxn id="13" idx="2"/>
            <a:endCxn id="15" idx="0"/>
          </p:cNvCxnSpPr>
          <p:nvPr/>
        </p:nvCxnSpPr>
        <p:spPr bwMode="auto">
          <a:xfrm>
            <a:off x="791580" y="2190904"/>
            <a:ext cx="468052" cy="11300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Obdélník 17"/>
          <p:cNvSpPr/>
          <p:nvPr/>
        </p:nvSpPr>
        <p:spPr bwMode="auto">
          <a:xfrm>
            <a:off x="791580" y="5589240"/>
            <a:ext cx="1728192" cy="7200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  <a:lumOff val="1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PUBLIKACE</a:t>
            </a:r>
            <a:endParaRPr kumimoji="0" lang="en-US" sz="20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" name="Obdélník 18"/>
          <p:cNvSpPr/>
          <p:nvPr/>
        </p:nvSpPr>
        <p:spPr bwMode="auto">
          <a:xfrm>
            <a:off x="2771800" y="4869160"/>
            <a:ext cx="1728192" cy="7200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  <a:lumOff val="1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3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ÚČINNOST</a:t>
            </a:r>
            <a:endParaRPr kumimoji="0" lang="en-US" sz="23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0" name="Obdélník 19"/>
          <p:cNvSpPr/>
          <p:nvPr/>
        </p:nvSpPr>
        <p:spPr bwMode="auto">
          <a:xfrm>
            <a:off x="2389298" y="3320988"/>
            <a:ext cx="144016" cy="14401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2" name="Přímá spojnice se šipkou 21"/>
          <p:cNvCxnSpPr>
            <a:endCxn id="20" idx="2"/>
          </p:cNvCxnSpPr>
          <p:nvPr/>
        </p:nvCxnSpPr>
        <p:spPr bwMode="auto">
          <a:xfrm flipH="1" flipV="1">
            <a:off x="2461306" y="3465004"/>
            <a:ext cx="886558" cy="14041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Pravá složená závorka 23"/>
          <p:cNvSpPr/>
          <p:nvPr/>
        </p:nvSpPr>
        <p:spPr bwMode="auto">
          <a:xfrm rot="16200000">
            <a:off x="1950479" y="2810159"/>
            <a:ext cx="252029" cy="76962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Obdélník 26"/>
          <p:cNvSpPr/>
          <p:nvPr/>
        </p:nvSpPr>
        <p:spPr bwMode="auto">
          <a:xfrm>
            <a:off x="2227744" y="1686848"/>
            <a:ext cx="1408152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  <a:lumOff val="1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LEGISVAKAČNÍ LHŮTA</a:t>
            </a:r>
            <a:endParaRPr kumimoji="0" lang="en-US" sz="12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29" name="Přímá spojnice se šipkou 28"/>
          <p:cNvCxnSpPr>
            <a:stCxn id="27" idx="2"/>
            <a:endCxn id="24" idx="1"/>
          </p:cNvCxnSpPr>
          <p:nvPr/>
        </p:nvCxnSpPr>
        <p:spPr bwMode="auto">
          <a:xfrm flipH="1">
            <a:off x="2076494" y="2190904"/>
            <a:ext cx="855326" cy="87805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Obdélník 30"/>
          <p:cNvSpPr/>
          <p:nvPr/>
        </p:nvSpPr>
        <p:spPr bwMode="auto">
          <a:xfrm>
            <a:off x="6617332" y="5589240"/>
            <a:ext cx="1728192" cy="7200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  <a:lumOff val="1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1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DEROGACE</a:t>
            </a:r>
            <a:endParaRPr kumimoji="0" lang="en-US" sz="21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2" name="Obdélník 31"/>
          <p:cNvSpPr/>
          <p:nvPr/>
        </p:nvSpPr>
        <p:spPr bwMode="auto">
          <a:xfrm>
            <a:off x="7686218" y="1772816"/>
            <a:ext cx="1408152" cy="504056"/>
          </a:xfrm>
          <a:prstGeom prst="rect">
            <a:avLst/>
          </a:prstGeom>
          <a:solidFill>
            <a:srgbClr val="92D050"/>
          </a:solidFill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ČAS</a:t>
            </a:r>
            <a:endParaRPr kumimoji="0" lang="en-US" sz="12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34" name="Přímá spojnice se šipkou 33"/>
          <p:cNvCxnSpPr>
            <a:stCxn id="32" idx="2"/>
          </p:cNvCxnSpPr>
          <p:nvPr/>
        </p:nvCxnSpPr>
        <p:spPr bwMode="auto">
          <a:xfrm>
            <a:off x="8390294" y="2276872"/>
            <a:ext cx="0" cy="7920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Pravá složená závorka 34"/>
          <p:cNvSpPr/>
          <p:nvPr/>
        </p:nvSpPr>
        <p:spPr bwMode="auto">
          <a:xfrm rot="16200000" flipH="1">
            <a:off x="4868909" y="1122514"/>
            <a:ext cx="234025" cy="499101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Obdélník 35"/>
          <p:cNvSpPr/>
          <p:nvPr/>
        </p:nvSpPr>
        <p:spPr bwMode="auto">
          <a:xfrm>
            <a:off x="3473753" y="3807358"/>
            <a:ext cx="3024335" cy="936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PRÁVNÍ NORMA VYVOLÁVÁ PŘEDVÍDANÉ NÁSLEDKY</a:t>
            </a:r>
            <a:endParaRPr kumimoji="0" lang="en-US" sz="18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08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3" grpId="0" animBg="1"/>
      <p:bldP spid="15" grpId="0" animBg="1"/>
      <p:bldP spid="18" grpId="0" animBg="1"/>
      <p:bldP spid="19" grpId="0" animBg="1"/>
      <p:bldP spid="20" grpId="0" animBg="1"/>
      <p:bldP spid="24" grpId="0" animBg="1"/>
      <p:bldP spid="27" grpId="0" animBg="1"/>
      <p:bldP spid="31" grpId="0" animBg="1"/>
      <p:bldP spid="32" grpId="0" animBg="1"/>
      <p:bldP spid="35" grpId="0" animBg="1"/>
      <p:bldP spid="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Legisvakační lhůta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3238"/>
            <a:ext cx="8496944" cy="468009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i="1" dirty="0"/>
              <a:t>Zákon č. 378/2007 Sb., o léčivech a o změnách některých souvisejících zákonů:</a:t>
            </a:r>
            <a:endParaRPr lang="en-US" i="1" dirty="0"/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>
                <a:solidFill>
                  <a:srgbClr val="0070C0"/>
                </a:solidFill>
              </a:rPr>
              <a:t>„Tento </a:t>
            </a:r>
            <a:r>
              <a:rPr lang="cs-CZ" dirty="0">
                <a:solidFill>
                  <a:srgbClr val="0070C0"/>
                </a:solidFill>
              </a:rPr>
              <a:t>zákon nabývá účinnosti dnem jeho vyhlášení.“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/>
              <a:t> </a:t>
            </a:r>
            <a:endParaRPr lang="en-US" dirty="0"/>
          </a:p>
          <a:p>
            <a:pPr marL="0" indent="0">
              <a:buNone/>
            </a:pPr>
            <a:r>
              <a:rPr lang="cs-CZ" i="1" dirty="0"/>
              <a:t>Zákon č. 500/2004 Sb., správní řád (byl publikován 24. 9. 2004):</a:t>
            </a:r>
            <a:endParaRPr lang="en-US" i="1" dirty="0"/>
          </a:p>
          <a:p>
            <a:endParaRPr lang="en-US" dirty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smtClean="0">
                <a:solidFill>
                  <a:srgbClr val="0070C0"/>
                </a:solidFill>
              </a:rPr>
              <a:t>„Tento </a:t>
            </a:r>
            <a:r>
              <a:rPr lang="cs-CZ" dirty="0">
                <a:solidFill>
                  <a:srgbClr val="0070C0"/>
                </a:solidFill>
              </a:rPr>
              <a:t>zákon nabývá účinnosti dnem 1. ledna 2006.“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i="1" dirty="0"/>
              <a:t>Zákon č. 218/2002 Sb., o službě státních zaměstnanců ve správních úřadech a o odměňování těchto zaměstnanců a ostatních zaměstnanců ve správních úřadech (služební zákon):</a:t>
            </a:r>
            <a:endParaRPr lang="en-US" i="1" dirty="0"/>
          </a:p>
          <a:p>
            <a:pPr marL="0" indent="0">
              <a:buNone/>
            </a:pPr>
            <a:r>
              <a:rPr lang="cs-CZ" dirty="0"/>
              <a:t> </a:t>
            </a:r>
            <a:endParaRPr lang="en-US" dirty="0"/>
          </a:p>
          <a:p>
            <a:pPr marL="895350" indent="-895350" algn="just">
              <a:buNone/>
              <a:tabLst>
                <a:tab pos="895350" algn="l"/>
              </a:tabLst>
            </a:pPr>
            <a:r>
              <a:rPr lang="cs-CZ" dirty="0"/>
              <a:t>	</a:t>
            </a:r>
            <a:r>
              <a:rPr lang="cs-CZ" dirty="0" smtClean="0">
                <a:solidFill>
                  <a:srgbClr val="0070C0"/>
                </a:solidFill>
              </a:rPr>
              <a:t>„Tento </a:t>
            </a:r>
            <a:r>
              <a:rPr lang="cs-CZ" dirty="0">
                <a:solidFill>
                  <a:srgbClr val="0070C0"/>
                </a:solidFill>
              </a:rPr>
              <a:t>zákon nabývá účinnosti dnem 1. ledna 2012, s výjimkou ustanovení § 5 odst. 3, § 6 odst. 2, § 9 odst. 3 písm. d) a e) a odst. 4, § 11 až 13, § 32 až 34, § 135, § 136 odst. 2, § 235, § 236 odst. 1 a 2, § 237 odst. 1, 3 a 4, § 242, § 243 odst. 1 až 3, § 252 a přílohy č. 1, která nabývají účinnosti dnem vyhlášení.“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i="1" dirty="0"/>
              <a:t>Vyhláška č. 254/2010 Sb., ze dne 25. srpna 2010, kterou se stanoví seznam vinařských podoblastí, vinařských obcí a viničních tratí:</a:t>
            </a:r>
            <a:endParaRPr lang="en-US" i="1" dirty="0"/>
          </a:p>
          <a:p>
            <a:pPr marL="0" indent="0">
              <a:buNone/>
            </a:pPr>
            <a:r>
              <a:rPr lang="cs-CZ" i="1" dirty="0"/>
              <a:t> </a:t>
            </a:r>
            <a:endParaRPr lang="en-US" i="1" dirty="0"/>
          </a:p>
          <a:p>
            <a:pPr marL="895350" indent="-895350">
              <a:buNone/>
            </a:pPr>
            <a:r>
              <a:rPr lang="cs-CZ" dirty="0" smtClean="0"/>
              <a:t>	</a:t>
            </a:r>
            <a:r>
              <a:rPr lang="cs-CZ" dirty="0" smtClean="0">
                <a:solidFill>
                  <a:srgbClr val="0070C0"/>
                </a:solidFill>
              </a:rPr>
              <a:t>„Tato </a:t>
            </a:r>
            <a:r>
              <a:rPr lang="cs-CZ" dirty="0">
                <a:solidFill>
                  <a:srgbClr val="0070C0"/>
                </a:solidFill>
              </a:rPr>
              <a:t>vyhláška nabývá účinnosti prvním dnem druhého měsíce následujícího po dni jejího vyhlášení</a:t>
            </a:r>
            <a:r>
              <a:rPr lang="cs-CZ" dirty="0" smtClean="0">
                <a:solidFill>
                  <a:srgbClr val="0070C0"/>
                </a:solidFill>
              </a:rPr>
              <a:t>.“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ABFD75-D9EC-448E-9773-6A774347DC14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28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Derogace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b="1" dirty="0" smtClean="0"/>
              <a:t>Derogace: </a:t>
            </a:r>
            <a:r>
              <a:rPr lang="cs-CZ" dirty="0"/>
              <a:t>zánik časové působnosti právní normy do budoucna </a:t>
            </a:r>
            <a:endParaRPr lang="cs-CZ" b="1" dirty="0" smtClean="0"/>
          </a:p>
          <a:p>
            <a:pPr algn="just"/>
            <a:r>
              <a:rPr lang="cs-CZ" b="1" dirty="0" smtClean="0"/>
              <a:t>Abrogace:</a:t>
            </a:r>
            <a:r>
              <a:rPr lang="cs-CZ" dirty="0" smtClean="0"/>
              <a:t> naprosté </a:t>
            </a:r>
            <a:r>
              <a:rPr lang="cs-CZ" dirty="0"/>
              <a:t>zrušení právní normy, nebo úplné zrušení právního </a:t>
            </a:r>
            <a:r>
              <a:rPr lang="cs-CZ" dirty="0" smtClean="0"/>
              <a:t>předpisu</a:t>
            </a:r>
          </a:p>
          <a:p>
            <a:pPr algn="just"/>
            <a:r>
              <a:rPr lang="cs-CZ" b="1" dirty="0" err="1" smtClean="0"/>
              <a:t>Obrogace</a:t>
            </a:r>
            <a:r>
              <a:rPr lang="cs-CZ" b="1" dirty="0" smtClean="0"/>
              <a:t>:</a:t>
            </a:r>
            <a:r>
              <a:rPr lang="cs-CZ" dirty="0" smtClean="0"/>
              <a:t> nahrazení </a:t>
            </a:r>
            <a:r>
              <a:rPr lang="cs-CZ" dirty="0"/>
              <a:t>právní normy normou jinou; </a:t>
            </a:r>
            <a:r>
              <a:rPr lang="cs-CZ" dirty="0" smtClean="0"/>
              <a:t>dnes </a:t>
            </a:r>
            <a:r>
              <a:rPr lang="cs-CZ" dirty="0"/>
              <a:t>se pro tento zásah vžil název </a:t>
            </a:r>
            <a:r>
              <a:rPr lang="cs-CZ" b="1" dirty="0" smtClean="0"/>
              <a:t>novelizace</a:t>
            </a:r>
            <a:r>
              <a:rPr lang="cs-CZ" dirty="0" smtClean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Vnitřní derogační důvod:</a:t>
            </a:r>
          </a:p>
          <a:p>
            <a:pPr marL="457200" lvl="1" indent="0" algn="just">
              <a:buNone/>
            </a:pPr>
            <a:r>
              <a:rPr lang="cs-CZ" sz="1600" dirty="0" smtClean="0"/>
              <a:t>§ 5 nařízení </a:t>
            </a:r>
            <a:r>
              <a:rPr lang="cs-CZ" sz="1600" dirty="0"/>
              <a:t>vlády č. 240/2010 Sb., o povolání vojáků Armády České republiky k záchranným pracím a k likvidaci následků pohromy při povodních v období do 30. září </a:t>
            </a:r>
            <a:r>
              <a:rPr lang="cs-CZ" sz="1600" dirty="0" smtClean="0"/>
              <a:t>2010:</a:t>
            </a:r>
            <a:endParaRPr lang="en-US" sz="1600" dirty="0"/>
          </a:p>
          <a:p>
            <a:r>
              <a:rPr lang="cs-CZ" dirty="0"/>
              <a:t>(1) Toto nařízení nabývá účinnosti dnem jeho vyhlášení.</a:t>
            </a:r>
            <a:endParaRPr lang="en-US" sz="2800" dirty="0"/>
          </a:p>
          <a:p>
            <a:r>
              <a:rPr lang="cs-CZ" dirty="0"/>
              <a:t>(2) Toto nařízení pozbývá platnosti dnem 30. září 2010.</a:t>
            </a:r>
            <a:endParaRPr lang="en-US" sz="2800" dirty="0"/>
          </a:p>
          <a:p>
            <a:pPr lvl="1" algn="just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ABFD75-D9EC-448E-9773-6A774347DC14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14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Derogační klauzule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cs-CZ" b="1" dirty="0"/>
              <a:t>generální derogační </a:t>
            </a:r>
            <a:r>
              <a:rPr lang="cs-CZ" b="1" dirty="0" smtClean="0"/>
              <a:t>klauzule:</a:t>
            </a:r>
          </a:p>
          <a:p>
            <a:pPr lvl="1" algn="just"/>
            <a:r>
              <a:rPr lang="cs-CZ" dirty="0"/>
              <a:t>Vyhláška tato nabývá účinnosti dnem vyhlášení. Tím okamžikem pozbývají platnosti předpisy, jež jsou s ní v rozporu</a:t>
            </a:r>
            <a:r>
              <a:rPr lang="cs-CZ" dirty="0" smtClean="0"/>
              <a:t>.</a:t>
            </a:r>
          </a:p>
          <a:p>
            <a:pPr marL="457200" lvl="1" indent="0" algn="just">
              <a:buNone/>
            </a:pPr>
            <a:endParaRPr lang="en-US" dirty="0"/>
          </a:p>
          <a:p>
            <a:pPr lvl="0"/>
            <a:r>
              <a:rPr lang="cs-CZ" b="1" dirty="0" smtClean="0"/>
              <a:t>generální </a:t>
            </a:r>
            <a:r>
              <a:rPr lang="cs-CZ" b="1" dirty="0"/>
              <a:t>derogační klauzule s demonstrativním </a:t>
            </a:r>
            <a:r>
              <a:rPr lang="cs-CZ" b="1" dirty="0" smtClean="0"/>
              <a:t>výčtem:</a:t>
            </a:r>
          </a:p>
          <a:p>
            <a:pPr lvl="1"/>
            <a:r>
              <a:rPr lang="cs-CZ" dirty="0"/>
              <a:t>Zrušují se všechny předpisy, které upravují věci, na něž se vztahuje tento zákon, zejména:</a:t>
            </a:r>
            <a:endParaRPr lang="en-US" sz="2600" dirty="0"/>
          </a:p>
          <a:p>
            <a:pPr marL="457200" lvl="1" indent="0">
              <a:buNone/>
            </a:pPr>
            <a:r>
              <a:rPr lang="cs-CZ" dirty="0" smtClean="0"/>
              <a:t>	</a:t>
            </a:r>
            <a:r>
              <a:rPr lang="cs-CZ" sz="2000" dirty="0" smtClean="0"/>
              <a:t>1</a:t>
            </a:r>
            <a:r>
              <a:rPr lang="cs-CZ" sz="2000" dirty="0"/>
              <a:t>. zákon č. 84/1906 ř. z., o šeku;</a:t>
            </a:r>
            <a:endParaRPr lang="en-US" sz="2000" dirty="0"/>
          </a:p>
          <a:p>
            <a:pPr marL="0" indent="0">
              <a:buNone/>
            </a:pPr>
            <a:r>
              <a:rPr lang="cs-CZ" sz="2000" dirty="0" smtClean="0"/>
              <a:t>	2</a:t>
            </a:r>
            <a:r>
              <a:rPr lang="cs-CZ" sz="2000" dirty="0"/>
              <a:t>. zákon směnečný č. 1/1928 Sb.;</a:t>
            </a:r>
            <a:endParaRPr lang="en-US" sz="2000" dirty="0"/>
          </a:p>
          <a:p>
            <a:pPr marL="1257300" indent="-361950">
              <a:buNone/>
            </a:pPr>
            <a:r>
              <a:rPr lang="cs-CZ" sz="2000" dirty="0" smtClean="0"/>
              <a:t>3. </a:t>
            </a:r>
            <a:r>
              <a:rPr lang="cs-CZ" sz="2000" dirty="0"/>
              <a:t>vládní nařízení č. 111/1941 Sb., kterým se vydává a zavádí jednotný směnečný řád;</a:t>
            </a:r>
            <a:endParaRPr lang="en-US" sz="2000" dirty="0"/>
          </a:p>
          <a:p>
            <a:pPr marL="1257300" indent="-361950">
              <a:buNone/>
            </a:pPr>
            <a:r>
              <a:rPr lang="cs-CZ" sz="2000" dirty="0" smtClean="0"/>
              <a:t>4</a:t>
            </a:r>
            <a:r>
              <a:rPr lang="cs-CZ" sz="2000" dirty="0"/>
              <a:t>. vládní nařízení č. 372/1941 Sb., kterým se vydává a zavádí jednotný šekový řád;</a:t>
            </a:r>
            <a:endParaRPr lang="en-US" sz="2000" dirty="0"/>
          </a:p>
          <a:p>
            <a:pPr marL="0" indent="0">
              <a:buNone/>
            </a:pPr>
            <a:r>
              <a:rPr lang="cs-CZ" sz="2000" dirty="0" smtClean="0"/>
              <a:t>	5</a:t>
            </a:r>
            <a:r>
              <a:rPr lang="cs-CZ" sz="2000" dirty="0"/>
              <a:t>. zákon směnečný č. 255/1941 Sl. z.;</a:t>
            </a:r>
            <a:endParaRPr lang="en-US" sz="2000" dirty="0"/>
          </a:p>
          <a:p>
            <a:pPr marL="0" indent="0">
              <a:buNone/>
            </a:pPr>
            <a:r>
              <a:rPr lang="cs-CZ" sz="2000" dirty="0" smtClean="0"/>
              <a:t>	6</a:t>
            </a:r>
            <a:r>
              <a:rPr lang="cs-CZ" sz="2000" dirty="0"/>
              <a:t>. zákon šekový č. 256/1941 Sl. z.</a:t>
            </a:r>
            <a:endParaRPr lang="en-US" sz="2000" dirty="0"/>
          </a:p>
          <a:p>
            <a:pPr lvl="1"/>
            <a:endParaRPr lang="cs-CZ" b="1" dirty="0" smtClean="0"/>
          </a:p>
          <a:p>
            <a:pPr lvl="0"/>
            <a:r>
              <a:rPr lang="cs-CZ" b="1" dirty="0" smtClean="0"/>
              <a:t>taxativní </a:t>
            </a:r>
            <a:r>
              <a:rPr lang="cs-CZ" b="1" dirty="0"/>
              <a:t>derogační </a:t>
            </a:r>
            <a:r>
              <a:rPr lang="cs-CZ" b="1" dirty="0" smtClean="0"/>
              <a:t>klauzule</a:t>
            </a:r>
            <a:r>
              <a:rPr lang="cs-CZ" dirty="0" smtClean="0"/>
              <a:t>:</a:t>
            </a:r>
          </a:p>
          <a:p>
            <a:pPr lvl="1"/>
            <a:r>
              <a:rPr lang="cs-CZ" dirty="0"/>
              <a:t>Zrušuje se:</a:t>
            </a:r>
            <a:endParaRPr lang="en-US" sz="2600" dirty="0"/>
          </a:p>
          <a:p>
            <a:pPr marL="1076325" indent="-180975" algn="just">
              <a:buNone/>
            </a:pPr>
            <a:r>
              <a:rPr lang="cs-CZ" dirty="0" smtClean="0"/>
              <a:t>1. Zákon </a:t>
            </a:r>
            <a:r>
              <a:rPr lang="cs-CZ" dirty="0"/>
              <a:t>č. 41/1993 Sb., o ověřování shody opisů nebo kopie s listinou a o ověřování pravosti podpisu okresními a obecními úřady a o vydávání potvrzení orgány obcí a okresními úřady</a:t>
            </a:r>
            <a:r>
              <a:rPr lang="cs-CZ" dirty="0" smtClean="0"/>
              <a:t>.</a:t>
            </a:r>
            <a:endParaRPr lang="cs-CZ" sz="2800" dirty="0"/>
          </a:p>
          <a:p>
            <a:pPr marL="1076325" indent="-180975" algn="just">
              <a:buNone/>
            </a:pPr>
            <a:r>
              <a:rPr lang="cs-CZ" dirty="0" smtClean="0"/>
              <a:t>2</a:t>
            </a:r>
            <a:r>
              <a:rPr lang="cs-CZ" dirty="0"/>
              <a:t>. Zákon č. 15/1997 Sb., kterým se mění a doplňuje zákon České národní rady č. 41/1993 Sb., o ověřování shody opisů nebo kopie s listinou a o ověřování pravosti podpisu obecními úřady a o vydávání potvrzení orgány obcí a okresními úřady.</a:t>
            </a:r>
            <a:endParaRPr lang="en-US" sz="2800" dirty="0"/>
          </a:p>
          <a:p>
            <a:pPr marL="1076325" indent="-180975" algn="just">
              <a:buNone/>
            </a:pPr>
            <a:r>
              <a:rPr lang="cs-CZ" dirty="0" smtClean="0"/>
              <a:t>3</a:t>
            </a:r>
            <a:r>
              <a:rPr lang="cs-CZ" dirty="0"/>
              <a:t>. Vyhláška č. 138/1993 Sb., o stanovení podmínek pro pověření obecních úřadů ověřováním shody opisu nebo kopie s listinou a ověřováním pravosti podpisu.</a:t>
            </a:r>
            <a:endParaRPr lang="en-US" sz="2800" dirty="0"/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ABFD75-D9EC-448E-9773-6A774347DC14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70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Derogace mlčky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i="1" dirty="0"/>
              <a:t>lex superior derogat </a:t>
            </a:r>
            <a:r>
              <a:rPr lang="cs-CZ" i="1" dirty="0" err="1"/>
              <a:t>inferiori</a:t>
            </a:r>
            <a:r>
              <a:rPr lang="cs-CZ" dirty="0"/>
              <a:t> – právní norma vyšší právní síly ruší právní normu s právní silou nižší;</a:t>
            </a:r>
            <a:endParaRPr lang="en-US" dirty="0"/>
          </a:p>
          <a:p>
            <a:pPr lvl="0" algn="just"/>
            <a:r>
              <a:rPr lang="cs-CZ" i="1" dirty="0"/>
              <a:t>lex </a:t>
            </a:r>
            <a:r>
              <a:rPr lang="cs-CZ" i="1" dirty="0" err="1"/>
              <a:t>posterior</a:t>
            </a:r>
            <a:r>
              <a:rPr lang="cs-CZ" i="1" dirty="0"/>
              <a:t> derogat priori</a:t>
            </a:r>
            <a:r>
              <a:rPr lang="cs-CZ" dirty="0"/>
              <a:t> – pozdější právní norma ruší </a:t>
            </a:r>
            <a:r>
              <a:rPr lang="cs-CZ" dirty="0" smtClean="0"/>
              <a:t>dřívější;</a:t>
            </a:r>
            <a:endParaRPr lang="en-US" dirty="0"/>
          </a:p>
          <a:p>
            <a:pPr lvl="0" algn="just"/>
            <a:r>
              <a:rPr lang="cs-CZ" i="1" dirty="0"/>
              <a:t>lex specialis derogat generali</a:t>
            </a:r>
            <a:r>
              <a:rPr lang="cs-CZ" dirty="0"/>
              <a:t> – speciální právní norma ruší právní normu obecnou, avšak pouze pro tyto speciálně (zvláštně) stanovené skutkové podstaty</a:t>
            </a:r>
            <a:r>
              <a:rPr lang="cs-CZ" dirty="0" smtClean="0"/>
              <a:t>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ABFD75-D9EC-448E-9773-6A774347DC14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77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Retroaktivita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Zpětné působení právní normy do minulosti.</a:t>
            </a:r>
          </a:p>
          <a:p>
            <a:pPr lvl="1"/>
            <a:r>
              <a:rPr lang="cs-CZ" b="1" dirty="0" smtClean="0"/>
              <a:t>Pravá retroaktivita</a:t>
            </a:r>
          </a:p>
          <a:p>
            <a:pPr lvl="1"/>
            <a:r>
              <a:rPr lang="cs-CZ" b="1" dirty="0" smtClean="0"/>
              <a:t>Nepravá retroaktivita</a:t>
            </a:r>
          </a:p>
          <a:p>
            <a:pPr marL="0" lvl="1" indent="0" algn="just">
              <a:buNone/>
            </a:pPr>
            <a:endParaRPr lang="cs-CZ" dirty="0" smtClean="0"/>
          </a:p>
          <a:p>
            <a:pPr marL="0" lvl="1" indent="0" algn="just">
              <a:buNone/>
            </a:pPr>
            <a:r>
              <a:rPr lang="cs-CZ" dirty="0" smtClean="0"/>
              <a:t>„O </a:t>
            </a:r>
            <a:r>
              <a:rPr lang="cs-CZ" dirty="0"/>
              <a:t>pravou zpětnou účinnost (retroaktivitu) jde tehdy, </a:t>
            </a:r>
            <a:r>
              <a:rPr lang="cs-CZ" b="1" dirty="0"/>
              <a:t>jestliže se novým právním předpisem má řídit vznik právního vztahu a nároky účastníků z tohoto vztahu také v případě, kdy právní vztah nebo nároky z něj vyplývající vznikly před účinností nového právního předpisu. </a:t>
            </a:r>
            <a:r>
              <a:rPr lang="cs-CZ" dirty="0"/>
              <a:t>Nepravá zpětná účinnost (retroaktivita) znamená, že novým právním předpisem se sice mají řídit i právní vztahy, vzniklé před jeho účinností, </a:t>
            </a:r>
            <a:r>
              <a:rPr lang="cs-CZ" b="1" dirty="0"/>
              <a:t>avšak až ode dne jeho účinnosti</a:t>
            </a:r>
            <a:r>
              <a:rPr lang="cs-CZ" dirty="0"/>
              <a:t>. Nepravá zpětná účinnost tedy ve skutečnosti zpětnou účinností zákona není; problém retroaktivity je problém zpětné účinnosti pravé, u níž platí zásada obecné nepřípustnosti (lex retro non </a:t>
            </a:r>
            <a:r>
              <a:rPr lang="cs-CZ" dirty="0" err="1"/>
              <a:t>agit</a:t>
            </a:r>
            <a:r>
              <a:rPr lang="cs-CZ" dirty="0"/>
              <a:t>), ze které existují striktně omezené výjimky přípustnosti. Naopak u retroaktivity nepravé platí zásada obecné přípustnosti, ze které existují výjimky její nepřípustnosti</a:t>
            </a:r>
            <a:r>
              <a:rPr lang="cs-CZ" dirty="0" smtClean="0"/>
              <a:t>.“ (</a:t>
            </a:r>
            <a:r>
              <a:rPr lang="cs-CZ" dirty="0"/>
              <a:t>9 As 95/2007 – </a:t>
            </a:r>
            <a:r>
              <a:rPr lang="cs-CZ" dirty="0" smtClean="0"/>
              <a:t>69)</a:t>
            </a:r>
            <a:endParaRPr lang="en-US" dirty="0"/>
          </a:p>
          <a:p>
            <a:pPr lvl="1"/>
            <a:endParaRPr lang="en-US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ABFD75-D9EC-448E-9773-6A774347DC14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33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Normální časové působení právní normy</a:t>
            </a:r>
            <a:endParaRPr lang="en-US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ABFD75-D9EC-448E-9773-6A774347DC14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5" name="Šipka doprava 4"/>
          <p:cNvSpPr/>
          <p:nvPr/>
        </p:nvSpPr>
        <p:spPr bwMode="auto">
          <a:xfrm>
            <a:off x="755576" y="3284984"/>
            <a:ext cx="7776864" cy="216024"/>
          </a:xfrm>
          <a:prstGeom prst="rightArrow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7686218" y="1772816"/>
            <a:ext cx="1408152" cy="504056"/>
          </a:xfrm>
          <a:prstGeom prst="rect">
            <a:avLst/>
          </a:prstGeom>
          <a:solidFill>
            <a:srgbClr val="92D050"/>
          </a:solidFill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ČAS</a:t>
            </a:r>
            <a:endParaRPr kumimoji="0" lang="en-US" sz="12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7" name="Přímá spojnice se šipkou 6"/>
          <p:cNvCxnSpPr>
            <a:stCxn id="6" idx="2"/>
          </p:cNvCxnSpPr>
          <p:nvPr/>
        </p:nvCxnSpPr>
        <p:spPr bwMode="auto">
          <a:xfrm>
            <a:off x="8390294" y="2276872"/>
            <a:ext cx="0" cy="7920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Přímá spojnice se šipkou 7"/>
          <p:cNvCxnSpPr/>
          <p:nvPr/>
        </p:nvCxnSpPr>
        <p:spPr bwMode="auto">
          <a:xfrm flipH="1" flipV="1">
            <a:off x="783060" y="4509120"/>
            <a:ext cx="360040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Obdélník 8"/>
          <p:cNvSpPr/>
          <p:nvPr/>
        </p:nvSpPr>
        <p:spPr bwMode="auto">
          <a:xfrm>
            <a:off x="747056" y="2276872"/>
            <a:ext cx="72008" cy="223224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78984" y="5018298"/>
            <a:ext cx="1540688" cy="5442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  <a:lumOff val="1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1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DŘÍVE EXISTUJÍCÍ PRÁVNÍ NORMA</a:t>
            </a:r>
            <a:endParaRPr kumimoji="0" lang="en-US" sz="11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" name="Obdélník 10"/>
          <p:cNvSpPr/>
          <p:nvPr/>
        </p:nvSpPr>
        <p:spPr bwMode="auto">
          <a:xfrm>
            <a:off x="1779991" y="3336228"/>
            <a:ext cx="144016" cy="14401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683568" y="1731586"/>
            <a:ext cx="1408152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  <a:lumOff val="1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1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VZNIK PRÁVNÍHO VZTAHU</a:t>
            </a:r>
            <a:endParaRPr kumimoji="0" lang="en-US" sz="11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13" name="Přímá spojnice se šipkou 12"/>
          <p:cNvCxnSpPr>
            <a:stCxn id="12" idx="2"/>
          </p:cNvCxnSpPr>
          <p:nvPr/>
        </p:nvCxnSpPr>
        <p:spPr bwMode="auto">
          <a:xfrm>
            <a:off x="1387644" y="2235642"/>
            <a:ext cx="468052" cy="11300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9432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63611 -7.40741E-7 " pathEditMode="relative" rAng="0" ptsTypes="AA">
                                      <p:cBhvr>
                                        <p:cTn id="45" dur="6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8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mph" presetSubtype="0" repeatCount="1000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50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1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  <p:bldP spid="11" grpId="1" animBg="1"/>
      <p:bldP spid="11" grpId="2" animBg="1"/>
      <p:bldP spid="11" grpId="3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Právní norma</a:t>
            </a:r>
            <a:endParaRPr lang="en-US" b="1" dirty="0"/>
          </a:p>
        </p:txBody>
      </p:sp>
      <p:sp>
        <p:nvSpPr>
          <p:cNvPr id="3" name="Obdélník 2"/>
          <p:cNvSpPr/>
          <p:nvPr/>
        </p:nvSpPr>
        <p:spPr>
          <a:xfrm>
            <a:off x="467544" y="1772816"/>
            <a:ext cx="80648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cs-CZ" sz="2000" dirty="0" smtClean="0"/>
              <a:t>Nehmotné stanovení příkazů, zákazů a dovolení (norma x normativní věta).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cs-CZ" sz="2000" dirty="0" smtClean="0"/>
              <a:t>Všeobecně závazné, státem vydané, jím garantované a sankcionované pravidlo lidského chování, spočívající v zákazu či dovolení a vyjadřující formálně obecný zájem.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cs-CZ" sz="2000" b="1" dirty="0" smtClean="0"/>
              <a:t>Nejmenší rozumná jednotka právního řádu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cs-CZ" sz="2000" dirty="0" smtClean="0"/>
              <a:t>Právní norma je státem vydávané a jím chráněné obecně závazné (obecné) pravidlo chování, které zakládá práva pro účastníky společenských vztahů určitého druhu a ukládá jim právní povinnosti.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cs-CZ" sz="2000" dirty="0" smtClean="0"/>
              <a:t>Právní norma je obecné pravidlo chování vyjádřené ve zvláštní stanovené nebo uznané formě, jehož zachovávání je vynutitelné státní mocí.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3195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Retroaktivita nepravá</a:t>
            </a:r>
            <a:endParaRPr lang="en-US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ABFD75-D9EC-448E-9773-6A774347DC14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5" name="Šipka doprava 4"/>
          <p:cNvSpPr/>
          <p:nvPr/>
        </p:nvSpPr>
        <p:spPr bwMode="auto">
          <a:xfrm>
            <a:off x="755576" y="3284984"/>
            <a:ext cx="7776864" cy="216024"/>
          </a:xfrm>
          <a:prstGeom prst="rightArrow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7686218" y="1772816"/>
            <a:ext cx="1408152" cy="504056"/>
          </a:xfrm>
          <a:prstGeom prst="rect">
            <a:avLst/>
          </a:prstGeom>
          <a:solidFill>
            <a:srgbClr val="92D050"/>
          </a:solidFill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ČAS</a:t>
            </a:r>
            <a:endParaRPr kumimoji="0" lang="en-US" sz="12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7" name="Přímá spojnice se šipkou 6"/>
          <p:cNvCxnSpPr>
            <a:stCxn id="6" idx="2"/>
          </p:cNvCxnSpPr>
          <p:nvPr/>
        </p:nvCxnSpPr>
        <p:spPr bwMode="auto">
          <a:xfrm>
            <a:off x="8390294" y="2276872"/>
            <a:ext cx="0" cy="7920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Přímá spojnice se šipkou 7"/>
          <p:cNvCxnSpPr/>
          <p:nvPr/>
        </p:nvCxnSpPr>
        <p:spPr bwMode="auto">
          <a:xfrm flipH="1" flipV="1">
            <a:off x="783060" y="4509120"/>
            <a:ext cx="360040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Obdélník 8"/>
          <p:cNvSpPr/>
          <p:nvPr/>
        </p:nvSpPr>
        <p:spPr bwMode="auto">
          <a:xfrm>
            <a:off x="747056" y="2276872"/>
            <a:ext cx="72008" cy="223224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78984" y="5018298"/>
            <a:ext cx="1540688" cy="5442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  <a:lumOff val="1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1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DŘÍVE EXISTUJÍCÍ PRÁVNÍ NORMA</a:t>
            </a:r>
            <a:endParaRPr kumimoji="0" lang="en-US" sz="11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" name="Obdélník 10"/>
          <p:cNvSpPr/>
          <p:nvPr/>
        </p:nvSpPr>
        <p:spPr bwMode="auto">
          <a:xfrm>
            <a:off x="3779912" y="2276872"/>
            <a:ext cx="72008" cy="22322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2987824" y="4842470"/>
            <a:ext cx="1728192" cy="7200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  <a:lumOff val="1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5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VZNIK NOVÉ PRÁVNÍ NORMY</a:t>
            </a:r>
            <a:endParaRPr kumimoji="0" lang="en-US" sz="15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13" name="Přímá spojnice se šipkou 12"/>
          <p:cNvCxnSpPr/>
          <p:nvPr/>
        </p:nvCxnSpPr>
        <p:spPr bwMode="auto">
          <a:xfrm flipH="1" flipV="1">
            <a:off x="3851920" y="4338414"/>
            <a:ext cx="504056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Obdélník 15"/>
          <p:cNvSpPr/>
          <p:nvPr/>
        </p:nvSpPr>
        <p:spPr bwMode="auto">
          <a:xfrm>
            <a:off x="1187624" y="3320988"/>
            <a:ext cx="144016" cy="14401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bdélník 16"/>
          <p:cNvSpPr/>
          <p:nvPr/>
        </p:nvSpPr>
        <p:spPr bwMode="auto">
          <a:xfrm>
            <a:off x="5446973" y="3658530"/>
            <a:ext cx="2603605" cy="1359768"/>
          </a:xfrm>
          <a:prstGeom prst="rect">
            <a:avLst/>
          </a:prstGeom>
          <a:solidFill>
            <a:srgbClr val="92D050"/>
          </a:solidFill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5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V tomto okamžiku se obsah právního vztahu přizpůsobuje nově vzniklé právní normě</a:t>
            </a:r>
            <a:endParaRPr kumimoji="0" lang="en-US" sz="15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18" name="Přímá spojnice se šipkou 17"/>
          <p:cNvCxnSpPr>
            <a:stCxn id="17" idx="1"/>
          </p:cNvCxnSpPr>
          <p:nvPr/>
        </p:nvCxnSpPr>
        <p:spPr bwMode="auto">
          <a:xfrm flipH="1" flipV="1">
            <a:off x="3851920" y="3392996"/>
            <a:ext cx="1595053" cy="9454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Obdélník 18"/>
          <p:cNvSpPr/>
          <p:nvPr/>
        </p:nvSpPr>
        <p:spPr bwMode="auto">
          <a:xfrm>
            <a:off x="1143100" y="1671060"/>
            <a:ext cx="1408152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  <a:lumOff val="1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1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VZNIK PRÁVNÍHO VZTAHU</a:t>
            </a:r>
            <a:endParaRPr kumimoji="0" lang="en-US" sz="11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20" name="Přímá spojnice se šipkou 19"/>
          <p:cNvCxnSpPr>
            <a:stCxn id="19" idx="2"/>
          </p:cNvCxnSpPr>
          <p:nvPr/>
        </p:nvCxnSpPr>
        <p:spPr bwMode="auto">
          <a:xfrm flipH="1">
            <a:off x="1259632" y="2175116"/>
            <a:ext cx="587544" cy="11300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Obdélník 24"/>
          <p:cNvSpPr/>
          <p:nvPr/>
        </p:nvSpPr>
        <p:spPr bwMode="auto">
          <a:xfrm>
            <a:off x="4644008" y="1596988"/>
            <a:ext cx="2603605" cy="1359768"/>
          </a:xfrm>
          <a:prstGeom prst="rect">
            <a:avLst/>
          </a:prstGeom>
          <a:solidFill>
            <a:srgbClr val="92D050"/>
          </a:solidFill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5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Změnil se pouze obsah právního vztahu</a:t>
            </a:r>
            <a:endParaRPr kumimoji="0" lang="en-US" sz="15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27" name="Přímá spojnice se šipkou 26"/>
          <p:cNvCxnSpPr>
            <a:stCxn id="25" idx="3"/>
          </p:cNvCxnSpPr>
          <p:nvPr/>
        </p:nvCxnSpPr>
        <p:spPr bwMode="auto">
          <a:xfrm>
            <a:off x="7247613" y="2276872"/>
            <a:ext cx="1068803" cy="10081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7149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33333E-6 L 0.2757 -3.33333E-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8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9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3500"/>
                                      </p:to>
                                    </p:animClr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C3500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57 4.07407E-6 L 0.77969 4.07407E-6 " pathEditMode="relative" rAng="0" ptsTypes="AA">
                                      <p:cBhvr>
                                        <p:cTn id="78" dur="4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9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16" grpId="0" animBg="1"/>
      <p:bldP spid="16" grpId="1" animBg="1"/>
      <p:bldP spid="16" grpId="2" animBg="1"/>
      <p:bldP spid="16" grpId="3" animBg="1"/>
      <p:bldP spid="17" grpId="0" animBg="1"/>
      <p:bldP spid="19" grpId="0" animBg="1"/>
      <p:bldP spid="2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Retroaktivita pravá</a:t>
            </a:r>
            <a:endParaRPr lang="en-US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ABFD75-D9EC-448E-9773-6A774347DC14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5" name="Šipka doprava 4"/>
          <p:cNvSpPr/>
          <p:nvPr/>
        </p:nvSpPr>
        <p:spPr bwMode="auto">
          <a:xfrm>
            <a:off x="755576" y="3284984"/>
            <a:ext cx="7776864" cy="216024"/>
          </a:xfrm>
          <a:prstGeom prst="rightArrow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7686218" y="1772816"/>
            <a:ext cx="1408152" cy="504056"/>
          </a:xfrm>
          <a:prstGeom prst="rect">
            <a:avLst/>
          </a:prstGeom>
          <a:solidFill>
            <a:srgbClr val="92D050"/>
          </a:solidFill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ČAS</a:t>
            </a:r>
            <a:endParaRPr kumimoji="0" lang="en-US" sz="12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7" name="Přímá spojnice se šipkou 6"/>
          <p:cNvCxnSpPr>
            <a:stCxn id="6" idx="2"/>
          </p:cNvCxnSpPr>
          <p:nvPr/>
        </p:nvCxnSpPr>
        <p:spPr bwMode="auto">
          <a:xfrm>
            <a:off x="8390294" y="2276872"/>
            <a:ext cx="0" cy="7920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Obdélník 7"/>
          <p:cNvSpPr/>
          <p:nvPr/>
        </p:nvSpPr>
        <p:spPr bwMode="auto">
          <a:xfrm>
            <a:off x="1187624" y="3320988"/>
            <a:ext cx="144016" cy="14401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bdélník 8"/>
          <p:cNvSpPr/>
          <p:nvPr/>
        </p:nvSpPr>
        <p:spPr bwMode="auto">
          <a:xfrm>
            <a:off x="87504" y="1686848"/>
            <a:ext cx="1408152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  <a:lumOff val="1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1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VZNIK PRÁVNÍHO VZTAHU</a:t>
            </a:r>
            <a:endParaRPr kumimoji="0" lang="en-US" sz="11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10" name="Přímá spojnice se šipkou 9"/>
          <p:cNvCxnSpPr>
            <a:stCxn id="9" idx="2"/>
          </p:cNvCxnSpPr>
          <p:nvPr/>
        </p:nvCxnSpPr>
        <p:spPr bwMode="auto">
          <a:xfrm>
            <a:off x="791580" y="2190904"/>
            <a:ext cx="468052" cy="11300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Přímá spojnice se šipkou 12"/>
          <p:cNvCxnSpPr/>
          <p:nvPr/>
        </p:nvCxnSpPr>
        <p:spPr bwMode="auto">
          <a:xfrm flipH="1" flipV="1">
            <a:off x="783060" y="4509120"/>
            <a:ext cx="360040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Obdélník 22"/>
          <p:cNvSpPr/>
          <p:nvPr/>
        </p:nvSpPr>
        <p:spPr bwMode="auto">
          <a:xfrm>
            <a:off x="747056" y="2276872"/>
            <a:ext cx="72008" cy="223224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Obdélník 23"/>
          <p:cNvSpPr/>
          <p:nvPr/>
        </p:nvSpPr>
        <p:spPr bwMode="auto">
          <a:xfrm>
            <a:off x="78984" y="5018298"/>
            <a:ext cx="1540688" cy="5442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  <a:lumOff val="1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1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DŘÍVE EXISTUJÍCÍ PRÁVNÍ NORMA</a:t>
            </a:r>
            <a:endParaRPr kumimoji="0" lang="en-US" sz="11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0" name="Obdélník 29"/>
          <p:cNvSpPr/>
          <p:nvPr/>
        </p:nvSpPr>
        <p:spPr bwMode="auto">
          <a:xfrm>
            <a:off x="3779912" y="2276872"/>
            <a:ext cx="72008" cy="22322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Obdélník 30"/>
          <p:cNvSpPr/>
          <p:nvPr/>
        </p:nvSpPr>
        <p:spPr bwMode="auto">
          <a:xfrm>
            <a:off x="2987824" y="4842470"/>
            <a:ext cx="1728192" cy="7200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  <a:lumOff val="1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5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VZNIK NOVÉ PRÁVNÍ NORMY</a:t>
            </a:r>
            <a:endParaRPr kumimoji="0" lang="en-US" sz="15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32" name="Přímá spojnice se šipkou 31"/>
          <p:cNvCxnSpPr/>
          <p:nvPr/>
        </p:nvCxnSpPr>
        <p:spPr bwMode="auto">
          <a:xfrm flipH="1" flipV="1">
            <a:off x="3851920" y="4338414"/>
            <a:ext cx="504056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Obdélník 32"/>
          <p:cNvSpPr/>
          <p:nvPr/>
        </p:nvSpPr>
        <p:spPr bwMode="auto">
          <a:xfrm>
            <a:off x="4644008" y="1596988"/>
            <a:ext cx="2603605" cy="1359768"/>
          </a:xfrm>
          <a:prstGeom prst="rect">
            <a:avLst/>
          </a:prstGeom>
          <a:solidFill>
            <a:srgbClr val="92D050"/>
          </a:solidFill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5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Podle nové normy posuzujeme nejen obsah, ale také podmínky vzniku vztahu</a:t>
            </a:r>
            <a:endParaRPr kumimoji="0" lang="en-US" sz="15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34" name="Přímá spojnice se šipkou 33"/>
          <p:cNvCxnSpPr>
            <a:stCxn id="33" idx="3"/>
          </p:cNvCxnSpPr>
          <p:nvPr/>
        </p:nvCxnSpPr>
        <p:spPr bwMode="auto">
          <a:xfrm>
            <a:off x="7247613" y="2276872"/>
            <a:ext cx="1068803" cy="10081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687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3500"/>
                                      </p:to>
                                    </p:animClr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C3500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0.77188 4.07407E-6 " pathEditMode="relative" rAng="0" ptsTypes="AA">
                                      <p:cBhvr>
                                        <p:cTn id="6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9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8" grpId="1" animBg="1"/>
      <p:bldP spid="8" grpId="2" animBg="1"/>
      <p:bldP spid="9" grpId="0" animBg="1"/>
      <p:bldP spid="23" grpId="0" animBg="1"/>
      <p:bldP spid="24" grpId="0" animBg="1"/>
      <p:bldP spid="30" grpId="0" animBg="1"/>
      <p:bldP spid="31" grpId="0" animBg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Právní norma - působnost</a:t>
            </a:r>
            <a:endParaRPr lang="en-US" b="1" dirty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ČASOVÁ</a:t>
            </a:r>
          </a:p>
          <a:p>
            <a:r>
              <a:rPr lang="cs-CZ" dirty="0"/>
              <a:t>OSOBNÍ (PERSONÁLNÍ)</a:t>
            </a:r>
          </a:p>
          <a:p>
            <a:r>
              <a:rPr lang="cs-CZ" dirty="0"/>
              <a:t>TERITORIÁLNÍ (ÚZEMNÍ; MÍSTNÍ; PROSTOROVÁ)</a:t>
            </a:r>
          </a:p>
          <a:p>
            <a:r>
              <a:rPr lang="cs-CZ" dirty="0"/>
              <a:t>VĚCNÁ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b="1" dirty="0" smtClean="0"/>
              <a:t>Působnost </a:t>
            </a:r>
            <a:r>
              <a:rPr lang="cs-CZ" b="1" dirty="0"/>
              <a:t>vyjadřuje relaci právní normy a skutkových podstat, právní normy a osob - potenciálních adresátů, právní normy a teritoria, právní normy a času</a:t>
            </a:r>
            <a:r>
              <a:rPr lang="cs-CZ" dirty="0"/>
              <a:t>.</a:t>
            </a:r>
            <a:r>
              <a:rPr lang="en-US" dirty="0"/>
              <a:t> 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13E281-8C47-471C-A9D0-8CDE90CAE7F3}" type="slidenum">
              <a:rPr lang="cs-CZ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55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Rozsah působnosti právní normy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4104456"/>
          </a:xfrm>
        </p:spPr>
        <p:txBody>
          <a:bodyPr>
            <a:normAutofit fontScale="92500" lnSpcReduction="10000"/>
          </a:bodyPr>
          <a:lstStyle/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„</a:t>
            </a:r>
            <a:r>
              <a:rPr lang="cs-CZ" sz="2000" dirty="0"/>
              <a:t>Občanský zákoník upravuje majetkové vztahy fyzických a právnických osob, majetkové vztahy mezi těmito osobami a státem, jakož i vztahy vyplývající z práva na ochranu osob, pokud tyto občanskoprávní vztahy neupravují jiné zákony</a:t>
            </a:r>
            <a:r>
              <a:rPr lang="cs-CZ" sz="2000" dirty="0" smtClean="0"/>
              <a:t>.“ (§ 1 odst. 2 občanského zákoníku)</a:t>
            </a:r>
            <a:endParaRPr lang="en-US" sz="2000" dirty="0"/>
          </a:p>
          <a:p>
            <a:pPr algn="just"/>
            <a:r>
              <a:rPr lang="cs-CZ" sz="2000" dirty="0" smtClean="0"/>
              <a:t>„</a:t>
            </a:r>
            <a:r>
              <a:rPr lang="cs-CZ" sz="2000" dirty="0"/>
              <a:t>Je zakázáno vlastníkům domácích zvířat, včetně zvířat ze zájmových chovů a zvířat z farmových chovů zvěře, nechat je volně pobíhat v honitbě mimo vliv svého majitele nebo vedoucího</a:t>
            </a:r>
            <a:r>
              <a:rPr lang="cs-CZ" sz="2000" dirty="0" smtClean="0"/>
              <a:t>.“ (§ 10 odst. 1 zákona o myslivosti)</a:t>
            </a:r>
          </a:p>
          <a:p>
            <a:pPr algn="just"/>
            <a:r>
              <a:rPr lang="cs-CZ" sz="2000" dirty="0"/>
              <a:t>„Za shromáždění ve smyslu tohoto zákona se nepovažují: a) shromáždění osob související s činností státních orgánů upravená jinými právními předpisy; b) shromáždění související s poskytováním služeb; c) jiná shromáždění nesloužící účelu uvedenému v § 1 odst. 2</a:t>
            </a:r>
            <a:r>
              <a:rPr lang="cs-CZ" sz="2000" dirty="0" smtClean="0"/>
              <a:t>.“ (§ 2 zákona o právu shromažďovacím)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ABFD75-D9EC-448E-9773-6A774347DC1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Obdélník 4"/>
          <p:cNvSpPr/>
          <p:nvPr/>
        </p:nvSpPr>
        <p:spPr bwMode="auto">
          <a:xfrm>
            <a:off x="819624" y="1700808"/>
            <a:ext cx="1728192" cy="7200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  <a:lumOff val="1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OBECNÁ</a:t>
            </a:r>
            <a:endParaRPr kumimoji="0" lang="en-US" sz="24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" name="Obdélník 7"/>
          <p:cNvSpPr/>
          <p:nvPr/>
        </p:nvSpPr>
        <p:spPr bwMode="auto">
          <a:xfrm>
            <a:off x="6228184" y="1700808"/>
            <a:ext cx="1728192" cy="7200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  <a:lumOff val="1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VÝJIMEČNÁ</a:t>
            </a:r>
            <a:endParaRPr lang="en-US" sz="2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" name="Obdélník 8"/>
          <p:cNvSpPr/>
          <p:nvPr/>
        </p:nvSpPr>
        <p:spPr bwMode="auto">
          <a:xfrm>
            <a:off x="3491880" y="1700808"/>
            <a:ext cx="1728192" cy="7200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  <a:lumOff val="1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ZVLÁŠTNÍ</a:t>
            </a:r>
            <a:endParaRPr lang="en-US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" name="Šipka dolů 9"/>
          <p:cNvSpPr/>
          <p:nvPr/>
        </p:nvSpPr>
        <p:spPr bwMode="auto">
          <a:xfrm>
            <a:off x="5380674" y="2085694"/>
            <a:ext cx="160603" cy="2207402"/>
          </a:xfrm>
          <a:prstGeom prst="downArrow">
            <a:avLst/>
          </a:prstGeom>
          <a:solidFill>
            <a:srgbClr val="00B0F0">
              <a:alpha val="2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Šipka dolů 10"/>
          <p:cNvSpPr/>
          <p:nvPr/>
        </p:nvSpPr>
        <p:spPr bwMode="auto">
          <a:xfrm>
            <a:off x="5220072" y="2085693"/>
            <a:ext cx="160602" cy="792623"/>
          </a:xfrm>
          <a:prstGeom prst="downArrow">
            <a:avLst/>
          </a:prstGeom>
          <a:solidFill>
            <a:srgbClr val="00B0F0">
              <a:alpha val="23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Šipka dolů 11"/>
          <p:cNvSpPr/>
          <p:nvPr/>
        </p:nvSpPr>
        <p:spPr bwMode="auto">
          <a:xfrm>
            <a:off x="8100392" y="2085694"/>
            <a:ext cx="108012" cy="3168352"/>
          </a:xfrm>
          <a:prstGeom prst="downArrow">
            <a:avLst/>
          </a:prstGeom>
          <a:solidFill>
            <a:srgbClr val="00B0F0">
              <a:alpha val="31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34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5538"/>
            <a:ext cx="8219256" cy="503237"/>
          </a:xfrm>
        </p:spPr>
        <p:txBody>
          <a:bodyPr>
            <a:normAutofit/>
          </a:bodyPr>
          <a:lstStyle/>
          <a:p>
            <a:r>
              <a:rPr lang="cs-CZ" sz="3100" b="1" dirty="0" smtClean="0"/>
              <a:t>Osobní (personální) působnost právní normy</a:t>
            </a:r>
            <a:endParaRPr lang="en-US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Osobní působnost znamená vymezení okruhy adresátů, vůči kterým je právní norma ve vztahu. Stanoví adresáty právní normy, kterým z ní plynou stanovená práva a povinnosti</a:t>
            </a:r>
            <a:r>
              <a:rPr lang="cs-CZ" dirty="0" smtClean="0"/>
              <a:t>.</a:t>
            </a:r>
          </a:p>
          <a:p>
            <a:pPr algn="just"/>
            <a:r>
              <a:rPr lang="cs-CZ" b="1" dirty="0" smtClean="0"/>
              <a:t>Imunitou</a:t>
            </a:r>
            <a:r>
              <a:rPr lang="cs-CZ" dirty="0" smtClean="0"/>
              <a:t> nejčastěji označujeme </a:t>
            </a:r>
            <a:r>
              <a:rPr lang="cs-CZ" dirty="0"/>
              <a:t>vlastnost </a:t>
            </a:r>
            <a:r>
              <a:rPr lang="cs-CZ" dirty="0" smtClean="0"/>
              <a:t>subjektu, díky které je vyňat </a:t>
            </a:r>
            <a:r>
              <a:rPr lang="cs-CZ" dirty="0"/>
              <a:t>z působnosti právní normy, která upravuje odpovědnostní vztah. </a:t>
            </a:r>
            <a:endParaRPr lang="cs-CZ" dirty="0" smtClean="0"/>
          </a:p>
          <a:p>
            <a:pPr lvl="1" algn="just"/>
            <a:r>
              <a:rPr lang="cs-CZ" b="1" dirty="0"/>
              <a:t>Absolutní </a:t>
            </a:r>
            <a:r>
              <a:rPr lang="cs-CZ" b="1" dirty="0" smtClean="0"/>
              <a:t>imunita:</a:t>
            </a:r>
            <a:r>
              <a:rPr lang="cs-CZ" dirty="0" smtClean="0"/>
              <a:t> hmotně </a:t>
            </a:r>
            <a:r>
              <a:rPr lang="cs-CZ" dirty="0"/>
              <a:t>právní </a:t>
            </a:r>
            <a:r>
              <a:rPr lang="cs-CZ" dirty="0" smtClean="0"/>
              <a:t>imunita; Indemnita; Materiální imunita; Hmotněprávní </a:t>
            </a:r>
            <a:r>
              <a:rPr lang="cs-CZ" dirty="0"/>
              <a:t>exempce</a:t>
            </a:r>
            <a:r>
              <a:rPr lang="cs-CZ" dirty="0" smtClean="0"/>
              <a:t>.</a:t>
            </a:r>
          </a:p>
          <a:p>
            <a:pPr lvl="1" algn="just"/>
            <a:r>
              <a:rPr lang="cs-CZ" b="1" dirty="0" smtClean="0"/>
              <a:t>Relativní imunita:</a:t>
            </a:r>
            <a:r>
              <a:rPr lang="cs-CZ" dirty="0" smtClean="0"/>
              <a:t> procesní </a:t>
            </a:r>
            <a:r>
              <a:rPr lang="cs-CZ" dirty="0"/>
              <a:t>exempce.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ABFD75-D9EC-448E-9773-6A774347DC1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03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5538"/>
            <a:ext cx="8219256" cy="503237"/>
          </a:xfrm>
        </p:spPr>
        <p:txBody>
          <a:bodyPr/>
          <a:lstStyle/>
          <a:p>
            <a:r>
              <a:rPr lang="cs-CZ" sz="3100" b="1" dirty="0" smtClean="0"/>
              <a:t>Osobní (personální) působnost právní normy</a:t>
            </a:r>
            <a:endParaRPr lang="en-US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Nejvyšší </a:t>
            </a:r>
            <a:r>
              <a:rPr lang="cs-CZ" dirty="0"/>
              <a:t>správní </a:t>
            </a:r>
            <a:r>
              <a:rPr lang="cs-CZ" dirty="0" smtClean="0"/>
              <a:t>soud: 4 </a:t>
            </a:r>
            <a:r>
              <a:rPr lang="cs-CZ" dirty="0" err="1"/>
              <a:t>Ans</a:t>
            </a:r>
            <a:r>
              <a:rPr lang="cs-CZ" dirty="0"/>
              <a:t> 9/2007 – 197, ze dne 21. května </a:t>
            </a:r>
            <a:r>
              <a:rPr lang="cs-CZ" dirty="0" smtClean="0"/>
              <a:t>2008:</a:t>
            </a:r>
            <a:endParaRPr lang="en-US" dirty="0"/>
          </a:p>
          <a:p>
            <a:pPr marL="0" indent="0" algn="just">
              <a:buNone/>
            </a:pPr>
            <a:r>
              <a:rPr lang="cs-CZ" dirty="0"/>
              <a:t>„Nelze si nepovšimnout, že v argumentaci žalovaného ohledně přípustnosti přezkumu aktů prezidenta republiky ve správním soudnictví dochází ke směšování dvou skutečností: </a:t>
            </a:r>
            <a:r>
              <a:rPr lang="cs-CZ" b="1" dirty="0"/>
              <a:t>absence osobní odpovědnosti</a:t>
            </a:r>
            <a:r>
              <a:rPr lang="cs-CZ" dirty="0"/>
              <a:t> (trestní, správní) prezidenta republiky, zakotvené v čl. 54 odst. 3 Ústavy, je zaměňována za </a:t>
            </a:r>
            <a:r>
              <a:rPr lang="cs-CZ" b="1" dirty="0"/>
              <a:t>absenci jakékoliv kontroly jeho činnosti či přezkoumatelnosti jeho aktů</a:t>
            </a:r>
            <a:r>
              <a:rPr lang="cs-CZ" dirty="0"/>
              <a:t>. Podobné vnímání funkce hlavy státu je v demokratickém právním státě, za který se Česká republika považuje (čl. 1 odst. 1 Ústavy, respektive čl. 2 odst. 1 Listiny), nepřijatelné. Prezident republiky není nad zákonem a ani mimo jeho kontrolu.</a:t>
            </a:r>
            <a:endParaRPr lang="en-US" dirty="0"/>
          </a:p>
          <a:p>
            <a:pPr marL="0" indent="0" algn="just">
              <a:buNone/>
            </a:pPr>
            <a:r>
              <a:rPr lang="cs-CZ" dirty="0"/>
              <a:t>Ustanovení čl. 54 odst. 3 Ústavy je nezbytné vykládat pouze tak, že prezident republiky nemá přímou politickou odpovědnost vůči ostatním mocím ve státě, jakou nese kupříkladu na základě čl. 68 odst. 1 Ústavy vláda. </a:t>
            </a:r>
            <a:r>
              <a:rPr lang="cs-CZ" b="1" dirty="0"/>
              <a:t>Jeho osobní odpovědnost v rovině ústavní, ve své podstatě </a:t>
            </a:r>
            <a:r>
              <a:rPr lang="cs-CZ" b="1" dirty="0" err="1"/>
              <a:t>kvazitrestní</a:t>
            </a:r>
            <a:r>
              <a:rPr lang="cs-CZ" b="1" dirty="0"/>
              <a:t> odpovědnost, je dána jen v mezích odpovědnosti za ústavní delikt velezrady</a:t>
            </a:r>
            <a:r>
              <a:rPr lang="cs-CZ" dirty="0"/>
              <a:t> podle čl. 65 odst. 2 Ústavy a § 96 a n. zákona č. 182/1993 Sb., o Ústavním soudu, ve znění pozdějších předpisů. </a:t>
            </a:r>
            <a:r>
              <a:rPr lang="cs-CZ" b="1" dirty="0"/>
              <a:t>To však neznamená vyloučení přezkumu rozhodnutí prezidenta republiky, která jsou schopna zasáhnout do veřejných subjektivních práv fyzických či právnických osob, z kompetence správních soudů.</a:t>
            </a:r>
            <a:r>
              <a:rPr lang="cs-CZ" dirty="0"/>
              <a:t>“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ABFD75-D9EC-448E-9773-6A774347DC14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3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136" y="1125538"/>
            <a:ext cx="8190664" cy="503237"/>
          </a:xfrm>
        </p:spPr>
        <p:txBody>
          <a:bodyPr/>
          <a:lstStyle/>
          <a:p>
            <a:r>
              <a:rPr lang="cs-CZ" sz="3100" b="1" dirty="0">
                <a:solidFill>
                  <a:srgbClr val="000000"/>
                </a:solidFill>
              </a:rPr>
              <a:t>Osobní (personální) působnost právní normy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7772400" cy="396001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Čl. 27 Ústavy České republiky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(1) Poslance ani senátora </a:t>
            </a:r>
            <a:r>
              <a:rPr lang="cs-CZ" b="1" dirty="0" smtClean="0"/>
              <a:t>nelze postihnout pro hlasování v Poslanecké sněmovně nebo Senátu nebo jejich orgánech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(2) </a:t>
            </a:r>
            <a:r>
              <a:rPr lang="cs-CZ" b="1" dirty="0" smtClean="0"/>
              <a:t>Za projevy učiněné v Poslanecké sněmovně nebo Senátu nebo v jejich orgánech nelze poslance nebo senátora trestně stíhat.</a:t>
            </a:r>
            <a:r>
              <a:rPr lang="cs-CZ" dirty="0" smtClean="0"/>
              <a:t> Poslanec nebo senátor podléhá jen disciplinární pravomoci komory, jejímž je členem.</a:t>
            </a:r>
          </a:p>
          <a:p>
            <a:pPr marL="0" indent="0" algn="just">
              <a:buNone/>
            </a:pPr>
            <a:r>
              <a:rPr lang="cs-CZ" dirty="0" smtClean="0"/>
              <a:t>(3) Za přestupky poslanec nebo senátor podléhá jen disciplinární pravomoci komory, jejímž je členem, pokud zákon nestanoví jinak.</a:t>
            </a:r>
          </a:p>
          <a:p>
            <a:pPr marL="0" indent="0" algn="just">
              <a:buNone/>
            </a:pPr>
            <a:r>
              <a:rPr lang="cs-CZ" dirty="0" smtClean="0"/>
              <a:t>(4) </a:t>
            </a:r>
            <a:r>
              <a:rPr lang="cs-CZ" b="1" dirty="0" smtClean="0"/>
              <a:t>Poslance ani senátora nelze trestně stíhat bez souhlasu komory, jejímž je členem. Odepře-li komora souhlas, je trestní stíhání navždy vyloučeno.</a:t>
            </a:r>
          </a:p>
          <a:p>
            <a:pPr marL="0" indent="0" algn="just">
              <a:buNone/>
            </a:pPr>
            <a:r>
              <a:rPr lang="cs-CZ" b="1" dirty="0" smtClean="0"/>
              <a:t>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ABFD75-D9EC-448E-9773-6A774347DC14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Obdélník 4"/>
          <p:cNvSpPr/>
          <p:nvPr/>
        </p:nvSpPr>
        <p:spPr bwMode="auto">
          <a:xfrm>
            <a:off x="179512" y="5877272"/>
            <a:ext cx="1728192" cy="7200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  <a:lumOff val="1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INDEMNITA</a:t>
            </a:r>
            <a:endParaRPr kumimoji="0" lang="en-US" sz="22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6804248" y="5877272"/>
            <a:ext cx="1728192" cy="7200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  <a:lumOff val="1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3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PROCESNÍ EXEMPCE</a:t>
            </a:r>
            <a:endParaRPr kumimoji="0" lang="en-US" sz="23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Šipka ohnutá nahoru 6"/>
          <p:cNvSpPr/>
          <p:nvPr/>
        </p:nvSpPr>
        <p:spPr bwMode="auto">
          <a:xfrm rot="16200000">
            <a:off x="7488324" y="4869160"/>
            <a:ext cx="2088232" cy="360040"/>
          </a:xfrm>
          <a:prstGeom prst="bentUpArrow">
            <a:avLst/>
          </a:prstGeom>
          <a:solidFill>
            <a:schemeClr val="bg2">
              <a:lumMod val="90000"/>
              <a:lumOff val="1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Šipka ohnutá nahoru 7"/>
          <p:cNvSpPr/>
          <p:nvPr/>
        </p:nvSpPr>
        <p:spPr bwMode="auto">
          <a:xfrm rot="16200000">
            <a:off x="7812360" y="5128600"/>
            <a:ext cx="1152128" cy="288032"/>
          </a:xfrm>
          <a:prstGeom prst="bentUpArrow">
            <a:avLst/>
          </a:prstGeom>
          <a:solidFill>
            <a:schemeClr val="bg2">
              <a:lumMod val="90000"/>
              <a:lumOff val="1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Šipka ohnutá nahoru 8"/>
          <p:cNvSpPr/>
          <p:nvPr/>
        </p:nvSpPr>
        <p:spPr bwMode="auto">
          <a:xfrm rot="5400000" flipH="1">
            <a:off x="-1088042" y="4264503"/>
            <a:ext cx="2851731" cy="316625"/>
          </a:xfrm>
          <a:prstGeom prst="bentUpArrow">
            <a:avLst/>
          </a:prstGeom>
          <a:solidFill>
            <a:schemeClr val="bg2">
              <a:lumMod val="90000"/>
              <a:lumOff val="1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Šipka ohnutá nahoru 9"/>
          <p:cNvSpPr/>
          <p:nvPr/>
        </p:nvSpPr>
        <p:spPr bwMode="auto">
          <a:xfrm rot="5400000" flipH="1">
            <a:off x="-1520088" y="3990768"/>
            <a:ext cx="3427792" cy="288032"/>
          </a:xfrm>
          <a:prstGeom prst="bentUpArrow">
            <a:avLst/>
          </a:prstGeom>
          <a:solidFill>
            <a:schemeClr val="bg2">
              <a:lumMod val="90000"/>
              <a:lumOff val="1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89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b="1" dirty="0" smtClean="0"/>
              <a:t>Územní (teritoriální; prostorová) působnost právní normy</a:t>
            </a:r>
            <a:endParaRPr lang="en-US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Prostorová (místní) působnost (někdy také nazývaná jako teritoriální) právní normy představuje vztah právní normy k určitému území. </a:t>
            </a:r>
            <a:endParaRPr lang="cs-CZ" dirty="0" smtClean="0"/>
          </a:p>
          <a:p>
            <a:pPr algn="just"/>
            <a:r>
              <a:rPr lang="cs-CZ" dirty="0" smtClean="0"/>
              <a:t>Vymezuje</a:t>
            </a:r>
            <a:r>
              <a:rPr lang="cs-CZ" dirty="0"/>
              <a:t>, na kterém území, ale také nad ním (a pod ním) právní normy platí. Stejně jako u následujících typů působnosti, i zde můžeme </a:t>
            </a:r>
            <a:r>
              <a:rPr lang="cs-CZ" dirty="0" smtClean="0"/>
              <a:t>rozlišit: </a:t>
            </a:r>
          </a:p>
          <a:p>
            <a:pPr lvl="1" algn="just"/>
            <a:r>
              <a:rPr lang="cs-CZ" dirty="0" smtClean="0"/>
              <a:t>působnost </a:t>
            </a:r>
            <a:r>
              <a:rPr lang="cs-CZ" dirty="0"/>
              <a:t>celostátní (normy, které působí na celém území republiky) </a:t>
            </a:r>
            <a:endParaRPr lang="cs-CZ" dirty="0" smtClean="0"/>
          </a:p>
          <a:p>
            <a:pPr lvl="1" algn="just"/>
            <a:r>
              <a:rPr lang="cs-CZ" dirty="0" smtClean="0"/>
              <a:t>působnost </a:t>
            </a:r>
            <a:r>
              <a:rPr lang="cs-CZ" dirty="0"/>
              <a:t>lokální (vydávané územními samosprávnými celky). </a:t>
            </a:r>
            <a:endParaRPr lang="cs-CZ" dirty="0" smtClean="0"/>
          </a:p>
          <a:p>
            <a:pPr algn="just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ABFD75-D9EC-448E-9773-6A774347DC1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9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b="1" dirty="0">
                <a:solidFill>
                  <a:srgbClr val="000000"/>
                </a:solidFill>
              </a:rPr>
              <a:t>Územní (teritoriální; prostorová) působnost právní normy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3238"/>
            <a:ext cx="8348985" cy="435768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sz="1800" dirty="0"/>
              <a:t>Vyhláška ministra zahraničních věcí, č. 132/1978 Sb., o Dohodě mezi vládou Československé socialistické republiky a vládou Maďarské lidové republiky o úpravě vodohospodářských otázek na hraničních vodách</a:t>
            </a:r>
            <a:endParaRPr lang="en-US" sz="1800" dirty="0"/>
          </a:p>
          <a:p>
            <a:pPr marL="0" indent="0">
              <a:buNone/>
            </a:pPr>
            <a:r>
              <a:rPr lang="cs-CZ" dirty="0" smtClean="0"/>
              <a:t>Čl.1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Místní působnost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 </a:t>
            </a:r>
            <a:endParaRPr lang="en-US" dirty="0"/>
          </a:p>
          <a:p>
            <a:pPr marL="0" indent="0" algn="just">
              <a:buNone/>
            </a:pPr>
            <a:r>
              <a:rPr lang="cs-CZ" dirty="0"/>
              <a:t>Místní působnost Dohody se vztahuje na hraniční vody, kterými jsou úseky řek a jiných přírodních vodních toků, jakož i kanálů, jimiž probíhají státní hranice (dále jen "hraniční toky"), jakož i povrchové a podzemní vody v profilech, kde je protínají státní hranice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„Změna územního plánu hlavního města Prahy byla vydána v rámci věcné působnosti územního plánu, vymezené v § 10 odst. 2 stavebního zákona. Z definice změny územního plánu coby opatření obecné povahy pak plyne, že změna působí vůči neurčitému okruhu osob. Její prostorová působnost je omezena na území hlavního města Prahy.“ (1 </a:t>
            </a:r>
            <a:r>
              <a:rPr lang="cs-CZ" dirty="0" err="1" smtClean="0"/>
              <a:t>Ao</a:t>
            </a:r>
            <a:r>
              <a:rPr lang="cs-CZ" dirty="0" smtClean="0"/>
              <a:t> 1/2006-74)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ABFD75-D9EC-448E-9773-6A774347DC14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cxnSp>
        <p:nvCxnSpPr>
          <p:cNvPr id="6" name="Přímá spojnice 5"/>
          <p:cNvCxnSpPr/>
          <p:nvPr/>
        </p:nvCxnSpPr>
        <p:spPr bwMode="auto">
          <a:xfrm>
            <a:off x="251520" y="4509120"/>
            <a:ext cx="87129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6669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3558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558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658</TotalTime>
  <Words>1438</Words>
  <Application>Microsoft Office PowerPoint</Application>
  <PresentationFormat>Předvádění na obrazovce (4:3)</PresentationFormat>
  <Paragraphs>176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3558</vt:lpstr>
      <vt:lpstr>BÉŽOVÁ TITL</vt:lpstr>
      <vt:lpstr>Působnost právních norem  Martin Škop</vt:lpstr>
      <vt:lpstr>Právní norma</vt:lpstr>
      <vt:lpstr>Právní norma - působnost</vt:lpstr>
      <vt:lpstr>Rozsah působnosti právní normy</vt:lpstr>
      <vt:lpstr>Osobní (personální) působnost právní normy</vt:lpstr>
      <vt:lpstr>Osobní (personální) působnost právní normy</vt:lpstr>
      <vt:lpstr>Osobní (personální) působnost právní normy</vt:lpstr>
      <vt:lpstr>Územní (teritoriální; prostorová) působnost právní normy</vt:lpstr>
      <vt:lpstr>Územní (teritoriální; prostorová) působnost právní normy</vt:lpstr>
      <vt:lpstr>Věcná působnost právní normy</vt:lpstr>
      <vt:lpstr>Věcná působnost právní normy</vt:lpstr>
      <vt:lpstr>Věcná působnost právní normy</vt:lpstr>
      <vt:lpstr>Časová (temporální) působnost právní normy</vt:lpstr>
      <vt:lpstr>Legisvakační lhůta</vt:lpstr>
      <vt:lpstr>Derogace</vt:lpstr>
      <vt:lpstr>Derogační klauzule</vt:lpstr>
      <vt:lpstr>Derogace mlčky</vt:lpstr>
      <vt:lpstr>Retroaktivita</vt:lpstr>
      <vt:lpstr>Normální časové působení právní normy</vt:lpstr>
      <vt:lpstr>Retroaktivita nepravá</vt:lpstr>
      <vt:lpstr>Retroaktivita pravá</vt:lpstr>
    </vt:vector>
  </TitlesOfParts>
  <Company>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Praktikum tvorby práva Právní jazyk</dc:title>
  <dc:creator>Martin Škop</dc:creator>
  <cp:lastModifiedBy>Martin Škop</cp:lastModifiedBy>
  <cp:revision>44</cp:revision>
  <cp:lastPrinted>2011-09-23T05:35:15Z</cp:lastPrinted>
  <dcterms:created xsi:type="dcterms:W3CDTF">2010-10-05T06:50:29Z</dcterms:created>
  <dcterms:modified xsi:type="dcterms:W3CDTF">2011-09-23T05:35:39Z</dcterms:modified>
</cp:coreProperties>
</file>