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5" r:id="rId46"/>
    <p:sldId id="306" r:id="rId47"/>
    <p:sldId id="307" r:id="rId48"/>
    <p:sldId id="308" r:id="rId49"/>
    <p:sldId id="310" r:id="rId50"/>
    <p:sldId id="313" r:id="rId51"/>
    <p:sldId id="314" r:id="rId52"/>
    <p:sldId id="316" r:id="rId53"/>
    <p:sldId id="317" r:id="rId54"/>
    <p:sldId id="318" r:id="rId55"/>
    <p:sldId id="319" r:id="rId56"/>
    <p:sldId id="320" r:id="rId57"/>
    <p:sldId id="321" r:id="rId58"/>
    <p:sldId id="322" r:id="rId59"/>
    <p:sldId id="323" r:id="rId60"/>
    <p:sldId id="324" r:id="rId61"/>
    <p:sldId id="325" r:id="rId62"/>
    <p:sldId id="326" r:id="rId63"/>
    <p:sldId id="327" r:id="rId64"/>
    <p:sldId id="328" r:id="rId65"/>
    <p:sldId id="329" r:id="rId66"/>
    <p:sldId id="330" r:id="rId67"/>
    <p:sldId id="331" r:id="rId68"/>
    <p:sldId id="332" r:id="rId69"/>
    <p:sldId id="333" r:id="rId70"/>
    <p:sldId id="334" r:id="rId71"/>
    <p:sldId id="335" r:id="rId72"/>
    <p:sldId id="336" r:id="rId73"/>
    <p:sldId id="337" r:id="rId74"/>
    <p:sldId id="338" r:id="rId75"/>
    <p:sldId id="339" r:id="rId76"/>
    <p:sldId id="340" r:id="rId77"/>
    <p:sldId id="341" r:id="rId78"/>
    <p:sldId id="342" r:id="rId79"/>
    <p:sldId id="343" r:id="rId80"/>
    <p:sldId id="344" r:id="rId81"/>
    <p:sldId id="345" r:id="rId82"/>
    <p:sldId id="346" r:id="rId83"/>
    <p:sldId id="347" r:id="rId84"/>
    <p:sldId id="348" r:id="rId8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microsoft.com/office/2006/relationships/legacyDocTextInfo" Target="legacyDocTextInfo.bin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2.wav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3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4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4.wav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28892-28EC-471D-A9FB-601B8E851AB9}" type="datetimeFigureOut">
              <a:rPr lang="en-US"/>
              <a:pPr>
                <a:defRPr/>
              </a:pPr>
              <a:t>9/14/2011</a:t>
            </a:fld>
            <a:endParaRPr lang="en-US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EF5F3-1C8F-41E9-A776-9E8F1EBCF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"/>
    <p:sndAc>
      <p:stSnd>
        <p:snd r:embed="rId2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4F5BF-3AF7-4D1B-B651-390F27B32243}" type="datetimeFigureOut">
              <a:rPr lang="en-US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D1F3D-5368-469D-9B99-7E4128662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"/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4C298-1D34-4F14-AC39-525D3B1BB0AE}" type="datetimeFigureOut">
              <a:rPr lang="en-US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0B84-C287-42B7-AA16-B4ED86BFCA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"/>
    <p:sndAc>
      <p:stSnd>
        <p:snd r:embed="rId1" name="las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E3AD1-6135-490D-B079-2E8EF8AAC4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ver dir="r"/>
    <p:sndAc>
      <p:stSnd>
        <p:snd r:embed="rId1" name="laser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838200" y="2362200"/>
            <a:ext cx="7693025" cy="3724275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32577-E398-4CD7-9687-E33ED3815E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cover dir="r"/>
    <p:sndAc>
      <p:stSnd>
        <p:snd r:embed="rId1" name="las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9BEB1-1744-4B68-A8B6-4030F3B4953B}" type="datetimeFigureOut">
              <a:rPr lang="en-US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6B4F5-6257-4492-A35D-910CCC17FF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"/>
    <p:sndAc>
      <p:stSnd>
        <p:snd r:embed="rId1" name="las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E2E75-F0FD-40E8-B6B3-2E269FECB669}" type="datetimeFigureOut">
              <a:rPr lang="en-US"/>
              <a:pPr>
                <a:defRPr/>
              </a:pPr>
              <a:t>9/14/2011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6C711-BFBD-4E4C-B45B-3B1C29CFF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"/>
    <p:sndAc>
      <p:stSnd>
        <p:snd r:embed="rId2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2409-92EF-46AB-A5C3-39DEB9615F33}" type="datetimeFigureOut">
              <a:rPr lang="en-US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E4AAD-6F5C-42BE-BF2D-FD83E3ACE4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"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2B8F-A79F-46A1-9C7D-2010EB7D840F}" type="datetimeFigureOut">
              <a:rPr lang="en-US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ECFAE-C4B7-4BF0-B618-48652E9E6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"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9AFBC-60CC-4B4F-AF53-241773D1C1E3}" type="datetimeFigureOut">
              <a:rPr lang="en-US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9FCA4-A258-4141-A303-A67C72AA68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"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D6EFB-8AB2-4279-8C26-B612C661CB06}" type="datetimeFigureOut">
              <a:rPr lang="en-US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0811D-B9B2-407E-941A-C433B1A8B1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"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E4535-DEE0-42B6-8DD8-0A512843DCB0}" type="datetimeFigureOut">
              <a:rPr lang="en-US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88C59-8D79-4B4A-BB93-5F5DCF8EFD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over dir="r"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53E03-CD45-44D3-92BF-E1D828A5A9BB}" type="datetimeFigureOut">
              <a:rPr lang="en-US"/>
              <a:pPr>
                <a:defRPr/>
              </a:pPr>
              <a:t>9/14/2011</a:t>
            </a:fld>
            <a:endParaRPr lang="en-US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54F82-4FAD-43C5-BC09-5FE05EB0E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r"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8372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5837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4F9C96-FA81-4CF0-80D4-817D3D6D2C2E}" type="datetimeFigureOut">
              <a:rPr lang="en-US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AB0FF9-9EA7-4154-9DC1-0401FF337A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58377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>
    <p:cover dir="r"/>
    <p:sndAc>
      <p:stSnd>
        <p:snd r:embed="rId15" name="laser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6.wav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6.wav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/>
              <a:t>Civilní právo procesní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cs-CZ" dirty="0" smtClean="0"/>
              <a:t>Petr Lavický</a:t>
            </a:r>
          </a:p>
          <a:p>
            <a:pPr marR="0" eaLnBrk="1" hangingPunct="1"/>
            <a:r>
              <a:rPr lang="cs-CZ" dirty="0" smtClean="0"/>
              <a:t>15. </a:t>
            </a:r>
            <a:r>
              <a:rPr lang="cs-CZ" dirty="0" smtClean="0"/>
              <a:t>9. </a:t>
            </a:r>
            <a:r>
              <a:rPr lang="cs-CZ" dirty="0" smtClean="0"/>
              <a:t>2011</a:t>
            </a:r>
            <a:endParaRPr lang="cs-CZ" dirty="0" smtClean="0"/>
          </a:p>
        </p:txBody>
      </p:sp>
    </p:spTree>
  </p:cSld>
  <p:clrMapOvr>
    <a:masterClrMapping/>
  </p:clrMapOvr>
  <p:transition>
    <p:cover dir="r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Diferenciace nalézacího řízení</a:t>
            </a:r>
          </a:p>
        </p:txBody>
      </p:sp>
      <p:graphicFrame>
        <p:nvGraphicFramePr>
          <p:cNvPr id="11291" name="Group 27"/>
          <p:cNvGraphicFramePr>
            <a:graphicFrameLocks noGrp="1"/>
          </p:cNvGraphicFramePr>
          <p:nvPr>
            <p:ph idx="1"/>
          </p:nvPr>
        </p:nvGraphicFramePr>
        <p:xfrm>
          <a:off x="1116013" y="2420938"/>
          <a:ext cx="7210425" cy="3640138"/>
        </p:xfrm>
        <a:graphic>
          <a:graphicData uri="http://schemas.openxmlformats.org/drawingml/2006/table">
            <a:tbl>
              <a:tblPr/>
              <a:tblGrid>
                <a:gridCol w="3741737"/>
                <a:gridCol w="3468688"/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Sporné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Nesporné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Rozhodnutí - 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deklaratorní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Konstitutivní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Reparační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funkce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Preventivní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funkce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Dvě strany v kontradiktorním postavení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Účastníci nejsou vzájemnými odpůrci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Dispoziční a projednací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zásada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Zásada 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oficiality a vyšetřovací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Nesporná řízení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Nespornou povahu má většina řízení upravených v hlavě páté části třetí OSŘ, např.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Řízení o </a:t>
            </a:r>
            <a:r>
              <a:rPr lang="cs-CZ" sz="2000" b="1" smtClean="0"/>
              <a:t>dědictví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Řízení týkající se </a:t>
            </a:r>
            <a:r>
              <a:rPr lang="cs-CZ" sz="2000" b="1" smtClean="0"/>
              <a:t>nezletilých dětí</a:t>
            </a:r>
            <a:r>
              <a:rPr lang="cs-CZ" sz="2000" smtClean="0"/>
              <a:t> (péče soudu o nezletilé, osvojení atd.)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Řízení týkající se </a:t>
            </a:r>
            <a:r>
              <a:rPr lang="cs-CZ" sz="2000" b="1" smtClean="0"/>
              <a:t>zletilých osob</a:t>
            </a:r>
            <a:r>
              <a:rPr lang="cs-CZ" sz="2000" smtClean="0"/>
              <a:t> (prohlášení za mrtvého, řízení o způsobilosti k právním úkonům atd.)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Řízení ve věcech </a:t>
            </a:r>
            <a:r>
              <a:rPr lang="cs-CZ" sz="2000" b="1" smtClean="0"/>
              <a:t>obchodního práva</a:t>
            </a:r>
            <a:r>
              <a:rPr lang="cs-CZ" sz="2000" b="1" smtClean="0">
                <a:latin typeface="Arial" charset="0"/>
              </a:rPr>
              <a:t> </a:t>
            </a:r>
            <a:r>
              <a:rPr lang="cs-CZ" sz="2000" smtClean="0"/>
              <a:t>upravená v části třetí hlavě V. OSŘ (např. ve věcech obchodního rejstříku)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Nejde však o všechna řízení vypočtená v § 120 odst. 2 OSŘ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Řízení podle části V. OSŘ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Přezkum rozhodnutí správních orgánů v soukromoprávních věcech</a:t>
            </a:r>
          </a:p>
          <a:p>
            <a:pPr eaLnBrk="1" hangingPunct="1"/>
            <a:r>
              <a:rPr lang="cs-CZ" smtClean="0"/>
              <a:t>Hybridní řízení, obsahující prvky nalézací i přezkumné činnosti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4617B"/>
                </a:solidFill>
              </a:rPr>
              <a:t>Pojem exekučního řízení</a:t>
            </a:r>
            <a:endParaRPr lang="cs-CZ" sz="2700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z="2400" b="1" smtClean="0"/>
              <a:t>Nucená realizace práva na plnění z exekučního titulu</a:t>
            </a:r>
            <a:r>
              <a:rPr lang="cs-CZ" sz="2400" smtClean="0"/>
              <a:t> v případě, že dlužník </a:t>
            </a:r>
            <a:r>
              <a:rPr lang="cs-CZ" sz="2400" b="1" smtClean="0"/>
              <a:t>neplnil dobrovolně </a:t>
            </a:r>
          </a:p>
          <a:p>
            <a:pPr lvl="1" eaLnBrk="1" hangingPunct="1"/>
            <a:r>
              <a:rPr lang="cs-CZ" sz="2000" smtClean="0"/>
              <a:t>právo na plnění</a:t>
            </a:r>
          </a:p>
          <a:p>
            <a:pPr lvl="1" eaLnBrk="1" hangingPunct="1"/>
            <a:r>
              <a:rPr lang="cs-CZ" sz="2000" smtClean="0"/>
              <a:t>exekuční titul</a:t>
            </a:r>
          </a:p>
          <a:p>
            <a:pPr lvl="1" eaLnBrk="1" hangingPunct="1"/>
            <a:r>
              <a:rPr lang="cs-CZ" sz="2000" smtClean="0"/>
              <a:t>použití státní donucovací moci</a:t>
            </a:r>
          </a:p>
          <a:p>
            <a:pPr eaLnBrk="1" hangingPunct="1"/>
            <a:r>
              <a:rPr lang="cs-CZ" sz="2400" smtClean="0"/>
              <a:t>EŘ není další nezbytnou fází NŘ</a:t>
            </a:r>
          </a:p>
          <a:p>
            <a:pPr eaLnBrk="1" hangingPunct="1"/>
            <a:r>
              <a:rPr lang="cs-CZ" sz="2400" smtClean="0"/>
              <a:t>Úprava EŘ:</a:t>
            </a:r>
          </a:p>
          <a:p>
            <a:pPr lvl="1" eaLnBrk="1" hangingPunct="1"/>
            <a:r>
              <a:rPr lang="cs-CZ" sz="2000" smtClean="0"/>
              <a:t>část VI. OSŘ (výkon rozhodnutí)</a:t>
            </a:r>
          </a:p>
          <a:p>
            <a:pPr lvl="1" eaLnBrk="1" hangingPunct="1"/>
            <a:r>
              <a:rPr lang="cs-CZ" sz="2000" smtClean="0"/>
              <a:t>exekuční řád (z. č. 120/2001 Sb.) 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Insolvenční řízení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Insolvenční řízení v sobě zahrnuje různé způsoby řešení </a:t>
            </a:r>
            <a:r>
              <a:rPr lang="cs-CZ" sz="2400" b="1" smtClean="0"/>
              <a:t>úpadku</a:t>
            </a:r>
          </a:p>
          <a:p>
            <a:pPr eaLnBrk="1" hangingPunct="1"/>
            <a:r>
              <a:rPr lang="cs-CZ" sz="2400" smtClean="0"/>
              <a:t>Úpadkem je situace, kdy dlužník (úpadce) má </a:t>
            </a:r>
            <a:r>
              <a:rPr lang="cs-CZ" sz="2400" b="1" smtClean="0"/>
              <a:t>více věřitelů</a:t>
            </a:r>
            <a:r>
              <a:rPr lang="cs-CZ" sz="2400" smtClean="0"/>
              <a:t> a </a:t>
            </a:r>
          </a:p>
          <a:p>
            <a:pPr lvl="1" eaLnBrk="1" hangingPunct="1"/>
            <a:r>
              <a:rPr lang="cs-CZ" sz="2000" smtClean="0"/>
              <a:t>buď jeho pasiva převyšují aktiva (</a:t>
            </a:r>
            <a:r>
              <a:rPr lang="cs-CZ" sz="2000" b="1" smtClean="0"/>
              <a:t>předlužení</a:t>
            </a:r>
            <a:r>
              <a:rPr lang="cs-CZ" sz="2000" smtClean="0"/>
              <a:t>), nebo </a:t>
            </a:r>
          </a:p>
          <a:p>
            <a:pPr lvl="1" eaLnBrk="1" hangingPunct="1"/>
            <a:r>
              <a:rPr lang="cs-CZ" sz="2000" smtClean="0"/>
              <a:t>je v </a:t>
            </a:r>
            <a:r>
              <a:rPr lang="cs-CZ" sz="2000" b="1" smtClean="0"/>
              <a:t>platební neschopnosti</a:t>
            </a:r>
          </a:p>
          <a:p>
            <a:pPr eaLnBrk="1" hangingPunct="1"/>
            <a:r>
              <a:rPr lang="cs-CZ" sz="2400" smtClean="0"/>
              <a:t>Prvky nalézacího i vykonávacího řízení</a:t>
            </a:r>
          </a:p>
          <a:p>
            <a:pPr eaLnBrk="1" hangingPunct="1"/>
            <a:r>
              <a:rPr lang="cs-CZ" sz="2400" smtClean="0"/>
              <a:t>Od 1. 1. 2008 insolvenční zákon č. 182/2006 Sb.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Způsoby řešení úpadku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Konkurs</a:t>
            </a:r>
            <a:endParaRPr lang="cs-CZ" smtClean="0"/>
          </a:p>
          <a:p>
            <a:pPr eaLnBrk="1" hangingPunct="1"/>
            <a:r>
              <a:rPr lang="cs-CZ" b="1" smtClean="0"/>
              <a:t>Reorganizace</a:t>
            </a:r>
            <a:endParaRPr lang="cs-CZ" smtClean="0"/>
          </a:p>
          <a:p>
            <a:pPr eaLnBrk="1" hangingPunct="1"/>
            <a:r>
              <a:rPr lang="cs-CZ" b="1" smtClean="0"/>
              <a:t>Oddlužení</a:t>
            </a:r>
          </a:p>
          <a:p>
            <a:pPr eaLnBrk="1" hangingPunct="1"/>
            <a:r>
              <a:rPr lang="cs-CZ" b="1" smtClean="0"/>
              <a:t>Zvláštní způsoby</a:t>
            </a:r>
            <a:r>
              <a:rPr lang="cs-CZ" smtClean="0"/>
              <a:t> předepsané pro určité subjekty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Rozhodčí řízení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/>
              <a:t>Patří mezi alternativní způsoby řešení sporů (</a:t>
            </a:r>
            <a:r>
              <a:rPr lang="cs-CZ" sz="2400" b="1" dirty="0" smtClean="0"/>
              <a:t>ADR</a:t>
            </a:r>
            <a:r>
              <a:rPr lang="cs-CZ" sz="2400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 smtClean="0"/>
              <a:t>Rozhodujícím </a:t>
            </a:r>
            <a:r>
              <a:rPr lang="cs-CZ" sz="2400" dirty="0"/>
              <a:t>orgánem není soud, ale </a:t>
            </a:r>
            <a:r>
              <a:rPr lang="cs-CZ" sz="2400" b="1" dirty="0"/>
              <a:t>rozhodce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/>
              <a:t>Rozhodčí smlouva </a:t>
            </a:r>
            <a:r>
              <a:rPr lang="cs-CZ" sz="2400" dirty="0"/>
              <a:t>– fakultativní smluvní </a:t>
            </a:r>
            <a:r>
              <a:rPr lang="cs-CZ" sz="2400" b="1" dirty="0"/>
              <a:t>přenesení pravomoci</a:t>
            </a:r>
            <a:r>
              <a:rPr lang="cs-CZ" sz="2400" dirty="0"/>
              <a:t> z civilního soudu na </a:t>
            </a:r>
            <a:r>
              <a:rPr lang="cs-CZ" sz="2400" dirty="0" smtClean="0"/>
              <a:t>rozhodce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 smtClean="0"/>
              <a:t>Výsledkem rozhodčího řízení je </a:t>
            </a:r>
            <a:r>
              <a:rPr lang="cs-CZ" sz="2400" b="1" dirty="0" smtClean="0"/>
              <a:t>rozhodčí nález</a:t>
            </a:r>
            <a:r>
              <a:rPr lang="cs-CZ" sz="2400" dirty="0" smtClean="0"/>
              <a:t>, který je pro obě strany </a:t>
            </a:r>
            <a:r>
              <a:rPr lang="cs-CZ" sz="2400" b="1" dirty="0" smtClean="0"/>
              <a:t>závazný</a:t>
            </a:r>
            <a:r>
              <a:rPr lang="cs-CZ" sz="2400" dirty="0" smtClean="0"/>
              <a:t> a může být exekučním</a:t>
            </a:r>
            <a:r>
              <a:rPr lang="cs-CZ" sz="2400" b="1" dirty="0" smtClean="0"/>
              <a:t> titulem</a:t>
            </a:r>
            <a:r>
              <a:rPr lang="cs-CZ" sz="2400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 smtClean="0"/>
              <a:t>Pomocná </a:t>
            </a:r>
            <a:r>
              <a:rPr lang="cs-CZ" sz="2400" dirty="0" smtClean="0"/>
              <a:t>(dožádání) a </a:t>
            </a:r>
            <a:r>
              <a:rPr lang="cs-CZ" sz="2400" b="1" dirty="0" smtClean="0"/>
              <a:t>kontrolní funkce</a:t>
            </a:r>
            <a:r>
              <a:rPr lang="cs-CZ" sz="2400" dirty="0" smtClean="0"/>
              <a:t> (zrušení rozhodčího nálezu, zastavení nařízeného výkonu) obecných soudů</a:t>
            </a:r>
            <a:endParaRPr lang="cs-CZ" sz="24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dirty="0" smtClean="0"/>
              <a:t>Právní úprava – zejm. zákon č. 216/1994 Sb., o rozhodčím řízení a o výkonu rozhodčích nálezů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Zajišťovací řízení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Předběžná opatření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Prétorský smír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Zajištění důkazu, zajištění předmětu důkazního prostředku ve věcech týkajících se práv z duševního vlastnictví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Zřízení soudcovského zástavního práva na nemovitostech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trike="sngStrike" dirty="0"/>
              <a:t>Ochrana pokojného stavu (§ 5 OZ)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FFFF00"/>
                </a:solidFill>
              </a:rPr>
              <a:t>Civilní právo procesní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r>
              <a:rPr lang="cs-CZ" smtClean="0"/>
              <a:t>Část II. </a:t>
            </a:r>
          </a:p>
        </p:txBody>
      </p:sp>
    </p:spTree>
  </p:cSld>
  <p:clrMapOvr>
    <a:masterClrMapping/>
  </p:clrMapOvr>
  <p:transition>
    <p:cover dir="r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Civilní právo procesní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Soubor právních </a:t>
            </a:r>
            <a:r>
              <a:rPr lang="cs-CZ" b="1" smtClean="0"/>
              <a:t>norem</a:t>
            </a:r>
            <a:r>
              <a:rPr lang="cs-CZ" smtClean="0"/>
              <a:t> a právních </a:t>
            </a:r>
            <a:r>
              <a:rPr lang="cs-CZ" b="1" smtClean="0"/>
              <a:t>zásad </a:t>
            </a:r>
            <a:r>
              <a:rPr lang="cs-CZ" smtClean="0"/>
              <a:t>upravujících civilní proces</a:t>
            </a:r>
          </a:p>
          <a:p>
            <a:pPr eaLnBrk="1" hangingPunct="1"/>
            <a:r>
              <a:rPr lang="cs-CZ" smtClean="0"/>
              <a:t>Civilní proces je společenský jev, civilní právo procesní představuje jeho právní úpravu</a:t>
            </a:r>
          </a:p>
          <a:p>
            <a:pPr eaLnBrk="1" hangingPunct="1"/>
            <a:r>
              <a:rPr lang="cs-CZ" smtClean="0"/>
              <a:t>Civilní právo procesní má </a:t>
            </a:r>
            <a:r>
              <a:rPr lang="cs-CZ" b="1" smtClean="0"/>
              <a:t>veřejnoprávní</a:t>
            </a:r>
            <a:r>
              <a:rPr lang="cs-CZ" smtClean="0"/>
              <a:t> povahu – viz základní procesní vztah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11200" indent="-711200" eaLnBrk="1" hangingPunct="1">
              <a:buSzTx/>
              <a:buFont typeface="Wingdings" pitchFamily="2" charset="2"/>
              <a:buAutoNum type="romanUcPeriod"/>
            </a:pPr>
            <a:r>
              <a:rPr lang="cs-CZ" dirty="0" smtClean="0"/>
              <a:t>Civilní proces</a:t>
            </a:r>
          </a:p>
          <a:p>
            <a:pPr marL="711200" indent="-711200" eaLnBrk="1" hangingPunct="1">
              <a:buSzTx/>
              <a:buFont typeface="Wingdings" pitchFamily="2" charset="2"/>
              <a:buAutoNum type="romanUcPeriod"/>
            </a:pPr>
            <a:r>
              <a:rPr lang="cs-CZ" dirty="0" smtClean="0"/>
              <a:t>Civilní právo procesní</a:t>
            </a:r>
          </a:p>
          <a:p>
            <a:pPr marL="711200" indent="-711200" eaLnBrk="1" hangingPunct="1">
              <a:buSzTx/>
              <a:buFont typeface="Wingdings" pitchFamily="2" charset="2"/>
              <a:buAutoNum type="romanUcPeriod"/>
            </a:pPr>
            <a:r>
              <a:rPr lang="cs-CZ" dirty="0" smtClean="0"/>
              <a:t>Právo na spravedlivý proces</a:t>
            </a:r>
          </a:p>
          <a:p>
            <a:pPr marL="711200" indent="-711200" eaLnBrk="1" hangingPunct="1">
              <a:buSzTx/>
              <a:buFont typeface="Wingdings" pitchFamily="2" charset="2"/>
              <a:buAutoNum type="romanUcPeriod"/>
            </a:pPr>
            <a:r>
              <a:rPr lang="cs-CZ" dirty="0" smtClean="0"/>
              <a:t>Principy civilního procesu</a:t>
            </a:r>
          </a:p>
          <a:p>
            <a:pPr marL="711200" indent="-711200" eaLnBrk="1" hangingPunct="1">
              <a:buSzTx/>
              <a:buFont typeface="Wingdings" pitchFamily="2" charset="2"/>
              <a:buAutoNum type="romanUcPeriod"/>
            </a:pPr>
            <a:r>
              <a:rPr lang="cs-CZ" dirty="0" smtClean="0"/>
              <a:t>Subjekty civilního </a:t>
            </a:r>
            <a:r>
              <a:rPr lang="cs-CZ" dirty="0" smtClean="0"/>
              <a:t>procesu</a:t>
            </a:r>
          </a:p>
          <a:p>
            <a:pPr marL="711200" indent="-711200" eaLnBrk="1" hangingPunct="1">
              <a:buSzTx/>
              <a:buFont typeface="Wingdings" pitchFamily="2" charset="2"/>
              <a:buAutoNum type="romanUcPeriod"/>
            </a:pPr>
            <a:r>
              <a:rPr lang="cs-CZ" dirty="0" smtClean="0"/>
              <a:t>Sporné řízení u soudu I. stupně</a:t>
            </a:r>
            <a:endParaRPr lang="cs-CZ" dirty="0" smtClean="0"/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mtClean="0">
                <a:solidFill>
                  <a:srgbClr val="FFFF00"/>
                </a:solidFill>
              </a:rPr>
              <a:t>Právo na spravedlivý proces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r>
              <a:rPr lang="cs-CZ" smtClean="0"/>
              <a:t>Část III.</a:t>
            </a:r>
          </a:p>
        </p:txBody>
      </p:sp>
    </p:spTree>
  </p:cSld>
  <p:clrMapOvr>
    <a:masterClrMapping/>
  </p:clrMapOvr>
  <p:transition>
    <p:cover dir="r"/>
    <p:sndAc>
      <p:stSnd>
        <p:snd r:embed="rId2" name="bomb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Spravedlnost v soudním rozhodování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Spravedlivá aplikace hmotného práva</a:t>
            </a:r>
          </a:p>
          <a:p>
            <a:pPr lvl="1" eaLnBrk="1" hangingPunct="1"/>
            <a:r>
              <a:rPr lang="cs-CZ" smtClean="0"/>
              <a:t>Není součástí práva na spravedlivý proces</a:t>
            </a:r>
          </a:p>
          <a:p>
            <a:pPr eaLnBrk="1" hangingPunct="1"/>
            <a:r>
              <a:rPr lang="cs-CZ" smtClean="0"/>
              <a:t>Spravedlivé řízení</a:t>
            </a:r>
          </a:p>
          <a:p>
            <a:pPr lvl="1" eaLnBrk="1" hangingPunct="1"/>
            <a:r>
              <a:rPr lang="cs-CZ" smtClean="0"/>
              <a:t>Výlučně procesní obsah</a:t>
            </a:r>
          </a:p>
          <a:p>
            <a:pPr lvl="1" eaLnBrk="1" hangingPunct="1"/>
            <a:r>
              <a:rPr lang="cs-CZ" smtClean="0"/>
              <a:t>Podstatou není právo na úspěch v řízení, ale zachování určitých zásad (dílčích oprávnění) garantovaných ústavním pořádkem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Prameny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Čl. 6 odst. 1 Úmluvy o ochraně lidských práv a základních svobod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Aplikuje se ve věcech týkajících se občanských práv a závazků nebo trestních obvinění (autonomní výklad)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Judikatura ESLP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Čl. 14 odst. 1 Mezinárodního paktu o občanských a politických právech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Hlava pátá Listiny základních práv a svobod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Komponenty práva na spravedlivý proces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Právo na přístup k soudu</a:t>
            </a:r>
          </a:p>
          <a:p>
            <a:pPr eaLnBrk="1" hangingPunct="1"/>
            <a:r>
              <a:rPr lang="cs-CZ" smtClean="0"/>
              <a:t>Právo na účinné prostředky nápravy</a:t>
            </a:r>
          </a:p>
          <a:p>
            <a:pPr eaLnBrk="1" hangingPunct="1"/>
            <a:r>
              <a:rPr lang="cs-CZ" smtClean="0"/>
              <a:t>Přiměřená délka řízení</a:t>
            </a:r>
          </a:p>
          <a:p>
            <a:pPr eaLnBrk="1" hangingPunct="1"/>
            <a:r>
              <a:rPr lang="cs-CZ" smtClean="0"/>
              <a:t>Organizační principy</a:t>
            </a:r>
          </a:p>
          <a:p>
            <a:pPr eaLnBrk="1" hangingPunct="1"/>
            <a:r>
              <a:rPr lang="cs-CZ" smtClean="0"/>
              <a:t>Principy týkající se průběhu řízení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Organizační principy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Nezávislost soudu</a:t>
            </a:r>
          </a:p>
          <a:p>
            <a:pPr eaLnBrk="1" hangingPunct="1"/>
            <a:r>
              <a:rPr lang="cs-CZ" smtClean="0"/>
              <a:t>Nestrannost soudu</a:t>
            </a:r>
          </a:p>
          <a:p>
            <a:pPr eaLnBrk="1" hangingPunct="1"/>
            <a:r>
              <a:rPr lang="cs-CZ" smtClean="0"/>
              <a:t>Princip zákonného soudce (včetně zřízení soudu zákonem)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Principy týkající se průběhu řízení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Spravedlnost řízení (obecně)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Princip plné jurisdikce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Zásada rovnosti zbraní a zásady s ní související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Právo být přítomen projednání vlastní věci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Právo být slyšen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Princip kontradiktornosti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Ústavně konformní průběh dokazování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Veřejnost a ústnost jednání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Zásady týkající se rozhodnutí soudu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FFFF00"/>
                </a:solidFill>
              </a:rPr>
              <a:t>Principy civilního procesu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r>
              <a:rPr lang="cs-CZ" smtClean="0"/>
              <a:t>Část IV.</a:t>
            </a:r>
          </a:p>
        </p:txBody>
      </p:sp>
    </p:spTree>
  </p:cSld>
  <p:clrMapOvr>
    <a:masterClrMapping/>
  </p:clrMapOvr>
  <p:transition>
    <p:cover dir="r"/>
    <p:sndAc>
      <p:stSnd>
        <p:snd r:embed="rId2" name="bomb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Přehled zásad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000" smtClean="0"/>
              <a:t>Zásada dispoziční x zásada oficiality</a:t>
            </a:r>
          </a:p>
          <a:p>
            <a:pPr eaLnBrk="1" hangingPunct="1">
              <a:lnSpc>
                <a:spcPct val="90000"/>
              </a:lnSpc>
            </a:pPr>
            <a:r>
              <a:rPr lang="sk-SK" sz="2000" smtClean="0"/>
              <a:t>Zásada projednací x zásada vyšetřovací</a:t>
            </a:r>
          </a:p>
          <a:p>
            <a:pPr eaLnBrk="1" hangingPunct="1">
              <a:lnSpc>
                <a:spcPct val="90000"/>
              </a:lnSpc>
            </a:pPr>
            <a:r>
              <a:rPr lang="sk-SK" sz="2000" smtClean="0"/>
              <a:t>Zásada kontradiktornosti</a:t>
            </a:r>
          </a:p>
          <a:p>
            <a:pPr eaLnBrk="1" hangingPunct="1">
              <a:lnSpc>
                <a:spcPct val="90000"/>
              </a:lnSpc>
            </a:pPr>
            <a:r>
              <a:rPr lang="sk-SK" sz="2000" smtClean="0"/>
              <a:t>Princip jednoty řízení (arbitrárního pořádku) x princip koncentrace řízení</a:t>
            </a:r>
          </a:p>
          <a:p>
            <a:pPr eaLnBrk="1" hangingPunct="1">
              <a:lnSpc>
                <a:spcPct val="90000"/>
              </a:lnSpc>
            </a:pPr>
            <a:r>
              <a:rPr lang="sk-SK" sz="2000" smtClean="0"/>
              <a:t>Zásada ústnosti</a:t>
            </a:r>
          </a:p>
          <a:p>
            <a:pPr eaLnBrk="1" hangingPunct="1">
              <a:lnSpc>
                <a:spcPct val="90000"/>
              </a:lnSpc>
            </a:pPr>
            <a:r>
              <a:rPr lang="sk-SK" sz="2000" smtClean="0"/>
              <a:t>Zásada přímosti</a:t>
            </a:r>
          </a:p>
          <a:p>
            <a:pPr eaLnBrk="1" hangingPunct="1">
              <a:lnSpc>
                <a:spcPct val="90000"/>
              </a:lnSpc>
            </a:pPr>
            <a:r>
              <a:rPr lang="sk-SK" sz="2000" smtClean="0"/>
              <a:t>Zásada volného hodnocení dukazů x legální teorie důkazní</a:t>
            </a:r>
          </a:p>
          <a:p>
            <a:pPr eaLnBrk="1" hangingPunct="1">
              <a:lnSpc>
                <a:spcPct val="90000"/>
              </a:lnSpc>
            </a:pPr>
            <a:r>
              <a:rPr lang="sk-SK" sz="2000" smtClean="0"/>
              <a:t>Zásada materiální pravdy x zásada formální pravdy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Zásada dispoziční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b="1" smtClean="0"/>
              <a:t>Řízení je v rukou účastníků</a:t>
            </a:r>
            <a:r>
              <a:rPr lang="cs-CZ" sz="2000" smtClean="0"/>
              <a:t>, nikoliv soudu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Účastníci mohou tzv. </a:t>
            </a:r>
            <a:r>
              <a:rPr lang="cs-CZ" sz="2000" b="1" smtClean="0"/>
              <a:t>dispozičními úkony</a:t>
            </a:r>
            <a:r>
              <a:rPr lang="cs-CZ" sz="2000" smtClean="0"/>
              <a:t> nakládat (disponovat):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Řízením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Předmětem řízení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Dispoziční úkony, jimiž se </a:t>
            </a:r>
            <a:r>
              <a:rPr lang="cs-CZ" sz="2000" b="1" smtClean="0"/>
              <a:t>nakládá řízením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Žaloba, zpětvzetí žaloby, odvolání, dovolání, žaloba pro zmatečnost a žaloba na obnovu řízení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Dispozice </a:t>
            </a:r>
            <a:r>
              <a:rPr lang="cs-CZ" sz="2000" b="1" smtClean="0"/>
              <a:t>předmětem řízení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Vzájemná žaloba, změna žaloby, soudní smír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Dispoziční zásada se typicky uplatňuje </a:t>
            </a:r>
            <a:r>
              <a:rPr lang="cs-CZ" sz="2000" b="1" smtClean="0"/>
              <a:t>ve sporném řízení</a:t>
            </a:r>
            <a:endParaRPr lang="cs-CZ" sz="2000" smtClean="0"/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Zásada oficiality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Řízení je v rukou soudu</a:t>
            </a:r>
          </a:p>
          <a:p>
            <a:pPr eaLnBrk="1" hangingPunct="1"/>
            <a:r>
              <a:rPr lang="cs-CZ" b="1" smtClean="0"/>
              <a:t>Soud je oprávněn zahájit řízení z vlastního podnětu a stanovit jeho předmět</a:t>
            </a:r>
          </a:p>
          <a:p>
            <a:pPr eaLnBrk="1" hangingPunct="1"/>
            <a:r>
              <a:rPr lang="cs-CZ" smtClean="0"/>
              <a:t>Možnost účastníků činit dispoziční úkony je výrazně omezena</a:t>
            </a:r>
          </a:p>
          <a:p>
            <a:pPr eaLnBrk="1" hangingPunct="1"/>
            <a:r>
              <a:rPr lang="cs-CZ" smtClean="0"/>
              <a:t>Typicky se uplatňuje v řízení nesporném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FF00"/>
                </a:solidFill>
              </a:rPr>
              <a:t>Civilní proces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r>
              <a:rPr lang="cs-CZ" smtClean="0"/>
              <a:t>Část I.</a:t>
            </a:r>
          </a:p>
        </p:txBody>
      </p:sp>
    </p:spTree>
  </p:cSld>
  <p:clrMapOvr>
    <a:masterClrMapping/>
  </p:clrMapOvr>
  <p:transition>
    <p:cover dir="r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Zásada projednací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smtClean="0"/>
              <a:t>Aktivita při zjišťování skutkového stavu je na sporných stranách</a:t>
            </a:r>
            <a:r>
              <a:rPr lang="cs-CZ" smtClean="0"/>
              <a:t>; tato aktivita se týká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Tvrzení rozhodných skutečností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Označování důkazů k prokázání tvrzených skutečností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Povinnost tvrzení – břemeno tvrzení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Povinnost důkazní – břemeno důkazní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Uplatňuje se typicky ve sporném řízení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Zásada vyšetřovací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Odpovědnost za zjištění skutkového stavu nese soud</a:t>
            </a:r>
            <a:r>
              <a:rPr lang="cs-CZ" smtClean="0"/>
              <a:t>; je jeho povinností zjistit rozhodné skutečnosti</a:t>
            </a:r>
          </a:p>
          <a:p>
            <a:pPr eaLnBrk="1" hangingPunct="1"/>
            <a:r>
              <a:rPr lang="cs-CZ" smtClean="0"/>
              <a:t>Neuplatňují se břemeno tvrzení ani břemeno důkazní</a:t>
            </a:r>
          </a:p>
          <a:p>
            <a:pPr eaLnBrk="1" hangingPunct="1"/>
            <a:r>
              <a:rPr lang="cs-CZ" smtClean="0"/>
              <a:t>Používá se ve věcech vyjmenovaných v § 120 odst. 2 OSŘ (především nespory)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Zásada kontradiktornosti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Dvojí význam:</a:t>
            </a:r>
          </a:p>
          <a:p>
            <a:pPr lvl="1" eaLnBrk="1" hangingPunct="1"/>
            <a:r>
              <a:rPr lang="cs-CZ" sz="2000" smtClean="0"/>
              <a:t>Vystihuje postavení stran ve sporném řízení coby </a:t>
            </a:r>
            <a:r>
              <a:rPr lang="cs-CZ" sz="2000" b="1" smtClean="0"/>
              <a:t>vzájemných odpůrců</a:t>
            </a:r>
            <a:r>
              <a:rPr lang="cs-CZ" sz="2000" smtClean="0"/>
              <a:t>; jejich protichůdných zájmů se využívá při zjišťování skutkového stavu (subjektivní odchylka jednoho bude korigována tvrzením druhého) – odvětvová zásada</a:t>
            </a:r>
          </a:p>
          <a:p>
            <a:pPr lvl="1" eaLnBrk="1" hangingPunct="1"/>
            <a:r>
              <a:rPr lang="cs-CZ" sz="2000" smtClean="0"/>
              <a:t>Právo účastníků (nejen sporného, ale i nesporného řízení) </a:t>
            </a:r>
            <a:r>
              <a:rPr lang="cs-CZ" sz="2000" b="1" smtClean="0"/>
              <a:t>vyjádřit se</a:t>
            </a:r>
            <a:r>
              <a:rPr lang="cs-CZ" sz="2000" smtClean="0"/>
              <a:t> ke všem skutečnostem, důkazům, návrhům a právním argumentům – součást práva na spravedlivý proces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Princip jednoty (jednotnosti) řízení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Řízení tvoří jeden celek</a:t>
            </a:r>
          </a:p>
          <a:p>
            <a:pPr eaLnBrk="1" hangingPunct="1"/>
            <a:r>
              <a:rPr lang="cs-CZ" smtClean="0"/>
              <a:t>Posloupnost procesních úkonů není stanovena, určuje ji soud</a:t>
            </a:r>
          </a:p>
          <a:p>
            <a:pPr eaLnBrk="1" hangingPunct="1"/>
            <a:r>
              <a:rPr lang="cs-CZ" smtClean="0"/>
              <a:t>Řízení není rozděleno na určité fáze, do kterých by se soustředila možnost činit určité úkony (např. při uplatnění této zásady může účastník předložit nový návrh i v odvolacím řízení)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Zásada koncentrační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V řízení jsou stanoveny určité úseky, v nichž je zapotřebí učinit určitý procesní úkon, jinak k němu soud nepřihlédne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Platná úprava koncentrace řízení v OSŘ ve sporných věcech § 118b, § 250d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Zásada ústnosti a zásada písemnosti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Zásada ústnosti – v procesu je relevantní pouze to, co účastníci před soudem přednesli ústně (např. klasický římský proces)</a:t>
            </a:r>
          </a:p>
          <a:p>
            <a:pPr eaLnBrk="1" hangingPunct="1"/>
            <a:r>
              <a:rPr lang="cs-CZ" sz="2400" smtClean="0"/>
              <a:t>Zásada písemnosti – to, co nebylo podáno v listinné podobě, jako by neexistovalo (pozdní římský proces, kanonický proces)</a:t>
            </a:r>
          </a:p>
          <a:p>
            <a:pPr eaLnBrk="1" hangingPunct="1"/>
            <a:r>
              <a:rPr lang="cs-CZ" sz="2400" smtClean="0"/>
              <a:t>V současnosti se žádná z těchto zásad neuplatňuje ve vyhraněné podobě; v řízení se vyskytují jak písemná podání, tak i ústní přednesy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Zásada přímosti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Zásada přímosti v objektivním smyslu</a:t>
            </a:r>
          </a:p>
          <a:p>
            <a:pPr lvl="1" eaLnBrk="1" hangingPunct="1"/>
            <a:r>
              <a:rPr lang="cs-CZ" smtClean="0"/>
              <a:t>Dokazování takovými důkazními prostředky, které umožňují co nejbezprostřednější poznání skutkového stavu</a:t>
            </a:r>
          </a:p>
          <a:p>
            <a:pPr eaLnBrk="1" hangingPunct="1"/>
            <a:r>
              <a:rPr lang="cs-CZ" smtClean="0"/>
              <a:t>Zásada přímosti v subjektivním smyslu</a:t>
            </a:r>
          </a:p>
          <a:p>
            <a:pPr lvl="1" eaLnBrk="1" hangingPunct="1"/>
            <a:r>
              <a:rPr lang="cs-CZ" smtClean="0"/>
              <a:t>Soud smí přihlédnout pouze k důkazům, které provedl, a pouze tyto důkazy může hodnotit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Zásada volného hodnocení důkazů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Zákon neukládá soudci, jakou důkazní sílu (věrohodnost) má jednotlivým důkazním prostředkům přiznat</a:t>
            </a:r>
          </a:p>
          <a:p>
            <a:pPr eaLnBrk="1" hangingPunct="1"/>
            <a:r>
              <a:rPr lang="cs-CZ" smtClean="0"/>
              <a:t>Uplatňuje se v současném civilním procesu (ve feudálním procesu naopak platila legální teorie důkazní)</a:t>
            </a:r>
          </a:p>
          <a:p>
            <a:pPr eaLnBrk="1" hangingPunct="1"/>
            <a:r>
              <a:rPr lang="cs-CZ" smtClean="0"/>
              <a:t>§ 132 OSŘ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Zásada materiální pravdy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Proces neklade žádné formální překážky zjišťování skutečného skutkového stavu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Poskytnutí ochrany skutečným subjektivním právům</a:t>
            </a:r>
            <a:r>
              <a:rPr lang="cs-CZ" smtClean="0"/>
              <a:t> je bezpochyby cílem civilního procesu; zjišťování skutkového stavu se však může dít pouze v souladu s principy a normami ovládajícími ten který druh civilního procesu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>
                <a:solidFill>
                  <a:srgbClr val="FFFF00"/>
                </a:solidFill>
              </a:rPr>
              <a:t>Subjekty </a:t>
            </a:r>
            <a:r>
              <a:rPr lang="sk-SK" dirty="0" err="1" smtClean="0">
                <a:solidFill>
                  <a:srgbClr val="FFFF00"/>
                </a:solidFill>
              </a:rPr>
              <a:t>civilního</a:t>
            </a:r>
            <a:r>
              <a:rPr lang="sk-SK" dirty="0" smtClean="0">
                <a:solidFill>
                  <a:srgbClr val="FFFF00"/>
                </a:solidFill>
              </a:rPr>
              <a:t> procesu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r>
              <a:rPr lang="sk-SK" dirty="0" err="1" smtClean="0"/>
              <a:t>Část</a:t>
            </a:r>
            <a:r>
              <a:rPr lang="sk-SK" dirty="0" smtClean="0"/>
              <a:t> V.</a:t>
            </a:r>
            <a:endParaRPr lang="cs-CZ" dirty="0" smtClean="0"/>
          </a:p>
        </p:txBody>
      </p:sp>
    </p:spTree>
  </p:cSld>
  <p:clrMapOvr>
    <a:masterClrMapping/>
  </p:clrMapOvr>
  <p:transition>
    <p:cover dir="r"/>
    <p:sndAc>
      <p:stSnd>
        <p:snd r:embed="rId2" name="bomb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Význam soudního procesu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Právní úprava lidského chování sama nestačí   </a:t>
            </a:r>
            <a:r>
              <a:rPr lang="cs-CZ" smtClean="0">
                <a:sym typeface="Wingdings" pitchFamily="2" charset="2"/>
              </a:rPr>
              <a:t> nutnost</a:t>
            </a:r>
            <a:r>
              <a:rPr lang="cs-CZ" smtClean="0"/>
              <a:t> zajistit plné </a:t>
            </a:r>
            <a:r>
              <a:rPr lang="cs-CZ" b="1" smtClean="0"/>
              <a:t>prosazení</a:t>
            </a:r>
            <a:r>
              <a:rPr lang="cs-CZ" smtClean="0"/>
              <a:t> subjektivních práv (řešení konfliktů)</a:t>
            </a:r>
          </a:p>
          <a:p>
            <a:pPr eaLnBrk="1" hangingPunct="1"/>
            <a:r>
              <a:rPr lang="cs-CZ" smtClean="0"/>
              <a:t>Prostředky:</a:t>
            </a:r>
          </a:p>
          <a:p>
            <a:pPr lvl="1" eaLnBrk="1" hangingPunct="1"/>
            <a:r>
              <a:rPr lang="cs-CZ" b="1" smtClean="0"/>
              <a:t>svépomoc</a:t>
            </a:r>
            <a:r>
              <a:rPr lang="cs-CZ" smtClean="0"/>
              <a:t> </a:t>
            </a:r>
          </a:p>
          <a:p>
            <a:pPr lvl="1" eaLnBrk="1" hangingPunct="1"/>
            <a:r>
              <a:rPr lang="cs-CZ" b="1" smtClean="0"/>
              <a:t>soudní proces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Přehled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400" smtClean="0"/>
              <a:t>Procesní subjekty (subjekty řízení)</a:t>
            </a:r>
          </a:p>
          <a:p>
            <a:pPr lvl="1" eaLnBrk="1" hangingPunct="1">
              <a:lnSpc>
                <a:spcPct val="90000"/>
              </a:lnSpc>
            </a:pPr>
            <a:r>
              <a:rPr lang="sk-SK" sz="2000" smtClean="0"/>
              <a:t>Orgány pověřené poskytováním ochrany</a:t>
            </a:r>
          </a:p>
          <a:p>
            <a:pPr lvl="2" eaLnBrk="1" hangingPunct="1">
              <a:lnSpc>
                <a:spcPct val="90000"/>
              </a:lnSpc>
            </a:pPr>
            <a:r>
              <a:rPr lang="sk-SK" smtClean="0"/>
              <a:t>Soud</a:t>
            </a:r>
          </a:p>
          <a:p>
            <a:pPr lvl="2" eaLnBrk="1" hangingPunct="1">
              <a:lnSpc>
                <a:spcPct val="90000"/>
              </a:lnSpc>
            </a:pPr>
            <a:r>
              <a:rPr lang="sk-SK" smtClean="0"/>
              <a:t>Rozhodce, rozhodčí soud</a:t>
            </a:r>
          </a:p>
          <a:p>
            <a:pPr lvl="1" eaLnBrk="1" hangingPunct="1">
              <a:lnSpc>
                <a:spcPct val="90000"/>
              </a:lnSpc>
            </a:pPr>
            <a:r>
              <a:rPr lang="sk-SK" sz="2000" smtClean="0"/>
              <a:t>Účastníci řízení</a:t>
            </a:r>
          </a:p>
          <a:p>
            <a:pPr lvl="1" eaLnBrk="1" hangingPunct="1">
              <a:lnSpc>
                <a:spcPct val="90000"/>
              </a:lnSpc>
            </a:pPr>
            <a:r>
              <a:rPr lang="sk-SK" sz="2000" smtClean="0"/>
              <a:t>Zvláštní subjekty řízení</a:t>
            </a:r>
          </a:p>
          <a:p>
            <a:pPr lvl="2" eaLnBrk="1" hangingPunct="1">
              <a:lnSpc>
                <a:spcPct val="90000"/>
              </a:lnSpc>
            </a:pPr>
            <a:r>
              <a:rPr lang="sk-SK" smtClean="0"/>
              <a:t>Subjekty hájící veřejný zájem, popř. jiný zájem, odlišný od zájmu účastníku (např. státní zastupitelství)</a:t>
            </a:r>
          </a:p>
          <a:p>
            <a:pPr lvl="2" eaLnBrk="1" hangingPunct="1">
              <a:lnSpc>
                <a:spcPct val="90000"/>
              </a:lnSpc>
            </a:pPr>
            <a:r>
              <a:rPr lang="sk-SK" smtClean="0"/>
              <a:t>Subjekty vykonávající pomocné funkce (např. správce konkursní podstaty, správce dědictví, správce podniku)</a:t>
            </a:r>
          </a:p>
          <a:p>
            <a:pPr eaLnBrk="1" hangingPunct="1">
              <a:lnSpc>
                <a:spcPct val="90000"/>
              </a:lnSpc>
            </a:pPr>
            <a:r>
              <a:rPr lang="sk-SK" sz="2400" smtClean="0"/>
              <a:t>Osoby zúčastněné na řízení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mtClean="0"/>
              <a:t>a) </a:t>
            </a:r>
            <a:r>
              <a:rPr lang="sk-SK" err="1" smtClean="0"/>
              <a:t>Soudy</a:t>
            </a:r>
            <a:endParaRPr lang="sk-SK"/>
          </a:p>
        </p:txBody>
      </p:sp>
      <p:sp>
        <p:nvSpPr>
          <p:cNvPr id="56322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cover dir="r"/>
    <p:sndAc>
      <p:stSnd>
        <p:snd r:embed="rId2" name="camera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Soustava civilních soudů</a:t>
            </a:r>
          </a:p>
        </p:txBody>
      </p:sp>
      <p:graphicFrame>
        <p:nvGraphicFramePr>
          <p:cNvPr id="1026" name="Diagram 2"/>
          <p:cNvGraphicFramePr>
            <a:graphicFrameLocks/>
          </p:cNvGraphicFramePr>
          <p:nvPr>
            <p:ph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>
    <p:cover dir="r"/>
    <p:sndAc>
      <p:stSnd>
        <p:snd r:embed="rId3" name="laser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Pravomoc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b="1" smtClean="0"/>
              <a:t>Pravomoc soudů</a:t>
            </a:r>
            <a:r>
              <a:rPr lang="cs-CZ" sz="2400" smtClean="0"/>
              <a:t> – okruh věcí, které jsou soudy oprávněny a povinny projednávat a rozhodovat</a:t>
            </a:r>
          </a:p>
          <a:p>
            <a:pPr lvl="1" eaLnBrk="1" hangingPunct="1"/>
            <a:r>
              <a:rPr lang="cs-CZ" sz="2000" smtClean="0"/>
              <a:t>Civilní</a:t>
            </a:r>
          </a:p>
          <a:p>
            <a:pPr lvl="1" eaLnBrk="1" hangingPunct="1"/>
            <a:r>
              <a:rPr lang="cs-CZ" sz="2000" smtClean="0"/>
              <a:t>Trestní</a:t>
            </a:r>
          </a:p>
          <a:p>
            <a:pPr lvl="1" eaLnBrk="1" hangingPunct="1"/>
            <a:r>
              <a:rPr lang="cs-CZ" sz="2000" smtClean="0"/>
              <a:t>Správní</a:t>
            </a:r>
          </a:p>
          <a:p>
            <a:pPr lvl="1" eaLnBrk="1" hangingPunct="1"/>
            <a:r>
              <a:rPr lang="cs-CZ" sz="2000" smtClean="0"/>
              <a:t>Ústavní</a:t>
            </a:r>
          </a:p>
          <a:p>
            <a:pPr eaLnBrk="1" hangingPunct="1"/>
            <a:r>
              <a:rPr lang="cs-CZ" sz="2400" b="1" smtClean="0"/>
              <a:t>Civilní pravomoc soudu</a:t>
            </a:r>
            <a:r>
              <a:rPr lang="cs-CZ" sz="2400" smtClean="0"/>
              <a:t> – okruh záležitostí, které jsou soudy oprávněny a povinny rozhodovat v civilním řízení soudním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Civilní pravomoc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§ 7 OSŘ</a:t>
            </a:r>
          </a:p>
          <a:p>
            <a:pPr eaLnBrk="1" hangingPunct="1"/>
            <a:r>
              <a:rPr lang="cs-CZ" smtClean="0"/>
              <a:t>Civilní pravomoc se vztahuje na:</a:t>
            </a:r>
          </a:p>
          <a:p>
            <a:pPr lvl="1" eaLnBrk="1" hangingPunct="1"/>
            <a:r>
              <a:rPr lang="cs-CZ" smtClean="0"/>
              <a:t>Soukromoprávní spory</a:t>
            </a:r>
          </a:p>
          <a:p>
            <a:pPr lvl="1" eaLnBrk="1" hangingPunct="1"/>
            <a:r>
              <a:rPr lang="cs-CZ" smtClean="0"/>
              <a:t>Jiné právní věci</a:t>
            </a:r>
          </a:p>
          <a:p>
            <a:pPr lvl="2" eaLnBrk="1" hangingPunct="1"/>
            <a:r>
              <a:rPr lang="cs-CZ" smtClean="0"/>
              <a:t>Soukromoprávní povahy (nesporná řízení)</a:t>
            </a:r>
          </a:p>
          <a:p>
            <a:pPr lvl="2" eaLnBrk="1" hangingPunct="1"/>
            <a:r>
              <a:rPr lang="cs-CZ" smtClean="0"/>
              <a:t>Veřejnoprávní povahy (např. detenční řízení podle § 200o)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Příslušnost - přehled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smtClean="0"/>
              <a:t>Příslušnost</a:t>
            </a:r>
            <a:r>
              <a:rPr lang="cs-CZ" smtClean="0"/>
              <a:t> určuje </a:t>
            </a:r>
            <a:r>
              <a:rPr lang="cs-CZ" b="1" smtClean="0"/>
              <a:t>konkrétní</a:t>
            </a:r>
            <a:r>
              <a:rPr lang="cs-CZ" smtClean="0"/>
              <a:t> soud, který se má věcí zabývat (z civilní pravomoci pouze </a:t>
            </a:r>
            <a:r>
              <a:rPr lang="cs-CZ" b="1" smtClean="0"/>
              <a:t>obecně</a:t>
            </a:r>
            <a:r>
              <a:rPr lang="cs-CZ" smtClean="0"/>
              <a:t> vyplývá, které věci projednávají a rozhodují soudy v civilním řízení soudním)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Druhy: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Věcná příslušnost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Místní příslušnost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Funkční příslušnost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Kauzální příslušnost</a:t>
            </a:r>
          </a:p>
          <a:p>
            <a:pPr lvl="1" eaLnBrk="1" hangingPunct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Perpetuatio fori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 určení věcné a místní příslušnosti jsou rozhodné </a:t>
            </a:r>
            <a:r>
              <a:rPr lang="cs-CZ" b="1" smtClean="0"/>
              <a:t>okolnosti, které tu byly v době zahájení řízení</a:t>
            </a:r>
          </a:p>
          <a:p>
            <a:pPr eaLnBrk="1" hangingPunct="1"/>
            <a:r>
              <a:rPr lang="cs-CZ" smtClean="0"/>
              <a:t>Jejich pozdější změna nemá na příslušnost vliv (výjimkou je institut </a:t>
            </a:r>
            <a:r>
              <a:rPr lang="cs-CZ" b="1" smtClean="0"/>
              <a:t>přenesení příslušnosti, </a:t>
            </a:r>
            <a:r>
              <a:rPr lang="cs-CZ" smtClean="0"/>
              <a:t>např. § 177 odst. 2 ve věcech péče soudu o nezletilé)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Věcná příslušnost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Věcná příslušnost</a:t>
            </a:r>
            <a:r>
              <a:rPr lang="cs-CZ" dirty="0" smtClean="0"/>
              <a:t> – určuje soudy (článek soudní soustavy), které jsou příslušné projednat a rozhodnout věc jako soudy I. stupně [resp. který druh soudu (okresní, krajský, vrchní, nejvyšší) má věc projednat a rozhodnout]</a:t>
            </a:r>
          </a:p>
          <a:p>
            <a:pPr eaLnBrk="1" hangingPunct="1"/>
            <a:r>
              <a:rPr lang="cs-CZ" dirty="0" smtClean="0"/>
              <a:t>Kritéria</a:t>
            </a:r>
            <a:r>
              <a:rPr lang="cs-CZ" dirty="0" smtClean="0"/>
              <a:t>:</a:t>
            </a:r>
            <a:endParaRPr lang="cs-CZ" i="1" dirty="0" smtClean="0"/>
          </a:p>
          <a:p>
            <a:pPr lvl="1" eaLnBrk="1" hangingPunct="1"/>
            <a:r>
              <a:rPr lang="cs-CZ" i="1" dirty="0" smtClean="0"/>
              <a:t>ratio </a:t>
            </a:r>
            <a:r>
              <a:rPr lang="cs-CZ" i="1" dirty="0" err="1" smtClean="0"/>
              <a:t>valoris</a:t>
            </a:r>
            <a:r>
              <a:rPr lang="cs-CZ" dirty="0" smtClean="0"/>
              <a:t> – hodnota sporu</a:t>
            </a:r>
            <a:endParaRPr lang="cs-CZ" i="1" dirty="0" smtClean="0"/>
          </a:p>
          <a:p>
            <a:pPr lvl="1" eaLnBrk="1" hangingPunct="1"/>
            <a:r>
              <a:rPr lang="cs-CZ" i="1" dirty="0" smtClean="0"/>
              <a:t>ratio </a:t>
            </a:r>
            <a:r>
              <a:rPr lang="cs-CZ" i="1" dirty="0" err="1" smtClean="0"/>
              <a:t>causae</a:t>
            </a:r>
            <a:r>
              <a:rPr lang="cs-CZ" dirty="0" smtClean="0"/>
              <a:t> – povaha věci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Věcná příslušnost II.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Nestanoví-li zákon jinak, jsou zásadně věcně příslušné v prvním stupni </a:t>
            </a:r>
            <a:r>
              <a:rPr lang="cs-CZ" sz="2400" b="1" smtClean="0"/>
              <a:t>okresní soudy</a:t>
            </a:r>
          </a:p>
          <a:p>
            <a:pPr eaLnBrk="1" hangingPunct="1"/>
            <a:r>
              <a:rPr lang="cs-CZ" sz="2400" b="1" smtClean="0"/>
              <a:t>Krajské soudy </a:t>
            </a:r>
            <a:r>
              <a:rPr lang="cs-CZ" sz="2400" smtClean="0"/>
              <a:t>jsou příslušné ve věcech uvedených v § 9 odst. 2 až 4:</a:t>
            </a:r>
          </a:p>
          <a:p>
            <a:pPr lvl="1" eaLnBrk="1" hangingPunct="1"/>
            <a:r>
              <a:rPr lang="cs-CZ" sz="2000" smtClean="0"/>
              <a:t>Nehmotné statky</a:t>
            </a:r>
          </a:p>
          <a:p>
            <a:pPr lvl="1" eaLnBrk="1" hangingPunct="1"/>
            <a:r>
              <a:rPr lang="cs-CZ" sz="2000" smtClean="0"/>
              <a:t>Sociální práva</a:t>
            </a:r>
          </a:p>
          <a:p>
            <a:pPr lvl="1" eaLnBrk="1" hangingPunct="1"/>
            <a:r>
              <a:rPr lang="cs-CZ" sz="2000" smtClean="0"/>
              <a:t>Některé pracovní záležitosti</a:t>
            </a:r>
          </a:p>
          <a:p>
            <a:pPr lvl="1" eaLnBrk="1" hangingPunct="1"/>
            <a:r>
              <a:rPr lang="cs-CZ" sz="2000" smtClean="0"/>
              <a:t>Záležitosti týkající se cizího státu</a:t>
            </a:r>
          </a:p>
          <a:p>
            <a:pPr lvl="1" eaLnBrk="1" hangingPunct="1"/>
            <a:r>
              <a:rPr lang="cs-CZ" sz="2000" smtClean="0"/>
              <a:t>Obchodní věci</a:t>
            </a:r>
          </a:p>
          <a:p>
            <a:pPr lvl="1" eaLnBrk="1" hangingPunct="1"/>
            <a:r>
              <a:rPr lang="cs-CZ" sz="2000" smtClean="0"/>
              <a:t>Insolvenční řízení a incidenční spory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Místní příslušnost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eaLnBrk="1" hangingPunct="1">
              <a:lnSpc>
                <a:spcPct val="90000"/>
              </a:lnSpc>
            </a:pPr>
            <a:r>
              <a:rPr lang="cs-CZ" sz="2400" b="1" smtClean="0"/>
              <a:t>Místní příslušnost </a:t>
            </a:r>
            <a:r>
              <a:rPr lang="cs-CZ" sz="2400" smtClean="0"/>
              <a:t>– vymezuje rozsah působnosti mezi soudy stejného článku soudní soustavy</a:t>
            </a:r>
            <a:endParaRPr lang="cs-CZ" sz="2400" b="1" smtClean="0"/>
          </a:p>
          <a:p>
            <a:pPr marL="1168400" lvl="1" indent="-711200" eaLnBrk="1" hangingPunct="1">
              <a:lnSpc>
                <a:spcPct val="90000"/>
              </a:lnSpc>
            </a:pPr>
            <a:r>
              <a:rPr lang="cs-CZ" sz="2000" b="1" smtClean="0"/>
              <a:t>Obecná místní příslušnost</a:t>
            </a:r>
          </a:p>
          <a:p>
            <a:pPr marL="1168400" lvl="1" indent="-711200" eaLnBrk="1" hangingPunct="1">
              <a:lnSpc>
                <a:spcPct val="90000"/>
              </a:lnSpc>
            </a:pPr>
            <a:r>
              <a:rPr lang="cs-CZ" sz="2000" b="1" smtClean="0"/>
              <a:t>Zvláštní místní příslušnost</a:t>
            </a:r>
            <a:endParaRPr lang="cs-CZ" sz="2000" smtClean="0"/>
          </a:p>
          <a:p>
            <a:pPr marL="1524000" lvl="2" indent="-609600" eaLnBrk="1" hangingPunct="1">
              <a:lnSpc>
                <a:spcPct val="90000"/>
              </a:lnSpc>
            </a:pPr>
            <a:r>
              <a:rPr lang="cs-CZ" smtClean="0"/>
              <a:t>na výběr daná</a:t>
            </a:r>
          </a:p>
          <a:p>
            <a:pPr marL="1524000" lvl="2" indent="-609600" eaLnBrk="1" hangingPunct="1">
              <a:lnSpc>
                <a:spcPct val="90000"/>
              </a:lnSpc>
            </a:pPr>
            <a:r>
              <a:rPr lang="cs-CZ" smtClean="0"/>
              <a:t>výlučná</a:t>
            </a:r>
          </a:p>
          <a:p>
            <a:pPr marL="2336800" lvl="4" indent="-508000" eaLnBrk="1" hangingPunct="1">
              <a:lnSpc>
                <a:spcPct val="90000"/>
              </a:lnSpc>
            </a:pPr>
            <a:r>
              <a:rPr lang="cs-CZ" sz="1600" smtClean="0"/>
              <a:t>§ 88</a:t>
            </a:r>
          </a:p>
          <a:p>
            <a:pPr marL="2336800" lvl="4" indent="-508000" eaLnBrk="1" hangingPunct="1">
              <a:lnSpc>
                <a:spcPct val="90000"/>
              </a:lnSpc>
            </a:pPr>
            <a:r>
              <a:rPr lang="cs-CZ" sz="1600" smtClean="0"/>
              <a:t>§ 89 (místní příslušnost k řízení o spojených věcech a o vzájemné žalobě)</a:t>
            </a:r>
          </a:p>
          <a:p>
            <a:pPr marL="812800" indent="-812800" eaLnBrk="1" hangingPunct="1">
              <a:lnSpc>
                <a:spcPct val="90000"/>
              </a:lnSpc>
            </a:pPr>
            <a:r>
              <a:rPr lang="cs-CZ" sz="2400" smtClean="0"/>
              <a:t>Prorogace v obchodních věcech (§ 89a)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Druhy soudního procesu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Soudnictví </a:t>
            </a:r>
          </a:p>
          <a:p>
            <a:pPr lvl="1" eaLnBrk="1" hangingPunct="1"/>
            <a:r>
              <a:rPr lang="cs-CZ" smtClean="0"/>
              <a:t>civilní</a:t>
            </a:r>
          </a:p>
          <a:p>
            <a:pPr lvl="1" eaLnBrk="1" hangingPunct="1"/>
            <a:r>
              <a:rPr lang="cs-CZ" smtClean="0"/>
              <a:t>trestní</a:t>
            </a:r>
          </a:p>
          <a:p>
            <a:pPr lvl="1" eaLnBrk="1" hangingPunct="1"/>
            <a:r>
              <a:rPr lang="cs-CZ" smtClean="0"/>
              <a:t>správní</a:t>
            </a:r>
          </a:p>
          <a:p>
            <a:pPr lvl="1" eaLnBrk="1" hangingPunct="1"/>
            <a:r>
              <a:rPr lang="cs-CZ" smtClean="0"/>
              <a:t>ústavní </a:t>
            </a:r>
          </a:p>
          <a:p>
            <a:pPr eaLnBrk="1" hangingPunct="1"/>
            <a:r>
              <a:rPr lang="cs-CZ" smtClean="0"/>
              <a:t>Předmět </a:t>
            </a:r>
            <a:r>
              <a:rPr lang="cs-CZ" b="1" smtClean="0"/>
              <a:t>civilního</a:t>
            </a:r>
            <a:r>
              <a:rPr lang="cs-CZ" smtClean="0"/>
              <a:t> procesu</a:t>
            </a:r>
          </a:p>
          <a:p>
            <a:pPr lvl="1" eaLnBrk="1" hangingPunct="1"/>
            <a:r>
              <a:rPr lang="cs-CZ" smtClean="0"/>
              <a:t>spory a jiné právní věci vyplývající ze </a:t>
            </a:r>
            <a:r>
              <a:rPr lang="cs-CZ" b="1" smtClean="0"/>
              <a:t>soukromoprávních vztahů </a:t>
            </a:r>
            <a:r>
              <a:rPr lang="cs-CZ" smtClean="0"/>
              <a:t>(§ 7 OSŘ)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Funkční příslušnost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b="1" smtClean="0"/>
              <a:t>Funkční příslušnost </a:t>
            </a:r>
            <a:r>
              <a:rPr lang="cs-CZ" sz="2400" smtClean="0"/>
              <a:t>– určuje, který soud rozhoduje o opravných prostředcích (§ 10, § 10a)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 odvolání proti OS      KS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 odvolání proti KS       VS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 dovolání proti rozhodnutí odvolacího soudu (KS i VS) rozhoduje Nejvyšší soud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 žalobě pro zmatečnost a žalobě na obnovu zásadně rozhoduje soud, který o věci rozhodoval v prvním stupni (§ 235a)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3563938" y="2708275"/>
            <a:ext cx="215900" cy="73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3563938" y="3068638"/>
            <a:ext cx="215900" cy="73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Kauzální příslušnost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Svěřuje projednávání věcí určitého druhu k tomu účelu zvláště určeným soudům, které však zůstávají součástí dané soudní soustavy </a:t>
            </a:r>
          </a:p>
          <a:p>
            <a:pPr eaLnBrk="1" hangingPunct="1"/>
            <a:r>
              <a:rPr lang="cs-CZ" smtClean="0"/>
              <a:t>Dříve Krajské obchodní soudy</a:t>
            </a:r>
          </a:p>
          <a:p>
            <a:pPr eaLnBrk="1" hangingPunct="1"/>
            <a:r>
              <a:rPr lang="cs-CZ" smtClean="0"/>
              <a:t>Nyní příslušnost Městského soudu v Praze ve věcech průmyslového vlastnictví podle § 6 zákona č. 221/2006 Sb., o vymáhání práv z průmyslového vlastnictví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b) Účastníci </a:t>
            </a:r>
            <a:r>
              <a:rPr lang="cs-CZ"/>
              <a:t>řízení</a:t>
            </a:r>
          </a:p>
        </p:txBody>
      </p:sp>
      <p:sp>
        <p:nvSpPr>
          <p:cNvPr id="68610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cover dir="r"/>
    <p:sndAc>
      <p:stSnd>
        <p:snd r:embed="rId2" name="camer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otázky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Kdo je účastníkem konkrétního řízení?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Je účastník způsobilý být účastníkem a má procesní způsobilost?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Je účastník věcně legitimován?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1) Kdo je účastníkem řízení?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cs-CZ" smtClean="0"/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Definice účastníků řízení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1. definice: účastníky jsou </a:t>
            </a:r>
            <a:r>
              <a:rPr lang="cs-CZ" b="1" smtClean="0"/>
              <a:t>žalobce a žalovaný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Platí ve </a:t>
            </a:r>
            <a:r>
              <a:rPr lang="cs-CZ" b="1" smtClean="0"/>
              <a:t>sporném</a:t>
            </a:r>
            <a:r>
              <a:rPr lang="cs-CZ" smtClean="0"/>
              <a:t> řízení (§ 90)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2. definice: účastníky jsou </a:t>
            </a:r>
            <a:r>
              <a:rPr lang="cs-CZ" b="1" smtClean="0"/>
              <a:t>navrhovatel a ti, o jejichž právech a povinnostech má být v řízení jednáno</a:t>
            </a:r>
            <a:r>
              <a:rPr lang="cs-CZ" smtClean="0"/>
              <a:t> (§ 94 odst. 1)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Platí pro nesporná řízení, která lze zahájit i bez návrhu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3. definice: účastníky jsou </a:t>
            </a:r>
            <a:r>
              <a:rPr lang="cs-CZ" b="1" smtClean="0"/>
              <a:t>navrhovatel a ti, které zákon za účastníky označuje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a) Účastníci sporného řízení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cs-CZ" smtClean="0"/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Definice účastníků (§ 90)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Účastníci sporného řízení = </a:t>
            </a:r>
            <a:r>
              <a:rPr lang="cs-CZ" b="1" smtClean="0"/>
              <a:t>procesní strany</a:t>
            </a:r>
          </a:p>
          <a:p>
            <a:pPr lvl="1" eaLnBrk="1" hangingPunct="1"/>
            <a:r>
              <a:rPr lang="cs-CZ" smtClean="0"/>
              <a:t>Strana žalující</a:t>
            </a:r>
          </a:p>
          <a:p>
            <a:pPr lvl="1" eaLnBrk="1" hangingPunct="1"/>
            <a:r>
              <a:rPr lang="cs-CZ" smtClean="0"/>
              <a:t>Strana žalovaná</a:t>
            </a:r>
          </a:p>
          <a:p>
            <a:pPr eaLnBrk="1" hangingPunct="1"/>
            <a:r>
              <a:rPr lang="cs-CZ" b="1" smtClean="0"/>
              <a:t>Princip dvou stran v kontradiktorním postavení</a:t>
            </a:r>
          </a:p>
          <a:p>
            <a:pPr lvl="1" eaLnBrk="1" hangingPunct="1"/>
            <a:r>
              <a:rPr lang="cs-CZ" smtClean="0"/>
              <a:t>V každém sporu jsou jenom 2 strany</a:t>
            </a:r>
          </a:p>
          <a:p>
            <a:pPr lvl="1" eaLnBrk="1" hangingPunct="1"/>
            <a:r>
              <a:rPr lang="cs-CZ" smtClean="0"/>
              <a:t>Zákaz sporu se sebou samým (např. žalovaný se stane dědicem žalobce)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Formální pojetí účastenství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Strany jsou určeny ryze</a:t>
            </a:r>
            <a:r>
              <a:rPr lang="cs-CZ" b="1" smtClean="0"/>
              <a:t> formálně</a:t>
            </a:r>
            <a:r>
              <a:rPr lang="cs-CZ" smtClean="0"/>
              <a:t> (procesně) a </a:t>
            </a:r>
            <a:r>
              <a:rPr lang="cs-CZ" b="1" u="sng" smtClean="0"/>
              <a:t>nezávisle na hmotném právu</a:t>
            </a:r>
            <a:r>
              <a:rPr lang="cs-CZ" smtClean="0"/>
              <a:t> </a:t>
            </a:r>
          </a:p>
          <a:p>
            <a:pPr lvl="1" eaLnBrk="1" hangingPunct="1"/>
            <a:r>
              <a:rPr lang="cs-CZ" smtClean="0"/>
              <a:t>žalobcem je ten, kdo podává žalobu</a:t>
            </a:r>
          </a:p>
          <a:p>
            <a:pPr lvl="1" eaLnBrk="1" hangingPunct="1"/>
            <a:r>
              <a:rPr lang="cs-CZ" smtClean="0"/>
              <a:t>žalovaným ten, koho žalobce označil v žalobě</a:t>
            </a:r>
          </a:p>
          <a:p>
            <a:pPr eaLnBrk="1" hangingPunct="1"/>
            <a:r>
              <a:rPr lang="cs-CZ" smtClean="0"/>
              <a:t>Hmotněprávní vztah </a:t>
            </a:r>
            <a:r>
              <a:rPr lang="cs-CZ" b="1" smtClean="0"/>
              <a:t>není</a:t>
            </a:r>
            <a:r>
              <a:rPr lang="cs-CZ" smtClean="0"/>
              <a:t> předpokladem účastenství; materiální pojetí účastenství ve sporu bylo překonáno na přelomu 19. a 20. stol.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Procesní společenství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Podle toho, na které straně je několik účastníků</a:t>
            </a:r>
          </a:p>
          <a:p>
            <a:pPr lvl="1" eaLnBrk="1" hangingPunct="1"/>
            <a:r>
              <a:rPr lang="cs-CZ" smtClean="0"/>
              <a:t>Aktivní společenství</a:t>
            </a:r>
          </a:p>
          <a:p>
            <a:pPr lvl="1" eaLnBrk="1" hangingPunct="1"/>
            <a:r>
              <a:rPr lang="cs-CZ" smtClean="0"/>
              <a:t>Pasivní společenství</a:t>
            </a:r>
          </a:p>
          <a:p>
            <a:pPr lvl="1" eaLnBrk="1" hangingPunct="1"/>
            <a:r>
              <a:rPr lang="cs-CZ" smtClean="0"/>
              <a:t>Obapolné společenství</a:t>
            </a:r>
          </a:p>
          <a:p>
            <a:pPr eaLnBrk="1" hangingPunct="1"/>
            <a:r>
              <a:rPr lang="cs-CZ" smtClean="0"/>
              <a:t>Podle povahy práv a povinností mezi účastníky</a:t>
            </a:r>
          </a:p>
          <a:p>
            <a:pPr lvl="1" eaLnBrk="1" hangingPunct="1"/>
            <a:r>
              <a:rPr lang="cs-CZ" smtClean="0"/>
              <a:t>Samostatné společenství (§ 91 odst. 1)</a:t>
            </a:r>
          </a:p>
          <a:p>
            <a:pPr lvl="1" eaLnBrk="1" hangingPunct="1"/>
            <a:r>
              <a:rPr lang="cs-CZ" smtClean="0"/>
              <a:t>Nerozlučné společenství (§ 91 odst. 2)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Účel civilního procesu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AutoNum type="arabicParenR"/>
            </a:pPr>
            <a:r>
              <a:rPr lang="cs-CZ" sz="2400" smtClean="0"/>
              <a:t>Poskytování </a:t>
            </a:r>
            <a:r>
              <a:rPr lang="cs-CZ" sz="2400" b="1" smtClean="0"/>
              <a:t>ochrany </a:t>
            </a:r>
          </a:p>
          <a:p>
            <a:pPr marL="838200" lvl="1" indent="-381000" eaLnBrk="1" hangingPunct="1"/>
            <a:r>
              <a:rPr lang="cs-CZ" sz="2000" smtClean="0"/>
              <a:t>subjektivním soukromým právům </a:t>
            </a:r>
          </a:p>
          <a:p>
            <a:pPr marL="838200" lvl="1" indent="-381000" eaLnBrk="1" hangingPunct="1"/>
            <a:r>
              <a:rPr lang="cs-CZ" sz="2000" smtClean="0"/>
              <a:t>oprávněným zájmům</a:t>
            </a:r>
          </a:p>
          <a:p>
            <a:pPr marL="457200" indent="-457200" eaLnBrk="1" hangingPunct="1">
              <a:buFont typeface="Wingdings" pitchFamily="2" charset="2"/>
              <a:buAutoNum type="arabicParenR"/>
            </a:pPr>
            <a:r>
              <a:rPr lang="cs-CZ" sz="2400" b="1" smtClean="0"/>
              <a:t>Zajišťování objektivního právního řádu</a:t>
            </a:r>
          </a:p>
          <a:p>
            <a:pPr marL="457200" indent="-457200" eaLnBrk="1" hangingPunct="1"/>
            <a:endParaRPr lang="cs-CZ" sz="2400" smtClean="0"/>
          </a:p>
          <a:p>
            <a:pPr marL="457200" indent="-457200" eaLnBrk="1" hangingPunct="1"/>
            <a:r>
              <a:rPr lang="cs-CZ" sz="2400" smtClean="0"/>
              <a:t>Nelze je chápat protikladně, ale </a:t>
            </a:r>
            <a:r>
              <a:rPr lang="cs-CZ" sz="2400" b="1" smtClean="0"/>
              <a:t>souladně</a:t>
            </a:r>
            <a:r>
              <a:rPr lang="cs-CZ" sz="2400" smtClean="0"/>
              <a:t>, neboť jeden bez druhého není možný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Vedlejší účastenství (intervence)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Vedlejším účastníkem je </a:t>
            </a:r>
            <a:r>
              <a:rPr lang="cs-CZ" b="1" smtClean="0"/>
              <a:t>třetí osoba</a:t>
            </a:r>
          </a:p>
          <a:p>
            <a:pPr eaLnBrk="1" hangingPunct="1"/>
            <a:r>
              <a:rPr lang="cs-CZ" smtClean="0"/>
              <a:t>Tato osoba má sama </a:t>
            </a:r>
            <a:r>
              <a:rPr lang="cs-CZ" b="1" smtClean="0"/>
              <a:t>právní zájem na vítězství strany</a:t>
            </a:r>
            <a:r>
              <a:rPr lang="cs-CZ" smtClean="0"/>
              <a:t>, kterou podporuje</a:t>
            </a:r>
          </a:p>
          <a:p>
            <a:pPr lvl="1" eaLnBrk="1" hangingPunct="1"/>
            <a:r>
              <a:rPr lang="cs-CZ" smtClean="0"/>
              <a:t>Např. riziko regresu</a:t>
            </a:r>
          </a:p>
          <a:p>
            <a:pPr eaLnBrk="1" hangingPunct="1"/>
            <a:r>
              <a:rPr lang="cs-CZ" smtClean="0"/>
              <a:t>Procesní stranu podporuje svou </a:t>
            </a:r>
            <a:r>
              <a:rPr lang="cs-CZ" b="1" smtClean="0"/>
              <a:t>procesní činností</a:t>
            </a:r>
            <a:r>
              <a:rPr lang="cs-CZ" smtClean="0"/>
              <a:t> </a:t>
            </a:r>
          </a:p>
          <a:p>
            <a:pPr lvl="1" eaLnBrk="1" hangingPunct="1"/>
            <a:r>
              <a:rPr lang="cs-CZ" smtClean="0"/>
              <a:t>Nesmí odporovat procesním úkonům hlavní strany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Hlavní intervence (§ 91a)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Probíhá-li spor o určité právo nebo věc mezi dvěma osobami, může </a:t>
            </a:r>
            <a:r>
              <a:rPr lang="cs-CZ" sz="2400" b="1" smtClean="0"/>
              <a:t>proti oběma podat žalobu třetí osoba</a:t>
            </a:r>
            <a:r>
              <a:rPr lang="cs-CZ" sz="2400" smtClean="0"/>
              <a:t>, která má zato, že </a:t>
            </a:r>
            <a:r>
              <a:rPr lang="cs-CZ" sz="2400" b="1" smtClean="0"/>
              <a:t>právo či věc patří jí</a:t>
            </a:r>
          </a:p>
          <a:p>
            <a:pPr eaLnBrk="1" hangingPunct="1"/>
            <a:r>
              <a:rPr lang="cs-CZ" sz="2400" smtClean="0"/>
              <a:t>V intervenčním procesu je třetí osoba žalobcem, na straně žalované vzniká procesní společenství účastníků řízení základního procesu</a:t>
            </a:r>
          </a:p>
          <a:p>
            <a:pPr eaLnBrk="1" hangingPunct="1"/>
            <a:r>
              <a:rPr lang="cs-CZ" sz="2400" smtClean="0"/>
              <a:t>Vyhoví-li soud hlavnímu intervenientovi, zamítne žalobu ze základního procesu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b) Účastníci nesporného řízení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cs-CZ" smtClean="0"/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2. Definice (§ 94 odst. 1)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Účastníky jsou </a:t>
            </a:r>
          </a:p>
          <a:p>
            <a:pPr lvl="1" eaLnBrk="1" hangingPunct="1"/>
            <a:r>
              <a:rPr lang="cs-CZ" sz="2000" b="1" smtClean="0"/>
              <a:t>navrhovatel</a:t>
            </a:r>
            <a:r>
              <a:rPr lang="cs-CZ" sz="2000" smtClean="0"/>
              <a:t> a </a:t>
            </a:r>
          </a:p>
          <a:p>
            <a:pPr lvl="1" eaLnBrk="1" hangingPunct="1"/>
            <a:r>
              <a:rPr lang="cs-CZ" sz="2000" b="1" smtClean="0"/>
              <a:t>ti, o jejichž právech a povinnostech má být v řízení jednáno</a:t>
            </a:r>
            <a:r>
              <a:rPr lang="cs-CZ" sz="2000" smtClean="0"/>
              <a:t>; </a:t>
            </a:r>
          </a:p>
          <a:p>
            <a:pPr lvl="1" eaLnBrk="1" hangingPunct="1"/>
            <a:r>
              <a:rPr lang="cs-CZ" sz="2000" smtClean="0"/>
              <a:t>účastníky řízení o určení neplatnosti manželství nebo o určení, zda tu manželství je či není, jsou pouze manželé</a:t>
            </a:r>
          </a:p>
          <a:p>
            <a:pPr eaLnBrk="1" hangingPunct="1"/>
            <a:r>
              <a:rPr lang="cs-CZ" sz="2400" smtClean="0"/>
              <a:t>Platí pro řízení, která lze zahájit </a:t>
            </a:r>
            <a:r>
              <a:rPr lang="cs-CZ" sz="2400" b="1" smtClean="0"/>
              <a:t>i bez návrhu </a:t>
            </a:r>
            <a:r>
              <a:rPr lang="cs-CZ" sz="2400" smtClean="0"/>
              <a:t>(viz § 81 odst. 1); je-li však v tomto řízení okruh účastníků výslovně vymezen, má tato úprava přednost (např. dědické řízení)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Změny v účastenství (§ 94 odst. 3 a 4)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Neúčastní-li se řízení ten, o jehož právech a povinnostech se jedná, soud jej </a:t>
            </a:r>
            <a:r>
              <a:rPr lang="cs-CZ" b="1" smtClean="0"/>
              <a:t>přibere do řízení</a:t>
            </a:r>
            <a:r>
              <a:rPr lang="cs-CZ" smtClean="0"/>
              <a:t> jako účastníka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Účastní-li se naopak někdo, o jehož práva a povinnosti v řízení nejde, soud jeho </a:t>
            </a:r>
            <a:r>
              <a:rPr lang="cs-CZ" b="1" smtClean="0"/>
              <a:t>účast ukončí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Účastenství se odvozuje od </a:t>
            </a:r>
            <a:r>
              <a:rPr lang="cs-CZ" b="1" smtClean="0"/>
              <a:t>hmotného práva</a:t>
            </a:r>
            <a:r>
              <a:rPr lang="cs-CZ" smtClean="0"/>
              <a:t>; to je možné jenom v nesporech, ve sporném řízení je to zcela vyloučeno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3. Definice (§ 94 odst. 2)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Účastníky jsou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b="1" smtClean="0"/>
              <a:t>navrhovatel</a:t>
            </a:r>
            <a:r>
              <a:rPr lang="cs-CZ" sz="2000" smtClean="0"/>
              <a:t> a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b="1" smtClean="0"/>
              <a:t>ti, které zákon za účastníky označuje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Okruh účastníků je vymezen zákonem (např. dědické řízení, osvojení, úschovy, povolení uzavřít manželství)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Mimo rámec nesporného nalézacího řízení se této definice využívá i v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Řízení podle části páté OSŘ (§ 250a)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Řízení o výkon rozhodnutí (§ 255)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Insolvenčním řízení (§ 14 odst. 1 IZ)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2) Způsobilost účastníků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cs-CZ" smtClean="0"/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Způsobilost být účastníkem řízení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Způsobilost být účastníkem řízení (procesní subjektivitu) má</a:t>
            </a:r>
          </a:p>
          <a:p>
            <a:pPr lvl="1" eaLnBrk="1" hangingPunct="1"/>
            <a:r>
              <a:rPr lang="cs-CZ" smtClean="0"/>
              <a:t>Ten, kdo má způsobilost k právům a povinnostem podle hmotného práva (viz § 7 OZ, § 6 a § 10 ZP), tj.</a:t>
            </a:r>
          </a:p>
          <a:p>
            <a:pPr lvl="2" eaLnBrk="1" hangingPunct="1"/>
            <a:r>
              <a:rPr lang="cs-CZ" smtClean="0"/>
              <a:t>FO (včetně nascitura) a PO</a:t>
            </a:r>
          </a:p>
          <a:p>
            <a:pPr lvl="1" eaLnBrk="1" hangingPunct="1"/>
            <a:r>
              <a:rPr lang="cs-CZ" smtClean="0"/>
              <a:t>Ten, komu ji zákon přiznává (třebaže není subjektem práva)</a:t>
            </a:r>
          </a:p>
          <a:p>
            <a:pPr lvl="2" eaLnBrk="1" hangingPunct="1"/>
            <a:r>
              <a:rPr lang="cs-CZ" smtClean="0"/>
              <a:t>Např. správce daně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Zkoumání způsobilosti být účastníkem řízení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Procesní podmínka</a:t>
            </a:r>
          </a:p>
          <a:p>
            <a:pPr eaLnBrk="1" hangingPunct="1"/>
            <a:r>
              <a:rPr lang="cs-CZ" smtClean="0"/>
              <a:t>Nedostatek způsobilosti být účastníkem je neodstranitelným nedostatkem procesní podmínky </a:t>
            </a:r>
            <a:r>
              <a:rPr lang="cs-CZ" smtClean="0">
                <a:sym typeface="Wingdings" pitchFamily="2" charset="2"/>
              </a:rPr>
              <a:t> </a:t>
            </a:r>
            <a:r>
              <a:rPr lang="cs-CZ" b="1" smtClean="0">
                <a:sym typeface="Wingdings" pitchFamily="2" charset="2"/>
              </a:rPr>
              <a:t>zastavení</a:t>
            </a:r>
            <a:r>
              <a:rPr lang="cs-CZ" smtClean="0">
                <a:sym typeface="Wingdings" pitchFamily="2" charset="2"/>
              </a:rPr>
              <a:t> řízení</a:t>
            </a:r>
          </a:p>
          <a:p>
            <a:pPr eaLnBrk="1" hangingPunct="1"/>
            <a:r>
              <a:rPr lang="cs-CZ" smtClean="0"/>
              <a:t>Dojde-li k její ztrátě v průběhu řízení, je v určitých případech možné </a:t>
            </a:r>
            <a:r>
              <a:rPr lang="cs-CZ" b="1" smtClean="0"/>
              <a:t>procesní nástupnictví</a:t>
            </a:r>
            <a:r>
              <a:rPr lang="cs-CZ" smtClean="0"/>
              <a:t> (§ 107)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Procesní způsobilost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Způsobilost vést proces sám nebo prostřednictvím zvoleného zástupce, tj. způsobilost před soudem účinně samostatně jednat (tj. činit procesní úkony)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Účastník má procesní způsobilost </a:t>
            </a:r>
            <a:r>
              <a:rPr lang="cs-CZ" sz="2400" b="1" smtClean="0"/>
              <a:t>v rozsahu, v jakém má způsobilost k právním úkonům</a:t>
            </a:r>
            <a:r>
              <a:rPr lang="cs-CZ" sz="2400" smtClean="0"/>
              <a:t> podle hmotného práva (§ 8 a násl. OZ, § 6 a § 10 ZP)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Výjimečně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Má procesní způsobilost i ten, kdo není hmotněprávně způsobilý (např. § 186 odst. 3)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Ten, kdo je hmotněprávně způsobilý, nemá procesní způsobilost (§ 23)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Pojem civilního procesu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 </a:t>
            </a:r>
          </a:p>
          <a:p>
            <a:pPr lvl="1" eaLnBrk="1" hangingPunct="1"/>
            <a:r>
              <a:rPr lang="cs-CZ" smtClean="0"/>
              <a:t>rozhodujícího orgánu (soudu, rozhodce), </a:t>
            </a:r>
          </a:p>
          <a:p>
            <a:pPr lvl="1" eaLnBrk="1" hangingPunct="1"/>
            <a:r>
              <a:rPr lang="cs-CZ" smtClean="0"/>
              <a:t>účastníků řízení a dalších zúčastněných subjektů </a:t>
            </a:r>
          </a:p>
          <a:p>
            <a:pPr eaLnBrk="1" hangingPunct="1"/>
            <a:r>
              <a:rPr lang="cs-CZ" smtClean="0"/>
              <a:t>při projednávání a rozhodování </a:t>
            </a:r>
          </a:p>
          <a:p>
            <a:pPr lvl="1" eaLnBrk="1" hangingPunct="1"/>
            <a:r>
              <a:rPr lang="cs-CZ" smtClean="0"/>
              <a:t>soukromoprávních sporů a </a:t>
            </a:r>
          </a:p>
          <a:p>
            <a:pPr lvl="1" eaLnBrk="1" hangingPunct="1"/>
            <a:r>
              <a:rPr lang="cs-CZ" smtClean="0"/>
              <a:t>jiných právních věcí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Zkoumání procesní způsobilosti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Podmínka řízení</a:t>
            </a:r>
          </a:p>
          <a:p>
            <a:pPr eaLnBrk="1" hangingPunct="1"/>
            <a:r>
              <a:rPr lang="cs-CZ" smtClean="0"/>
              <a:t>Nedostatek </a:t>
            </a:r>
            <a:r>
              <a:rPr lang="cs-CZ" b="1" smtClean="0"/>
              <a:t>lze odstranit</a:t>
            </a:r>
            <a:r>
              <a:rPr lang="cs-CZ" smtClean="0"/>
              <a:t>: soud je povinen zajistit, aby nezpůsobilý účastník byl zastoupen</a:t>
            </a:r>
          </a:p>
          <a:p>
            <a:pPr lvl="1" eaLnBrk="1" hangingPunct="1"/>
            <a:r>
              <a:rPr lang="cs-CZ" smtClean="0"/>
              <a:t>Zákonným zástupcem (§ 22) nebo</a:t>
            </a:r>
          </a:p>
          <a:p>
            <a:pPr lvl="1" eaLnBrk="1" hangingPunct="1"/>
            <a:r>
              <a:rPr lang="cs-CZ" smtClean="0"/>
              <a:t>Opatrovníkem (§ 176, § 192, § 29)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3) Věcná legitimace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cs-CZ" smtClean="0"/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Věcná legitimace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Aktivní</a:t>
            </a:r>
            <a:r>
              <a:rPr lang="cs-CZ" smtClean="0"/>
              <a:t> věcná legitimace – žalobce je nositelem subjektivního hmotného práva, které u soudu uplatnil</a:t>
            </a:r>
          </a:p>
          <a:p>
            <a:pPr eaLnBrk="1" hangingPunct="1"/>
            <a:r>
              <a:rPr lang="cs-CZ" b="1" smtClean="0"/>
              <a:t>Pasivní</a:t>
            </a:r>
            <a:r>
              <a:rPr lang="cs-CZ" smtClean="0"/>
              <a:t> věcná legitimace – žalovaný je nositelem subjektivní povinnosti, které se po něm žalobce domáhá nebo která má být určena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Nedostatek věcné legitimace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Věcná legitimace ve sporném řízení </a:t>
            </a:r>
            <a:r>
              <a:rPr lang="cs-CZ" b="1" u="sng" smtClean="0"/>
              <a:t>není podmínkou řízení</a:t>
            </a:r>
            <a:r>
              <a:rPr lang="cs-CZ" u="sng" smtClean="0"/>
              <a:t> </a:t>
            </a:r>
            <a:r>
              <a:rPr lang="cs-CZ" b="1" u="sng" smtClean="0"/>
              <a:t>ani předpokladem účastenství</a:t>
            </a:r>
            <a:r>
              <a:rPr lang="cs-CZ" b="1" smtClean="0"/>
              <a:t> </a:t>
            </a:r>
            <a:r>
              <a:rPr lang="cs-CZ" b="1" smtClean="0">
                <a:sym typeface="Wingdings" pitchFamily="2" charset="2"/>
              </a:rPr>
              <a:t></a:t>
            </a:r>
            <a:r>
              <a:rPr lang="cs-CZ" smtClean="0"/>
              <a:t> její nedostatek nevede k zastavení řízení</a:t>
            </a:r>
          </a:p>
          <a:p>
            <a:pPr eaLnBrk="1" hangingPunct="1"/>
            <a:r>
              <a:rPr lang="cs-CZ" smtClean="0"/>
              <a:t>Věcná legitimace je předpokladem </a:t>
            </a:r>
            <a:r>
              <a:rPr lang="cs-CZ" b="1" smtClean="0"/>
              <a:t>důvodnosti (úspěšnosti) žaloby</a:t>
            </a:r>
            <a:r>
              <a:rPr lang="cs-CZ" smtClean="0"/>
              <a:t>; není-li dána věcná legitimace, soud žalobu </a:t>
            </a:r>
            <a:r>
              <a:rPr lang="cs-CZ" b="1" u="sng" smtClean="0"/>
              <a:t>zamítne</a:t>
            </a:r>
            <a:r>
              <a:rPr lang="cs-CZ" b="1" smtClean="0"/>
              <a:t> </a:t>
            </a:r>
            <a:r>
              <a:rPr lang="cs-CZ" smtClean="0"/>
              <a:t>(jde o meritorní, nikoliv procesní rozhodnutí)</a:t>
            </a:r>
            <a:endParaRPr lang="cs-CZ" u="sng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AutoShape 2"/>
          <p:cNvSpPr>
            <a:spLocks noGrp="1" noChangeArrowheads="1"/>
          </p:cNvSpPr>
          <p:nvPr>
            <p:ph type="title"/>
          </p:nvPr>
        </p:nvSpPr>
        <p:spPr>
          <a:xfrm>
            <a:off x="539552" y="2420888"/>
            <a:ext cx="7772400" cy="1362456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effectLst/>
                <a:latin typeface="+mn-lt"/>
              </a:rPr>
              <a:t>Část VI.</a:t>
            </a:r>
            <a:endParaRPr lang="cs-CZ" sz="24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764704"/>
            <a:ext cx="7772400" cy="1509712"/>
          </a:xfrm>
        </p:spPr>
        <p:txBody>
          <a:bodyPr/>
          <a:lstStyle/>
          <a:p>
            <a:r>
              <a:rPr lang="cs-CZ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Sporné řízení u soudu I. stupně</a:t>
            </a:r>
            <a:endParaRPr lang="cs-CZ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Zahájení řízení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Dnem, kdy soudu došla žaloba</a:t>
            </a:r>
          </a:p>
          <a:p>
            <a:pPr>
              <a:lnSpc>
                <a:spcPct val="90000"/>
              </a:lnSpc>
            </a:pPr>
            <a:r>
              <a:rPr lang="cs-CZ"/>
              <a:t>Druhy žalob</a:t>
            </a:r>
          </a:p>
          <a:p>
            <a:pPr lvl="1">
              <a:lnSpc>
                <a:spcPct val="90000"/>
              </a:lnSpc>
            </a:pPr>
            <a:r>
              <a:rPr lang="cs-CZ"/>
              <a:t>Na plnění</a:t>
            </a:r>
          </a:p>
          <a:p>
            <a:pPr lvl="1">
              <a:lnSpc>
                <a:spcPct val="90000"/>
              </a:lnSpc>
            </a:pPr>
            <a:r>
              <a:rPr lang="cs-CZ"/>
              <a:t>Statusové (ve věcech osobního stavu)</a:t>
            </a:r>
          </a:p>
          <a:p>
            <a:pPr lvl="1">
              <a:lnSpc>
                <a:spcPct val="90000"/>
              </a:lnSpc>
            </a:pPr>
            <a:r>
              <a:rPr lang="cs-CZ"/>
              <a:t>Určovací</a:t>
            </a:r>
          </a:p>
          <a:p>
            <a:pPr lvl="1">
              <a:lnSpc>
                <a:spcPct val="90000"/>
              </a:lnSpc>
            </a:pPr>
            <a:r>
              <a:rPr lang="cs-CZ"/>
              <a:t>Pravotvorné</a:t>
            </a:r>
          </a:p>
          <a:p>
            <a:pPr>
              <a:lnSpc>
                <a:spcPct val="90000"/>
              </a:lnSpc>
            </a:pPr>
            <a:r>
              <a:rPr lang="cs-CZ"/>
              <a:t>Náležitosti žaloby</a:t>
            </a:r>
          </a:p>
          <a:p>
            <a:pPr lvl="1">
              <a:lnSpc>
                <a:spcPct val="90000"/>
              </a:lnSpc>
            </a:pPr>
            <a:r>
              <a:rPr lang="cs-CZ"/>
              <a:t>Obecné (§ 42 odst. 4)</a:t>
            </a:r>
          </a:p>
          <a:p>
            <a:pPr lvl="1">
              <a:lnSpc>
                <a:spcPct val="90000"/>
              </a:lnSpc>
            </a:pPr>
            <a:r>
              <a:rPr lang="cs-CZ"/>
              <a:t>Zvláštní (§ 79 odst. 1)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Účinky zahájení řízení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Procesní</a:t>
            </a:r>
          </a:p>
          <a:p>
            <a:pPr lvl="1"/>
            <a:r>
              <a:rPr lang="cs-CZ"/>
              <a:t>Vznik procesního vztahu</a:t>
            </a:r>
          </a:p>
          <a:p>
            <a:pPr lvl="1"/>
            <a:r>
              <a:rPr lang="cs-CZ"/>
              <a:t>Vznik překážky litispendence</a:t>
            </a:r>
          </a:p>
          <a:p>
            <a:pPr lvl="1"/>
            <a:r>
              <a:rPr lang="cs-CZ"/>
              <a:t>Perpetuatio fori</a:t>
            </a:r>
          </a:p>
          <a:p>
            <a:r>
              <a:rPr lang="cs-CZ"/>
              <a:t>Hmotněprávní</a:t>
            </a:r>
          </a:p>
          <a:p>
            <a:pPr lvl="1"/>
            <a:r>
              <a:rPr lang="cs-CZ"/>
              <a:t>Stavení běhu promlčecí lhůty (§ 112 OZ)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Přidělení věci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Došlou žalobu </a:t>
            </a:r>
          </a:p>
          <a:p>
            <a:pPr lvl="1"/>
            <a:r>
              <a:rPr lang="cs-CZ"/>
              <a:t>zapíše vedoucí soudních kanceláří do rejstříku,</a:t>
            </a:r>
          </a:p>
          <a:p>
            <a:pPr lvl="1"/>
            <a:r>
              <a:rPr lang="cs-CZ"/>
              <a:t>přidělí ji spisovou značku a </a:t>
            </a:r>
          </a:p>
          <a:p>
            <a:pPr lvl="1"/>
            <a:r>
              <a:rPr lang="cs-CZ"/>
              <a:t>v souladu s </a:t>
            </a:r>
            <a:r>
              <a:rPr lang="cs-CZ" b="1"/>
              <a:t>rozvrhem práce</a:t>
            </a:r>
            <a:r>
              <a:rPr lang="cs-CZ"/>
              <a:t> ji přidělí některému soudci (zásada zákonného soudce)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Příprava jednání I.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Zkoumání procesních podmínek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Na straně soudu</a:t>
            </a:r>
          </a:p>
          <a:p>
            <a:pPr lvl="2">
              <a:lnSpc>
                <a:spcPct val="90000"/>
              </a:lnSpc>
            </a:pPr>
            <a:r>
              <a:rPr lang="cs-CZ" sz="1600"/>
              <a:t>Pravomoc</a:t>
            </a:r>
          </a:p>
          <a:p>
            <a:pPr lvl="2">
              <a:lnSpc>
                <a:spcPct val="90000"/>
              </a:lnSpc>
            </a:pPr>
            <a:r>
              <a:rPr lang="cs-CZ" sz="1600"/>
              <a:t>Příslušnost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Na straně účastníků</a:t>
            </a:r>
          </a:p>
          <a:p>
            <a:pPr lvl="2">
              <a:lnSpc>
                <a:spcPct val="90000"/>
              </a:lnSpc>
            </a:pPr>
            <a:r>
              <a:rPr lang="cs-CZ" sz="1600"/>
              <a:t>Způsobilost být účastníkem řízení</a:t>
            </a:r>
          </a:p>
          <a:p>
            <a:pPr lvl="2">
              <a:lnSpc>
                <a:spcPct val="90000"/>
              </a:lnSpc>
            </a:pPr>
            <a:r>
              <a:rPr lang="cs-CZ" sz="1600"/>
              <a:t>Procesní způsobilost</a:t>
            </a:r>
          </a:p>
          <a:p>
            <a:pPr lvl="2">
              <a:lnSpc>
                <a:spcPct val="90000"/>
              </a:lnSpc>
            </a:pPr>
            <a:r>
              <a:rPr lang="cs-CZ" sz="1600"/>
              <a:t>Průkaz plné moci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Věcných procesních podmínek</a:t>
            </a:r>
          </a:p>
          <a:p>
            <a:pPr lvl="2">
              <a:lnSpc>
                <a:spcPct val="90000"/>
              </a:lnSpc>
            </a:pPr>
            <a:r>
              <a:rPr lang="cs-CZ" sz="1600"/>
              <a:t>Existence návrhu na zahájení řízení</a:t>
            </a:r>
          </a:p>
          <a:p>
            <a:pPr lvl="2">
              <a:lnSpc>
                <a:spcPct val="90000"/>
              </a:lnSpc>
            </a:pPr>
            <a:r>
              <a:rPr lang="cs-CZ" sz="1600"/>
              <a:t>Zaplacení soudního poplatku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Negativních procesních podmínek</a:t>
            </a:r>
          </a:p>
          <a:p>
            <a:pPr lvl="2">
              <a:lnSpc>
                <a:spcPct val="90000"/>
              </a:lnSpc>
            </a:pPr>
            <a:r>
              <a:rPr lang="cs-CZ" sz="1600"/>
              <a:t>Překážka litispendence</a:t>
            </a:r>
          </a:p>
          <a:p>
            <a:pPr lvl="2">
              <a:lnSpc>
                <a:spcPct val="90000"/>
              </a:lnSpc>
            </a:pPr>
            <a:r>
              <a:rPr lang="cs-CZ" sz="1600"/>
              <a:t>Překážka věci pravomocně rozhodnuté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Příprava jednání II.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Odstraňování vad žaloby (§ 43 odst. 2)</a:t>
            </a:r>
          </a:p>
          <a:p>
            <a:pPr>
              <a:lnSpc>
                <a:spcPct val="90000"/>
              </a:lnSpc>
            </a:pPr>
            <a:r>
              <a:rPr lang="cs-CZ"/>
              <a:t>Soud doručí žalobu žalovanému a vyzve jej, aby se ve věci písemně </a:t>
            </a:r>
            <a:r>
              <a:rPr lang="cs-CZ" b="1"/>
              <a:t>vyjádřil</a:t>
            </a:r>
            <a:r>
              <a:rPr lang="cs-CZ"/>
              <a:t>; výzva může být</a:t>
            </a:r>
          </a:p>
          <a:p>
            <a:pPr lvl="1">
              <a:lnSpc>
                <a:spcPct val="90000"/>
              </a:lnSpc>
            </a:pPr>
            <a:r>
              <a:rPr lang="cs-CZ"/>
              <a:t>prostá [§ 114a odst. 2 písm. a)]</a:t>
            </a:r>
          </a:p>
          <a:p>
            <a:pPr lvl="1">
              <a:lnSpc>
                <a:spcPct val="90000"/>
              </a:lnSpc>
            </a:pPr>
            <a:r>
              <a:rPr lang="cs-CZ"/>
              <a:t>kvalifikovaná (§ 114b); nevyjádří-li se </a:t>
            </a:r>
            <a:r>
              <a:rPr lang="cs-CZ">
                <a:sym typeface="Wingdings" pitchFamily="2" charset="2"/>
              </a:rPr>
              <a:t> rozsudek na základě fikce uznání nároku</a:t>
            </a:r>
          </a:p>
          <a:p>
            <a:pPr>
              <a:lnSpc>
                <a:spcPct val="90000"/>
              </a:lnSpc>
            </a:pPr>
            <a:r>
              <a:rPr lang="cs-CZ">
                <a:sym typeface="Wingdings" pitchFamily="2" charset="2"/>
              </a:rPr>
              <a:t>Soud doručí vyjádření k žalobě žalobci a uvědomí jej o možnosti podat </a:t>
            </a:r>
            <a:r>
              <a:rPr lang="cs-CZ" b="1">
                <a:sym typeface="Wingdings" pitchFamily="2" charset="2"/>
              </a:rPr>
              <a:t>repliku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Druhy civilního procesu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Nalézací řízení</a:t>
            </a:r>
          </a:p>
          <a:p>
            <a:pPr eaLnBrk="1" hangingPunct="1"/>
            <a:r>
              <a:rPr lang="cs-CZ" smtClean="0"/>
              <a:t>Vykonávací (exekuční) řízení</a:t>
            </a:r>
          </a:p>
          <a:p>
            <a:pPr eaLnBrk="1" hangingPunct="1"/>
            <a:r>
              <a:rPr lang="cs-CZ" smtClean="0"/>
              <a:t>Insolvenční řízení</a:t>
            </a:r>
          </a:p>
          <a:p>
            <a:pPr eaLnBrk="1" hangingPunct="1"/>
            <a:r>
              <a:rPr lang="cs-CZ" smtClean="0"/>
              <a:t>Rozhodčí řízení</a:t>
            </a:r>
          </a:p>
          <a:p>
            <a:pPr eaLnBrk="1" hangingPunct="1"/>
            <a:r>
              <a:rPr lang="cs-CZ" smtClean="0"/>
              <a:t>Zajišťovací řízení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Příprava jednání III.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/>
              <a:t>Přípravné jednání (§ 114c)</a:t>
            </a:r>
          </a:p>
          <a:p>
            <a:pPr lvl="1"/>
            <a:r>
              <a:rPr lang="cs-CZ" sz="2000"/>
              <a:t>Pokus o smír</a:t>
            </a:r>
          </a:p>
          <a:p>
            <a:pPr lvl="1"/>
            <a:r>
              <a:rPr lang="cs-CZ" sz="2000"/>
              <a:t>Stanovení programu sporu</a:t>
            </a:r>
          </a:p>
          <a:p>
            <a:r>
              <a:rPr lang="cs-CZ" sz="2400"/>
              <a:t>Obstarání důkazních prostředků</a:t>
            </a:r>
          </a:p>
          <a:p>
            <a:r>
              <a:rPr lang="cs-CZ" sz="2400"/>
              <a:t>Stanovení termínu jednání</a:t>
            </a:r>
          </a:p>
          <a:p>
            <a:r>
              <a:rPr lang="cs-CZ" sz="2400"/>
              <a:t>Koncentrace řízení</a:t>
            </a:r>
          </a:p>
          <a:p>
            <a:r>
              <a:rPr lang="cs-CZ" sz="2400"/>
              <a:t>Následky nedostavení se</a:t>
            </a:r>
          </a:p>
          <a:p>
            <a:pPr lvl="1"/>
            <a:r>
              <a:rPr lang="cs-CZ" sz="2000"/>
              <a:t>Zastavení řízení</a:t>
            </a:r>
          </a:p>
          <a:p>
            <a:pPr lvl="1"/>
            <a:r>
              <a:rPr lang="cs-CZ" sz="2000"/>
              <a:t>Fikce uznání nároku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Jednání I.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Zapisovatelka vyvolá věc a vyzve účastníky a jejich zástupce ke vstupu do jednací síně</a:t>
            </a:r>
          </a:p>
          <a:p>
            <a:pPr>
              <a:lnSpc>
                <a:spcPct val="90000"/>
              </a:lnSpc>
            </a:pPr>
            <a:r>
              <a:rPr lang="cs-CZ" sz="2400"/>
              <a:t>Soudce ověří osobní data osob zúčastněných na jednání</a:t>
            </a:r>
          </a:p>
          <a:p>
            <a:pPr>
              <a:lnSpc>
                <a:spcPct val="90000"/>
              </a:lnSpc>
            </a:pPr>
            <a:r>
              <a:rPr lang="cs-CZ" sz="2400"/>
              <a:t>Soudce zahájí jednání</a:t>
            </a:r>
          </a:p>
          <a:p>
            <a:pPr>
              <a:lnSpc>
                <a:spcPct val="90000"/>
              </a:lnSpc>
            </a:pPr>
            <a:r>
              <a:rPr lang="cs-CZ" sz="2400"/>
              <a:t>Soudce zjistí aktuální stanoviska stran (např. zda žalobce trvá na žalobě nebo ji bere zpět, zda žalovaný nárok neuznává)</a:t>
            </a:r>
          </a:p>
          <a:p>
            <a:pPr>
              <a:lnSpc>
                <a:spcPct val="90000"/>
              </a:lnSpc>
            </a:pPr>
            <a:r>
              <a:rPr lang="cs-CZ" sz="2400"/>
              <a:t>Soudce případně ještě jednou učiní dotaz, zda strany nevyřeší spor smírně</a:t>
            </a:r>
          </a:p>
          <a:p>
            <a:pPr>
              <a:lnSpc>
                <a:spcPct val="90000"/>
              </a:lnSpc>
            </a:pPr>
            <a:endParaRPr lang="cs-CZ" sz="2400"/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Jednání II.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/>
              <a:t>Žalobce přednese žalobu nebo sdělí její obsah </a:t>
            </a:r>
          </a:p>
          <a:p>
            <a:r>
              <a:rPr lang="cs-CZ" sz="2400"/>
              <a:t>Žalovaný přednese vyjádření k žalobě nebo sdělí její obsah</a:t>
            </a:r>
          </a:p>
          <a:p>
            <a:r>
              <a:rPr lang="cs-CZ" sz="2400"/>
              <a:t>Soudce sdělí výsledky přípravy jednání </a:t>
            </a:r>
          </a:p>
          <a:p>
            <a:r>
              <a:rPr lang="cs-CZ" sz="2400"/>
              <a:t>Soudce uvede, </a:t>
            </a:r>
          </a:p>
          <a:p>
            <a:pPr lvl="1"/>
            <a:r>
              <a:rPr lang="cs-CZ" sz="2000"/>
              <a:t>která právně významná skutková tvrzení účastníků lze považovat za shodná, která zůstala sporná a </a:t>
            </a:r>
          </a:p>
          <a:p>
            <a:pPr lvl="1"/>
            <a:r>
              <a:rPr lang="cs-CZ" sz="2000"/>
              <a:t>které důkazy provede</a:t>
            </a:r>
          </a:p>
          <a:p>
            <a:r>
              <a:rPr lang="cs-CZ" sz="2400"/>
              <a:t>Provádění důkazů</a:t>
            </a:r>
          </a:p>
          <a:p>
            <a:endParaRPr lang="cs-CZ" sz="2400"/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Jednání III.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Závěrečné řeči </a:t>
            </a:r>
          </a:p>
          <a:p>
            <a:r>
              <a:rPr lang="cs-CZ"/>
              <a:t>Porada senátu, případně přerušení jednání v samosoudcovské věci</a:t>
            </a:r>
          </a:p>
          <a:p>
            <a:r>
              <a:rPr lang="cs-CZ"/>
              <a:t>Vyhlášení rozsudku</a:t>
            </a:r>
          </a:p>
          <a:p>
            <a:r>
              <a:rPr lang="cs-CZ"/>
              <a:t>Soudce vyzve sporné strany, aby se vyjádřily, zda se vzdávají odvolání </a:t>
            </a:r>
          </a:p>
          <a:p>
            <a:r>
              <a:rPr lang="cs-CZ"/>
              <a:t>Ukončení jednání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Rozsudek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Druhy</a:t>
            </a:r>
          </a:p>
          <a:p>
            <a:pPr lvl="1"/>
            <a:r>
              <a:rPr lang="cs-CZ"/>
              <a:t>Na plnění, statusové, určovací</a:t>
            </a:r>
          </a:p>
          <a:p>
            <a:pPr lvl="1"/>
            <a:r>
              <a:rPr lang="cs-CZ"/>
              <a:t>Konstitutivní, deklaratorní</a:t>
            </a:r>
          </a:p>
          <a:p>
            <a:pPr lvl="1"/>
            <a:r>
              <a:rPr lang="cs-CZ"/>
              <a:t>Konečné, částečné, mezitímní</a:t>
            </a:r>
          </a:p>
          <a:p>
            <a:pPr lvl="1"/>
            <a:r>
              <a:rPr lang="cs-CZ"/>
              <a:t>Rozsudek pro uznání, rozsudek pro zmeškání</a:t>
            </a:r>
          </a:p>
          <a:p>
            <a:r>
              <a:rPr lang="cs-CZ"/>
              <a:t>Náležitosti - § 157</a:t>
            </a:r>
          </a:p>
          <a:p>
            <a:r>
              <a:rPr lang="cs-CZ"/>
              <a:t>Právní moc - § 159, § 159a</a:t>
            </a:r>
          </a:p>
          <a:p>
            <a:r>
              <a:rPr lang="cs-CZ"/>
              <a:t>Vykonatelnost - § 160 a násl.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Pojem nalézacího řízení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Vede k vydání autoritativního soudního rozhodnutí, jímž soud </a:t>
            </a:r>
            <a:r>
              <a:rPr lang="cs-CZ" b="1" smtClean="0"/>
              <a:t>nalézá právo</a:t>
            </a:r>
            <a:r>
              <a:rPr lang="cs-CZ" smtClean="0"/>
              <a:t>, tj.</a:t>
            </a:r>
          </a:p>
          <a:p>
            <a:pPr lvl="1" eaLnBrk="1" hangingPunct="1"/>
            <a:r>
              <a:rPr lang="cs-CZ" smtClean="0"/>
              <a:t>buď </a:t>
            </a:r>
            <a:r>
              <a:rPr lang="cs-CZ" b="1" smtClean="0"/>
              <a:t>deklaruje</a:t>
            </a:r>
            <a:r>
              <a:rPr lang="cs-CZ" smtClean="0"/>
              <a:t>, co je právem, nebo</a:t>
            </a:r>
          </a:p>
          <a:p>
            <a:pPr lvl="1" eaLnBrk="1" hangingPunct="1"/>
            <a:r>
              <a:rPr lang="cs-CZ" b="1" smtClean="0"/>
              <a:t>konstituuje </a:t>
            </a:r>
            <a:r>
              <a:rPr lang="cs-CZ" smtClean="0"/>
              <a:t>nový</a:t>
            </a:r>
            <a:r>
              <a:rPr lang="cs-CZ" b="1" smtClean="0"/>
              <a:t> </a:t>
            </a:r>
            <a:r>
              <a:rPr lang="cs-CZ" smtClean="0"/>
              <a:t>hmotněprávní vztah</a:t>
            </a:r>
          </a:p>
          <a:p>
            <a:pPr eaLnBrk="1" hangingPunct="1"/>
            <a:r>
              <a:rPr lang="cs-CZ" smtClean="0"/>
              <a:t>Realizace (výkon) subjektivního práva přiznaného rozsudkem </a:t>
            </a:r>
            <a:r>
              <a:rPr lang="cs-CZ" b="1" smtClean="0"/>
              <a:t>není</a:t>
            </a:r>
            <a:r>
              <a:rPr lang="cs-CZ" smtClean="0"/>
              <a:t> součástí nalézacího řízení</a:t>
            </a:r>
          </a:p>
        </p:txBody>
      </p:sp>
    </p:spTree>
  </p:cSld>
  <p:clrMapOvr>
    <a:masterClrMapping/>
  </p:clrMapOvr>
  <p:transition>
    <p:cover dir="r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3107</Words>
  <Application>Microsoft Office PowerPoint</Application>
  <PresentationFormat>Předvádění na obrazovce (4:3)</PresentationFormat>
  <Paragraphs>463</Paragraphs>
  <Slides>84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84</vt:i4>
      </vt:variant>
    </vt:vector>
  </HeadingPairs>
  <TitlesOfParts>
    <vt:vector size="90" baseType="lpstr">
      <vt:lpstr>Arial</vt:lpstr>
      <vt:lpstr>Constantia</vt:lpstr>
      <vt:lpstr>Calibri</vt:lpstr>
      <vt:lpstr>Wingdings 2</vt:lpstr>
      <vt:lpstr>Wingdings</vt:lpstr>
      <vt:lpstr>Flow</vt:lpstr>
      <vt:lpstr>Civilní právo procesní</vt:lpstr>
      <vt:lpstr>Obsah</vt:lpstr>
      <vt:lpstr>  Civilní proces </vt:lpstr>
      <vt:lpstr>Význam soudního procesu</vt:lpstr>
      <vt:lpstr>Druhy soudního procesu</vt:lpstr>
      <vt:lpstr>Účel civilního procesu</vt:lpstr>
      <vt:lpstr>Pojem civilního procesu </vt:lpstr>
      <vt:lpstr>Druhy civilního procesu</vt:lpstr>
      <vt:lpstr>Pojem nalézacího řízení</vt:lpstr>
      <vt:lpstr>Diferenciace nalézacího řízení</vt:lpstr>
      <vt:lpstr>Nesporná řízení</vt:lpstr>
      <vt:lpstr>Řízení podle části V. OSŘ</vt:lpstr>
      <vt:lpstr>Pojem exekučního řízení</vt:lpstr>
      <vt:lpstr>Insolvenční řízení</vt:lpstr>
      <vt:lpstr>Způsoby řešení úpadku</vt:lpstr>
      <vt:lpstr>Rozhodčí řízení</vt:lpstr>
      <vt:lpstr>Zajišťovací řízení</vt:lpstr>
      <vt:lpstr>Civilní právo procesní </vt:lpstr>
      <vt:lpstr>Civilní právo procesní</vt:lpstr>
      <vt:lpstr>  Právo na spravedlivý proces </vt:lpstr>
      <vt:lpstr>Spravedlnost v soudním rozhodování</vt:lpstr>
      <vt:lpstr>Prameny</vt:lpstr>
      <vt:lpstr>Komponenty práva na spravedlivý proces</vt:lpstr>
      <vt:lpstr>Organizační principy</vt:lpstr>
      <vt:lpstr>Principy týkající se průběhu řízení</vt:lpstr>
      <vt:lpstr>Principy civilního procesu </vt:lpstr>
      <vt:lpstr>Přehled zásad</vt:lpstr>
      <vt:lpstr>Zásada dispoziční</vt:lpstr>
      <vt:lpstr>Zásada oficiality</vt:lpstr>
      <vt:lpstr>Zásada projednací</vt:lpstr>
      <vt:lpstr>Zásada vyšetřovací</vt:lpstr>
      <vt:lpstr>Zásada kontradiktornosti</vt:lpstr>
      <vt:lpstr>Princip jednoty (jednotnosti) řízení</vt:lpstr>
      <vt:lpstr>Zásada koncentrační</vt:lpstr>
      <vt:lpstr>Zásada ústnosti a zásada písemnosti</vt:lpstr>
      <vt:lpstr>Zásada přímosti</vt:lpstr>
      <vt:lpstr>Zásada volného hodnocení důkazů</vt:lpstr>
      <vt:lpstr>Zásada materiální pravdy</vt:lpstr>
      <vt:lpstr>Subjekty civilního procesu </vt:lpstr>
      <vt:lpstr>Přehled</vt:lpstr>
      <vt:lpstr>a) Soudy</vt:lpstr>
      <vt:lpstr>Soustava civilních soudů</vt:lpstr>
      <vt:lpstr>Pravomoc</vt:lpstr>
      <vt:lpstr>Civilní pravomoc</vt:lpstr>
      <vt:lpstr>Příslušnost - přehled</vt:lpstr>
      <vt:lpstr>Perpetuatio fori</vt:lpstr>
      <vt:lpstr>Věcná příslušnost</vt:lpstr>
      <vt:lpstr>Věcná příslušnost II.</vt:lpstr>
      <vt:lpstr>Místní příslušnost</vt:lpstr>
      <vt:lpstr>Funkční příslušnost</vt:lpstr>
      <vt:lpstr>Kauzální příslušnost</vt:lpstr>
      <vt:lpstr>b) Účastníci řízení</vt:lpstr>
      <vt:lpstr>Základní otázky</vt:lpstr>
      <vt:lpstr>1) Kdo je účastníkem řízení?</vt:lpstr>
      <vt:lpstr>Definice účastníků řízení</vt:lpstr>
      <vt:lpstr>a) Účastníci sporného řízení</vt:lpstr>
      <vt:lpstr>Definice účastníků (§ 90)</vt:lpstr>
      <vt:lpstr>Formální pojetí účastenství</vt:lpstr>
      <vt:lpstr>Procesní společenství</vt:lpstr>
      <vt:lpstr>Vedlejší účastenství (intervence)</vt:lpstr>
      <vt:lpstr>Hlavní intervence (§ 91a)</vt:lpstr>
      <vt:lpstr>b) Účastníci nesporného řízení</vt:lpstr>
      <vt:lpstr>2. Definice (§ 94 odst. 1)</vt:lpstr>
      <vt:lpstr>Změny v účastenství (§ 94 odst. 3 a 4)</vt:lpstr>
      <vt:lpstr>3. Definice (§ 94 odst. 2)</vt:lpstr>
      <vt:lpstr>2) Způsobilost účastníků</vt:lpstr>
      <vt:lpstr>Způsobilost být účastníkem řízení</vt:lpstr>
      <vt:lpstr>Zkoumání způsobilosti být účastníkem řízení</vt:lpstr>
      <vt:lpstr>Procesní způsobilost</vt:lpstr>
      <vt:lpstr>Zkoumání procesní způsobilosti</vt:lpstr>
      <vt:lpstr>3) Věcná legitimace</vt:lpstr>
      <vt:lpstr>Věcná legitimace</vt:lpstr>
      <vt:lpstr>Nedostatek věcné legitimace</vt:lpstr>
      <vt:lpstr>Část VI.</vt:lpstr>
      <vt:lpstr>Zahájení řízení</vt:lpstr>
      <vt:lpstr>Účinky zahájení řízení</vt:lpstr>
      <vt:lpstr>Přidělení věci</vt:lpstr>
      <vt:lpstr>Příprava jednání I.</vt:lpstr>
      <vt:lpstr>Příprava jednání II.</vt:lpstr>
      <vt:lpstr>Příprava jednání III.</vt:lpstr>
      <vt:lpstr>Jednání I.</vt:lpstr>
      <vt:lpstr>Jednání II.</vt:lpstr>
      <vt:lpstr>Jednání III.</vt:lpstr>
      <vt:lpstr>Rozsudek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Civilní právo procesní</dc:title>
  <dc:creator>Petr</dc:creator>
  <cp:lastModifiedBy>Petr</cp:lastModifiedBy>
  <cp:revision>15</cp:revision>
  <dcterms:created xsi:type="dcterms:W3CDTF">2010-09-23T14:01:13Z</dcterms:created>
  <dcterms:modified xsi:type="dcterms:W3CDTF">2011-09-14T19:32:12Z</dcterms:modified>
</cp:coreProperties>
</file>