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2" r:id="rId6"/>
    <p:sldId id="263" r:id="rId7"/>
    <p:sldId id="265" r:id="rId8"/>
    <p:sldId id="266" r:id="rId9"/>
    <p:sldId id="264"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0" r:id="rId23"/>
    <p:sldId id="281" r:id="rId24"/>
    <p:sldId id="279" r:id="rId25"/>
    <p:sldId id="282" r:id="rId26"/>
    <p:sldId id="283" r:id="rId27"/>
    <p:sldId id="286" r:id="rId28"/>
    <p:sldId id="287" r:id="rId29"/>
    <p:sldId id="288" r:id="rId30"/>
    <p:sldId id="289" r:id="rId31"/>
    <p:sldId id="290" r:id="rId32"/>
    <p:sldId id="291" r:id="rId33"/>
    <p:sldId id="292" r:id="rId34"/>
    <p:sldId id="293" r:id="rId35"/>
    <p:sldId id="285" r:id="rId36"/>
    <p:sldId id="294" r:id="rId37"/>
    <p:sldId id="295" r:id="rId38"/>
    <p:sldId id="299" r:id="rId39"/>
    <p:sldId id="300" r:id="rId40"/>
    <p:sldId id="301" r:id="rId41"/>
    <p:sldId id="302" r:id="rId42"/>
    <p:sldId id="303" r:id="rId43"/>
    <p:sldId id="304" r:id="rId44"/>
    <p:sldId id="33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35" r:id="rId6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48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7"/>
          <p:cNvSpPr/>
          <p:nvPr/>
        </p:nvSpPr>
        <p:spPr>
          <a:xfrm>
            <a:off x="777875"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6"/>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cs-CZ" smtClean="0"/>
              <a:t>Kliknutím lze upravit styl.</a:t>
            </a:r>
            <a:endParaRPr lang="en-US" dirty="0"/>
          </a:p>
        </p:txBody>
      </p:sp>
      <p:sp>
        <p:nvSpPr>
          <p:cNvPr id="3" name="Subtitle 2"/>
          <p:cNvSpPr>
            <a:spLocks noGrp="1"/>
          </p:cNvSpPr>
          <p:nvPr>
            <p:ph type="subTitle" idx="1"/>
          </p:nvPr>
        </p:nvSpPr>
        <p:spPr>
          <a:xfrm>
            <a:off x="762000" y="4724400"/>
            <a:ext cx="6858000" cy="990600"/>
          </a:xfrm>
        </p:spPr>
        <p:txBody>
          <a:bodyPr anchor="t">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6" name="Date Placeholder 3"/>
          <p:cNvSpPr>
            <a:spLocks noGrp="1"/>
          </p:cNvSpPr>
          <p:nvPr>
            <p:ph type="dt" sz="half" idx="10"/>
          </p:nvPr>
        </p:nvSpPr>
        <p:spPr/>
        <p:txBody>
          <a:bodyPr/>
          <a:lstStyle>
            <a:lvl1pPr>
              <a:defRPr/>
            </a:lvl1pPr>
          </a:lstStyle>
          <a:p>
            <a:pPr>
              <a:defRPr/>
            </a:pPr>
            <a:fld id="{E8619EB3-EEDF-4A1E-B54A-FE7E00472EAB}" type="datetimeFigureOut">
              <a:rPr lang="cs-CZ"/>
              <a:pPr>
                <a:defRPr/>
              </a:pPr>
              <a:t>8.12.2011</a:t>
            </a:fld>
            <a:endParaRPr lang="cs-CZ"/>
          </a:p>
        </p:txBody>
      </p:sp>
      <p:sp>
        <p:nvSpPr>
          <p:cNvPr id="7" name="Footer Placeholder 4"/>
          <p:cNvSpPr>
            <a:spLocks noGrp="1"/>
          </p:cNvSpPr>
          <p:nvPr>
            <p:ph type="ftr" sz="quarter" idx="11"/>
          </p:nvPr>
        </p:nvSpPr>
        <p:spPr/>
        <p:txBody>
          <a:bodyPr/>
          <a:lstStyle>
            <a:lvl1pPr>
              <a:defRPr/>
            </a:lvl1pPr>
          </a:lstStyle>
          <a:p>
            <a:pPr>
              <a:defRPr/>
            </a:pPr>
            <a:endParaRPr lang="cs-CZ"/>
          </a:p>
        </p:txBody>
      </p:sp>
      <p:sp>
        <p:nvSpPr>
          <p:cNvPr id="8" name="Slide Number Placeholder 5"/>
          <p:cNvSpPr>
            <a:spLocks noGrp="1"/>
          </p:cNvSpPr>
          <p:nvPr>
            <p:ph type="sldNum" sz="quarter" idx="12"/>
          </p:nvPr>
        </p:nvSpPr>
        <p:spPr/>
        <p:txBody>
          <a:bodyPr/>
          <a:lstStyle>
            <a:lvl1pPr>
              <a:defRPr/>
            </a:lvl1pPr>
          </a:lstStyle>
          <a:p>
            <a:pPr>
              <a:defRPr/>
            </a:pPr>
            <a:fld id="{D042B186-940C-4E4C-964B-6D2E88FD1250}"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6CABA38E-DF5C-4593-BBC3-82A068D434C8}" type="datetimeFigureOut">
              <a:rPr lang="cs-CZ"/>
              <a:pPr>
                <a:defRPr/>
              </a:pPr>
              <a:t>8.12.2011</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C4192175-E347-4565-9B01-FBE0DD9DD3EF}"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822764D3-1771-4370-ABA7-D7E36EA84469}" type="datetimeFigureOut">
              <a:rPr lang="cs-CZ"/>
              <a:pPr>
                <a:defRPr/>
              </a:pPr>
              <a:t>8.12.2011</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59AFF016-F7DE-4CCC-A55D-5B6FCE4A61CA}"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B3C1B9AA-77CC-4CD9-A7F3-2A64FA46E417}" type="datetimeFigureOut">
              <a:rPr lang="cs-CZ"/>
              <a:pPr>
                <a:defRPr/>
              </a:pPr>
              <a:t>8.12.2011</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B4C72400-25EF-449B-846B-1DA79AB86CE7}"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Rectangle 6"/>
          <p:cNvSpPr/>
          <p:nvPr/>
        </p:nvSpPr>
        <p:spPr>
          <a:xfrm>
            <a:off x="777875"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62000" y="3276600"/>
            <a:ext cx="7543800" cy="1676400"/>
          </a:xfrm>
        </p:spPr>
        <p:txBody>
          <a:bodyPr/>
          <a:lstStyle>
            <a:lvl1pPr algn="l">
              <a:defRPr sz="5400" b="0" cap="all"/>
            </a:lvl1pPr>
          </a:lstStyle>
          <a:p>
            <a:r>
              <a:rPr lang="cs-CZ" smtClean="0"/>
              <a:t>Kliknutím lze upravit styl.</a:t>
            </a:r>
            <a:endParaRPr lang="en-US" dirty="0"/>
          </a:p>
        </p:txBody>
      </p:sp>
      <p:sp>
        <p:nvSpPr>
          <p:cNvPr id="3" name="Text Placeholder 2"/>
          <p:cNvSpPr>
            <a:spLocks noGrp="1"/>
          </p:cNvSpPr>
          <p:nvPr>
            <p:ph type="body" idx="1"/>
          </p:nvPr>
        </p:nvSpPr>
        <p:spPr>
          <a:xfrm>
            <a:off x="762000" y="4953000"/>
            <a:ext cx="6858000" cy="914400"/>
          </a:xfrm>
        </p:spPr>
        <p:txBody>
          <a:bodyPr anchor="t">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6" name="Date Placeholder 3"/>
          <p:cNvSpPr>
            <a:spLocks noGrp="1"/>
          </p:cNvSpPr>
          <p:nvPr>
            <p:ph type="dt" sz="half" idx="10"/>
          </p:nvPr>
        </p:nvSpPr>
        <p:spPr/>
        <p:txBody>
          <a:bodyPr/>
          <a:lstStyle>
            <a:lvl1pPr>
              <a:defRPr/>
            </a:lvl1pPr>
          </a:lstStyle>
          <a:p>
            <a:pPr>
              <a:defRPr/>
            </a:pPr>
            <a:fld id="{BFA06DCE-7E1A-4FF7-B947-EC591976370C}" type="datetimeFigureOut">
              <a:rPr lang="cs-CZ"/>
              <a:pPr>
                <a:defRPr/>
              </a:pPr>
              <a:t>8.12.2011</a:t>
            </a:fld>
            <a:endParaRPr lang="cs-CZ"/>
          </a:p>
        </p:txBody>
      </p:sp>
      <p:sp>
        <p:nvSpPr>
          <p:cNvPr id="7" name="Footer Placeholder 4"/>
          <p:cNvSpPr>
            <a:spLocks noGrp="1"/>
          </p:cNvSpPr>
          <p:nvPr>
            <p:ph type="ftr" sz="quarter" idx="11"/>
          </p:nvPr>
        </p:nvSpPr>
        <p:spPr/>
        <p:txBody>
          <a:bodyPr/>
          <a:lstStyle>
            <a:lvl1pPr>
              <a:defRPr/>
            </a:lvl1pPr>
          </a:lstStyle>
          <a:p>
            <a:pPr>
              <a:defRPr/>
            </a:pPr>
            <a:endParaRPr lang="cs-CZ"/>
          </a:p>
        </p:txBody>
      </p:sp>
      <p:sp>
        <p:nvSpPr>
          <p:cNvPr id="8" name="Slide Number Placeholder 5"/>
          <p:cNvSpPr>
            <a:spLocks noGrp="1"/>
          </p:cNvSpPr>
          <p:nvPr>
            <p:ph type="sldNum" sz="quarter" idx="12"/>
          </p:nvPr>
        </p:nvSpPr>
        <p:spPr/>
        <p:txBody>
          <a:bodyPr/>
          <a:lstStyle>
            <a:lvl1pPr>
              <a:defRPr/>
            </a:lvl1pPr>
          </a:lstStyle>
          <a:p>
            <a:pPr>
              <a:defRPr/>
            </a:pPr>
            <a:fld id="{91C35804-DB27-4482-AE8F-D8AB20D4F2C1}"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0"/>
          </p:nvPr>
        </p:nvSpPr>
        <p:spPr/>
        <p:txBody>
          <a:bodyPr/>
          <a:lstStyle>
            <a:lvl1pPr>
              <a:defRPr/>
            </a:lvl1pPr>
          </a:lstStyle>
          <a:p>
            <a:pPr>
              <a:defRPr/>
            </a:pPr>
            <a:fld id="{1F7ABE0C-7FF0-4D9E-8757-1C705D5E0E1D}" type="datetimeFigureOut">
              <a:rPr lang="cs-CZ"/>
              <a:pPr>
                <a:defRPr/>
              </a:pPr>
              <a:t>8.12.2011</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9FB8EFE8-C774-4C81-A5C2-D5684D5CFE8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cxnSp>
        <p:nvCxnSpPr>
          <p:cNvPr id="7" name="Straight Connector 10"/>
          <p:cNvCxnSpPr/>
          <p:nvPr/>
        </p:nvCxnSpPr>
        <p:spPr>
          <a:xfrm>
            <a:off x="758825" y="1249363"/>
            <a:ext cx="36576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2"/>
          <p:cNvCxnSpPr/>
          <p:nvPr/>
        </p:nvCxnSpPr>
        <p:spPr>
          <a:xfrm>
            <a:off x="4645025" y="1249363"/>
            <a:ext cx="36576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758952" y="1329264"/>
            <a:ext cx="3657600" cy="30480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1329264"/>
            <a:ext cx="3657600" cy="30480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9" name="Date Placeholder 6"/>
          <p:cNvSpPr>
            <a:spLocks noGrp="1"/>
          </p:cNvSpPr>
          <p:nvPr>
            <p:ph type="dt" sz="half" idx="10"/>
          </p:nvPr>
        </p:nvSpPr>
        <p:spPr/>
        <p:txBody>
          <a:bodyPr/>
          <a:lstStyle>
            <a:lvl1pPr>
              <a:defRPr/>
            </a:lvl1pPr>
          </a:lstStyle>
          <a:p>
            <a:pPr>
              <a:defRPr/>
            </a:pPr>
            <a:fld id="{1F025109-623E-4FEF-BD06-062B7DEFD6A6}" type="datetimeFigureOut">
              <a:rPr lang="cs-CZ"/>
              <a:pPr>
                <a:defRPr/>
              </a:pPr>
              <a:t>8.12.2011</a:t>
            </a:fld>
            <a:endParaRPr lang="cs-CZ"/>
          </a:p>
        </p:txBody>
      </p:sp>
      <p:sp>
        <p:nvSpPr>
          <p:cNvPr id="10" name="Footer Placeholder 7"/>
          <p:cNvSpPr>
            <a:spLocks noGrp="1"/>
          </p:cNvSpPr>
          <p:nvPr>
            <p:ph type="ftr" sz="quarter" idx="11"/>
          </p:nvPr>
        </p:nvSpPr>
        <p:spPr/>
        <p:txBody>
          <a:bodyPr/>
          <a:lstStyle>
            <a:lvl1pPr>
              <a:defRPr/>
            </a:lvl1pPr>
          </a:lstStyle>
          <a:p>
            <a:pPr>
              <a:defRPr/>
            </a:pPr>
            <a:endParaRPr lang="cs-CZ"/>
          </a:p>
        </p:txBody>
      </p:sp>
      <p:sp>
        <p:nvSpPr>
          <p:cNvPr id="11" name="Slide Number Placeholder 8"/>
          <p:cNvSpPr>
            <a:spLocks noGrp="1"/>
          </p:cNvSpPr>
          <p:nvPr>
            <p:ph type="sldNum" sz="quarter" idx="12"/>
          </p:nvPr>
        </p:nvSpPr>
        <p:spPr/>
        <p:txBody>
          <a:bodyPr/>
          <a:lstStyle>
            <a:lvl1pPr>
              <a:defRPr/>
            </a:lvl1pPr>
          </a:lstStyle>
          <a:p>
            <a:pPr>
              <a:defRPr/>
            </a:pPr>
            <a:fld id="{32285777-8C6B-4F57-8810-24F8237EFAD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fld id="{B842D6A5-818C-4363-9E66-1F8E8E785EC7}" type="datetimeFigureOut">
              <a:rPr lang="cs-CZ"/>
              <a:pPr>
                <a:defRPr/>
              </a:pPr>
              <a:t>8.12.2011</a:t>
            </a:fld>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8D17B01C-6143-4902-A8BC-3DB8A23799CD}"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3599BF-2E8D-4AC2-9503-74FA66778D71}" type="datetimeFigureOut">
              <a:rPr lang="cs-CZ"/>
              <a:pPr>
                <a:defRPr/>
              </a:pPr>
              <a:t>8.12.2011</a:t>
            </a:fld>
            <a:endParaRPr lang="cs-CZ"/>
          </a:p>
        </p:txBody>
      </p:sp>
      <p:sp>
        <p:nvSpPr>
          <p:cNvPr id="3" name="Footer Placeholder 4"/>
          <p:cNvSpPr>
            <a:spLocks noGrp="1"/>
          </p:cNvSpPr>
          <p:nvPr>
            <p:ph type="ftr" sz="quarter" idx="11"/>
          </p:nvPr>
        </p:nvSpPr>
        <p:spPr/>
        <p:txBody>
          <a:bodyPr/>
          <a:lstStyle>
            <a:lvl1pPr>
              <a:defRPr/>
            </a:lvl1pPr>
          </a:lstStyle>
          <a:p>
            <a:pPr>
              <a:defRPr/>
            </a:pPr>
            <a:endParaRPr lang="cs-CZ"/>
          </a:p>
        </p:txBody>
      </p:sp>
      <p:sp>
        <p:nvSpPr>
          <p:cNvPr id="4" name="Slide Number Placeholder 5"/>
          <p:cNvSpPr>
            <a:spLocks noGrp="1"/>
          </p:cNvSpPr>
          <p:nvPr>
            <p:ph type="sldNum" sz="quarter" idx="12"/>
          </p:nvPr>
        </p:nvSpPr>
        <p:spPr/>
        <p:txBody>
          <a:bodyPr/>
          <a:lstStyle>
            <a:lvl1pPr>
              <a:defRPr/>
            </a:lvl1pPr>
          </a:lstStyle>
          <a:p>
            <a:pPr>
              <a:defRPr/>
            </a:pPr>
            <a:fld id="{3651E508-9395-437F-810C-DCFFF6AAF1A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cxnSp>
        <p:nvCxnSpPr>
          <p:cNvPr id="5" name="Straight Connector 9"/>
          <p:cNvCxnSpPr/>
          <p:nvPr/>
        </p:nvCxnSpPr>
        <p:spPr>
          <a:xfrm rot="5400000">
            <a:off x="1677194" y="2515394"/>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62000" y="4572000"/>
            <a:ext cx="6784848" cy="1600200"/>
          </a:xfrm>
        </p:spPr>
        <p:txBody>
          <a:bodyPr>
            <a:normAutofit/>
          </a:bodyPr>
          <a:lstStyle>
            <a:lvl1pPr algn="l">
              <a:defRPr sz="5400" b="0"/>
            </a:lvl1pPr>
          </a:lstStyle>
          <a:p>
            <a:r>
              <a:rPr lang="cs-CZ" smtClean="0"/>
              <a:t>Kliknutím lze upravit styl.</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Date Placeholder 4"/>
          <p:cNvSpPr>
            <a:spLocks noGrp="1"/>
          </p:cNvSpPr>
          <p:nvPr>
            <p:ph type="dt" sz="half" idx="10"/>
          </p:nvPr>
        </p:nvSpPr>
        <p:spPr/>
        <p:txBody>
          <a:bodyPr/>
          <a:lstStyle>
            <a:lvl1pPr>
              <a:defRPr/>
            </a:lvl1pPr>
          </a:lstStyle>
          <a:p>
            <a:pPr>
              <a:defRPr/>
            </a:pPr>
            <a:fld id="{AAE91C55-6457-4BB7-9321-99F9BF1A6DDE}" type="datetimeFigureOut">
              <a:rPr lang="cs-CZ"/>
              <a:pPr>
                <a:defRPr/>
              </a:pPr>
              <a:t>8.12.2011</a:t>
            </a:fld>
            <a:endParaRPr lang="cs-CZ"/>
          </a:p>
        </p:txBody>
      </p:sp>
      <p:sp>
        <p:nvSpPr>
          <p:cNvPr id="7" name="Footer Placeholder 5"/>
          <p:cNvSpPr>
            <a:spLocks noGrp="1"/>
          </p:cNvSpPr>
          <p:nvPr>
            <p:ph type="ftr" sz="quarter" idx="11"/>
          </p:nvPr>
        </p:nvSpPr>
        <p:spPr/>
        <p:txBody>
          <a:bodyPr/>
          <a:lstStyle>
            <a:lvl1pPr>
              <a:defRPr/>
            </a:lvl1pPr>
          </a:lstStyle>
          <a:p>
            <a:pPr>
              <a:defRPr/>
            </a:pPr>
            <a:endParaRPr lang="cs-CZ"/>
          </a:p>
        </p:txBody>
      </p:sp>
      <p:sp>
        <p:nvSpPr>
          <p:cNvPr id="8" name="Slide Number Placeholder 6"/>
          <p:cNvSpPr>
            <a:spLocks noGrp="1"/>
          </p:cNvSpPr>
          <p:nvPr>
            <p:ph type="sldNum" sz="quarter" idx="12"/>
          </p:nvPr>
        </p:nvSpPr>
        <p:spPr/>
        <p:txBody>
          <a:bodyPr/>
          <a:lstStyle>
            <a:lvl1pPr>
              <a:defRPr/>
            </a:lvl1pPr>
          </a:lstStyle>
          <a:p>
            <a:pPr>
              <a:defRPr/>
            </a:pPr>
            <a:fld id="{96B2F79F-E33F-4EC0-B319-CBCF88D216D5}"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ormAutofit/>
          </a:bodyPr>
          <a:lstStyle>
            <a:lvl1pPr algn="l">
              <a:defRPr sz="5400" b="0"/>
            </a:lvl1pPr>
          </a:lstStyle>
          <a:p>
            <a:r>
              <a:rPr lang="cs-CZ" smtClean="0"/>
              <a:t>Kliknutím lze upravit styl.</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en-US" noProof="0"/>
          </a:p>
        </p:txBody>
      </p:sp>
      <p:sp>
        <p:nvSpPr>
          <p:cNvPr id="4" name="Text Placeholder 3"/>
          <p:cNvSpPr>
            <a:spLocks noGrp="1"/>
          </p:cNvSpPr>
          <p:nvPr>
            <p:ph type="body" sz="half" idx="2"/>
          </p:nvPr>
        </p:nvSpPr>
        <p:spPr>
          <a:xfrm>
            <a:off x="850392" y="3505200"/>
            <a:ext cx="7391400" cy="804862"/>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1FB2A744-C88A-498B-8464-71B2A347E509}" type="datetimeFigureOut">
              <a:rPr lang="cs-CZ"/>
              <a:pPr>
                <a:defRPr/>
              </a:pPr>
              <a:t>8.12.2011</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B9F89507-351D-4B97-8C04-720DB9B1D235}"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4572000"/>
            <a:ext cx="67818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Kliknutím lze upravit styl.</a:t>
            </a:r>
            <a:endParaRPr lang="en-US" smtClean="0"/>
          </a:p>
        </p:txBody>
      </p:sp>
      <p:sp>
        <p:nvSpPr>
          <p:cNvPr id="1027" name="Text Placeholder 2"/>
          <p:cNvSpPr>
            <a:spLocks noGrp="1"/>
          </p:cNvSpPr>
          <p:nvPr>
            <p:ph type="body" idx="1"/>
          </p:nvPr>
        </p:nvSpPr>
        <p:spPr bwMode="auto">
          <a:xfrm>
            <a:off x="762000" y="685800"/>
            <a:ext cx="7543800" cy="3886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Date Placeholder 3"/>
          <p:cNvSpPr>
            <a:spLocks noGrp="1"/>
          </p:cNvSpPr>
          <p:nvPr>
            <p:ph type="dt" sz="half" idx="2"/>
          </p:nvPr>
        </p:nvSpPr>
        <p:spPr>
          <a:xfrm>
            <a:off x="6248400" y="6208713"/>
            <a:ext cx="2133600"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tx2">
                    <a:lumMod val="90000"/>
                    <a:lumOff val="10000"/>
                  </a:schemeClr>
                </a:solidFill>
                <a:latin typeface="+mn-lt"/>
              </a:defRPr>
            </a:lvl1pPr>
          </a:lstStyle>
          <a:p>
            <a:pPr>
              <a:defRPr/>
            </a:pPr>
            <a:fld id="{9A497DCC-4CCF-4C14-B3FC-6F5577483FEB}" type="datetimeFigureOut">
              <a:rPr lang="cs-CZ"/>
              <a:pPr>
                <a:defRPr/>
              </a:pPr>
              <a:t>8.12.2011</a:t>
            </a:fld>
            <a:endParaRPr lang="cs-CZ"/>
          </a:p>
        </p:txBody>
      </p:sp>
      <p:sp>
        <p:nvSpPr>
          <p:cNvPr id="5" name="Footer Placeholder 4"/>
          <p:cNvSpPr>
            <a:spLocks noGrp="1"/>
          </p:cNvSpPr>
          <p:nvPr>
            <p:ph type="ftr" sz="quarter" idx="3"/>
          </p:nvPr>
        </p:nvSpPr>
        <p:spPr>
          <a:xfrm>
            <a:off x="762000" y="6208713"/>
            <a:ext cx="4873625" cy="365125"/>
          </a:xfrm>
          <a:prstGeom prst="rect">
            <a:avLst/>
          </a:prstGeom>
        </p:spPr>
        <p:txBody>
          <a:bodyPr vert="horz" lIns="91440" tIns="45720" rIns="91440" bIns="45720" rtlCol="0" anchor="ctr"/>
          <a:lstStyle>
            <a:lvl1pPr algn="l" fontAlgn="auto">
              <a:spcBef>
                <a:spcPts val="0"/>
              </a:spcBef>
              <a:spcAft>
                <a:spcPts val="0"/>
              </a:spcAft>
              <a:defRPr sz="1200" b="1">
                <a:solidFill>
                  <a:schemeClr val="tx2">
                    <a:lumMod val="90000"/>
                    <a:lumOff val="10000"/>
                  </a:schemeClr>
                </a:solidFill>
                <a:latin typeface="+mn-lt"/>
              </a:defRPr>
            </a:lvl1pPr>
          </a:lstStyle>
          <a:p>
            <a:pPr>
              <a:defRPr/>
            </a:pPr>
            <a:endParaRPr lang="cs-CZ"/>
          </a:p>
        </p:txBody>
      </p:sp>
      <p:sp>
        <p:nvSpPr>
          <p:cNvPr id="6" name="Slide Number Placeholder 5"/>
          <p:cNvSpPr>
            <a:spLocks noGrp="1"/>
          </p:cNvSpPr>
          <p:nvPr>
            <p:ph type="sldNum" sz="quarter" idx="4"/>
          </p:nvPr>
        </p:nvSpPr>
        <p:spPr>
          <a:xfrm>
            <a:off x="7620000" y="5688013"/>
            <a:ext cx="762000" cy="365125"/>
          </a:xfrm>
          <a:prstGeom prst="rect">
            <a:avLst/>
          </a:prstGeom>
        </p:spPr>
        <p:txBody>
          <a:bodyPr vert="horz" lIns="91440" tIns="45720" rIns="91440" bIns="45720" rtlCol="0" anchor="ctr"/>
          <a:lstStyle>
            <a:lvl1pPr algn="r" fontAlgn="auto">
              <a:spcBef>
                <a:spcPts val="0"/>
              </a:spcBef>
              <a:spcAft>
                <a:spcPts val="0"/>
              </a:spcAft>
              <a:defRPr sz="2400">
                <a:solidFill>
                  <a:schemeClr val="tx1">
                    <a:lumMod val="85000"/>
                    <a:lumOff val="15000"/>
                  </a:schemeClr>
                </a:solidFill>
                <a:latin typeface="+mj-lt"/>
              </a:defRPr>
            </a:lvl1pPr>
          </a:lstStyle>
          <a:p>
            <a:pPr>
              <a:defRPr/>
            </a:pPr>
            <a:fld id="{75F043B4-D483-43CF-A8DA-7E0622A8EC4E}" type="slidenum">
              <a:rPr lang="cs-CZ"/>
              <a:pPr>
                <a:defRPr/>
              </a:pPr>
              <a:t>‹#›</a:t>
            </a:fld>
            <a:endParaRPr lang="cs-CZ"/>
          </a:p>
        </p:txBody>
      </p:sp>
      <p:sp>
        <p:nvSpPr>
          <p:cNvPr id="8" name="Rectangle 7"/>
          <p:cNvSpPr/>
          <p:nvPr/>
        </p:nvSpPr>
        <p:spPr>
          <a:xfrm>
            <a:off x="777875"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7" r:id="rId3"/>
    <p:sldLayoutId id="2147483694" r:id="rId4"/>
    <p:sldLayoutId id="2147483698" r:id="rId5"/>
    <p:sldLayoutId id="2147483693" r:id="rId6"/>
    <p:sldLayoutId id="2147483692" r:id="rId7"/>
    <p:sldLayoutId id="2147483699" r:id="rId8"/>
    <p:sldLayoutId id="2147483691" r:id="rId9"/>
    <p:sldLayoutId id="2147483690" r:id="rId10"/>
    <p:sldLayoutId id="2147483689" r:id="rId11"/>
  </p:sldLayoutIdLst>
  <p:txStyles>
    <p:titleStyle>
      <a:lvl1pPr algn="l" rtl="0" eaLnBrk="0" fontAlgn="base" hangingPunct="0">
        <a:spcBef>
          <a:spcPct val="0"/>
        </a:spcBef>
        <a:spcAft>
          <a:spcPct val="0"/>
        </a:spcAft>
        <a:defRPr sz="5400" kern="1200">
          <a:solidFill>
            <a:srgbClr val="262626"/>
          </a:solidFill>
          <a:latin typeface="+mj-lt"/>
          <a:ea typeface="+mj-ea"/>
          <a:cs typeface="+mj-cs"/>
        </a:defRPr>
      </a:lvl1pPr>
      <a:lvl2pPr algn="l" rtl="0" eaLnBrk="0" fontAlgn="base" hangingPunct="0">
        <a:spcBef>
          <a:spcPct val="0"/>
        </a:spcBef>
        <a:spcAft>
          <a:spcPct val="0"/>
        </a:spcAft>
        <a:defRPr sz="5400">
          <a:solidFill>
            <a:srgbClr val="262626"/>
          </a:solidFill>
          <a:latin typeface="Impact" pitchFamily="34" charset="0"/>
        </a:defRPr>
      </a:lvl2pPr>
      <a:lvl3pPr algn="l" rtl="0" eaLnBrk="0" fontAlgn="base" hangingPunct="0">
        <a:spcBef>
          <a:spcPct val="0"/>
        </a:spcBef>
        <a:spcAft>
          <a:spcPct val="0"/>
        </a:spcAft>
        <a:defRPr sz="5400">
          <a:solidFill>
            <a:srgbClr val="262626"/>
          </a:solidFill>
          <a:latin typeface="Impact" pitchFamily="34" charset="0"/>
        </a:defRPr>
      </a:lvl3pPr>
      <a:lvl4pPr algn="l" rtl="0" eaLnBrk="0" fontAlgn="base" hangingPunct="0">
        <a:spcBef>
          <a:spcPct val="0"/>
        </a:spcBef>
        <a:spcAft>
          <a:spcPct val="0"/>
        </a:spcAft>
        <a:defRPr sz="5400">
          <a:solidFill>
            <a:srgbClr val="262626"/>
          </a:solidFill>
          <a:latin typeface="Impact" pitchFamily="34" charset="0"/>
        </a:defRPr>
      </a:lvl4pPr>
      <a:lvl5pPr algn="l" rtl="0" eaLnBrk="0" fontAlgn="base" hangingPunct="0">
        <a:spcBef>
          <a:spcPct val="0"/>
        </a:spcBef>
        <a:spcAft>
          <a:spcPct val="0"/>
        </a:spcAft>
        <a:defRPr sz="5400">
          <a:solidFill>
            <a:srgbClr val="262626"/>
          </a:solidFill>
          <a:latin typeface="Impact"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593725" indent="-273050" algn="l" rtl="0" eaLnBrk="0" fontAlgn="base" hangingPunct="0">
        <a:spcBef>
          <a:spcPct val="20000"/>
        </a:spcBef>
        <a:spcAft>
          <a:spcPct val="0"/>
        </a:spcAft>
        <a:buClr>
          <a:schemeClr val="accent1"/>
        </a:buClr>
        <a:buFont typeface="Arial" charset="0"/>
        <a:buChar char="•"/>
        <a:defRPr sz="2200" kern="1200">
          <a:solidFill>
            <a:schemeClr val="tx2"/>
          </a:solidFill>
          <a:latin typeface="+mn-lt"/>
          <a:ea typeface="+mn-ea"/>
          <a:cs typeface="+mn-cs"/>
        </a:defRPr>
      </a:lvl2pPr>
      <a:lvl3pPr marL="868363" indent="-228600" algn="l" rtl="0" eaLnBrk="0" fontAlgn="base" hangingPunct="0">
        <a:spcBef>
          <a:spcPct val="20000"/>
        </a:spcBef>
        <a:spcAft>
          <a:spcPct val="0"/>
        </a:spcAft>
        <a:buClr>
          <a:schemeClr val="accent1"/>
        </a:buClr>
        <a:buFont typeface="Arial" charset="0"/>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Font typeface="Arial" charset="0"/>
        <a:buChar char="•"/>
        <a:defRPr kern="1200">
          <a:solidFill>
            <a:schemeClr val="tx2"/>
          </a:solidFill>
          <a:latin typeface="+mn-lt"/>
          <a:ea typeface="+mn-ea"/>
          <a:cs typeface="+mn-cs"/>
        </a:defRPr>
      </a:lvl4pPr>
      <a:lvl5pPr marL="1371600" indent="-228600" algn="l" rtl="0" eaLnBrk="0" fontAlgn="base" hangingPunct="0">
        <a:spcBef>
          <a:spcPct val="20000"/>
        </a:spcBef>
        <a:spcAft>
          <a:spcPct val="0"/>
        </a:spcAft>
        <a:buClr>
          <a:schemeClr val="accent1"/>
        </a:buClr>
        <a:buFont typeface="Arial" charset="0"/>
        <a:buChar char="•"/>
        <a:defRPr kern="120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pPr eaLnBrk="1" hangingPunct="1"/>
            <a:r>
              <a:rPr lang="cs-CZ" smtClean="0"/>
              <a:t>Poplatkové právo</a:t>
            </a:r>
          </a:p>
        </p:txBody>
      </p:sp>
      <p:sp>
        <p:nvSpPr>
          <p:cNvPr id="13314" name="Podnadpis 2"/>
          <p:cNvSpPr>
            <a:spLocks noGrp="1"/>
          </p:cNvSpPr>
          <p:nvPr>
            <p:ph type="subTitle" idx="1"/>
          </p:nvPr>
        </p:nvSpPr>
        <p:spPr/>
        <p:txBody>
          <a:bodyPr/>
          <a:lstStyle/>
          <a:p>
            <a:pPr algn="just" eaLnBrk="1" hangingPunct="1"/>
            <a:r>
              <a:rPr lang="cs-CZ" sz="1600" smtClean="0"/>
              <a:t>Petr Mrkývka © 2011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dpis 1"/>
          <p:cNvSpPr>
            <a:spLocks noGrp="1"/>
          </p:cNvSpPr>
          <p:nvPr>
            <p:ph type="title"/>
          </p:nvPr>
        </p:nvSpPr>
        <p:spPr/>
        <p:txBody>
          <a:bodyPr/>
          <a:lstStyle/>
          <a:p>
            <a:pPr eaLnBrk="1" hangingPunct="1"/>
            <a:r>
              <a:rPr lang="cs-CZ" smtClean="0"/>
              <a:t>Poplatek a cena</a:t>
            </a:r>
          </a:p>
        </p:txBody>
      </p:sp>
      <p:sp>
        <p:nvSpPr>
          <p:cNvPr id="22530" name="Zástupný symbol pro obsah 2"/>
          <p:cNvSpPr>
            <a:spLocks noGrp="1"/>
          </p:cNvSpPr>
          <p:nvPr>
            <p:ph idx="1"/>
          </p:nvPr>
        </p:nvSpPr>
        <p:spPr/>
        <p:txBody>
          <a:bodyPr/>
          <a:lstStyle/>
          <a:p>
            <a:pPr eaLnBrk="1" hangingPunct="1"/>
            <a:r>
              <a:rPr lang="cs-CZ" smtClean="0"/>
              <a:t>Poplatek není výsledkem kalkulace nákladů spojených se zpoplatněným úkonem</a:t>
            </a:r>
          </a:p>
          <a:p>
            <a:pPr eaLnBrk="1" hangingPunct="1"/>
            <a:r>
              <a:rPr lang="cs-CZ" smtClean="0"/>
              <a:t>Cena je výsledkem dohody x poplatek ne</a:t>
            </a:r>
          </a:p>
          <a:p>
            <a:pPr eaLnBrk="1" hangingPunct="1"/>
            <a:r>
              <a:rPr lang="cs-CZ" smtClean="0"/>
              <a:t>Nehmotná povaha poplatkového úkonu</a:t>
            </a:r>
          </a:p>
          <a:p>
            <a:pPr eaLnBrk="1" hangingPunct="1"/>
            <a:r>
              <a:rPr lang="cs-CZ" smtClean="0"/>
              <a:t>Prohibiční povaha poplatku</a:t>
            </a:r>
          </a:p>
          <a:p>
            <a:pPr eaLnBrk="1" hangingPunct="1"/>
            <a:endParaRPr lang="cs-CZ"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p:nvPr>
        </p:nvSpPr>
        <p:spPr/>
        <p:txBody>
          <a:bodyPr/>
          <a:lstStyle/>
          <a:p>
            <a:pPr eaLnBrk="1" hangingPunct="1"/>
            <a:r>
              <a:rPr lang="cs-CZ" smtClean="0"/>
              <a:t>Poplatek a sankce</a:t>
            </a:r>
          </a:p>
        </p:txBody>
      </p:sp>
      <p:sp>
        <p:nvSpPr>
          <p:cNvPr id="23554" name="Zástupný symbol pro obsah 2"/>
          <p:cNvSpPr>
            <a:spLocks noGrp="1"/>
          </p:cNvSpPr>
          <p:nvPr>
            <p:ph idx="1"/>
          </p:nvPr>
        </p:nvSpPr>
        <p:spPr/>
        <p:txBody>
          <a:bodyPr/>
          <a:lstStyle/>
          <a:p>
            <a:pPr eaLnBrk="1" hangingPunct="1"/>
            <a:r>
              <a:rPr lang="cs-CZ" smtClean="0"/>
              <a:t>Sankce – odpovědnostní vztah (porušení práva-sankce) x poplatkový vztah (poplatek-úkon)</a:t>
            </a:r>
          </a:p>
          <a:p>
            <a:pPr eaLnBrk="1" hangingPunct="1"/>
            <a:r>
              <a:rPr lang="cs-CZ" smtClean="0"/>
              <a:t>Peněžitý trest</a:t>
            </a:r>
          </a:p>
          <a:p>
            <a:pPr eaLnBrk="1" hangingPunct="1"/>
            <a:r>
              <a:rPr lang="cs-CZ" smtClean="0"/>
              <a:t>Pokuta</a:t>
            </a:r>
          </a:p>
          <a:p>
            <a:pPr eaLnBrk="1" hangingPunct="1"/>
            <a:r>
              <a:rPr lang="cs-CZ" smtClean="0"/>
              <a:t>Úrok, penále, „poplatek z prodlení“</a:t>
            </a:r>
          </a:p>
          <a:p>
            <a:pPr eaLnBrk="1" hangingPunct="1"/>
            <a:r>
              <a:rPr lang="cs-CZ" smtClean="0"/>
              <a:t>„sankční poplatek“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p:nvPr>
        </p:nvSpPr>
        <p:spPr/>
        <p:txBody>
          <a:bodyPr/>
          <a:lstStyle/>
          <a:p>
            <a:pPr eaLnBrk="1" hangingPunct="1"/>
            <a:r>
              <a:rPr lang="cs-CZ" smtClean="0"/>
              <a:t>Konstrukce poplatku</a:t>
            </a:r>
          </a:p>
        </p:txBody>
      </p:sp>
      <p:sp>
        <p:nvSpPr>
          <p:cNvPr id="24578" name="Zástupný symbol pro obsah 2"/>
          <p:cNvSpPr>
            <a:spLocks noGrp="1"/>
          </p:cNvSpPr>
          <p:nvPr>
            <p:ph idx="1"/>
          </p:nvPr>
        </p:nvSpPr>
        <p:spPr/>
        <p:txBody>
          <a:bodyPr/>
          <a:lstStyle/>
          <a:p>
            <a:pPr eaLnBrk="1" hangingPunct="1"/>
            <a:r>
              <a:rPr lang="cs-CZ" smtClean="0"/>
              <a:t>Předmět zpoplatnění </a:t>
            </a:r>
          </a:p>
          <a:p>
            <a:pPr eaLnBrk="1" hangingPunct="1"/>
            <a:r>
              <a:rPr lang="cs-CZ" smtClean="0"/>
              <a:t>Subjekt poplatku (daňový subjekt) – pasivní</a:t>
            </a:r>
          </a:p>
          <a:p>
            <a:pPr eaLnBrk="1" hangingPunct="1"/>
            <a:r>
              <a:rPr lang="cs-CZ" smtClean="0"/>
              <a:t>Subjekt aktivní (správce daně) – orgán veřejné moci </a:t>
            </a:r>
          </a:p>
          <a:p>
            <a:pPr eaLnBrk="1" hangingPunct="1"/>
            <a:r>
              <a:rPr lang="cs-CZ" smtClean="0"/>
              <a:t>Základ poplatku – parametrická norma</a:t>
            </a:r>
          </a:p>
          <a:p>
            <a:pPr eaLnBrk="1" hangingPunct="1"/>
            <a:r>
              <a:rPr lang="cs-CZ" smtClean="0"/>
              <a:t>Sazba – parametrická norma</a:t>
            </a:r>
          </a:p>
          <a:p>
            <a:pPr eaLnBrk="1" hangingPunct="1"/>
            <a:r>
              <a:rPr lang="cs-CZ" smtClean="0"/>
              <a:t>Osvobození </a:t>
            </a:r>
          </a:p>
          <a:p>
            <a:pPr eaLnBrk="1" hangingPunct="1"/>
            <a:r>
              <a:rPr lang="cs-CZ" smtClean="0"/>
              <a:t>Správa</a:t>
            </a:r>
          </a:p>
          <a:p>
            <a:pPr eaLnBrk="1" hangingPunct="1"/>
            <a:r>
              <a:rPr lang="cs-CZ" smtClean="0"/>
              <a:t>Řízení o poplatku</a:t>
            </a:r>
          </a:p>
          <a:p>
            <a:pPr eaLnBrk="1" hangingPunct="1"/>
            <a:endParaRPr lang="cs-CZ" smtClean="0"/>
          </a:p>
          <a:p>
            <a:pPr eaLnBrk="1" hangingPunct="1"/>
            <a:endParaRPr lang="cs-CZ"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1"/>
          <p:cNvSpPr>
            <a:spLocks noGrp="1"/>
          </p:cNvSpPr>
          <p:nvPr>
            <p:ph type="title"/>
          </p:nvPr>
        </p:nvSpPr>
        <p:spPr/>
        <p:txBody>
          <a:bodyPr/>
          <a:lstStyle/>
          <a:p>
            <a:pPr eaLnBrk="1" hangingPunct="1"/>
            <a:r>
              <a:rPr lang="cs-CZ" smtClean="0"/>
              <a:t>Poplatková soustava</a:t>
            </a:r>
          </a:p>
        </p:txBody>
      </p:sp>
      <p:sp>
        <p:nvSpPr>
          <p:cNvPr id="25602" name="Zástupný symbol pro obsah 2"/>
          <p:cNvSpPr>
            <a:spLocks noGrp="1"/>
          </p:cNvSpPr>
          <p:nvPr>
            <p:ph idx="1"/>
          </p:nvPr>
        </p:nvSpPr>
        <p:spPr/>
        <p:txBody>
          <a:bodyPr/>
          <a:lstStyle/>
          <a:p>
            <a:pPr eaLnBrk="1" hangingPunct="1"/>
            <a:r>
              <a:rPr lang="cs-CZ" smtClean="0"/>
              <a:t>Různá klasifikace</a:t>
            </a:r>
          </a:p>
          <a:p>
            <a:pPr eaLnBrk="1" hangingPunct="1"/>
            <a:r>
              <a:rPr lang="cs-CZ" smtClean="0"/>
              <a:t>Poplatky celostátní x poplatky lokální</a:t>
            </a:r>
          </a:p>
          <a:p>
            <a:pPr eaLnBrk="1" hangingPunct="1"/>
            <a:r>
              <a:rPr lang="cs-CZ" smtClean="0"/>
              <a:t>Podle rozpočtového určení</a:t>
            </a:r>
          </a:p>
          <a:p>
            <a:pPr eaLnBrk="1" hangingPunct="1"/>
            <a:r>
              <a:rPr lang="cs-CZ" smtClean="0"/>
              <a:t>Pravé x nepravé</a:t>
            </a:r>
          </a:p>
          <a:p>
            <a:pPr eaLnBrk="1" hangingPunct="1"/>
            <a:r>
              <a:rPr lang="cs-CZ" smtClean="0"/>
              <a:t>Správní, soudní, ostatní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pPr eaLnBrk="1" hangingPunct="1"/>
            <a:r>
              <a:rPr lang="cs-CZ" smtClean="0"/>
              <a:t>Tradiční </a:t>
            </a:r>
          </a:p>
        </p:txBody>
      </p:sp>
      <p:sp>
        <p:nvSpPr>
          <p:cNvPr id="26626" name="Zástupný symbol pro obsah 2"/>
          <p:cNvSpPr>
            <a:spLocks noGrp="1"/>
          </p:cNvSpPr>
          <p:nvPr>
            <p:ph idx="1"/>
          </p:nvPr>
        </p:nvSpPr>
        <p:spPr/>
        <p:txBody>
          <a:bodyPr/>
          <a:lstStyle/>
          <a:p>
            <a:pPr marL="514350" indent="-514350" eaLnBrk="1" hangingPunct="1">
              <a:buFont typeface="Impact" pitchFamily="34" charset="0"/>
              <a:buAutoNum type="arabicPeriod"/>
            </a:pPr>
            <a:r>
              <a:rPr lang="cs-CZ" smtClean="0"/>
              <a:t>Správní poplatky</a:t>
            </a:r>
          </a:p>
          <a:p>
            <a:pPr marL="514350" indent="-514350" eaLnBrk="1" hangingPunct="1">
              <a:buFont typeface="Impact" pitchFamily="34" charset="0"/>
              <a:buAutoNum type="arabicPeriod"/>
            </a:pPr>
            <a:r>
              <a:rPr lang="cs-CZ" smtClean="0"/>
              <a:t>Soudní poplatky</a:t>
            </a:r>
          </a:p>
          <a:p>
            <a:pPr marL="514350" indent="-514350" eaLnBrk="1" hangingPunct="1">
              <a:buFont typeface="Impact" pitchFamily="34" charset="0"/>
              <a:buAutoNum type="arabicPeriod"/>
            </a:pPr>
            <a:r>
              <a:rPr lang="cs-CZ" smtClean="0"/>
              <a:t>Místní poplatky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solidFill>
                  <a:schemeClr val="tx1">
                    <a:lumMod val="85000"/>
                    <a:lumOff val="15000"/>
                  </a:schemeClr>
                </a:solidFill>
              </a:rPr>
              <a:t>Prameny poplatkového práva</a:t>
            </a:r>
            <a:endParaRPr lang="cs-CZ" dirty="0">
              <a:solidFill>
                <a:schemeClr val="tx1">
                  <a:lumMod val="85000"/>
                  <a:lumOff val="15000"/>
                </a:schemeClr>
              </a:solidFill>
            </a:endParaRPr>
          </a:p>
        </p:txBody>
      </p:sp>
      <p:sp>
        <p:nvSpPr>
          <p:cNvPr id="27650" name="Zástupný symbol pro obsah 2"/>
          <p:cNvSpPr>
            <a:spLocks noGrp="1"/>
          </p:cNvSpPr>
          <p:nvPr>
            <p:ph idx="1"/>
          </p:nvPr>
        </p:nvSpPr>
        <p:spPr/>
        <p:txBody>
          <a:bodyPr/>
          <a:lstStyle/>
          <a:p>
            <a:pPr eaLnBrk="1" hangingPunct="1"/>
            <a:r>
              <a:rPr lang="cs-CZ" b="1" smtClean="0"/>
              <a:t>Daňový řád (280/2009 Sb.)</a:t>
            </a:r>
            <a:r>
              <a:rPr lang="cs-CZ" smtClean="0"/>
              <a:t> - subsidiarita daňového řádu</a:t>
            </a:r>
          </a:p>
          <a:p>
            <a:pPr eaLnBrk="1" hangingPunct="1"/>
            <a:r>
              <a:rPr lang="cs-CZ" b="1" smtClean="0"/>
              <a:t>Zákon o správních poplatcích (634/2004 Sb.)</a:t>
            </a:r>
          </a:p>
          <a:p>
            <a:pPr eaLnBrk="1" hangingPunct="1"/>
            <a:r>
              <a:rPr lang="cs-CZ" b="1" smtClean="0"/>
              <a:t>Zákon o soudních poplatcích (549/1991 Sb.)</a:t>
            </a:r>
          </a:p>
          <a:p>
            <a:pPr eaLnBrk="1" hangingPunct="1"/>
            <a:r>
              <a:rPr lang="cs-CZ" b="1" smtClean="0"/>
              <a:t>Zákon o místních poplatcích (565/1990 Sb.)</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3"/>
          <p:cNvSpPr>
            <a:spLocks noGrp="1"/>
          </p:cNvSpPr>
          <p:nvPr>
            <p:ph type="ctrTitle"/>
          </p:nvPr>
        </p:nvSpPr>
        <p:spPr/>
        <p:txBody>
          <a:bodyPr/>
          <a:lstStyle/>
          <a:p>
            <a:pPr eaLnBrk="1" hangingPunct="1"/>
            <a:r>
              <a:rPr lang="cs-CZ" smtClean="0"/>
              <a:t>Správní poplatky</a:t>
            </a:r>
          </a:p>
        </p:txBody>
      </p:sp>
      <p:sp>
        <p:nvSpPr>
          <p:cNvPr id="28674" name="Podnadpis 4"/>
          <p:cNvSpPr>
            <a:spLocks noGrp="1"/>
          </p:cNvSpPr>
          <p:nvPr>
            <p:ph type="subTitle" idx="1"/>
          </p:nvPr>
        </p:nvSpPr>
        <p:spPr/>
        <p:txBody>
          <a:bodyPr/>
          <a:lstStyle/>
          <a:p>
            <a:pPr eaLnBrk="1" hangingPunct="1"/>
            <a:endParaRPr lang="cs-CZ"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p:txBody>
          <a:bodyPr/>
          <a:lstStyle/>
          <a:p>
            <a:pPr eaLnBrk="1" hangingPunct="1"/>
            <a:r>
              <a:rPr lang="cs-CZ" smtClean="0"/>
              <a:t>Předmět poplatku</a:t>
            </a:r>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Úkon = </a:t>
            </a:r>
          </a:p>
          <a:p>
            <a:pPr marL="514350" indent="-514350" eaLnBrk="1" fontAlgn="auto" hangingPunct="1">
              <a:spcAft>
                <a:spcPts val="0"/>
              </a:spcAft>
              <a:buFont typeface="Arial" pitchFamily="34" charset="0"/>
              <a:buAutoNum type="alphaLcParenR"/>
              <a:defRPr/>
            </a:pPr>
            <a:r>
              <a:rPr lang="cs-CZ" dirty="0" smtClean="0"/>
              <a:t>Správní řízení</a:t>
            </a:r>
          </a:p>
          <a:p>
            <a:pPr marL="514350" indent="-514350" eaLnBrk="1" fontAlgn="auto" hangingPunct="1">
              <a:spcAft>
                <a:spcPts val="0"/>
              </a:spcAft>
              <a:buFont typeface="Arial" pitchFamily="34" charset="0"/>
              <a:buAutoNum type="alphaLcParenR"/>
              <a:defRPr/>
            </a:pPr>
            <a:r>
              <a:rPr lang="cs-CZ" dirty="0" smtClean="0"/>
              <a:t>Činnosti správního úřadu související s výkonem státní správy</a:t>
            </a:r>
          </a:p>
          <a:p>
            <a:pPr marL="274320" indent="-274320" eaLnBrk="1" fontAlgn="auto" hangingPunct="1">
              <a:spcAft>
                <a:spcPts val="0"/>
              </a:spcAft>
              <a:buFont typeface="Arial" pitchFamily="34" charset="0"/>
              <a:buChar char="•"/>
              <a:defRPr/>
            </a:pPr>
            <a:r>
              <a:rPr lang="cs-CZ" dirty="0" smtClean="0"/>
              <a:t>Zpoplatněný úkon = úkon vymezený v </a:t>
            </a:r>
            <a:r>
              <a:rPr lang="cs-CZ" dirty="0" err="1" smtClean="0"/>
              <a:t>popložce</a:t>
            </a:r>
            <a:r>
              <a:rPr lang="cs-CZ" dirty="0" smtClean="0"/>
              <a:t> sazebníku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pPr eaLnBrk="1" hangingPunct="1"/>
            <a:r>
              <a:rPr lang="cs-CZ" smtClean="0"/>
              <a:t>Subjekty</a:t>
            </a:r>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Správní úřad – orgán moci výkonné, orgány </a:t>
            </a:r>
            <a:r>
              <a:rPr lang="cs-CZ" dirty="0" err="1" smtClean="0"/>
              <a:t>úsc</a:t>
            </a:r>
            <a:r>
              <a:rPr lang="cs-CZ" dirty="0" smtClean="0"/>
              <a:t>, orgány právnických osob s delegovanou působností ve státní správě</a:t>
            </a:r>
          </a:p>
          <a:p>
            <a:pPr marL="274320" indent="-274320" eaLnBrk="1" fontAlgn="auto" hangingPunct="1">
              <a:spcAft>
                <a:spcPts val="0"/>
              </a:spcAft>
              <a:buFont typeface="Arial" pitchFamily="34" charset="0"/>
              <a:buChar char="•"/>
              <a:defRPr/>
            </a:pPr>
            <a:r>
              <a:rPr lang="cs-CZ" dirty="0" smtClean="0"/>
              <a:t>Poplatník:</a:t>
            </a:r>
          </a:p>
          <a:p>
            <a:pPr marL="514350" indent="-514350" eaLnBrk="1" fontAlgn="auto" hangingPunct="1">
              <a:spcAft>
                <a:spcPts val="0"/>
              </a:spcAft>
              <a:buFont typeface="Arial" pitchFamily="34" charset="0"/>
              <a:buAutoNum type="alphaLcParenR"/>
              <a:defRPr/>
            </a:pPr>
            <a:r>
              <a:rPr lang="cs-CZ" dirty="0" smtClean="0"/>
              <a:t>žadatel, navrhovatel </a:t>
            </a:r>
          </a:p>
          <a:p>
            <a:pPr marL="514350" indent="-514350" eaLnBrk="1" fontAlgn="auto" hangingPunct="1">
              <a:spcAft>
                <a:spcPts val="0"/>
              </a:spcAft>
              <a:buFont typeface="Arial" pitchFamily="34" charset="0"/>
              <a:buAutoNum type="alphaLcParenR"/>
              <a:defRPr/>
            </a:pPr>
            <a:r>
              <a:rPr lang="cs-CZ" dirty="0" smtClean="0"/>
              <a:t>Osoba v jejímž zájmu nebo věci má být úkon proveden</a:t>
            </a:r>
          </a:p>
          <a:p>
            <a:pPr marL="274320" indent="-274320" eaLnBrk="1" fontAlgn="auto" hangingPunct="1">
              <a:spcAft>
                <a:spcPts val="0"/>
              </a:spcAft>
              <a:buFont typeface="Arial" pitchFamily="34" charset="0"/>
              <a:buChar char="•"/>
              <a:defRPr/>
            </a:pPr>
            <a:r>
              <a:rPr lang="cs-CZ" dirty="0" smtClean="0"/>
              <a:t>Solidární poplatník</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dpis 1"/>
          <p:cNvSpPr>
            <a:spLocks noGrp="1"/>
          </p:cNvSpPr>
          <p:nvPr>
            <p:ph type="title"/>
          </p:nvPr>
        </p:nvSpPr>
        <p:spPr/>
        <p:txBody>
          <a:bodyPr/>
          <a:lstStyle/>
          <a:p>
            <a:pPr eaLnBrk="1" hangingPunct="1"/>
            <a:r>
              <a:rPr lang="cs-CZ" smtClean="0"/>
              <a:t>Sazba</a:t>
            </a:r>
          </a:p>
        </p:txBody>
      </p:sp>
      <p:sp>
        <p:nvSpPr>
          <p:cNvPr id="31746" name="Zástupný symbol pro obsah 2"/>
          <p:cNvSpPr>
            <a:spLocks noGrp="1"/>
          </p:cNvSpPr>
          <p:nvPr>
            <p:ph idx="1"/>
          </p:nvPr>
        </p:nvSpPr>
        <p:spPr/>
        <p:txBody>
          <a:bodyPr/>
          <a:lstStyle/>
          <a:p>
            <a:pPr eaLnBrk="1" hangingPunct="1"/>
            <a:r>
              <a:rPr lang="cs-CZ" smtClean="0"/>
              <a:t>Sazebník – příloha ZSpP</a:t>
            </a:r>
          </a:p>
          <a:p>
            <a:pPr eaLnBrk="1" hangingPunct="1"/>
            <a:r>
              <a:rPr lang="cs-CZ" smtClean="0"/>
              <a:t>Pevná</a:t>
            </a:r>
          </a:p>
          <a:p>
            <a:pPr eaLnBrk="1" hangingPunct="1"/>
            <a:r>
              <a:rPr lang="cs-CZ" smtClean="0"/>
              <a:t>Procentní (procentní poplatek)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p:txBody>
          <a:bodyPr/>
          <a:lstStyle/>
          <a:p>
            <a:pPr eaLnBrk="1" hangingPunct="1"/>
            <a:r>
              <a:rPr lang="cs-CZ" smtClean="0"/>
              <a:t>Charakteristika</a:t>
            </a:r>
          </a:p>
        </p:txBody>
      </p:sp>
      <p:sp>
        <p:nvSpPr>
          <p:cNvPr id="14338" name="Zástupný symbol pro obsah 2"/>
          <p:cNvSpPr>
            <a:spLocks noGrp="1"/>
          </p:cNvSpPr>
          <p:nvPr>
            <p:ph idx="1"/>
          </p:nvPr>
        </p:nvSpPr>
        <p:spPr/>
        <p:txBody>
          <a:bodyPr/>
          <a:lstStyle/>
          <a:p>
            <a:pPr eaLnBrk="1" hangingPunct="1"/>
            <a:r>
              <a:rPr lang="cs-CZ" smtClean="0"/>
              <a:t>Soubor finančněprávních norem regulujících veřejnou finanční činnost související s příjmy veřejných peněžních fondů poplatkového charakteru</a:t>
            </a:r>
          </a:p>
          <a:p>
            <a:pPr eaLnBrk="1" hangingPunct="1"/>
            <a:r>
              <a:rPr lang="cs-CZ" smtClean="0"/>
              <a:t>Součást berního práva, jako jeden z jeho subsystémů</a:t>
            </a:r>
          </a:p>
          <a:p>
            <a:pPr eaLnBrk="1" hangingPunct="1"/>
            <a:r>
              <a:rPr lang="cs-CZ" smtClean="0"/>
              <a:t>Poplatek – jeden ze segmentů daně </a:t>
            </a:r>
            <a:r>
              <a:rPr lang="cs-CZ" i="1" smtClean="0"/>
              <a:t>sensu largo </a:t>
            </a:r>
            <a:endParaRPr lang="cs-CZ"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Nadpis 1"/>
          <p:cNvSpPr>
            <a:spLocks noGrp="1"/>
          </p:cNvSpPr>
          <p:nvPr>
            <p:ph type="title"/>
          </p:nvPr>
        </p:nvSpPr>
        <p:spPr/>
        <p:txBody>
          <a:bodyPr/>
          <a:lstStyle/>
          <a:p>
            <a:pPr eaLnBrk="1" hangingPunct="1"/>
            <a:r>
              <a:rPr lang="cs-CZ" smtClean="0"/>
              <a:t>Nalézací řízení</a:t>
            </a:r>
          </a:p>
        </p:txBody>
      </p:sp>
      <p:sp>
        <p:nvSpPr>
          <p:cNvPr id="32770" name="Zástupný symbol pro obsah 2"/>
          <p:cNvSpPr>
            <a:spLocks noGrp="1"/>
          </p:cNvSpPr>
          <p:nvPr>
            <p:ph idx="1"/>
          </p:nvPr>
        </p:nvSpPr>
        <p:spPr/>
        <p:txBody>
          <a:bodyPr/>
          <a:lstStyle/>
          <a:p>
            <a:pPr eaLnBrk="1" hangingPunct="1"/>
            <a:r>
              <a:rPr lang="cs-CZ" smtClean="0"/>
              <a:t>Působnost: správní úřad příslušný k úkonu (Obecně)</a:t>
            </a:r>
          </a:p>
          <a:p>
            <a:pPr eaLnBrk="1" hangingPunct="1"/>
            <a:r>
              <a:rPr lang="cs-CZ" smtClean="0"/>
              <a:t>Procentní poplatky  - platební výměr</a:t>
            </a:r>
          </a:p>
          <a:p>
            <a:pPr eaLnBrk="1" hangingPunct="1"/>
            <a:r>
              <a:rPr lang="cs-CZ" smtClean="0"/>
              <a:t>Daňové tvrzení: funkci plní žádost, návrh …, z kterého je možné určit předmět zpoplatnění a základ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Nadpis 1"/>
          <p:cNvSpPr>
            <a:spLocks noGrp="1"/>
          </p:cNvSpPr>
          <p:nvPr>
            <p:ph type="title"/>
          </p:nvPr>
        </p:nvSpPr>
        <p:spPr/>
        <p:txBody>
          <a:bodyPr/>
          <a:lstStyle/>
          <a:p>
            <a:pPr eaLnBrk="1" hangingPunct="1"/>
            <a:r>
              <a:rPr lang="cs-CZ" smtClean="0"/>
              <a:t>Inkaso</a:t>
            </a:r>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Poplatky s pevnou sazbou:</a:t>
            </a:r>
          </a:p>
          <a:p>
            <a:pPr marL="514350" indent="-514350" eaLnBrk="1" fontAlgn="auto" hangingPunct="1">
              <a:spcAft>
                <a:spcPts val="0"/>
              </a:spcAft>
              <a:buFont typeface="Arial" pitchFamily="34" charset="0"/>
              <a:buAutoNum type="alphaLcParenR"/>
              <a:defRPr/>
            </a:pPr>
            <a:r>
              <a:rPr lang="cs-CZ" dirty="0" smtClean="0"/>
              <a:t>Při přijetí podání</a:t>
            </a:r>
          </a:p>
          <a:p>
            <a:pPr marL="514350" indent="-514350" eaLnBrk="1" fontAlgn="auto" hangingPunct="1">
              <a:spcAft>
                <a:spcPts val="0"/>
              </a:spcAft>
              <a:buFont typeface="Arial" pitchFamily="34" charset="0"/>
              <a:buAutoNum type="alphaLcParenR"/>
              <a:defRPr/>
            </a:pPr>
            <a:r>
              <a:rPr lang="cs-CZ" dirty="0" smtClean="0"/>
              <a:t>Později, před provedením úkonu</a:t>
            </a:r>
          </a:p>
          <a:p>
            <a:pPr marL="0" indent="0" eaLnBrk="1" fontAlgn="auto" hangingPunct="1">
              <a:spcAft>
                <a:spcPts val="0"/>
              </a:spcAft>
              <a:buFont typeface="Arial" pitchFamily="34" charset="0"/>
              <a:buNone/>
              <a:defRPr/>
            </a:pPr>
            <a:r>
              <a:rPr lang="cs-CZ" dirty="0" smtClean="0"/>
              <a:t>Viz sazebník</a:t>
            </a:r>
          </a:p>
          <a:p>
            <a:pPr marL="274320" indent="-274320" eaLnBrk="1" fontAlgn="auto" hangingPunct="1">
              <a:spcAft>
                <a:spcPts val="0"/>
              </a:spcAft>
              <a:buFont typeface="Arial" pitchFamily="34" charset="0"/>
              <a:buChar char="•"/>
              <a:defRPr/>
            </a:pPr>
            <a:r>
              <a:rPr lang="cs-CZ" dirty="0" smtClean="0"/>
              <a:t>Procentní poplatky:</a:t>
            </a:r>
          </a:p>
          <a:p>
            <a:pPr marL="0" indent="0" eaLnBrk="1" fontAlgn="auto" hangingPunct="1">
              <a:spcAft>
                <a:spcPts val="0"/>
              </a:spcAft>
              <a:buFont typeface="Arial" pitchFamily="34" charset="0"/>
              <a:buNone/>
              <a:defRPr/>
            </a:pPr>
            <a:r>
              <a:rPr lang="cs-CZ" dirty="0" smtClean="0"/>
              <a:t>Do 15 dnů ode dne následujícího po doručení platebního výměru</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Nadpis 1"/>
          <p:cNvSpPr>
            <a:spLocks noGrp="1"/>
          </p:cNvSpPr>
          <p:nvPr>
            <p:ph type="title"/>
          </p:nvPr>
        </p:nvSpPr>
        <p:spPr/>
        <p:txBody>
          <a:bodyPr/>
          <a:lstStyle/>
          <a:p>
            <a:pPr eaLnBrk="1" hangingPunct="1"/>
            <a:endParaRPr lang="cs-CZ" smtClean="0"/>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V Kč</a:t>
            </a:r>
          </a:p>
          <a:p>
            <a:pPr marL="274320" indent="-274320" eaLnBrk="1" fontAlgn="auto" hangingPunct="1">
              <a:spcAft>
                <a:spcPts val="0"/>
              </a:spcAft>
              <a:buFont typeface="Arial" pitchFamily="34" charset="0"/>
              <a:buChar char="•"/>
              <a:defRPr/>
            </a:pPr>
            <a:r>
              <a:rPr lang="cs-CZ" dirty="0" smtClean="0"/>
              <a:t>Konzulární poplatky a jiné poplatky vybírané CD/CC:</a:t>
            </a:r>
          </a:p>
          <a:p>
            <a:pPr marL="274320" indent="-274320" eaLnBrk="1" fontAlgn="auto" hangingPunct="1">
              <a:spcAft>
                <a:spcPts val="0"/>
              </a:spcAft>
              <a:buFontTx/>
              <a:buChar char="-"/>
              <a:defRPr/>
            </a:pPr>
            <a:r>
              <a:rPr lang="cs-CZ" dirty="0" smtClean="0"/>
              <a:t>Ve měně základu /%/</a:t>
            </a:r>
          </a:p>
          <a:p>
            <a:pPr marL="274320" indent="-274320" eaLnBrk="1" fontAlgn="auto" hangingPunct="1">
              <a:spcAft>
                <a:spcPts val="0"/>
              </a:spcAft>
              <a:buFontTx/>
              <a:buChar char="-"/>
              <a:defRPr/>
            </a:pPr>
            <a:r>
              <a:rPr lang="cs-CZ" dirty="0" smtClean="0"/>
              <a:t>Pevná sazba: ve měně státu rezidence, ve měně státu z kurzovního lístku ČNB</a:t>
            </a:r>
          </a:p>
          <a:p>
            <a:pPr marL="274320" indent="-274320" eaLnBrk="1" fontAlgn="auto" hangingPunct="1">
              <a:spcAft>
                <a:spcPts val="0"/>
              </a:spcAft>
              <a:buFontTx/>
              <a:buChar char="-"/>
              <a:defRPr/>
            </a:pPr>
            <a:r>
              <a:rPr lang="cs-CZ" dirty="0" smtClean="0"/>
              <a:t>Kurz (</a:t>
            </a:r>
            <a:r>
              <a:rPr lang="cs-CZ" dirty="0" err="1" smtClean="0"/>
              <a:t>dt</a:t>
            </a:r>
            <a:r>
              <a:rPr lang="cs-CZ" dirty="0" smtClean="0"/>
              <a:t>) ČNB posledního dne kalendářního měsíce předcházejícího lhůtám splatnosti na celý měsíc</a:t>
            </a:r>
          </a:p>
          <a:p>
            <a:pPr marL="274320" indent="-274320" eaLnBrk="1" fontAlgn="auto" hangingPunct="1">
              <a:spcAft>
                <a:spcPts val="0"/>
              </a:spcAft>
              <a:buFontTx/>
              <a:buChar char="-"/>
              <a:defRPr/>
            </a:pPr>
            <a:r>
              <a:rPr lang="cs-CZ" dirty="0" smtClean="0"/>
              <a:t>Mimo kurz – kurz k USD</a:t>
            </a:r>
          </a:p>
          <a:p>
            <a:pPr marL="0" indent="0" eaLnBrk="1" fontAlgn="auto" hangingPunct="1">
              <a:spcAft>
                <a:spcPts val="0"/>
              </a:spcAft>
              <a:buFont typeface="Arial" pitchFamily="34" charset="0"/>
              <a:buNone/>
              <a:defRPr/>
            </a:pPr>
            <a:r>
              <a:rPr lang="cs-CZ" dirty="0" smtClean="0"/>
              <a:t> </a:t>
            </a:r>
          </a:p>
          <a:p>
            <a:pPr marL="274320" indent="-274320" eaLnBrk="1" fontAlgn="auto" hangingPunct="1">
              <a:spcAft>
                <a:spcPts val="0"/>
              </a:spcAft>
              <a:buFontTx/>
              <a:buChar char="-"/>
              <a:defRPr/>
            </a:pP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Nadpis 1"/>
          <p:cNvSpPr>
            <a:spLocks noGrp="1"/>
          </p:cNvSpPr>
          <p:nvPr>
            <p:ph type="title"/>
          </p:nvPr>
        </p:nvSpPr>
        <p:spPr/>
        <p:txBody>
          <a:bodyPr/>
          <a:lstStyle/>
          <a:p>
            <a:pPr eaLnBrk="1" hangingPunct="1"/>
            <a:r>
              <a:rPr lang="cs-CZ" smtClean="0"/>
              <a:t>Způsob úhrady</a:t>
            </a:r>
          </a:p>
        </p:txBody>
      </p:sp>
      <p:sp>
        <p:nvSpPr>
          <p:cNvPr id="35842" name="Zástupný symbol pro obsah 2"/>
          <p:cNvSpPr>
            <a:spLocks noGrp="1"/>
          </p:cNvSpPr>
          <p:nvPr>
            <p:ph idx="1"/>
          </p:nvPr>
        </p:nvSpPr>
        <p:spPr/>
        <p:txBody>
          <a:bodyPr/>
          <a:lstStyle/>
          <a:p>
            <a:pPr eaLnBrk="1" hangingPunct="1"/>
            <a:r>
              <a:rPr lang="cs-CZ" smtClean="0"/>
              <a:t>Organizačním složkám státu: účet st.rozpočtu u ČNB</a:t>
            </a:r>
          </a:p>
          <a:p>
            <a:pPr eaLnBrk="1" hangingPunct="1"/>
            <a:r>
              <a:rPr lang="cs-CZ" smtClean="0"/>
              <a:t>CD/CC na účet, v hotovosti</a:t>
            </a:r>
          </a:p>
          <a:p>
            <a:pPr eaLnBrk="1" hangingPunct="1"/>
            <a:r>
              <a:rPr lang="cs-CZ" smtClean="0"/>
              <a:t>Kolkovou známkou  (jen OSS)</a:t>
            </a:r>
          </a:p>
          <a:p>
            <a:pPr eaLnBrk="1" hangingPunct="1"/>
            <a:r>
              <a:rPr lang="cs-CZ" smtClean="0"/>
              <a:t>V hotovosti na pokladně</a:t>
            </a:r>
          </a:p>
          <a:p>
            <a:pPr eaLnBrk="1" hangingPunct="1"/>
            <a:r>
              <a:rPr lang="cs-CZ" smtClean="0"/>
              <a:t>ÚSC – jak určí v souladu s DŘ</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Nadpis 1"/>
          <p:cNvSpPr>
            <a:spLocks noGrp="1"/>
          </p:cNvSpPr>
          <p:nvPr>
            <p:ph type="title"/>
          </p:nvPr>
        </p:nvSpPr>
        <p:spPr/>
        <p:txBody>
          <a:bodyPr/>
          <a:lstStyle/>
          <a:p>
            <a:pPr eaLnBrk="1" hangingPunct="1"/>
            <a:r>
              <a:rPr lang="cs-CZ" smtClean="0"/>
              <a:t>Následky nezaplacení</a:t>
            </a:r>
          </a:p>
        </p:txBody>
      </p:sp>
      <p:sp>
        <p:nvSpPr>
          <p:cNvPr id="3" name="Zástupný symbol pro obsah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r>
              <a:rPr lang="cs-CZ" dirty="0" smtClean="0"/>
              <a:t>S pevnou sazbou:</a:t>
            </a:r>
          </a:p>
          <a:p>
            <a:pPr marL="274320" indent="-274320" eaLnBrk="1" fontAlgn="auto" hangingPunct="1">
              <a:spcAft>
                <a:spcPts val="0"/>
              </a:spcAft>
              <a:buFont typeface="Arial" pitchFamily="34" charset="0"/>
              <a:buChar char="•"/>
              <a:defRPr/>
            </a:pPr>
            <a:r>
              <a:rPr lang="cs-CZ" dirty="0" smtClean="0"/>
              <a:t>Výzva, náhradní lhůta 15 dnů</a:t>
            </a:r>
          </a:p>
          <a:p>
            <a:pPr marL="274320" indent="-274320" eaLnBrk="1" fontAlgn="auto" hangingPunct="1">
              <a:spcAft>
                <a:spcPts val="0"/>
              </a:spcAft>
              <a:buFont typeface="Arial" pitchFamily="34" charset="0"/>
              <a:buChar char="•"/>
              <a:defRPr/>
            </a:pPr>
            <a:r>
              <a:rPr lang="cs-CZ" dirty="0" smtClean="0"/>
              <a:t>Opravný prostředek – odvolání, 15 dnů</a:t>
            </a:r>
          </a:p>
          <a:p>
            <a:pPr marL="0" indent="0" eaLnBrk="1" fontAlgn="auto" hangingPunct="1">
              <a:spcAft>
                <a:spcPts val="0"/>
              </a:spcAft>
              <a:buFont typeface="Arial" pitchFamily="34" charset="0"/>
              <a:buNone/>
              <a:defRPr/>
            </a:pPr>
            <a:r>
              <a:rPr lang="cs-CZ" dirty="0" smtClean="0"/>
              <a:t>Následky:</a:t>
            </a:r>
          </a:p>
          <a:p>
            <a:pPr marL="274320" indent="-274320" eaLnBrk="1" fontAlgn="auto" hangingPunct="1">
              <a:spcAft>
                <a:spcPts val="0"/>
              </a:spcAft>
              <a:buFont typeface="Arial" pitchFamily="34" charset="0"/>
              <a:buChar char="•"/>
              <a:defRPr/>
            </a:pPr>
            <a:r>
              <a:rPr lang="cs-CZ" dirty="0" smtClean="0"/>
              <a:t>Zastavení řízení</a:t>
            </a:r>
          </a:p>
          <a:p>
            <a:pPr marL="274320" indent="-274320" eaLnBrk="1" fontAlgn="auto" hangingPunct="1">
              <a:spcAft>
                <a:spcPts val="0"/>
              </a:spcAft>
              <a:buFont typeface="Arial" pitchFamily="34" charset="0"/>
              <a:buChar char="•"/>
              <a:defRPr/>
            </a:pPr>
            <a:r>
              <a:rPr lang="cs-CZ" dirty="0" smtClean="0"/>
              <a:t>Neprovedení úkonu</a:t>
            </a:r>
          </a:p>
          <a:p>
            <a:pPr marL="274320" indent="-274320" eaLnBrk="1" fontAlgn="auto" hangingPunct="1">
              <a:spcAft>
                <a:spcPts val="0"/>
              </a:spcAft>
              <a:buFont typeface="Arial" pitchFamily="34" charset="0"/>
              <a:buChar char="•"/>
              <a:defRPr/>
            </a:pPr>
            <a:r>
              <a:rPr lang="cs-CZ" smtClean="0"/>
              <a:t>Jiné, sazebník</a:t>
            </a:r>
            <a:endParaRPr lang="cs-CZ" dirty="0" smtClean="0"/>
          </a:p>
          <a:p>
            <a:pPr marL="274320" indent="-274320" eaLnBrk="1" fontAlgn="auto" hangingPunct="1">
              <a:spcAft>
                <a:spcPts val="0"/>
              </a:spcAft>
              <a:buFont typeface="Arial" pitchFamily="34" charset="0"/>
              <a:buChar char="•"/>
              <a:defRPr/>
            </a:pP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Nadpis 1"/>
          <p:cNvSpPr>
            <a:spLocks noGrp="1"/>
          </p:cNvSpPr>
          <p:nvPr>
            <p:ph type="title"/>
          </p:nvPr>
        </p:nvSpPr>
        <p:spPr/>
        <p:txBody>
          <a:bodyPr/>
          <a:lstStyle/>
          <a:p>
            <a:pPr eaLnBrk="1" hangingPunct="1"/>
            <a:r>
              <a:rPr lang="cs-CZ" smtClean="0"/>
              <a:t>Osvobození</a:t>
            </a:r>
          </a:p>
        </p:txBody>
      </p:sp>
      <p:sp>
        <p:nvSpPr>
          <p:cNvPr id="37890" name="Zástupný symbol pro obsah 2"/>
          <p:cNvSpPr>
            <a:spLocks noGrp="1"/>
          </p:cNvSpPr>
          <p:nvPr>
            <p:ph idx="1"/>
          </p:nvPr>
        </p:nvSpPr>
        <p:spPr/>
        <p:txBody>
          <a:bodyPr/>
          <a:lstStyle/>
          <a:p>
            <a:pPr eaLnBrk="1" hangingPunct="1"/>
            <a:r>
              <a:rPr lang="cs-CZ" smtClean="0"/>
              <a:t>Ze ZSpP (§ 8)</a:t>
            </a:r>
          </a:p>
          <a:p>
            <a:pPr eaLnBrk="1" hangingPunct="1"/>
            <a:r>
              <a:rPr lang="cs-CZ" smtClean="0"/>
              <a:t>Z jiného zákona</a:t>
            </a:r>
          </a:p>
          <a:p>
            <a:pPr eaLnBrk="1" hangingPunct="1"/>
            <a:r>
              <a:rPr lang="cs-CZ" smtClean="0"/>
              <a:t>Sazebníkové osvobození</a:t>
            </a:r>
          </a:p>
          <a:p>
            <a:pPr eaLnBrk="1" hangingPunct="1"/>
            <a:r>
              <a:rPr lang="cs-CZ" smtClean="0"/>
              <a:t>Osobní</a:t>
            </a:r>
          </a:p>
          <a:p>
            <a:pPr eaLnBrk="1" hangingPunct="1"/>
            <a:r>
              <a:rPr lang="cs-CZ" smtClean="0"/>
              <a:t>věcné</a:t>
            </a:r>
          </a:p>
          <a:p>
            <a:pPr eaLnBrk="1" hangingPunct="1"/>
            <a:endParaRPr lang="cs-CZ"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Nadpis 1"/>
          <p:cNvSpPr>
            <a:spLocks noGrp="1"/>
          </p:cNvSpPr>
          <p:nvPr>
            <p:ph type="title"/>
          </p:nvPr>
        </p:nvSpPr>
        <p:spPr/>
        <p:txBody>
          <a:bodyPr/>
          <a:lstStyle/>
          <a:p>
            <a:pPr eaLnBrk="1" hangingPunct="1"/>
            <a:r>
              <a:rPr lang="cs-CZ" smtClean="0"/>
              <a:t>Dohled</a:t>
            </a:r>
          </a:p>
        </p:txBody>
      </p:sp>
      <p:sp>
        <p:nvSpPr>
          <p:cNvPr id="38914" name="Zástupný symbol pro obsah 2"/>
          <p:cNvSpPr>
            <a:spLocks noGrp="1"/>
          </p:cNvSpPr>
          <p:nvPr>
            <p:ph idx="1"/>
          </p:nvPr>
        </p:nvSpPr>
        <p:spPr/>
        <p:txBody>
          <a:bodyPr/>
          <a:lstStyle/>
          <a:p>
            <a:pPr eaLnBrk="1" hangingPunct="1"/>
            <a:r>
              <a:rPr lang="cs-CZ" smtClean="0"/>
              <a:t>ÚFO u správních poplatků rozpočtově určených do státního rozpočtu</a:t>
            </a:r>
          </a:p>
          <a:p>
            <a:pPr eaLnBrk="1" hangingPunct="1"/>
            <a:r>
              <a:rPr lang="cs-CZ" smtClean="0"/>
              <a:t>Správnost a včasnost: vyměření, inkasa a vratek</a:t>
            </a:r>
          </a:p>
          <a:p>
            <a:pPr eaLnBrk="1" hangingPunct="1"/>
            <a:r>
              <a:rPr lang="cs-CZ" smtClean="0"/>
              <a:t>Nedostatky – lhůta k nápravě (zápis z kontroly)</a:t>
            </a:r>
          </a:p>
          <a:p>
            <a:pPr eaLnBrk="1" hangingPunct="1"/>
            <a:r>
              <a:rPr lang="cs-CZ" smtClean="0"/>
              <a:t>Promlčení – do státního rozpočtu z prostředků správního úřadu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Nadpis 3"/>
          <p:cNvSpPr>
            <a:spLocks noGrp="1"/>
          </p:cNvSpPr>
          <p:nvPr>
            <p:ph type="ctrTitle"/>
          </p:nvPr>
        </p:nvSpPr>
        <p:spPr/>
        <p:txBody>
          <a:bodyPr/>
          <a:lstStyle/>
          <a:p>
            <a:pPr eaLnBrk="1" hangingPunct="1"/>
            <a:r>
              <a:rPr lang="cs-CZ" smtClean="0"/>
              <a:t>Soudní poplatky</a:t>
            </a:r>
          </a:p>
        </p:txBody>
      </p:sp>
      <p:sp>
        <p:nvSpPr>
          <p:cNvPr id="39938" name="Podnadpis 4"/>
          <p:cNvSpPr>
            <a:spLocks noGrp="1"/>
          </p:cNvSpPr>
          <p:nvPr>
            <p:ph type="subTitle" idx="1"/>
          </p:nvPr>
        </p:nvSpPr>
        <p:spPr/>
        <p:txBody>
          <a:bodyPr/>
          <a:lstStyle/>
          <a:p>
            <a:pPr eaLnBrk="1" hangingPunct="1"/>
            <a:endParaRPr lang="cs-CZ"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Nadpis 1"/>
          <p:cNvSpPr>
            <a:spLocks noGrp="1"/>
          </p:cNvSpPr>
          <p:nvPr>
            <p:ph type="title"/>
          </p:nvPr>
        </p:nvSpPr>
        <p:spPr/>
        <p:txBody>
          <a:bodyPr/>
          <a:lstStyle/>
          <a:p>
            <a:pPr eaLnBrk="1" hangingPunct="1"/>
            <a:r>
              <a:rPr lang="cs-CZ" smtClean="0"/>
              <a:t>Předmět</a:t>
            </a:r>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Poplatky za řízení</a:t>
            </a:r>
          </a:p>
          <a:p>
            <a:pPr marL="274320" indent="-274320" eaLnBrk="1" fontAlgn="auto" hangingPunct="1">
              <a:spcAft>
                <a:spcPts val="0"/>
              </a:spcAft>
              <a:buFont typeface="Arial" pitchFamily="34" charset="0"/>
              <a:buChar char="•"/>
              <a:defRPr/>
            </a:pPr>
            <a:r>
              <a:rPr lang="cs-CZ" dirty="0" smtClean="0"/>
              <a:t>Poplatky za úkony</a:t>
            </a:r>
          </a:p>
          <a:p>
            <a:pPr marL="0" indent="0" eaLnBrk="1" fontAlgn="auto" hangingPunct="1">
              <a:spcAft>
                <a:spcPts val="0"/>
              </a:spcAft>
              <a:buFont typeface="Arial" pitchFamily="34" charset="0"/>
              <a:buNone/>
              <a:defRPr/>
            </a:pPr>
            <a:endParaRPr lang="cs-CZ" dirty="0" smtClean="0"/>
          </a:p>
          <a:p>
            <a:pPr marL="0" indent="0" eaLnBrk="1" fontAlgn="auto" hangingPunct="1">
              <a:spcAft>
                <a:spcPts val="0"/>
              </a:spcAft>
              <a:buFont typeface="Arial" pitchFamily="34" charset="0"/>
              <a:buNone/>
              <a:defRPr/>
            </a:pPr>
            <a:r>
              <a:rPr lang="cs-CZ" dirty="0" smtClean="0"/>
              <a:t>Dle sazebníku</a:t>
            </a: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p:nvPr>
        </p:nvSpPr>
        <p:spPr/>
        <p:txBody>
          <a:bodyPr/>
          <a:lstStyle/>
          <a:p>
            <a:pPr eaLnBrk="1" hangingPunct="1"/>
            <a:r>
              <a:rPr lang="cs-CZ" smtClean="0"/>
              <a:t>Poplatníci</a:t>
            </a:r>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Obecně – navrhovatel</a:t>
            </a:r>
          </a:p>
          <a:p>
            <a:pPr marL="274320" indent="-274320" eaLnBrk="1" fontAlgn="auto" hangingPunct="1">
              <a:spcAft>
                <a:spcPts val="0"/>
              </a:spcAft>
              <a:buFont typeface="Arial" pitchFamily="34" charset="0"/>
              <a:buChar char="•"/>
              <a:defRPr/>
            </a:pPr>
            <a:r>
              <a:rPr lang="cs-CZ" dirty="0" smtClean="0"/>
              <a:t>Účastníci smíru</a:t>
            </a:r>
          </a:p>
          <a:p>
            <a:pPr marL="274320" indent="-274320" eaLnBrk="1" fontAlgn="auto" hangingPunct="1">
              <a:spcAft>
                <a:spcPts val="0"/>
              </a:spcAft>
              <a:buFont typeface="Arial" pitchFamily="34" charset="0"/>
              <a:buChar char="•"/>
              <a:defRPr/>
            </a:pPr>
            <a:r>
              <a:rPr lang="cs-CZ" dirty="0" smtClean="0"/>
              <a:t>Žalovaný (žalovaní) uplatňující svá práva vzájemným návrhem</a:t>
            </a:r>
          </a:p>
          <a:p>
            <a:pPr marL="274320" indent="-274320" eaLnBrk="1" fontAlgn="auto" hangingPunct="1">
              <a:spcAft>
                <a:spcPts val="0"/>
              </a:spcAft>
              <a:buFont typeface="Arial" pitchFamily="34" charset="0"/>
              <a:buChar char="•"/>
              <a:defRPr/>
            </a:pPr>
            <a:r>
              <a:rPr lang="cs-CZ" dirty="0" smtClean="0"/>
              <a:t>Osoba, jíž se týká zápis v OR, o kterém soud rozhodl v řízení ex offo</a:t>
            </a:r>
          </a:p>
          <a:p>
            <a:pPr marL="274320" indent="-274320" eaLnBrk="1" fontAlgn="auto" hangingPunct="1">
              <a:spcAft>
                <a:spcPts val="0"/>
              </a:spcAft>
              <a:buFont typeface="Arial" pitchFamily="34" charset="0"/>
              <a:buChar char="•"/>
              <a:defRPr/>
            </a:pPr>
            <a:r>
              <a:rPr lang="cs-CZ" dirty="0" smtClean="0"/>
              <a:t>PO v řízení ex offo, ve kterém soud rozhodl o zrušení nebo likvidaci PO nebo o jmenování likvidátora PO</a:t>
            </a:r>
          </a:p>
          <a:p>
            <a:pPr marL="0" indent="0" eaLnBrk="1" fontAlgn="auto" hangingPunct="1">
              <a:spcAft>
                <a:spcPts val="0"/>
              </a:spcAft>
              <a:buFont typeface="Arial" pitchFamily="34" charset="0"/>
              <a:buNone/>
              <a:defRPr/>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p:txBody>
          <a:bodyPr/>
          <a:lstStyle/>
          <a:p>
            <a:pPr eaLnBrk="1" hangingPunct="1"/>
            <a:r>
              <a:rPr lang="cs-CZ" smtClean="0"/>
              <a:t>Poplatek</a:t>
            </a:r>
          </a:p>
        </p:txBody>
      </p:sp>
      <p:sp>
        <p:nvSpPr>
          <p:cNvPr id="15362" name="Zástupný symbol pro obsah 2"/>
          <p:cNvSpPr>
            <a:spLocks noGrp="1"/>
          </p:cNvSpPr>
          <p:nvPr>
            <p:ph idx="1"/>
          </p:nvPr>
        </p:nvSpPr>
        <p:spPr/>
        <p:txBody>
          <a:bodyPr/>
          <a:lstStyle/>
          <a:p>
            <a:pPr marL="0" indent="0" eaLnBrk="1" hangingPunct="1">
              <a:buFont typeface="Arial" charset="0"/>
              <a:buNone/>
            </a:pPr>
            <a:endParaRPr lang="cs-CZ" smtClean="0"/>
          </a:p>
          <a:p>
            <a:pPr marL="0" indent="0" eaLnBrk="1" hangingPunct="1">
              <a:buFont typeface="Arial" charset="0"/>
              <a:buNone/>
            </a:pPr>
            <a:endParaRPr lang="cs-CZ" smtClean="0"/>
          </a:p>
          <a:p>
            <a:pPr marL="0" indent="0" algn="just" eaLnBrk="1" hangingPunct="1">
              <a:buFont typeface="Arial" charset="0"/>
              <a:buNone/>
            </a:pPr>
            <a:r>
              <a:rPr lang="cs-CZ" smtClean="0"/>
              <a:t>Poplatek je zákonem nebo na jeho základě stanovená platební povinnost za úkon orgánu veřejné moci.</a:t>
            </a:r>
          </a:p>
          <a:p>
            <a:pPr marL="0" indent="0" eaLnBrk="1" hangingPunct="1">
              <a:buFont typeface="Arial" charset="0"/>
              <a:buNone/>
            </a:pPr>
            <a:endParaRPr lang="cs-CZ"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solidFill>
                  <a:schemeClr val="tx1">
                    <a:lumMod val="85000"/>
                    <a:lumOff val="15000"/>
                  </a:schemeClr>
                </a:solidFill>
              </a:rPr>
              <a:t>Poplatníci ve správním soudnictví</a:t>
            </a:r>
            <a:endParaRPr lang="cs-CZ" dirty="0">
              <a:solidFill>
                <a:schemeClr val="tx1">
                  <a:lumMod val="85000"/>
                  <a:lumOff val="15000"/>
                </a:schemeClr>
              </a:solidFill>
            </a:endParaRPr>
          </a:p>
        </p:txBody>
      </p:sp>
      <p:sp>
        <p:nvSpPr>
          <p:cNvPr id="43010" name="Zástupný symbol pro obsah 2"/>
          <p:cNvSpPr>
            <a:spLocks noGrp="1"/>
          </p:cNvSpPr>
          <p:nvPr>
            <p:ph idx="1"/>
          </p:nvPr>
        </p:nvSpPr>
        <p:spPr/>
        <p:txBody>
          <a:bodyPr/>
          <a:lstStyle/>
          <a:p>
            <a:pPr eaLnBrk="1" hangingPunct="1"/>
            <a:r>
              <a:rPr lang="cs-CZ" smtClean="0"/>
              <a:t>Žalobce</a:t>
            </a:r>
          </a:p>
          <a:p>
            <a:pPr eaLnBrk="1" hangingPunct="1"/>
            <a:r>
              <a:rPr lang="cs-CZ" smtClean="0"/>
              <a:t>Navrhovatel v jiném řízení před správním soudem</a:t>
            </a:r>
          </a:p>
          <a:p>
            <a:pPr eaLnBrk="1" hangingPunct="1"/>
            <a:r>
              <a:rPr lang="cs-CZ" smtClean="0"/>
              <a:t>Stěžovatel v kasačním řízení</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solidFill>
                  <a:schemeClr val="tx1">
                    <a:lumMod val="85000"/>
                    <a:lumOff val="15000"/>
                  </a:schemeClr>
                </a:solidFill>
              </a:rPr>
              <a:t>Poplatník při osvobození</a:t>
            </a:r>
            <a:endParaRPr lang="cs-CZ" dirty="0">
              <a:solidFill>
                <a:schemeClr val="tx1">
                  <a:lumMod val="85000"/>
                  <a:lumOff val="15000"/>
                </a:schemeClr>
              </a:solidFill>
            </a:endParaRPr>
          </a:p>
        </p:txBody>
      </p:sp>
      <p:sp>
        <p:nvSpPr>
          <p:cNvPr id="44034" name="Zástupný symbol pro obsah 2"/>
          <p:cNvSpPr>
            <a:spLocks noGrp="1"/>
          </p:cNvSpPr>
          <p:nvPr>
            <p:ph idx="1"/>
          </p:nvPr>
        </p:nvSpPr>
        <p:spPr/>
        <p:txBody>
          <a:bodyPr/>
          <a:lstStyle/>
          <a:p>
            <a:pPr eaLnBrk="1" hangingPunct="1"/>
            <a:r>
              <a:rPr lang="cs-CZ" smtClean="0"/>
              <a:t>Dle výsledku sporu – žalovaný</a:t>
            </a:r>
          </a:p>
          <a:p>
            <a:pPr eaLnBrk="1" hangingPunct="1"/>
            <a:r>
              <a:rPr lang="cs-CZ" smtClean="0"/>
              <a:t>Výjimky § 2 odst. 3, 4</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p:txBody>
          <a:bodyPr/>
          <a:lstStyle/>
          <a:p>
            <a:pPr eaLnBrk="1" hangingPunct="1"/>
            <a:r>
              <a:rPr lang="cs-CZ" smtClean="0"/>
              <a:t>Poplatník při</a:t>
            </a:r>
          </a:p>
        </p:txBody>
      </p:sp>
      <p:sp>
        <p:nvSpPr>
          <p:cNvPr id="45058" name="Zástupný symbol pro obsah 2"/>
          <p:cNvSpPr>
            <a:spLocks noGrp="1"/>
          </p:cNvSpPr>
          <p:nvPr>
            <p:ph idx="1"/>
          </p:nvPr>
        </p:nvSpPr>
        <p:spPr/>
        <p:txBody>
          <a:bodyPr/>
          <a:lstStyle/>
          <a:p>
            <a:pPr eaLnBrk="1" hangingPunct="1"/>
            <a:r>
              <a:rPr lang="cs-CZ" smtClean="0"/>
              <a:t>Odvolání – odvolavatel</a:t>
            </a:r>
          </a:p>
          <a:p>
            <a:pPr eaLnBrk="1" hangingPunct="1"/>
            <a:r>
              <a:rPr lang="cs-CZ" smtClean="0"/>
              <a:t>Dovolání - dovolavatel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solidFill>
                  <a:schemeClr val="tx1">
                    <a:lumMod val="85000"/>
                    <a:lumOff val="15000"/>
                  </a:schemeClr>
                </a:solidFill>
              </a:rPr>
              <a:t>Poplatník poplatků za úkon</a:t>
            </a:r>
            <a:endParaRPr lang="cs-CZ" dirty="0">
              <a:solidFill>
                <a:schemeClr val="tx1">
                  <a:lumMod val="85000"/>
                  <a:lumOff val="15000"/>
                </a:schemeClr>
              </a:solidFill>
            </a:endParaRPr>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Navrhovatel úkonu</a:t>
            </a:r>
          </a:p>
          <a:p>
            <a:pPr marL="0" indent="0" eaLnBrk="1" fontAlgn="auto" hangingPunct="1">
              <a:spcAft>
                <a:spcPts val="0"/>
              </a:spcAft>
              <a:buFont typeface="Arial" pitchFamily="34" charset="0"/>
              <a:buNone/>
              <a:defRPr/>
            </a:pP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Nadpis 1"/>
          <p:cNvSpPr>
            <a:spLocks noGrp="1"/>
          </p:cNvSpPr>
          <p:nvPr>
            <p:ph type="title"/>
          </p:nvPr>
        </p:nvSpPr>
        <p:spPr/>
        <p:txBody>
          <a:bodyPr/>
          <a:lstStyle/>
          <a:p>
            <a:pPr eaLnBrk="1" hangingPunct="1"/>
            <a:r>
              <a:rPr lang="cs-CZ" smtClean="0"/>
              <a:t>Konstrukce</a:t>
            </a:r>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Předmět</a:t>
            </a:r>
          </a:p>
          <a:p>
            <a:pPr marL="274320" indent="-274320" eaLnBrk="1" fontAlgn="auto" hangingPunct="1">
              <a:spcAft>
                <a:spcPts val="0"/>
              </a:spcAft>
              <a:buFont typeface="Arial" pitchFamily="34" charset="0"/>
              <a:buChar char="•"/>
              <a:defRPr/>
            </a:pPr>
            <a:r>
              <a:rPr lang="cs-CZ" dirty="0" smtClean="0"/>
              <a:t>Základ</a:t>
            </a:r>
          </a:p>
          <a:p>
            <a:pPr marL="274320" indent="-274320" eaLnBrk="1" fontAlgn="auto" hangingPunct="1">
              <a:spcAft>
                <a:spcPts val="0"/>
              </a:spcAft>
              <a:buFont typeface="Arial" pitchFamily="34" charset="0"/>
              <a:buChar char="•"/>
              <a:defRPr/>
            </a:pPr>
            <a:r>
              <a:rPr lang="cs-CZ" dirty="0" smtClean="0"/>
              <a:t>Vznik poplatkové povinnosti</a:t>
            </a:r>
          </a:p>
          <a:p>
            <a:pPr marL="274320" indent="-274320" eaLnBrk="1" fontAlgn="auto" hangingPunct="1">
              <a:spcAft>
                <a:spcPts val="0"/>
              </a:spcAft>
              <a:buFont typeface="Arial" pitchFamily="34" charset="0"/>
              <a:buChar char="•"/>
              <a:defRPr/>
            </a:pPr>
            <a:r>
              <a:rPr lang="cs-CZ" dirty="0" smtClean="0"/>
              <a:t>Sazba</a:t>
            </a:r>
          </a:p>
          <a:p>
            <a:pPr marL="274320" indent="-274320" eaLnBrk="1" fontAlgn="auto" hangingPunct="1">
              <a:spcAft>
                <a:spcPts val="0"/>
              </a:spcAft>
              <a:buFont typeface="Arial" pitchFamily="34" charset="0"/>
              <a:buChar char="•"/>
              <a:defRPr/>
            </a:pPr>
            <a:r>
              <a:rPr lang="cs-CZ" dirty="0" smtClean="0"/>
              <a:t>Stanovení výše poplatku</a:t>
            </a:r>
          </a:p>
          <a:p>
            <a:pPr marL="274320" indent="-274320" eaLnBrk="1" fontAlgn="auto" hangingPunct="1">
              <a:spcAft>
                <a:spcPts val="0"/>
              </a:spcAft>
              <a:buFont typeface="Arial" pitchFamily="34" charset="0"/>
              <a:buChar char="•"/>
              <a:defRPr/>
            </a:pPr>
            <a:r>
              <a:rPr lang="cs-CZ" dirty="0" smtClean="0"/>
              <a:t>Způsob placení</a:t>
            </a:r>
          </a:p>
          <a:p>
            <a:pPr marL="274320" indent="-274320" eaLnBrk="1" fontAlgn="auto" hangingPunct="1">
              <a:spcAft>
                <a:spcPts val="0"/>
              </a:spcAft>
              <a:buFont typeface="Arial" pitchFamily="34" charset="0"/>
              <a:buChar char="•"/>
              <a:defRPr/>
            </a:pPr>
            <a:r>
              <a:rPr lang="cs-CZ" dirty="0" smtClean="0"/>
              <a:t>Následky nezaplacení</a:t>
            </a:r>
          </a:p>
          <a:p>
            <a:pPr marL="274320" indent="-274320" eaLnBrk="1" fontAlgn="auto" hangingPunct="1">
              <a:spcAft>
                <a:spcPts val="0"/>
              </a:spcAft>
              <a:buFont typeface="Arial" pitchFamily="34" charset="0"/>
              <a:buChar char="•"/>
              <a:defRPr/>
            </a:pPr>
            <a:r>
              <a:rPr lang="cs-CZ" dirty="0" smtClean="0"/>
              <a:t>Osvobození</a:t>
            </a:r>
          </a:p>
          <a:p>
            <a:pPr marL="0" indent="0" eaLnBrk="1" fontAlgn="auto" hangingPunct="1">
              <a:spcAft>
                <a:spcPts val="0"/>
              </a:spcAft>
              <a:buFont typeface="Arial" pitchFamily="34" charset="0"/>
              <a:buNone/>
              <a:defRPr/>
            </a:pPr>
            <a:endParaRPr lang="cs-CZ"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Nadpis 2"/>
          <p:cNvSpPr>
            <a:spLocks noGrp="1"/>
          </p:cNvSpPr>
          <p:nvPr>
            <p:ph type="title"/>
          </p:nvPr>
        </p:nvSpPr>
        <p:spPr/>
        <p:txBody>
          <a:bodyPr/>
          <a:lstStyle/>
          <a:p>
            <a:pPr eaLnBrk="1" hangingPunct="1"/>
            <a:r>
              <a:rPr lang="cs-CZ" smtClean="0"/>
              <a:t>KOLEK</a:t>
            </a:r>
          </a:p>
        </p:txBody>
      </p:sp>
      <p:sp>
        <p:nvSpPr>
          <p:cNvPr id="48130" name="Zástupný symbol pro obsah 1"/>
          <p:cNvSpPr>
            <a:spLocks noGrp="1"/>
          </p:cNvSpPr>
          <p:nvPr>
            <p:ph sz="half" idx="1"/>
          </p:nvPr>
        </p:nvSpPr>
        <p:spPr>
          <a:xfrm>
            <a:off x="762000" y="609600"/>
            <a:ext cx="3657600" cy="3767138"/>
          </a:xfrm>
        </p:spPr>
        <p:txBody>
          <a:bodyPr/>
          <a:lstStyle/>
          <a:p>
            <a:pPr eaLnBrk="1" hangingPunct="1"/>
            <a:r>
              <a:rPr lang="cs-CZ" smtClean="0"/>
              <a:t>Výnos do státního rozpočtu</a:t>
            </a:r>
          </a:p>
          <a:p>
            <a:pPr eaLnBrk="1" hangingPunct="1"/>
            <a:r>
              <a:rPr lang="cs-CZ" smtClean="0"/>
              <a:t>Zvláštní zákon – ZSoudP, ZSpP</a:t>
            </a:r>
          </a:p>
          <a:p>
            <a:pPr eaLnBrk="1" hangingPunct="1"/>
            <a:r>
              <a:rPr lang="cs-CZ" smtClean="0"/>
              <a:t>Max 5000 Kč</a:t>
            </a:r>
          </a:p>
          <a:p>
            <a:pPr eaLnBrk="1" hangingPunct="1"/>
            <a:r>
              <a:rPr lang="cs-CZ" smtClean="0"/>
              <a:t>Úprava kolku – vyhl.MF</a:t>
            </a:r>
          </a:p>
        </p:txBody>
      </p:sp>
      <p:pic>
        <p:nvPicPr>
          <p:cNvPr id="48131" name="Zástupný symbol pro obsah 4"/>
          <p:cNvPicPr>
            <a:picLocks noGrp="1" noChangeAspect="1"/>
          </p:cNvPicPr>
          <p:nvPr>
            <p:ph sz="half" idx="2"/>
          </p:nvPr>
        </p:nvPicPr>
        <p:blipFill>
          <a:blip r:embed="rId2"/>
          <a:srcRect/>
          <a:stretch>
            <a:fillRect/>
          </a:stretch>
        </p:blipFill>
        <p:spPr>
          <a:xfrm>
            <a:off x="5135563" y="609600"/>
            <a:ext cx="2682875" cy="3767138"/>
          </a:xfr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Nadpis 4"/>
          <p:cNvSpPr>
            <a:spLocks noGrp="1"/>
          </p:cNvSpPr>
          <p:nvPr>
            <p:ph type="ctrTitle"/>
          </p:nvPr>
        </p:nvSpPr>
        <p:spPr/>
        <p:txBody>
          <a:bodyPr/>
          <a:lstStyle/>
          <a:p>
            <a:pPr eaLnBrk="1" hangingPunct="1"/>
            <a:r>
              <a:rPr lang="cs-CZ" smtClean="0"/>
              <a:t>Místní poplatky</a:t>
            </a:r>
          </a:p>
        </p:txBody>
      </p:sp>
      <p:sp>
        <p:nvSpPr>
          <p:cNvPr id="49154" name="Podnadpis 5"/>
          <p:cNvSpPr>
            <a:spLocks noGrp="1"/>
          </p:cNvSpPr>
          <p:nvPr>
            <p:ph type="subTitle" idx="1"/>
          </p:nvPr>
        </p:nvSpPr>
        <p:spPr/>
        <p:txBody>
          <a:bodyPr/>
          <a:lstStyle/>
          <a:p>
            <a:pPr eaLnBrk="1" hangingPunct="1"/>
            <a:endParaRPr lang="cs-CZ"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Nadpis 1"/>
          <p:cNvSpPr>
            <a:spLocks noGrp="1"/>
          </p:cNvSpPr>
          <p:nvPr>
            <p:ph type="title"/>
          </p:nvPr>
        </p:nvSpPr>
        <p:spPr/>
        <p:txBody>
          <a:bodyPr/>
          <a:lstStyle/>
          <a:p>
            <a:pPr eaLnBrk="1" hangingPunct="1"/>
            <a:r>
              <a:rPr lang="cs-CZ" smtClean="0"/>
              <a:t>Charakteristika</a:t>
            </a:r>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Lokální daně</a:t>
            </a:r>
          </a:p>
          <a:p>
            <a:pPr marL="274320" indent="-274320" eaLnBrk="1" fontAlgn="auto" hangingPunct="1">
              <a:spcAft>
                <a:spcPts val="0"/>
              </a:spcAft>
              <a:buFont typeface="Arial" pitchFamily="34" charset="0"/>
              <a:buChar char="•"/>
              <a:defRPr/>
            </a:pPr>
            <a:r>
              <a:rPr lang="cs-CZ" dirty="0" smtClean="0"/>
              <a:t>Zavedení poplatku:</a:t>
            </a:r>
          </a:p>
          <a:p>
            <a:pPr marL="0" indent="0" eaLnBrk="1" fontAlgn="auto" hangingPunct="1">
              <a:spcAft>
                <a:spcPts val="0"/>
              </a:spcAft>
              <a:buFont typeface="Arial" pitchFamily="34" charset="0"/>
              <a:buNone/>
              <a:defRPr/>
            </a:pPr>
            <a:r>
              <a:rPr lang="cs-CZ" dirty="0" smtClean="0"/>
              <a:t>Katalog místních poplatků – ZMP</a:t>
            </a:r>
          </a:p>
          <a:p>
            <a:pPr marL="0" indent="0" eaLnBrk="1" fontAlgn="auto" hangingPunct="1">
              <a:spcAft>
                <a:spcPts val="0"/>
              </a:spcAft>
              <a:buFont typeface="Arial" pitchFamily="34" charset="0"/>
              <a:buNone/>
              <a:defRPr/>
            </a:pPr>
            <a:r>
              <a:rPr lang="cs-CZ" dirty="0" smtClean="0"/>
              <a:t>Obecně závazná vyhláška </a:t>
            </a:r>
            <a:r>
              <a:rPr lang="cs-CZ" dirty="0" smtClean="0">
                <a:solidFill>
                  <a:srgbClr val="FF0000"/>
                </a:solidFill>
              </a:rPr>
              <a:t>obce</a:t>
            </a:r>
          </a:p>
          <a:p>
            <a:pPr marL="274320" indent="-274320" eaLnBrk="1" fontAlgn="auto" hangingPunct="1">
              <a:spcAft>
                <a:spcPts val="0"/>
              </a:spcAft>
              <a:buFont typeface="Arial" pitchFamily="34" charset="0"/>
              <a:buChar char="•"/>
              <a:defRPr/>
            </a:pPr>
            <a:r>
              <a:rPr lang="cs-CZ" dirty="0" smtClean="0">
                <a:solidFill>
                  <a:srgbClr val="FF0000"/>
                </a:solidFill>
              </a:rPr>
              <a:t>Zavedení v samostatné působnosti</a:t>
            </a:r>
          </a:p>
          <a:p>
            <a:pPr marL="274320" indent="-274320" eaLnBrk="1" fontAlgn="auto" hangingPunct="1">
              <a:spcAft>
                <a:spcPts val="0"/>
              </a:spcAft>
              <a:buFont typeface="Arial" pitchFamily="34" charset="0"/>
              <a:buChar char="•"/>
              <a:defRPr/>
            </a:pPr>
            <a:r>
              <a:rPr lang="cs-CZ" dirty="0" smtClean="0">
                <a:solidFill>
                  <a:srgbClr val="FF0000"/>
                </a:solidFill>
              </a:rPr>
              <a:t>Správa v přenesené působnosti</a:t>
            </a:r>
            <a:endParaRPr lang="cs-CZ" dirty="0">
              <a:solidFill>
                <a:srgbClr val="FF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p:txBody>
          <a:bodyPr/>
          <a:lstStyle/>
          <a:p>
            <a:pPr eaLnBrk="1" hangingPunct="1"/>
            <a:r>
              <a:rPr lang="cs-CZ" sz="4800" smtClean="0"/>
              <a:t>Ekonomická autonomie obcí ve vztahu k ústavněprávní úpravě</a:t>
            </a:r>
          </a:p>
        </p:txBody>
      </p:sp>
      <p:sp>
        <p:nvSpPr>
          <p:cNvPr id="51202" name="Rectangle 3"/>
          <p:cNvSpPr>
            <a:spLocks noGrp="1"/>
          </p:cNvSpPr>
          <p:nvPr>
            <p:ph type="body" idx="1"/>
          </p:nvPr>
        </p:nvSpPr>
        <p:spPr/>
        <p:txBody>
          <a:bodyPr/>
          <a:lstStyle/>
          <a:p>
            <a:pPr eaLnBrk="1" hangingPunct="1">
              <a:buFont typeface="Arial" charset="0"/>
              <a:buNone/>
            </a:pPr>
            <a:endParaRPr lang="cs-CZ" smtClean="0"/>
          </a:p>
          <a:p>
            <a:pPr eaLnBrk="1" hangingPunct="1"/>
            <a:r>
              <a:rPr lang="cs-CZ" smtClean="0"/>
              <a:t>Čl. 8 Úst: „Zaručuje se samospráva územních samosprávných celků.“</a:t>
            </a:r>
          </a:p>
          <a:p>
            <a:pPr eaLnBrk="1" hangingPunct="1"/>
            <a:r>
              <a:rPr lang="cs-CZ" smtClean="0"/>
              <a:t>Čl. 101 odst. 3 Úst: „Územní samosprávné celky jsou veřejnoprávními korporacemi, které mohou mít vlastní majetek a hospodaří podle vlastního rozpočtu.“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p:nvPr>
        </p:nvSpPr>
        <p:spPr/>
        <p:txBody>
          <a:bodyPr/>
          <a:lstStyle/>
          <a:p>
            <a:pPr eaLnBrk="1" hangingPunct="1"/>
            <a:r>
              <a:rPr lang="cs-CZ" sz="4800" smtClean="0"/>
              <a:t>Evropská charta územní samosprávy (čl. 9)</a:t>
            </a:r>
          </a:p>
        </p:txBody>
      </p:sp>
      <p:sp>
        <p:nvSpPr>
          <p:cNvPr id="52226" name="Rectangle 3"/>
          <p:cNvSpPr>
            <a:spLocks noGrp="1"/>
          </p:cNvSpPr>
          <p:nvPr>
            <p:ph type="body" idx="1"/>
          </p:nvPr>
        </p:nvSpPr>
        <p:spPr/>
        <p:txBody>
          <a:bodyPr/>
          <a:lstStyle/>
          <a:p>
            <a:pPr marL="609600" indent="-609600" eaLnBrk="1" hangingPunct="1">
              <a:lnSpc>
                <a:spcPct val="80000"/>
              </a:lnSpc>
              <a:buFont typeface="Wingdings" pitchFamily="2" charset="2"/>
              <a:buAutoNum type="arabicPeriod"/>
            </a:pPr>
            <a:r>
              <a:rPr lang="cs-CZ" sz="1400" smtClean="0">
                <a:solidFill>
                  <a:srgbClr val="FF0000"/>
                </a:solidFill>
                <a:latin typeface="Calibri" pitchFamily="34" charset="0"/>
              </a:rPr>
              <a:t>Místní společenství mají</a:t>
            </a:r>
            <a:r>
              <a:rPr lang="cs-CZ" sz="1400" smtClean="0">
                <a:latin typeface="Calibri" pitchFamily="34" charset="0"/>
              </a:rPr>
              <a:t> v rámci hospodářské politiky státu </a:t>
            </a:r>
            <a:r>
              <a:rPr lang="cs-CZ" sz="1400" smtClean="0">
                <a:solidFill>
                  <a:srgbClr val="FF0000"/>
                </a:solidFill>
                <a:latin typeface="Calibri" pitchFamily="34" charset="0"/>
              </a:rPr>
              <a:t>právo na přiměřené vlastní finanční zdroje</a:t>
            </a:r>
            <a:r>
              <a:rPr lang="cs-CZ" sz="1400" smtClean="0">
                <a:latin typeface="Calibri" pitchFamily="34" charset="0"/>
              </a:rPr>
              <a:t>, se kterými mohou v rámci svých pravomocí volně nakládat.</a:t>
            </a:r>
          </a:p>
          <a:p>
            <a:pPr marL="609600" indent="-609600" eaLnBrk="1" hangingPunct="1">
              <a:lnSpc>
                <a:spcPct val="80000"/>
              </a:lnSpc>
              <a:buFont typeface="Wingdings" pitchFamily="2" charset="2"/>
              <a:buAutoNum type="arabicPeriod"/>
            </a:pPr>
            <a:r>
              <a:rPr lang="cs-CZ" sz="1400" smtClean="0">
                <a:latin typeface="Calibri" pitchFamily="34" charset="0"/>
              </a:rPr>
              <a:t>Finanční zdroje místních společenství jsou úměrné odpovědnosti stanovené ústavou a zákonem.</a:t>
            </a:r>
          </a:p>
          <a:p>
            <a:pPr marL="609600" indent="-609600" eaLnBrk="1" hangingPunct="1">
              <a:lnSpc>
                <a:spcPct val="80000"/>
              </a:lnSpc>
              <a:buFont typeface="Wingdings" pitchFamily="2" charset="2"/>
              <a:buAutoNum type="arabicPeriod"/>
            </a:pPr>
            <a:r>
              <a:rPr lang="cs-CZ" sz="1400" smtClean="0">
                <a:latin typeface="Calibri" pitchFamily="34" charset="0"/>
              </a:rPr>
              <a:t>Alespoň </a:t>
            </a:r>
            <a:r>
              <a:rPr lang="cs-CZ" sz="1400" smtClean="0">
                <a:solidFill>
                  <a:srgbClr val="FF0000"/>
                </a:solidFill>
                <a:latin typeface="Calibri" pitchFamily="34" charset="0"/>
              </a:rPr>
              <a:t>část finančních zdrojů místních společenství pochází z místních daní a poplatků, jejichž sazbu mohou místní společenství v mezích zákona stanovit</a:t>
            </a:r>
            <a:r>
              <a:rPr lang="cs-CZ" sz="1400" smtClean="0">
                <a:latin typeface="Calibri" pitchFamily="34" charset="0"/>
              </a:rPr>
              <a:t>.</a:t>
            </a:r>
          </a:p>
          <a:p>
            <a:pPr marL="609600" indent="-609600" eaLnBrk="1" hangingPunct="1">
              <a:lnSpc>
                <a:spcPct val="80000"/>
              </a:lnSpc>
              <a:buFont typeface="Wingdings" pitchFamily="2" charset="2"/>
              <a:buAutoNum type="arabicPeriod"/>
            </a:pPr>
            <a:r>
              <a:rPr lang="cs-CZ" sz="1400" smtClean="0">
                <a:latin typeface="Calibri" pitchFamily="34" charset="0"/>
              </a:rPr>
              <a:t>Finanční systémy, na nichž se zakládají zdroje, které jsou místním společenstvím k dispozici, musí být natolik různorodé a pružné, aby umožňovaly, že tyto zdroje budou pokud možno stále odpovídat skutečnému vývoji nákladů na plnění úkolů, které místní společenství mají.</a:t>
            </a:r>
          </a:p>
          <a:p>
            <a:pPr marL="609600" indent="-609600" eaLnBrk="1" hangingPunct="1">
              <a:lnSpc>
                <a:spcPct val="80000"/>
              </a:lnSpc>
              <a:buFont typeface="Wingdings" pitchFamily="2" charset="2"/>
              <a:buAutoNum type="arabicPeriod"/>
            </a:pPr>
            <a:r>
              <a:rPr lang="cs-CZ" sz="1400" smtClean="0">
                <a:latin typeface="Calibri" pitchFamily="34" charset="0"/>
              </a:rPr>
              <a:t>Ochrana finančně slabších místních společenství volá po zavedení postupů finančního vyrovnávání nebo rovnocenných opatření, jež mají korigovat důsledky nerovného rozdělování potenciálních finančních zdrojů a finančního zatížení, které je třeba z nich hradit. Takové postupy nebo taková opatření nesmějí omezovat volné uvážení, které místní společenství mohou v rámci své vlastní odpovědnosti uplatňovat.</a:t>
            </a:r>
          </a:p>
          <a:p>
            <a:pPr marL="609600" indent="-609600" eaLnBrk="1" hangingPunct="1">
              <a:lnSpc>
                <a:spcPct val="80000"/>
              </a:lnSpc>
              <a:buFont typeface="Wingdings" pitchFamily="2" charset="2"/>
              <a:buAutoNum type="arabicPeriod"/>
            </a:pPr>
            <a:r>
              <a:rPr lang="cs-CZ" sz="1400" smtClean="0">
                <a:solidFill>
                  <a:srgbClr val="FF0000"/>
                </a:solidFill>
                <a:latin typeface="Calibri" pitchFamily="34" charset="0"/>
              </a:rPr>
              <a:t>S místními společenstvími se vhodným způsobem konzultuje, jak se jim přerozdělované zdroje mají přidělovat.</a:t>
            </a:r>
          </a:p>
          <a:p>
            <a:pPr marL="609600" indent="-609600" eaLnBrk="1" hangingPunct="1">
              <a:lnSpc>
                <a:spcPct val="80000"/>
              </a:lnSpc>
              <a:buFont typeface="Wingdings" pitchFamily="2" charset="2"/>
              <a:buAutoNum type="arabicPeriod"/>
            </a:pPr>
            <a:r>
              <a:rPr lang="cs-CZ" sz="1400" smtClean="0">
                <a:latin typeface="Calibri" pitchFamily="34" charset="0"/>
              </a:rPr>
              <a:t>Dotace místním společenstvím se pokud možno předem neváží na financování konkrétních projektů. Poskytování dotací nelikviduje základní svobodu místních společenství uplatňovat v rámci své působnosti volné uvážení.</a:t>
            </a:r>
          </a:p>
          <a:p>
            <a:pPr marL="609600" indent="-609600" eaLnBrk="1" hangingPunct="1">
              <a:lnSpc>
                <a:spcPct val="80000"/>
              </a:lnSpc>
              <a:buFont typeface="Wingdings" pitchFamily="2" charset="2"/>
              <a:buAutoNum type="arabicPeriod"/>
            </a:pPr>
            <a:r>
              <a:rPr lang="cs-CZ" sz="1400" smtClean="0">
                <a:latin typeface="Calibri" pitchFamily="34" charset="0"/>
              </a:rPr>
              <a:t>Za účelem získávání úvěru na kapitálové investice mají místní společenství v mezích zákona přístup na národní kapitálový trh.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p:txBody>
          <a:bodyPr/>
          <a:lstStyle/>
          <a:p>
            <a:pPr eaLnBrk="1" hangingPunct="1"/>
            <a:r>
              <a:rPr lang="cs-CZ" smtClean="0"/>
              <a:t>Zákonnost poplatku</a:t>
            </a:r>
          </a:p>
        </p:txBody>
      </p:sp>
      <p:sp>
        <p:nvSpPr>
          <p:cNvPr id="3" name="Zástupný symbol pro obsah 2"/>
          <p:cNvSpPr>
            <a:spLocks noGrp="1"/>
          </p:cNvSpPr>
          <p:nvPr>
            <p:ph idx="1"/>
          </p:nvPr>
        </p:nvSpPr>
        <p:spPr/>
        <p:txBody>
          <a:bodyPr rtlCol="0">
            <a:normAutofit/>
          </a:bodyPr>
          <a:lstStyle/>
          <a:p>
            <a:pPr marL="274320" indent="-274320" eaLnBrk="1" fontAlgn="auto" hangingPunct="1">
              <a:spcAft>
                <a:spcPts val="0"/>
              </a:spcAft>
              <a:buFont typeface="Arial" pitchFamily="34" charset="0"/>
              <a:buChar char="•"/>
              <a:defRPr/>
            </a:pPr>
            <a:r>
              <a:rPr lang="cs-CZ" dirty="0" smtClean="0"/>
              <a:t>Čl. 11 odst. 5 LZPS</a:t>
            </a:r>
          </a:p>
          <a:p>
            <a:pPr marL="274320" indent="-274320" eaLnBrk="1" fontAlgn="auto" hangingPunct="1">
              <a:spcAft>
                <a:spcPts val="0"/>
              </a:spcAft>
              <a:buFont typeface="Arial" pitchFamily="34" charset="0"/>
              <a:buChar char="•"/>
              <a:defRPr/>
            </a:pPr>
            <a:r>
              <a:rPr lang="cs-CZ" dirty="0" smtClean="0"/>
              <a:t>Zákon stanoví:</a:t>
            </a:r>
          </a:p>
          <a:p>
            <a:pPr marL="0" indent="0" eaLnBrk="1" fontAlgn="auto" hangingPunct="1">
              <a:spcAft>
                <a:spcPts val="0"/>
              </a:spcAft>
              <a:buFont typeface="Arial" pitchFamily="34" charset="0"/>
              <a:buNone/>
              <a:defRPr/>
            </a:pPr>
            <a:r>
              <a:rPr lang="cs-CZ" dirty="0" smtClean="0"/>
              <a:t>Subjektivní stránku poplatku</a:t>
            </a:r>
          </a:p>
          <a:p>
            <a:pPr marL="0" indent="0" eaLnBrk="1" fontAlgn="auto" hangingPunct="1">
              <a:spcAft>
                <a:spcPts val="0"/>
              </a:spcAft>
              <a:buFont typeface="Arial" pitchFamily="34" charset="0"/>
              <a:buNone/>
              <a:defRPr/>
            </a:pPr>
            <a:r>
              <a:rPr lang="cs-CZ" dirty="0" smtClean="0"/>
              <a:t>Objektivní stránku poplatku</a:t>
            </a:r>
          </a:p>
          <a:p>
            <a:pPr marL="0" indent="0" eaLnBrk="1" fontAlgn="auto" hangingPunct="1">
              <a:spcAft>
                <a:spcPts val="0"/>
              </a:spcAft>
              <a:buFont typeface="Arial" pitchFamily="34" charset="0"/>
              <a:buNone/>
              <a:defRPr/>
            </a:pPr>
            <a:r>
              <a:rPr lang="cs-CZ" dirty="0" smtClean="0"/>
              <a:t>Parametrickou stránku poplatku</a:t>
            </a:r>
          </a:p>
          <a:p>
            <a:pPr marL="0" indent="0" eaLnBrk="1" fontAlgn="auto" hangingPunct="1">
              <a:spcAft>
                <a:spcPts val="0"/>
              </a:spcAft>
              <a:buFont typeface="Arial" pitchFamily="34" charset="0"/>
              <a:buNone/>
              <a:defRPr/>
            </a:pPr>
            <a:r>
              <a:rPr lang="cs-CZ" dirty="0" smtClean="0"/>
              <a:t>Procesní stránku poplatku</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p:nvPr>
        </p:nvSpPr>
        <p:spPr/>
        <p:txBody>
          <a:bodyPr/>
          <a:lstStyle/>
          <a:p>
            <a:pPr eaLnBrk="1" hangingPunct="1"/>
            <a:r>
              <a:rPr lang="cs-CZ" smtClean="0"/>
              <a:t>Ekonomická autonomie v praxi ČR</a:t>
            </a:r>
          </a:p>
        </p:txBody>
      </p:sp>
      <p:sp>
        <p:nvSpPr>
          <p:cNvPr id="53250" name="Rectangle 3"/>
          <p:cNvSpPr>
            <a:spLocks noGrp="1"/>
          </p:cNvSpPr>
          <p:nvPr>
            <p:ph type="body" idx="1"/>
          </p:nvPr>
        </p:nvSpPr>
        <p:spPr/>
        <p:txBody>
          <a:bodyPr/>
          <a:lstStyle/>
          <a:p>
            <a:pPr eaLnBrk="1" hangingPunct="1">
              <a:lnSpc>
                <a:spcPct val="90000"/>
              </a:lnSpc>
            </a:pPr>
            <a:r>
              <a:rPr lang="cs-CZ" sz="2000" smtClean="0"/>
              <a:t>Česká republika při ratifikaci Evropské charty územní samosprávy učinila oznámení, že se necítí být vázána mj. ustanoveními čl. 9 odst. 3, 5 a 6.</a:t>
            </a:r>
          </a:p>
          <a:p>
            <a:pPr eaLnBrk="1" hangingPunct="1">
              <a:lnSpc>
                <a:spcPct val="90000"/>
              </a:lnSpc>
            </a:pPr>
            <a:r>
              <a:rPr lang="cs-CZ" sz="2000" smtClean="0"/>
              <a:t>Oba dosavadní vládní návrhy „zákona o obecních daních“, které vycházely z toho, že úloha místních daní by neměla být zanedbatelná a měla by vytvořit dostatečný potenciál místních daní za veřejné služby a rozšířit možnost obcí účinně regulovat místní rozvoj, byly PS PČR vráceny, resp. zamítnuty.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p:nvPr>
        </p:nvSpPr>
        <p:spPr/>
        <p:txBody>
          <a:bodyPr/>
          <a:lstStyle/>
          <a:p>
            <a:pPr eaLnBrk="1" hangingPunct="1"/>
            <a:r>
              <a:rPr lang="cs-CZ" smtClean="0"/>
              <a:t>Vlastní příjmy obcí</a:t>
            </a:r>
          </a:p>
        </p:txBody>
      </p:sp>
      <p:sp>
        <p:nvSpPr>
          <p:cNvPr id="54274" name="Rectangle 3"/>
          <p:cNvSpPr>
            <a:spLocks noGrp="1"/>
          </p:cNvSpPr>
          <p:nvPr>
            <p:ph type="body" idx="1"/>
          </p:nvPr>
        </p:nvSpPr>
        <p:spPr/>
        <p:txBody>
          <a:bodyPr/>
          <a:lstStyle/>
          <a:p>
            <a:pPr eaLnBrk="1" hangingPunct="1"/>
            <a:r>
              <a:rPr lang="cs-CZ" smtClean="0"/>
              <a:t>Daň z nemovitostí: cca. 5 %</a:t>
            </a:r>
          </a:p>
          <a:p>
            <a:pPr eaLnBrk="1" hangingPunct="1"/>
            <a:r>
              <a:rPr lang="cs-CZ" smtClean="0"/>
              <a:t>Místní a správní poplatky: cca. 4 %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p:nvPr>
        </p:nvSpPr>
        <p:spPr/>
        <p:txBody>
          <a:bodyPr/>
          <a:lstStyle/>
          <a:p>
            <a:pPr eaLnBrk="1" hangingPunct="1"/>
            <a:r>
              <a:rPr lang="cs-CZ" smtClean="0"/>
              <a:t>Další příjmy obcí</a:t>
            </a:r>
          </a:p>
        </p:txBody>
      </p:sp>
      <p:sp>
        <p:nvSpPr>
          <p:cNvPr id="55298" name="Rectangle 3"/>
          <p:cNvSpPr>
            <a:spLocks noGrp="1"/>
          </p:cNvSpPr>
          <p:nvPr>
            <p:ph type="body" idx="1"/>
          </p:nvPr>
        </p:nvSpPr>
        <p:spPr/>
        <p:txBody>
          <a:bodyPr/>
          <a:lstStyle/>
          <a:p>
            <a:pPr eaLnBrk="1" hangingPunct="1"/>
            <a:r>
              <a:rPr lang="cs-CZ" smtClean="0"/>
              <a:t>DPH: 35 %</a:t>
            </a:r>
          </a:p>
          <a:p>
            <a:pPr eaLnBrk="1" hangingPunct="1"/>
            <a:r>
              <a:rPr lang="cs-CZ" smtClean="0"/>
              <a:t>DPFO ze závislé činnosti sražená zvl. Sazbou: 2 %</a:t>
            </a:r>
          </a:p>
          <a:p>
            <a:pPr eaLnBrk="1" hangingPunct="1"/>
            <a:r>
              <a:rPr lang="cs-CZ" smtClean="0"/>
              <a:t>DPFO ze závislé činnosti: 17 %</a:t>
            </a:r>
          </a:p>
          <a:p>
            <a:pPr eaLnBrk="1" hangingPunct="1"/>
            <a:r>
              <a:rPr lang="cs-CZ" smtClean="0"/>
              <a:t>DPFO ze samost. výděleč. činnosti: 8 %</a:t>
            </a:r>
          </a:p>
          <a:p>
            <a:pPr eaLnBrk="1" hangingPunct="1"/>
            <a:r>
              <a:rPr lang="cs-CZ" smtClean="0"/>
              <a:t>DPPO bez daně placené obcemi: 15 %</a:t>
            </a:r>
          </a:p>
          <a:p>
            <a:pPr eaLnBrk="1" hangingPunct="1"/>
            <a:r>
              <a:rPr lang="cs-CZ" smtClean="0"/>
              <a:t>DPPO za obce: 12 %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p:nvPr>
        </p:nvSpPr>
        <p:spPr/>
        <p:txBody>
          <a:bodyPr/>
          <a:lstStyle/>
          <a:p>
            <a:pPr eaLnBrk="1" hangingPunct="1"/>
            <a:r>
              <a:rPr lang="cs-CZ" smtClean="0"/>
              <a:t>Místní poplatky</a:t>
            </a:r>
          </a:p>
        </p:txBody>
      </p:sp>
      <p:sp>
        <p:nvSpPr>
          <p:cNvPr id="56322" name="Rectangle 3"/>
          <p:cNvSpPr>
            <a:spLocks noGrp="1"/>
          </p:cNvSpPr>
          <p:nvPr>
            <p:ph type="body" idx="1"/>
          </p:nvPr>
        </p:nvSpPr>
        <p:spPr/>
        <p:txBody>
          <a:bodyPr/>
          <a:lstStyle/>
          <a:p>
            <a:pPr eaLnBrk="1" hangingPunct="1"/>
            <a:r>
              <a:rPr lang="cs-CZ" smtClean="0"/>
              <a:t>Teritoriální omezenost poplatku</a:t>
            </a:r>
          </a:p>
          <a:p>
            <a:pPr eaLnBrk="1" hangingPunct="1"/>
            <a:r>
              <a:rPr lang="cs-CZ" smtClean="0"/>
              <a:t>Zákonný rozsah poplatku</a:t>
            </a:r>
          </a:p>
          <a:p>
            <a:pPr eaLnBrk="1" hangingPunct="1"/>
            <a:r>
              <a:rPr lang="cs-CZ" smtClean="0"/>
              <a:t>Specifikace obecně závaznou vyhláškou</a:t>
            </a:r>
          </a:p>
          <a:p>
            <a:pPr eaLnBrk="1" hangingPunct="1"/>
            <a:r>
              <a:rPr lang="cs-CZ" smtClean="0"/>
              <a:t>Judikatura Ústavního soudu</a:t>
            </a:r>
          </a:p>
          <a:p>
            <a:pPr eaLnBrk="1" hangingPunct="1"/>
            <a:r>
              <a:rPr lang="cs-CZ" smtClean="0"/>
              <a:t>Opakování zákonného textu ve vyhlášce</a:t>
            </a:r>
          </a:p>
          <a:p>
            <a:pPr eaLnBrk="1" hangingPunct="1"/>
            <a:r>
              <a:rPr lang="cs-CZ" smtClean="0"/>
              <a:t>Novelizace vyhlášek</a:t>
            </a:r>
          </a:p>
          <a:p>
            <a:pPr eaLnBrk="1" hangingPunct="1"/>
            <a:r>
              <a:rPr lang="cs-CZ" smtClean="0"/>
              <a:t>Spojování více poplatků do jedné vyhlášky</a:t>
            </a:r>
          </a:p>
          <a:p>
            <a:pPr eaLnBrk="1" hangingPunct="1"/>
            <a:r>
              <a:rPr lang="cs-CZ" smtClean="0"/>
              <a:t>Spojování více zmocnění do jedné vyhlášky</a:t>
            </a:r>
          </a:p>
          <a:p>
            <a:pPr eaLnBrk="1" hangingPunct="1"/>
            <a:r>
              <a:rPr lang="cs-CZ" smtClean="0"/>
              <a:t>Kontrola MV vs. právo na samosprávu</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idx="4294967295"/>
          </p:nvPr>
        </p:nvSpPr>
        <p:spPr>
          <a:xfrm>
            <a:off x="0" y="274638"/>
            <a:ext cx="8229600" cy="1143000"/>
          </a:xfrm>
        </p:spPr>
        <p:txBody>
          <a:bodyPr anchor="ctr"/>
          <a:lstStyle/>
          <a:p>
            <a:pPr eaLnBrk="1" hangingPunct="1"/>
            <a:r>
              <a:rPr lang="cs-CZ" smtClean="0"/>
              <a:t>Kategorie místních poplatků</a:t>
            </a:r>
          </a:p>
        </p:txBody>
      </p:sp>
      <p:sp>
        <p:nvSpPr>
          <p:cNvPr id="57346" name="Rectangle 3"/>
          <p:cNvSpPr>
            <a:spLocks noGrp="1" noChangeArrowheads="1"/>
          </p:cNvSpPr>
          <p:nvPr>
            <p:ph type="body" idx="4294967295"/>
          </p:nvPr>
        </p:nvSpPr>
        <p:spPr>
          <a:xfrm>
            <a:off x="0" y="1600200"/>
            <a:ext cx="8229600" cy="4525963"/>
          </a:xfrm>
        </p:spPr>
        <p:txBody>
          <a:bodyPr/>
          <a:lstStyle/>
          <a:p>
            <a:pPr marL="609600" indent="-609600" eaLnBrk="1" hangingPunct="1">
              <a:lnSpc>
                <a:spcPct val="80000"/>
              </a:lnSpc>
            </a:pPr>
            <a:r>
              <a:rPr lang="cs-CZ" sz="1900" smtClean="0"/>
              <a:t>poplatek ze psů,</a:t>
            </a:r>
          </a:p>
          <a:p>
            <a:pPr marL="609600" indent="-609600" eaLnBrk="1" hangingPunct="1">
              <a:lnSpc>
                <a:spcPct val="80000"/>
              </a:lnSpc>
            </a:pPr>
            <a:r>
              <a:rPr lang="cs-CZ" sz="1900" smtClean="0"/>
              <a:t>poplatek za lázeňský nebo rekreační pobyt,</a:t>
            </a:r>
          </a:p>
          <a:p>
            <a:pPr marL="609600" indent="-609600" eaLnBrk="1" hangingPunct="1">
              <a:lnSpc>
                <a:spcPct val="80000"/>
              </a:lnSpc>
            </a:pPr>
            <a:r>
              <a:rPr lang="cs-CZ" sz="1900" smtClean="0"/>
              <a:t>poplatek za užívání veřejného prostranství,</a:t>
            </a:r>
          </a:p>
          <a:p>
            <a:pPr marL="609600" indent="-609600" eaLnBrk="1" hangingPunct="1">
              <a:lnSpc>
                <a:spcPct val="80000"/>
              </a:lnSpc>
            </a:pPr>
            <a:r>
              <a:rPr lang="cs-CZ" sz="1900" smtClean="0"/>
              <a:t>poplatek ze vstupného,</a:t>
            </a:r>
          </a:p>
          <a:p>
            <a:pPr marL="609600" indent="-609600" eaLnBrk="1" hangingPunct="1">
              <a:lnSpc>
                <a:spcPct val="80000"/>
              </a:lnSpc>
            </a:pPr>
            <a:r>
              <a:rPr lang="cs-CZ" sz="1900" smtClean="0"/>
              <a:t>poplatek z ubytovací kapacity,</a:t>
            </a:r>
          </a:p>
          <a:p>
            <a:pPr marL="609600" indent="-609600" eaLnBrk="1" hangingPunct="1">
              <a:lnSpc>
                <a:spcPct val="80000"/>
              </a:lnSpc>
            </a:pPr>
            <a:r>
              <a:rPr lang="cs-CZ" sz="1900" smtClean="0"/>
              <a:t>poplatek za povolení k vjezdu s motorovým vozidlem do vybraných míst a částí měst,</a:t>
            </a:r>
          </a:p>
          <a:p>
            <a:pPr marL="609600" indent="-609600" eaLnBrk="1" hangingPunct="1">
              <a:lnSpc>
                <a:spcPct val="80000"/>
              </a:lnSpc>
            </a:pPr>
            <a:r>
              <a:rPr lang="cs-CZ" sz="1900" smtClean="0"/>
              <a:t>poplatek za provozovaný výherní hrací přístroj nebo jiné technické herní zařízení povolené Ministerstvem financí,</a:t>
            </a:r>
          </a:p>
          <a:p>
            <a:pPr marL="609600" indent="-609600" eaLnBrk="1" hangingPunct="1">
              <a:lnSpc>
                <a:spcPct val="80000"/>
              </a:lnSpc>
            </a:pPr>
            <a:r>
              <a:rPr lang="cs-CZ" sz="1900" smtClean="0"/>
              <a:t>poplatek za provoz systému shromažďování, sběru, přepravy, třídění, využívání a odstraňování komunálních odpadů,</a:t>
            </a:r>
          </a:p>
          <a:p>
            <a:pPr marL="609600" indent="-609600" eaLnBrk="1" hangingPunct="1">
              <a:lnSpc>
                <a:spcPct val="80000"/>
              </a:lnSpc>
            </a:pPr>
            <a:r>
              <a:rPr lang="cs-CZ" sz="1900" smtClean="0"/>
              <a:t>poplatek za zhodnocení stavebního pozemku možností jeho připojení na stavbu vodovodu nebo kanalizace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p:cNvSpPr>
          <p:nvPr>
            <p:ph type="title"/>
          </p:nvPr>
        </p:nvSpPr>
        <p:spPr/>
        <p:txBody>
          <a:bodyPr/>
          <a:lstStyle/>
          <a:p>
            <a:pPr eaLnBrk="1" hangingPunct="1"/>
            <a:r>
              <a:rPr lang="cs-CZ" smtClean="0"/>
              <a:t>Poplatek ze psů</a:t>
            </a:r>
          </a:p>
        </p:txBody>
      </p:sp>
      <p:sp>
        <p:nvSpPr>
          <p:cNvPr id="58370" name="Rectangle 3"/>
          <p:cNvSpPr>
            <a:spLocks noGrp="1"/>
          </p:cNvSpPr>
          <p:nvPr>
            <p:ph type="body" idx="1"/>
          </p:nvPr>
        </p:nvSpPr>
        <p:spPr/>
        <p:txBody>
          <a:bodyPr/>
          <a:lstStyle/>
          <a:p>
            <a:pPr eaLnBrk="1" hangingPunct="1"/>
            <a:r>
              <a:rPr lang="cs-CZ" smtClean="0"/>
              <a:t>Fiskální a regulační funkce (centrum, bytové domy apod.)</a:t>
            </a:r>
          </a:p>
          <a:p>
            <a:pPr eaLnBrk="1" hangingPunct="1"/>
            <a:r>
              <a:rPr lang="cs-CZ" smtClean="0"/>
              <a:t>Zákon na ochranu zvířat proti týrání – pravidla pro volný pohyb psů </a:t>
            </a:r>
          </a:p>
          <a:p>
            <a:pPr eaLnBrk="1" hangingPunct="1"/>
            <a:r>
              <a:rPr lang="cs-CZ" smtClean="0"/>
              <a:t>Ohlašovací povinnost – od 3 M nebo od narození psa? – evidence chovatelů psů</a:t>
            </a:r>
          </a:p>
          <a:p>
            <a:pPr eaLnBrk="1" hangingPunct="1"/>
            <a:r>
              <a:rPr lang="cs-CZ" smtClean="0"/>
              <a:t>Čipování či jiné označování může sloužit i jako ekonomický nástroj</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p:nvPr>
        </p:nvSpPr>
        <p:spPr/>
        <p:txBody>
          <a:bodyPr/>
          <a:lstStyle/>
          <a:p>
            <a:pPr eaLnBrk="1" hangingPunct="1"/>
            <a:r>
              <a:rPr lang="cs-CZ" smtClean="0"/>
              <a:t>Poplatek ze psů</a:t>
            </a:r>
          </a:p>
        </p:txBody>
      </p:sp>
      <p:sp>
        <p:nvSpPr>
          <p:cNvPr id="59394" name="Rectangle 3"/>
          <p:cNvSpPr>
            <a:spLocks noGrp="1"/>
          </p:cNvSpPr>
          <p:nvPr>
            <p:ph type="body" idx="1"/>
          </p:nvPr>
        </p:nvSpPr>
        <p:spPr/>
        <p:txBody>
          <a:bodyPr/>
          <a:lstStyle/>
          <a:p>
            <a:pPr eaLnBrk="1" hangingPunct="1"/>
            <a:r>
              <a:rPr lang="cs-CZ" smtClean="0"/>
              <a:t>Pes = věc</a:t>
            </a:r>
          </a:p>
          <a:p>
            <a:pPr eaLnBrk="1" hangingPunct="1"/>
            <a:r>
              <a:rPr lang="cs-CZ" smtClean="0"/>
              <a:t>poplatníkem</a:t>
            </a:r>
            <a:r>
              <a:rPr lang="cs-CZ" b="1" smtClean="0"/>
              <a:t> </a:t>
            </a:r>
            <a:r>
              <a:rPr lang="cs-CZ" smtClean="0"/>
              <a:t>držitel psa - fyzická nebo právnická osoba, která má trvalý pobyt nebo sídlo na území České republiky; obecně však faktické ovládání psa spojené s vůlí mít věc pro sebe</a:t>
            </a:r>
          </a:p>
          <a:p>
            <a:pPr eaLnBrk="1" hangingPunct="1"/>
            <a:r>
              <a:rPr lang="cs-CZ" smtClean="0"/>
              <a:t>spoludržitelství</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p:nvPr>
        </p:nvSpPr>
        <p:spPr/>
        <p:txBody>
          <a:bodyPr/>
          <a:lstStyle/>
          <a:p>
            <a:pPr eaLnBrk="1" hangingPunct="1"/>
            <a:r>
              <a:rPr lang="cs-CZ" smtClean="0"/>
              <a:t>Poplatek ze psů</a:t>
            </a:r>
          </a:p>
        </p:txBody>
      </p:sp>
      <p:sp>
        <p:nvSpPr>
          <p:cNvPr id="60418" name="Rectangle 3"/>
          <p:cNvSpPr>
            <a:spLocks noGrp="1"/>
          </p:cNvSpPr>
          <p:nvPr>
            <p:ph type="body" idx="1"/>
          </p:nvPr>
        </p:nvSpPr>
        <p:spPr/>
        <p:txBody>
          <a:bodyPr/>
          <a:lstStyle/>
          <a:p>
            <a:pPr eaLnBrk="1" hangingPunct="1">
              <a:lnSpc>
                <a:spcPct val="80000"/>
              </a:lnSpc>
              <a:buFont typeface="Arial" charset="0"/>
              <a:buNone/>
            </a:pPr>
            <a:r>
              <a:rPr lang="cs-CZ" sz="2000" smtClean="0"/>
              <a:t>	- za psy starší tří měsíců (= očkování proti vzteklině)</a:t>
            </a:r>
          </a:p>
          <a:p>
            <a:pPr eaLnBrk="1" hangingPunct="1">
              <a:lnSpc>
                <a:spcPct val="80000"/>
              </a:lnSpc>
              <a:buFont typeface="Arial" charset="0"/>
              <a:buNone/>
            </a:pPr>
            <a:r>
              <a:rPr lang="cs-CZ" sz="2000" smtClean="0"/>
              <a:t>	- osvobozeny osoby nevidomé, bezmocné a osoby s těžkým zdravotním postižením, kterým byl přiznán III. stupeň mimořádných výhod, osoby provádějící výcvik psů určených k doprovodu osob tělesně postižených, </a:t>
            </a:r>
            <a:r>
              <a:rPr lang="cs-CZ" sz="2000" u="sng" smtClean="0"/>
              <a:t>osoby provozující útulek zřízený obcí pro opuštěné psy a osoby</a:t>
            </a:r>
            <a:r>
              <a:rPr lang="cs-CZ" sz="2000" smtClean="0"/>
              <a:t>, kterým zvláštní právní předpis stanoví povinnost držení a používání psa</a:t>
            </a:r>
          </a:p>
          <a:p>
            <a:pPr eaLnBrk="1" hangingPunct="1">
              <a:lnSpc>
                <a:spcPct val="80000"/>
              </a:lnSpc>
              <a:buFont typeface="Arial" charset="0"/>
              <a:buNone/>
            </a:pPr>
            <a:r>
              <a:rPr lang="cs-CZ" sz="2000" smtClean="0"/>
              <a:t>	- služební a záchranářští psi, psi z útulku – vhodná osvobození do vyhlášky</a:t>
            </a:r>
            <a:endParaRPr lang="cs-CZ" sz="2000" b="1" smtClean="0"/>
          </a:p>
          <a:p>
            <a:pPr eaLnBrk="1" hangingPunct="1">
              <a:lnSpc>
                <a:spcPct val="80000"/>
              </a:lnSpc>
              <a:buFont typeface="Arial" charset="0"/>
              <a:buNone/>
            </a:pPr>
            <a:endParaRPr lang="cs-CZ" sz="20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p:cNvSpPr>
          <p:nvPr>
            <p:ph type="title"/>
          </p:nvPr>
        </p:nvSpPr>
        <p:spPr/>
        <p:txBody>
          <a:bodyPr/>
          <a:lstStyle/>
          <a:p>
            <a:pPr eaLnBrk="1" hangingPunct="1"/>
            <a:r>
              <a:rPr lang="cs-CZ" smtClean="0"/>
              <a:t>Poplatek ze psů – sazby</a:t>
            </a:r>
          </a:p>
        </p:txBody>
      </p:sp>
      <p:sp>
        <p:nvSpPr>
          <p:cNvPr id="61442" name="Rectangle 3"/>
          <p:cNvSpPr>
            <a:spLocks noGrp="1"/>
          </p:cNvSpPr>
          <p:nvPr>
            <p:ph type="body" idx="1"/>
          </p:nvPr>
        </p:nvSpPr>
        <p:spPr/>
        <p:txBody>
          <a:bodyPr/>
          <a:lstStyle/>
          <a:p>
            <a:pPr eaLnBrk="1" hangingPunct="1">
              <a:lnSpc>
                <a:spcPct val="80000"/>
              </a:lnSpc>
              <a:buFont typeface="Arial" charset="0"/>
              <a:buNone/>
            </a:pPr>
            <a:r>
              <a:rPr lang="cs-CZ" sz="1800" b="1" smtClean="0"/>
              <a:t>	</a:t>
            </a:r>
            <a:r>
              <a:rPr lang="cs-CZ" sz="1800" smtClean="0"/>
              <a:t>- základní sazba poplatku až 1 500 Kč za kalendářní rok a jednoho psa,</a:t>
            </a:r>
          </a:p>
          <a:p>
            <a:pPr eaLnBrk="1" hangingPunct="1">
              <a:lnSpc>
                <a:spcPct val="80000"/>
              </a:lnSpc>
              <a:buFont typeface="Arial" charset="0"/>
              <a:buNone/>
            </a:pPr>
            <a:r>
              <a:rPr lang="cs-CZ" sz="1800" smtClean="0"/>
              <a:t>	- nižší sazba max. 200 Kč - poživatelé důchodu invalidního, starobního, vdovského a vdoveckého a důchodu sirotčího,</a:t>
            </a:r>
          </a:p>
          <a:p>
            <a:pPr eaLnBrk="1" hangingPunct="1">
              <a:lnSpc>
                <a:spcPct val="80000"/>
              </a:lnSpc>
              <a:buFont typeface="Arial" charset="0"/>
              <a:buNone/>
            </a:pPr>
            <a:r>
              <a:rPr lang="cs-CZ" sz="1800" smtClean="0"/>
              <a:t>	- u druhého a každého dalšího psa může obec horní hranici sazby zvýšit až o 50 % (co je horní hranicí?).</a:t>
            </a:r>
          </a:p>
          <a:p>
            <a:pPr eaLnBrk="1" hangingPunct="1">
              <a:lnSpc>
                <a:spcPct val="80000"/>
              </a:lnSpc>
              <a:buFont typeface="Arial" charset="0"/>
              <a:buNone/>
            </a:pPr>
            <a:r>
              <a:rPr lang="cs-CZ" sz="1800" smtClean="0"/>
              <a:t>	Pokud je poplatník držitelem psa jen po dobu několika měsíců v roce, platí poplatek v poměrné výši, která odpovídá počtu i započatých kalendářních měsíců. Podobně se postupuje i při změně místa trvalého pobytu nebo sídla, kdy držitel psa platí poplatek nově příslušné obci od počátku kalendářního měsíce následujícího po měsíci, ve kterém změna nastala. </a:t>
            </a:r>
          </a:p>
          <a:p>
            <a:pPr eaLnBrk="1" hangingPunct="1">
              <a:lnSpc>
                <a:spcPct val="80000"/>
              </a:lnSpc>
              <a:buFont typeface="Arial" charset="0"/>
              <a:buNone/>
            </a:pPr>
            <a:r>
              <a:rPr lang="cs-CZ" sz="1800" smtClean="0"/>
              <a:t>	- přeplatek</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p:txBody>
          <a:bodyPr/>
          <a:lstStyle/>
          <a:p>
            <a:pPr eaLnBrk="1" hangingPunct="1"/>
            <a:r>
              <a:rPr lang="cs-CZ" sz="4800" b="1" smtClean="0"/>
              <a:t>Poplatek za lázeňský nebo rekreační pobyt</a:t>
            </a:r>
            <a:r>
              <a:rPr lang="cs-CZ" sz="4800" smtClean="0"/>
              <a:t> </a:t>
            </a:r>
          </a:p>
        </p:txBody>
      </p:sp>
      <p:sp>
        <p:nvSpPr>
          <p:cNvPr id="62466" name="Rectangle 3"/>
          <p:cNvSpPr>
            <a:spLocks noGrp="1"/>
          </p:cNvSpPr>
          <p:nvPr>
            <p:ph type="body" idx="1"/>
          </p:nvPr>
        </p:nvSpPr>
        <p:spPr/>
        <p:txBody>
          <a:bodyPr/>
          <a:lstStyle/>
          <a:p>
            <a:pPr eaLnBrk="1" hangingPunct="1">
              <a:lnSpc>
                <a:spcPct val="90000"/>
              </a:lnSpc>
              <a:buFont typeface="Arial" charset="0"/>
              <a:buNone/>
            </a:pPr>
            <a:r>
              <a:rPr lang="cs-CZ" sz="2000" b="1" smtClean="0"/>
              <a:t>	</a:t>
            </a:r>
            <a:r>
              <a:rPr lang="cs-CZ" sz="2000" smtClean="0"/>
              <a:t>Poplatníkem jsou fyzické osoby, které přechodně a za úplatu pobývají v lázeňských místech a v místech soustředěného turistického ruchu za účelem léčení nebo rekreace, pokud tyto osoby neprokáží jiný důvod svého pobytu. </a:t>
            </a:r>
          </a:p>
          <a:p>
            <a:pPr eaLnBrk="1" hangingPunct="1">
              <a:lnSpc>
                <a:spcPct val="90000"/>
              </a:lnSpc>
              <a:buFont typeface="Arial" charset="0"/>
              <a:buNone/>
            </a:pPr>
            <a:r>
              <a:rPr lang="cs-CZ" sz="2000" smtClean="0"/>
              <a:t>	Lázeňské místo stanoví vláda nařízením.</a:t>
            </a:r>
          </a:p>
          <a:p>
            <a:pPr eaLnBrk="1" hangingPunct="1">
              <a:lnSpc>
                <a:spcPct val="90000"/>
              </a:lnSpc>
              <a:buFont typeface="Arial" charset="0"/>
              <a:buNone/>
            </a:pPr>
            <a:r>
              <a:rPr lang="cs-CZ" sz="2000" smtClean="0"/>
              <a:t>	Plátcem a zároveň ručitelem (jen do konce roku 2010) poplatku je ubytovatel – fyzická nebo právnická osoba, která přechodné ubytování poskytla.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solidFill>
                  <a:schemeClr val="tx1">
                    <a:lumMod val="85000"/>
                    <a:lumOff val="15000"/>
                  </a:schemeClr>
                </a:solidFill>
              </a:rPr>
              <a:t>Subjektivní stránka poplatku</a:t>
            </a:r>
            <a:endParaRPr lang="cs-CZ" dirty="0">
              <a:solidFill>
                <a:schemeClr val="tx1">
                  <a:lumMod val="85000"/>
                  <a:lumOff val="15000"/>
                </a:schemeClr>
              </a:solidFill>
            </a:endParaRPr>
          </a:p>
        </p:txBody>
      </p:sp>
      <p:sp>
        <p:nvSpPr>
          <p:cNvPr id="3" name="Zástupný symbol pro obsah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endParaRPr lang="cs-CZ" dirty="0" smtClean="0"/>
          </a:p>
          <a:p>
            <a:pPr marL="274320" indent="-274320" eaLnBrk="1" fontAlgn="auto" hangingPunct="1">
              <a:spcAft>
                <a:spcPts val="0"/>
              </a:spcAft>
              <a:buFont typeface="Arial" pitchFamily="34" charset="0"/>
              <a:buChar char="•"/>
              <a:defRPr/>
            </a:pPr>
            <a:r>
              <a:rPr lang="cs-CZ" dirty="0" smtClean="0"/>
              <a:t>Subjekt oprávněný k poplatku</a:t>
            </a:r>
          </a:p>
          <a:p>
            <a:pPr marL="274320" indent="-274320" eaLnBrk="1" fontAlgn="auto" hangingPunct="1">
              <a:spcAft>
                <a:spcPts val="0"/>
              </a:spcAft>
              <a:buFont typeface="Arial" pitchFamily="34" charset="0"/>
              <a:buChar char="•"/>
              <a:defRPr/>
            </a:pPr>
            <a:r>
              <a:rPr lang="cs-CZ" dirty="0" smtClean="0"/>
              <a:t>Fond oprávněný k výnosu z poplatku</a:t>
            </a:r>
          </a:p>
          <a:p>
            <a:pPr marL="0" indent="0" eaLnBrk="1" fontAlgn="auto" hangingPunct="1">
              <a:spcAft>
                <a:spcPts val="0"/>
              </a:spcAft>
              <a:buFont typeface="Arial" pitchFamily="34" charset="0"/>
              <a:buNone/>
              <a:defRPr/>
            </a:pPr>
            <a:endParaRPr lang="cs-CZ" dirty="0" smtClean="0"/>
          </a:p>
          <a:p>
            <a:pPr marL="274320" indent="-274320" eaLnBrk="1" fontAlgn="auto" hangingPunct="1">
              <a:spcAft>
                <a:spcPts val="0"/>
              </a:spcAft>
              <a:buFont typeface="Arial" pitchFamily="34" charset="0"/>
              <a:buChar char="•"/>
              <a:defRPr/>
            </a:pPr>
            <a:r>
              <a:rPr lang="cs-CZ" dirty="0" smtClean="0"/>
              <a:t>Subjekt povinný k poplatku – poplatník, plátce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p:cNvSpPr>
          <p:nvPr>
            <p:ph type="title"/>
          </p:nvPr>
        </p:nvSpPr>
        <p:spPr/>
        <p:txBody>
          <a:bodyPr/>
          <a:lstStyle/>
          <a:p>
            <a:pPr eaLnBrk="1" hangingPunct="1"/>
            <a:r>
              <a:rPr lang="cs-CZ" sz="4800" b="1" smtClean="0"/>
              <a:t>Poplatek za lázeňský nebo rekreační pobyt</a:t>
            </a:r>
          </a:p>
        </p:txBody>
      </p:sp>
      <p:sp>
        <p:nvSpPr>
          <p:cNvPr id="63490" name="Rectangle 3"/>
          <p:cNvSpPr>
            <a:spLocks noGrp="1"/>
          </p:cNvSpPr>
          <p:nvPr>
            <p:ph type="body" idx="1"/>
          </p:nvPr>
        </p:nvSpPr>
        <p:spPr/>
        <p:txBody>
          <a:bodyPr/>
          <a:lstStyle/>
          <a:p>
            <a:pPr eaLnBrk="1" hangingPunct="1">
              <a:lnSpc>
                <a:spcPct val="80000"/>
              </a:lnSpc>
              <a:buFont typeface="Arial" charset="0"/>
              <a:buNone/>
            </a:pPr>
            <a:r>
              <a:rPr lang="cs-CZ" sz="1800" smtClean="0"/>
              <a:t>	Možnost osvobození od poplatku se vztahuje jen na osoby nevidomé, bezmocné a osoby s těžkým zdravotním postižením, osoby mladší 18 let a starší 70 let nebo osoby, na které náležejí přídavky na děti (výchovné neexistuje).</a:t>
            </a:r>
          </a:p>
          <a:p>
            <a:pPr eaLnBrk="1" hangingPunct="1">
              <a:lnSpc>
                <a:spcPct val="80000"/>
              </a:lnSpc>
              <a:buFont typeface="Arial" charset="0"/>
              <a:buNone/>
            </a:pPr>
            <a:r>
              <a:rPr lang="cs-CZ" sz="1800" smtClean="0"/>
              <a:t>	Evidenční kniha obsahuje identifikační údaje osob, kterým ubytovatel poskytl přechodné ubytování za úplatu, včetně doby a účelu pobytu. </a:t>
            </a:r>
          </a:p>
          <a:p>
            <a:pPr eaLnBrk="1" hangingPunct="1">
              <a:lnSpc>
                <a:spcPct val="80000"/>
              </a:lnSpc>
              <a:buFont typeface="Arial" charset="0"/>
              <a:buNone/>
            </a:pPr>
            <a:r>
              <a:rPr lang="cs-CZ" sz="1800" smtClean="0"/>
              <a:t>	Sazba poplatku činí až 15 Kč za osobu a za každý i započatý den pobytu, není-li tento dnem příchodu. Obec může stanovit poplatek týdenní, měsíční nebo roční paušální částkou. </a:t>
            </a:r>
          </a:p>
          <a:p>
            <a:pPr eaLnBrk="1" hangingPunct="1">
              <a:lnSpc>
                <a:spcPct val="80000"/>
              </a:lnSpc>
              <a:buFont typeface="Arial" charset="0"/>
              <a:buNone/>
            </a:pPr>
            <a:r>
              <a:rPr lang="cs-CZ" sz="1800" smtClean="0"/>
              <a:t>	Poplatek na část roku, pro část obce?</a:t>
            </a:r>
          </a:p>
          <a:p>
            <a:pPr eaLnBrk="1" hangingPunct="1">
              <a:lnSpc>
                <a:spcPct val="80000"/>
              </a:lnSpc>
              <a:buFont typeface="Arial" charset="0"/>
              <a:buNone/>
            </a:pPr>
            <a:endParaRPr lang="cs-CZ" sz="18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p:cNvSpPr>
          <p:nvPr>
            <p:ph type="title"/>
          </p:nvPr>
        </p:nvSpPr>
        <p:spPr/>
        <p:txBody>
          <a:bodyPr/>
          <a:lstStyle/>
          <a:p>
            <a:pPr eaLnBrk="1" hangingPunct="1"/>
            <a:r>
              <a:rPr lang="cs-CZ" sz="4800" smtClean="0"/>
              <a:t>Poplatek za užívání veřejného prostranství</a:t>
            </a:r>
          </a:p>
        </p:txBody>
      </p:sp>
      <p:sp>
        <p:nvSpPr>
          <p:cNvPr id="64514" name="Rectangle 3"/>
          <p:cNvSpPr>
            <a:spLocks noGrp="1"/>
          </p:cNvSpPr>
          <p:nvPr>
            <p:ph type="body" idx="1"/>
          </p:nvPr>
        </p:nvSpPr>
        <p:spPr/>
        <p:txBody>
          <a:bodyPr/>
          <a:lstStyle/>
          <a:p>
            <a:pPr eaLnBrk="1" hangingPunct="1">
              <a:lnSpc>
                <a:spcPct val="80000"/>
              </a:lnSpc>
              <a:buFont typeface="Arial" charset="0"/>
              <a:buNone/>
            </a:pPr>
            <a:r>
              <a:rPr lang="cs-CZ" sz="1800" smtClean="0"/>
              <a:t>	Poplatek se vybírá za zvláštní užívání veřejného prostranství, kterým se rozumí umístění dočasných staveb pro umístění stavebních nebo reklamních zařízení, zařízení cirkusů, lunaparků a jiných obdobných atrakcí, umístění skládek, vyhrazení trvalého parkovacího místa a užívání tohoto prostranství pro kulturní a sportovní akce nebo potřeby tvorby filmových a televizních děl. Dále může podléhat místnímu poplatku provádění výkopových prací, umístění dočasných staveb a zařízení sloužících pro poskytování prodeje a služeb a užívání tohoto prostranství pro reklamní akce. Výčet je taxativní a vyhláškou ho nelze rozšiřovat.</a:t>
            </a:r>
          </a:p>
          <a:p>
            <a:pPr eaLnBrk="1" hangingPunct="1">
              <a:lnSpc>
                <a:spcPct val="80000"/>
              </a:lnSpc>
              <a:buFont typeface="Arial" charset="0"/>
              <a:buNone/>
            </a:pPr>
            <a:r>
              <a:rPr lang="cs-CZ" sz="1800" smtClean="0"/>
              <a:t>	Veřejné prostranství – veškeré prostory přístupné bez omezení bez ohledu na vlastnictví, ne však lesy, zemědělská půda, dálnice a silnice.</a:t>
            </a:r>
          </a:p>
          <a:p>
            <a:pPr eaLnBrk="1" hangingPunct="1">
              <a:lnSpc>
                <a:spcPct val="80000"/>
              </a:lnSpc>
              <a:buFont typeface="Arial" charset="0"/>
              <a:buNone/>
            </a:pPr>
            <a:r>
              <a:rPr lang="cs-CZ" sz="1800" smtClean="0"/>
              <a:t>	Vedle místního poplatku je možné pochopitelně vybírat i nájemné.</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p:cNvSpPr>
          <p:nvPr>
            <p:ph type="title"/>
          </p:nvPr>
        </p:nvSpPr>
        <p:spPr/>
        <p:txBody>
          <a:bodyPr/>
          <a:lstStyle/>
          <a:p>
            <a:pPr eaLnBrk="1" hangingPunct="1"/>
            <a:r>
              <a:rPr lang="cs-CZ" sz="4800" smtClean="0"/>
              <a:t>Poplatek za užívání veřejného prostranství</a:t>
            </a:r>
          </a:p>
        </p:txBody>
      </p:sp>
      <p:sp>
        <p:nvSpPr>
          <p:cNvPr id="65538" name="Rectangle 3"/>
          <p:cNvSpPr>
            <a:spLocks noGrp="1"/>
          </p:cNvSpPr>
          <p:nvPr>
            <p:ph type="body" idx="1"/>
          </p:nvPr>
        </p:nvSpPr>
        <p:spPr/>
        <p:txBody>
          <a:bodyPr/>
          <a:lstStyle/>
          <a:p>
            <a:pPr eaLnBrk="1" hangingPunct="1">
              <a:lnSpc>
                <a:spcPct val="80000"/>
              </a:lnSpc>
              <a:buFont typeface="Arial" charset="0"/>
              <a:buNone/>
            </a:pPr>
            <a:r>
              <a:rPr lang="cs-CZ" sz="1800" smtClean="0"/>
              <a:t>	Poplatníkem je fyzická nebo právnická osoba, která užívá veřejné prostranství způsobem, jakým bylo uvedeno výše.</a:t>
            </a:r>
          </a:p>
          <a:p>
            <a:pPr eaLnBrk="1" hangingPunct="1">
              <a:lnSpc>
                <a:spcPct val="80000"/>
              </a:lnSpc>
              <a:buFont typeface="Arial" charset="0"/>
              <a:buNone/>
            </a:pPr>
            <a:r>
              <a:rPr lang="cs-CZ" sz="1800" smtClean="0"/>
              <a:t>	Od poplatku jsou osvobozeny jen akce, jejichž výtěžek je určen na charitativní a veřejně prospěšné účely. Neplatí se také za parkovací místo pro osoby zdravotně postižené.</a:t>
            </a:r>
          </a:p>
          <a:p>
            <a:pPr eaLnBrk="1" hangingPunct="1">
              <a:lnSpc>
                <a:spcPct val="80000"/>
              </a:lnSpc>
              <a:buFont typeface="Arial" charset="0"/>
              <a:buNone/>
            </a:pPr>
            <a:r>
              <a:rPr lang="cs-CZ" sz="1800" smtClean="0"/>
              <a:t>	Sazba poplatku činí za každý i započatý m</a:t>
            </a:r>
            <a:r>
              <a:rPr lang="cs-CZ" sz="1800" baseline="30000" smtClean="0"/>
              <a:t>2</a:t>
            </a:r>
            <a:r>
              <a:rPr lang="cs-CZ" sz="1800" smtClean="0"/>
              <a:t> maximálně 10 Kč na každý i započatý den. Zastupitelstvo má možnost navýšení poplatku za užívání veřejného prostranství v případě některých způsobů užívání (např. umístění prodejních nebo reklamních zařízení, lunaparků atd.) 10x. Poplatek je možné stanovit i paušální částkou.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p:nvPr>
        </p:nvSpPr>
        <p:spPr/>
        <p:txBody>
          <a:bodyPr/>
          <a:lstStyle/>
          <a:p>
            <a:pPr eaLnBrk="1" hangingPunct="1"/>
            <a:r>
              <a:rPr lang="cs-CZ" smtClean="0"/>
              <a:t>Poplatek ze vstupného</a:t>
            </a:r>
          </a:p>
        </p:txBody>
      </p:sp>
      <p:sp>
        <p:nvSpPr>
          <p:cNvPr id="66562" name="Rectangle 3"/>
          <p:cNvSpPr>
            <a:spLocks noGrp="1"/>
          </p:cNvSpPr>
          <p:nvPr>
            <p:ph type="body" idx="1"/>
          </p:nvPr>
        </p:nvSpPr>
        <p:spPr/>
        <p:txBody>
          <a:bodyPr/>
          <a:lstStyle/>
          <a:p>
            <a:pPr eaLnBrk="1" hangingPunct="1">
              <a:lnSpc>
                <a:spcPct val="80000"/>
              </a:lnSpc>
              <a:buFont typeface="Arial" charset="0"/>
              <a:buNone/>
            </a:pPr>
            <a:r>
              <a:rPr lang="cs-CZ" sz="1800" smtClean="0"/>
              <a:t>	Předmětem poplatku je vstupné na kulturní, sportovní, prodejní a reklamní akce. Tento výčet je taxativní. Z akcí, jejichž celý výtěžek je určen na charitativní a veřejně prospěšné účely, se poplatek neplatí. </a:t>
            </a:r>
          </a:p>
          <a:p>
            <a:pPr eaLnBrk="1" hangingPunct="1">
              <a:lnSpc>
                <a:spcPct val="80000"/>
              </a:lnSpc>
              <a:buFont typeface="Arial" charset="0"/>
              <a:buNone/>
            </a:pPr>
            <a:r>
              <a:rPr lang="cs-CZ" sz="1800" smtClean="0"/>
              <a:t>	Definice vstupného.</a:t>
            </a:r>
          </a:p>
          <a:p>
            <a:pPr eaLnBrk="1" hangingPunct="1">
              <a:lnSpc>
                <a:spcPct val="80000"/>
              </a:lnSpc>
              <a:buFont typeface="Arial" charset="0"/>
              <a:buNone/>
            </a:pPr>
            <a:r>
              <a:rPr lang="cs-CZ" sz="1800" smtClean="0"/>
              <a:t>	Základem pro stanovení poplatku ze vstupného je vstupné snížené o daň z přidané hodnoty.</a:t>
            </a:r>
          </a:p>
          <a:p>
            <a:pPr eaLnBrk="1" hangingPunct="1">
              <a:lnSpc>
                <a:spcPct val="80000"/>
              </a:lnSpc>
              <a:buFont typeface="Arial" charset="0"/>
              <a:buNone/>
            </a:pPr>
            <a:r>
              <a:rPr lang="cs-CZ" sz="1800" smtClean="0"/>
              <a:t>	Vstupné na kulturní památky – judikatura ÚS.</a:t>
            </a:r>
          </a:p>
          <a:p>
            <a:pPr eaLnBrk="1" hangingPunct="1">
              <a:lnSpc>
                <a:spcPct val="80000"/>
              </a:lnSpc>
              <a:buFont typeface="Arial" charset="0"/>
              <a:buNone/>
            </a:pPr>
            <a:r>
              <a:rPr lang="cs-CZ" sz="1800" smtClean="0"/>
              <a:t>	Sazba poplatku ze vstupného činí až 20 % z úhrnné částky vybraného vstupného. Obec může po dohodě s poplatníkem poplatek stanovit paušální částkou.</a:t>
            </a:r>
          </a:p>
          <a:p>
            <a:pPr eaLnBrk="1" hangingPunct="1">
              <a:lnSpc>
                <a:spcPct val="80000"/>
              </a:lnSpc>
              <a:buFont typeface="Arial" charset="0"/>
              <a:buNone/>
            </a:pPr>
            <a:r>
              <a:rPr lang="cs-CZ" sz="1800" smtClean="0"/>
              <a:t>	Zvláštní záznamní povinnost dle ZSDP kvůli evidenci vstupenek.</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p:nvPr>
        </p:nvSpPr>
        <p:spPr/>
        <p:txBody>
          <a:bodyPr/>
          <a:lstStyle/>
          <a:p>
            <a:pPr eaLnBrk="1" hangingPunct="1"/>
            <a:r>
              <a:rPr lang="cs-CZ" smtClean="0"/>
              <a:t>Poplatek z ubytovací kapacity</a:t>
            </a:r>
          </a:p>
        </p:txBody>
      </p:sp>
      <p:sp>
        <p:nvSpPr>
          <p:cNvPr id="67586" name="Rectangle 3"/>
          <p:cNvSpPr>
            <a:spLocks noGrp="1"/>
          </p:cNvSpPr>
          <p:nvPr>
            <p:ph type="body" idx="1"/>
          </p:nvPr>
        </p:nvSpPr>
        <p:spPr/>
        <p:txBody>
          <a:bodyPr/>
          <a:lstStyle/>
          <a:p>
            <a:pPr eaLnBrk="1" hangingPunct="1">
              <a:lnSpc>
                <a:spcPct val="90000"/>
              </a:lnSpc>
              <a:buFont typeface="Arial" charset="0"/>
              <a:buNone/>
            </a:pPr>
            <a:endParaRPr lang="cs-CZ" sz="1800" smtClean="0"/>
          </a:p>
          <a:p>
            <a:pPr eaLnBrk="1" hangingPunct="1">
              <a:lnSpc>
                <a:spcPct val="90000"/>
              </a:lnSpc>
            </a:pPr>
            <a:r>
              <a:rPr lang="cs-CZ" sz="1800" smtClean="0"/>
              <a:t>Poplatek z ubytovací kapacity se vybírá v </a:t>
            </a:r>
            <a:r>
              <a:rPr lang="cs-CZ" sz="1800" u="sng" smtClean="0"/>
              <a:t>obcích a městech</a:t>
            </a:r>
            <a:r>
              <a:rPr lang="cs-CZ" sz="1800" smtClean="0"/>
              <a:t> v zařízeních určených k přechodnému ubytování za úplatu.</a:t>
            </a:r>
          </a:p>
          <a:p>
            <a:pPr eaLnBrk="1" hangingPunct="1">
              <a:lnSpc>
                <a:spcPct val="90000"/>
              </a:lnSpc>
            </a:pPr>
            <a:r>
              <a:rPr lang="cs-CZ" sz="1800" smtClean="0"/>
              <a:t>Poplatku nepodléhají ubytovací kapacity v zařízeních sloužících pro přechodné ubytování studentů a žáků, ve zdravotnických nebo lázeňských zařízeních, pokud nejsou užívána jako hotelová zařízení a v zařízení sloužících sociálním a charitativním účelům.</a:t>
            </a:r>
          </a:p>
          <a:p>
            <a:pPr eaLnBrk="1" hangingPunct="1">
              <a:lnSpc>
                <a:spcPct val="90000"/>
              </a:lnSpc>
              <a:buFont typeface="Arial" charset="0"/>
              <a:buNone/>
            </a:pPr>
            <a:r>
              <a:rPr lang="cs-CZ" sz="1800" smtClean="0"/>
              <a: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p:cNvSpPr>
          <p:nvPr>
            <p:ph type="title"/>
          </p:nvPr>
        </p:nvSpPr>
        <p:spPr/>
        <p:txBody>
          <a:bodyPr/>
          <a:lstStyle/>
          <a:p>
            <a:pPr eaLnBrk="1" hangingPunct="1"/>
            <a:r>
              <a:rPr lang="cs-CZ" smtClean="0"/>
              <a:t>Poplatek z ubytovací kapacity</a:t>
            </a:r>
          </a:p>
        </p:txBody>
      </p:sp>
      <p:sp>
        <p:nvSpPr>
          <p:cNvPr id="68610" name="Rectangle 3"/>
          <p:cNvSpPr>
            <a:spLocks noGrp="1"/>
          </p:cNvSpPr>
          <p:nvPr>
            <p:ph type="body" idx="1"/>
          </p:nvPr>
        </p:nvSpPr>
        <p:spPr/>
        <p:txBody>
          <a:bodyPr/>
          <a:lstStyle/>
          <a:p>
            <a:pPr eaLnBrk="1" hangingPunct="1">
              <a:lnSpc>
                <a:spcPct val="90000"/>
              </a:lnSpc>
              <a:buFont typeface="Arial" charset="0"/>
              <a:buNone/>
            </a:pPr>
            <a:r>
              <a:rPr lang="cs-CZ" sz="2000" smtClean="0"/>
              <a:t>	Poplatníkem je ubytovatel – fyzická nebo právnická osoba, která přechodné ubytování poskytla. Takto bude za poplatníka považován i případný nájemce ubytovacího zařízení. </a:t>
            </a:r>
          </a:p>
          <a:p>
            <a:pPr eaLnBrk="1" hangingPunct="1">
              <a:lnSpc>
                <a:spcPct val="90000"/>
              </a:lnSpc>
              <a:buFont typeface="Arial" charset="0"/>
              <a:buNone/>
            </a:pPr>
            <a:r>
              <a:rPr lang="cs-CZ" sz="2000" smtClean="0"/>
              <a:t>	Ubytovateli je stanovena povinnost vést evidenční knihu s výjimkou údaje o účelu pobytu.</a:t>
            </a:r>
          </a:p>
          <a:p>
            <a:pPr eaLnBrk="1" hangingPunct="1">
              <a:lnSpc>
                <a:spcPct val="90000"/>
              </a:lnSpc>
              <a:buFont typeface="Arial" charset="0"/>
              <a:buNone/>
            </a:pPr>
            <a:r>
              <a:rPr lang="cs-CZ" sz="2000" smtClean="0"/>
              <a:t>	Sazby poplatku může dosahovat výše až šesti (od 1.1.2010) korun za každé využité lůžko a den. Možnost stanovit po dohodě s poplatníkem roční paušál není vyloučena.</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p:nvPr>
        </p:nvSpPr>
        <p:spPr/>
        <p:txBody>
          <a:bodyPr/>
          <a:lstStyle/>
          <a:p>
            <a:pPr eaLnBrk="1" hangingPunct="1"/>
            <a:r>
              <a:rPr lang="cs-CZ" sz="3600" smtClean="0"/>
              <a:t>Poplatek za povolení k vjezdu s motorovým vozidlem do vybraných míst a částí měst</a:t>
            </a:r>
            <a:r>
              <a:rPr lang="cs-CZ" sz="4400" smtClean="0"/>
              <a:t> </a:t>
            </a:r>
          </a:p>
        </p:txBody>
      </p:sp>
      <p:sp>
        <p:nvSpPr>
          <p:cNvPr id="69634" name="Rectangle 3"/>
          <p:cNvSpPr>
            <a:spLocks noGrp="1"/>
          </p:cNvSpPr>
          <p:nvPr>
            <p:ph type="body" idx="4294967295"/>
          </p:nvPr>
        </p:nvSpPr>
        <p:spPr>
          <a:xfrm>
            <a:off x="0" y="685800"/>
            <a:ext cx="7543800" cy="3886200"/>
          </a:xfrm>
        </p:spPr>
        <p:txBody>
          <a:bodyPr/>
          <a:lstStyle/>
          <a:p>
            <a:pPr eaLnBrk="1" hangingPunct="1">
              <a:lnSpc>
                <a:spcPct val="80000"/>
              </a:lnSpc>
            </a:pPr>
            <a:r>
              <a:rPr lang="cs-CZ" sz="1800" smtClean="0"/>
              <a:t>Poplatníky poplatku jsou fyzické nebo právnické osoby, kterým bylo vydáno povolení k vjezdu s motorovým vozidlem do vybraných míst, do kterých je jinak vjezd zakázán příslušnou dopravní značkou. Poplatek neplatí fyzické osoby mající trvalý pobyt nebo vlastnící nemovitosti ve vybraném místě, osoby jim blízké, manželé těchto osob a jejich děti a dále osoby, které ve vybraném místě užívají nemovitost ke své hospodářské činnosti nebo osoby, které jsou držiteli průkazu ZTP a jejich průvodci.</a:t>
            </a:r>
          </a:p>
          <a:p>
            <a:pPr eaLnBrk="1" hangingPunct="1">
              <a:lnSpc>
                <a:spcPct val="80000"/>
              </a:lnSpc>
              <a:buFont typeface="Arial" charset="0"/>
              <a:buNone/>
            </a:pPr>
            <a:r>
              <a:rPr lang="cs-CZ" sz="1800" smtClean="0"/>
              <a:t>	Sazba poplatku činí až 20 Kč za den. Obec má možnost po dohodě s poplatníkem stanovit poplatek paušální částkou.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p:cNvSpPr>
          <p:nvPr>
            <p:ph type="title"/>
          </p:nvPr>
        </p:nvSpPr>
        <p:spPr/>
        <p:txBody>
          <a:bodyPr/>
          <a:lstStyle/>
          <a:p>
            <a:pPr eaLnBrk="1" hangingPunct="1"/>
            <a:r>
              <a:rPr lang="cs-CZ" sz="2800" smtClean="0"/>
              <a:t>Poplatek za provozovaný výherní hrací přístroj nebo jiné technické herní zařízení povolené Ministerstvem financí</a:t>
            </a:r>
            <a:r>
              <a:rPr lang="cs-CZ" sz="4800" smtClean="0"/>
              <a:t> </a:t>
            </a:r>
          </a:p>
        </p:txBody>
      </p:sp>
      <p:sp>
        <p:nvSpPr>
          <p:cNvPr id="70658" name="Rectangle 3"/>
          <p:cNvSpPr>
            <a:spLocks noGrp="1"/>
          </p:cNvSpPr>
          <p:nvPr>
            <p:ph type="body" idx="1"/>
          </p:nvPr>
        </p:nvSpPr>
        <p:spPr>
          <a:xfrm>
            <a:off x="762000" y="1392238"/>
            <a:ext cx="7543800" cy="3179762"/>
          </a:xfrm>
        </p:spPr>
        <p:txBody>
          <a:bodyPr/>
          <a:lstStyle/>
          <a:p>
            <a:pPr eaLnBrk="1" hangingPunct="1">
              <a:lnSpc>
                <a:spcPct val="90000"/>
              </a:lnSpc>
              <a:buFont typeface="Arial" charset="0"/>
              <a:buNone/>
            </a:pPr>
            <a:r>
              <a:rPr lang="cs-CZ" sz="2000" smtClean="0"/>
              <a:t>	Poplatníkem poplatku je provozovatel povoleného hracího přístroje.</a:t>
            </a:r>
          </a:p>
          <a:p>
            <a:pPr eaLnBrk="1" hangingPunct="1">
              <a:lnSpc>
                <a:spcPct val="90000"/>
              </a:lnSpc>
              <a:buFont typeface="Arial" charset="0"/>
              <a:buNone/>
            </a:pPr>
            <a:r>
              <a:rPr lang="cs-CZ" sz="2000" smtClean="0"/>
              <a:t>	Musí být přístroj povolený?</a:t>
            </a:r>
          </a:p>
          <a:p>
            <a:pPr eaLnBrk="1" hangingPunct="1">
              <a:lnSpc>
                <a:spcPct val="90000"/>
              </a:lnSpc>
              <a:buFont typeface="Arial" charset="0"/>
              <a:buNone/>
            </a:pPr>
            <a:r>
              <a:rPr lang="cs-CZ" sz="2000" smtClean="0"/>
              <a:t>	Co je to jiné technické herní zařízení povolené Ministerstvem financí?</a:t>
            </a:r>
          </a:p>
          <a:p>
            <a:pPr eaLnBrk="1" hangingPunct="1">
              <a:lnSpc>
                <a:spcPct val="90000"/>
              </a:lnSpc>
              <a:buFont typeface="Arial" charset="0"/>
              <a:buNone/>
            </a:pPr>
            <a:r>
              <a:rPr lang="cs-CZ" sz="2000" smtClean="0"/>
              <a:t>	Na rozdíl od ostatních poplatků zde platí i minimální výše sazby poplatku, a to 1 000 Kč, maximálně může sazba činit 5 000 Kč, a to za tři měsíce. </a:t>
            </a:r>
          </a:p>
          <a:p>
            <a:pPr eaLnBrk="1" hangingPunct="1">
              <a:lnSpc>
                <a:spcPct val="90000"/>
              </a:lnSpc>
              <a:buFont typeface="Arial" charset="0"/>
              <a:buNone/>
            </a:pPr>
            <a:r>
              <a:rPr lang="cs-CZ" sz="2000" smtClean="0"/>
              <a:t>	Obec má možnost poskytnou od tohoto poplatku osvobození, přičemž zákon nestanoví pro takové osvobození žádné podmínky.</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p:cNvSpPr>
          <p:nvPr>
            <p:ph type="title"/>
          </p:nvPr>
        </p:nvSpPr>
        <p:spPr/>
        <p:txBody>
          <a:bodyPr/>
          <a:lstStyle/>
          <a:p>
            <a:pPr eaLnBrk="1" hangingPunct="1"/>
            <a:r>
              <a:rPr lang="cs-CZ" sz="4800" smtClean="0"/>
              <a:t>Poplatek za provozovaný výherní hrací přístroj</a:t>
            </a:r>
          </a:p>
        </p:txBody>
      </p:sp>
      <p:sp>
        <p:nvSpPr>
          <p:cNvPr id="71682" name="Rectangle 3"/>
          <p:cNvSpPr>
            <a:spLocks noGrp="1"/>
          </p:cNvSpPr>
          <p:nvPr>
            <p:ph type="body" idx="1"/>
          </p:nvPr>
        </p:nvSpPr>
        <p:spPr/>
        <p:txBody>
          <a:bodyPr/>
          <a:lstStyle/>
          <a:p>
            <a:pPr eaLnBrk="1" hangingPunct="1">
              <a:lnSpc>
                <a:spcPct val="90000"/>
              </a:lnSpc>
              <a:buFont typeface="Arial" charset="0"/>
              <a:buNone/>
            </a:pPr>
            <a:r>
              <a:rPr lang="cs-CZ" smtClean="0"/>
              <a:t>Výnosem obce je také:</a:t>
            </a:r>
          </a:p>
          <a:p>
            <a:pPr eaLnBrk="1" hangingPunct="1">
              <a:lnSpc>
                <a:spcPct val="90000"/>
              </a:lnSpc>
              <a:buFontTx/>
              <a:buChar char="-"/>
            </a:pPr>
            <a:r>
              <a:rPr lang="cs-CZ" smtClean="0"/>
              <a:t>50% správního poplatku za vydání povolení k jeho provozu či za změnu jeho umístění nebo nahrazení přístroje</a:t>
            </a:r>
          </a:p>
          <a:p>
            <a:pPr eaLnBrk="1" hangingPunct="1">
              <a:lnSpc>
                <a:spcPct val="90000"/>
              </a:lnSpc>
              <a:buFontTx/>
              <a:buChar char="-"/>
            </a:pPr>
            <a:r>
              <a:rPr lang="cs-CZ" smtClean="0"/>
              <a:t>Podíl na výtěžku z automatu</a:t>
            </a:r>
          </a:p>
          <a:p>
            <a:pPr eaLnBrk="1" hangingPunct="1">
              <a:lnSpc>
                <a:spcPct val="90000"/>
              </a:lnSpc>
              <a:buFontTx/>
              <a:buChar char="-"/>
            </a:pPr>
            <a:endParaRPr lang="cs-CZ" smtClean="0"/>
          </a:p>
          <a:p>
            <a:pPr eaLnBrk="1" hangingPunct="1">
              <a:lnSpc>
                <a:spcPct val="90000"/>
              </a:lnSpc>
              <a:buFontTx/>
              <a:buNone/>
            </a:pPr>
            <a:r>
              <a:rPr lang="cs-CZ" smtClean="0"/>
              <a:t>	Obce mohou umístění hracích přístrojů zakázat či omezit (např. 100 m od škol apod.)</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p:cNvSpPr>
          <p:nvPr>
            <p:ph type="title"/>
          </p:nvPr>
        </p:nvSpPr>
        <p:spPr/>
        <p:txBody>
          <a:bodyPr/>
          <a:lstStyle/>
          <a:p>
            <a:pPr eaLnBrk="1" hangingPunct="1"/>
            <a:r>
              <a:rPr lang="cs-CZ" sz="3600" smtClean="0"/>
              <a:t>Poplatek za provoz systému shromažďování, sběru, přepravy, třídění, využívání a odstraňování komunálních odpadů</a:t>
            </a:r>
          </a:p>
        </p:txBody>
      </p:sp>
      <p:sp>
        <p:nvSpPr>
          <p:cNvPr id="72706" name="Rectangle 3"/>
          <p:cNvSpPr>
            <a:spLocks noGrp="1"/>
          </p:cNvSpPr>
          <p:nvPr>
            <p:ph type="body" idx="1"/>
          </p:nvPr>
        </p:nvSpPr>
        <p:spPr/>
        <p:txBody>
          <a:bodyPr/>
          <a:lstStyle/>
          <a:p>
            <a:pPr eaLnBrk="1" hangingPunct="1">
              <a:lnSpc>
                <a:spcPct val="90000"/>
              </a:lnSpc>
              <a:buFont typeface="Arial" charset="0"/>
              <a:buNone/>
            </a:pPr>
            <a:r>
              <a:rPr lang="cs-CZ" smtClean="0"/>
              <a:t>	Předpokladem je vydání obecně závazné vyhlášky stanovující systém nakládání s komunálním odpadem.</a:t>
            </a:r>
          </a:p>
          <a:p>
            <a:pPr eaLnBrk="1" hangingPunct="1">
              <a:lnSpc>
                <a:spcPct val="90000"/>
              </a:lnSpc>
              <a:buFont typeface="Arial" charset="0"/>
              <a:buNone/>
            </a:pPr>
            <a:r>
              <a:rPr lang="cs-CZ" smtClean="0"/>
              <a:t>	3 možnosti zpoplatnění odpadu:</a:t>
            </a:r>
          </a:p>
          <a:p>
            <a:pPr eaLnBrk="1" hangingPunct="1">
              <a:lnSpc>
                <a:spcPct val="90000"/>
              </a:lnSpc>
              <a:buFont typeface="Arial" charset="0"/>
              <a:buNone/>
            </a:pPr>
            <a:r>
              <a:rPr lang="cs-CZ" smtClean="0"/>
              <a:t>	- smlouva,</a:t>
            </a:r>
          </a:p>
          <a:p>
            <a:pPr eaLnBrk="1" hangingPunct="1">
              <a:lnSpc>
                <a:spcPct val="90000"/>
              </a:lnSpc>
              <a:buFont typeface="Arial" charset="0"/>
              <a:buNone/>
            </a:pPr>
            <a:r>
              <a:rPr lang="cs-CZ" smtClean="0"/>
              <a:t>	- poplatek za komunální odpad dle zákona o odpadech,</a:t>
            </a:r>
          </a:p>
          <a:p>
            <a:pPr eaLnBrk="1" hangingPunct="1">
              <a:lnSpc>
                <a:spcPct val="90000"/>
              </a:lnSpc>
              <a:buFont typeface="Arial" charset="0"/>
              <a:buNone/>
            </a:pPr>
            <a:r>
              <a:rPr lang="cs-CZ" smtClean="0"/>
              <a:t>	- místní poplatek dle zákona o místních poplatcích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solidFill>
                  <a:schemeClr val="tx1">
                    <a:lumMod val="85000"/>
                    <a:lumOff val="15000"/>
                  </a:schemeClr>
                </a:solidFill>
              </a:rPr>
              <a:t>Subjekt oprávněný k poplatku </a:t>
            </a:r>
            <a:endParaRPr lang="cs-CZ" dirty="0">
              <a:solidFill>
                <a:schemeClr val="tx1">
                  <a:lumMod val="85000"/>
                  <a:lumOff val="15000"/>
                </a:schemeClr>
              </a:solidFill>
            </a:endParaRPr>
          </a:p>
        </p:txBody>
      </p:sp>
      <p:sp>
        <p:nvSpPr>
          <p:cNvPr id="18434" name="Zástupný symbol pro obsah 2"/>
          <p:cNvSpPr>
            <a:spLocks noGrp="1"/>
          </p:cNvSpPr>
          <p:nvPr>
            <p:ph idx="1"/>
          </p:nvPr>
        </p:nvSpPr>
        <p:spPr/>
        <p:txBody>
          <a:bodyPr/>
          <a:lstStyle/>
          <a:p>
            <a:pPr eaLnBrk="1" hangingPunct="1"/>
            <a:r>
              <a:rPr lang="cs-CZ" smtClean="0"/>
              <a:t>Správce daně</a:t>
            </a:r>
          </a:p>
          <a:p>
            <a:pPr eaLnBrk="1" hangingPunct="1"/>
            <a:r>
              <a:rPr lang="cs-CZ" smtClean="0"/>
              <a:t>Orgán veřejné moci jehož úkon zákon spojuje s povinností úhrady poplatku </a:t>
            </a:r>
          </a:p>
          <a:p>
            <a:pPr eaLnBrk="1" hangingPunct="1"/>
            <a:r>
              <a:rPr lang="cs-CZ" smtClean="0"/>
              <a:t>Orgán povinný vykonat zpoplatněný úkon</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p:cNvSpPr>
          <p:nvPr>
            <p:ph type="title"/>
          </p:nvPr>
        </p:nvSpPr>
        <p:spPr/>
        <p:txBody>
          <a:bodyPr/>
          <a:lstStyle/>
          <a:p>
            <a:pPr eaLnBrk="1" hangingPunct="1"/>
            <a:r>
              <a:rPr lang="cs-CZ" sz="3600" smtClean="0"/>
              <a:t>Poplatek za provoz systému shromažďování, sběru, přepravy, třídění, využívání a odstraňování komunálních odpadů</a:t>
            </a:r>
          </a:p>
        </p:txBody>
      </p:sp>
      <p:sp>
        <p:nvSpPr>
          <p:cNvPr id="73730" name="Rectangle 3"/>
          <p:cNvSpPr>
            <a:spLocks noGrp="1"/>
          </p:cNvSpPr>
          <p:nvPr>
            <p:ph type="body" idx="1"/>
          </p:nvPr>
        </p:nvSpPr>
        <p:spPr/>
        <p:txBody>
          <a:bodyPr/>
          <a:lstStyle/>
          <a:p>
            <a:pPr eaLnBrk="1" hangingPunct="1">
              <a:buFont typeface="Arial" charset="0"/>
              <a:buNone/>
            </a:pPr>
            <a:r>
              <a:rPr lang="cs-CZ" smtClean="0"/>
              <a:t>	Poplatníky jsou fyzické osoby, které mají v obci trvalý pobyt a rovněž fyzické osoby, které mají ve vlastnictví stavbu určenou nebo sloužící k individuální rekreaci.</a:t>
            </a:r>
          </a:p>
          <a:p>
            <a:pPr eaLnBrk="1" hangingPunct="1">
              <a:buFont typeface="Arial" charset="0"/>
              <a:buNone/>
            </a:pPr>
            <a:r>
              <a:rPr lang="cs-CZ" smtClean="0"/>
              <a:t>	Společný zástupce (vlastník, správce).</a:t>
            </a:r>
          </a:p>
          <a:p>
            <a:pPr eaLnBrk="1" hangingPunct="1">
              <a:buFont typeface="Arial" charset="0"/>
              <a:buNone/>
            </a:pPr>
            <a:r>
              <a:rPr lang="cs-CZ" smtClean="0"/>
              <a:t>	Možnost využít evidenci obyvatel a údaje z katastru.</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p:cNvSpPr>
          <p:nvPr>
            <p:ph type="title"/>
          </p:nvPr>
        </p:nvSpPr>
        <p:spPr/>
        <p:txBody>
          <a:bodyPr/>
          <a:lstStyle/>
          <a:p>
            <a:pPr eaLnBrk="1" hangingPunct="1"/>
            <a:r>
              <a:rPr lang="cs-CZ" sz="3600" smtClean="0"/>
              <a:t>Poplatek za provoz systému shromažďování, sběru, přepravy, třídění, využívání a odstraňování komunálních odpadů</a:t>
            </a:r>
          </a:p>
        </p:txBody>
      </p:sp>
      <p:sp>
        <p:nvSpPr>
          <p:cNvPr id="74754" name="Rectangle 3"/>
          <p:cNvSpPr>
            <a:spLocks noGrp="1"/>
          </p:cNvSpPr>
          <p:nvPr>
            <p:ph type="body" idx="1"/>
          </p:nvPr>
        </p:nvSpPr>
        <p:spPr/>
        <p:txBody>
          <a:bodyPr/>
          <a:lstStyle/>
          <a:p>
            <a:pPr eaLnBrk="1" hangingPunct="1">
              <a:lnSpc>
                <a:spcPct val="80000"/>
              </a:lnSpc>
              <a:buFont typeface="Arial" charset="0"/>
              <a:buNone/>
            </a:pPr>
            <a:r>
              <a:rPr lang="cs-CZ" sz="1800" smtClean="0"/>
              <a:t>	Sazba poplatku je rozdělena na dvě části. První tvoří částka až 250 Kč za osobu a kalendářní rok, druhou částka stanovená na základě skutečných nákladů obce předchozího roku na sběr a svoz netříděného komunálního odpadu, až 250 Kč za osobu a kalendářní rok, celkem tady maximálně 500 Kč na osobu ročně. Obec má povinnost v obecně závazné vyhlášce stanovit rozúčtování nákladů na sběr a svoz netříděného komunálního odpadu na osobu.</a:t>
            </a:r>
          </a:p>
          <a:p>
            <a:pPr eaLnBrk="1" hangingPunct="1">
              <a:lnSpc>
                <a:spcPct val="80000"/>
              </a:lnSpc>
              <a:buFont typeface="Arial" charset="0"/>
              <a:buNone/>
            </a:pPr>
            <a:r>
              <a:rPr lang="cs-CZ" sz="1800" smtClean="0"/>
              <a:t>	Pokud během kalendářního roku dojde ke změně místa trvalého pobytu, resp. ke změně vlastnictví stavby, uhradí se poplatek v poměrné výši, která odpovídá počtu kalendářních měsíců pobytu nebo vlastnictví stavby v příslušném kalendářním roce. Rozhodný je vždy stav na konci každého měsíce.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type="title"/>
          </p:nvPr>
        </p:nvSpPr>
        <p:spPr/>
        <p:txBody>
          <a:bodyPr/>
          <a:lstStyle/>
          <a:p>
            <a:pPr eaLnBrk="1" hangingPunct="1"/>
            <a:r>
              <a:rPr lang="cs-CZ" sz="3600" smtClean="0"/>
              <a:t>Poplatek za zhodnocení stavebního pozemku možností jeho připojení na stavbu vodovodu nebo kanalizace</a:t>
            </a:r>
          </a:p>
        </p:txBody>
      </p:sp>
      <p:sp>
        <p:nvSpPr>
          <p:cNvPr id="75778" name="Rectangle 3"/>
          <p:cNvSpPr>
            <a:spLocks noGrp="1"/>
          </p:cNvSpPr>
          <p:nvPr>
            <p:ph type="body" idx="1"/>
          </p:nvPr>
        </p:nvSpPr>
        <p:spPr/>
        <p:txBody>
          <a:bodyPr/>
          <a:lstStyle/>
          <a:p>
            <a:pPr eaLnBrk="1" hangingPunct="1">
              <a:buFont typeface="Arial" charset="0"/>
              <a:buNone/>
            </a:pPr>
            <a:r>
              <a:rPr lang="cs-CZ" smtClean="0"/>
              <a:t>	Poplatníkem je vlastník stavebního pozemku zhodnoceného možností připojení na obcí vybudovanou stavbu vodovodu nebo kanalizace, vybudovanou po 31. 12. 2001, tj. zkolaudovanou stavbu, kde obec byla stavebníkem.</a:t>
            </a:r>
          </a:p>
          <a:p>
            <a:pPr eaLnBrk="1" hangingPunct="1">
              <a:buFont typeface="Arial" charset="0"/>
              <a:buNone/>
            </a:pPr>
            <a:r>
              <a:rPr lang="cs-CZ" smtClean="0"/>
              <a:t>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p:cNvSpPr>
          <p:nvPr>
            <p:ph type="title"/>
          </p:nvPr>
        </p:nvSpPr>
        <p:spPr/>
        <p:txBody>
          <a:bodyPr/>
          <a:lstStyle/>
          <a:p>
            <a:pPr eaLnBrk="1" hangingPunct="1"/>
            <a:r>
              <a:rPr lang="cs-CZ" sz="3600" smtClean="0"/>
              <a:t>Poplatek za zhodnocení stavebního pozemku možností jeho připojení na stavbu vodovodu nebo kanalizace</a:t>
            </a:r>
          </a:p>
        </p:txBody>
      </p:sp>
      <p:sp>
        <p:nvSpPr>
          <p:cNvPr id="76802" name="Rectangle 3"/>
          <p:cNvSpPr>
            <a:spLocks noGrp="1"/>
          </p:cNvSpPr>
          <p:nvPr>
            <p:ph type="body" idx="1"/>
          </p:nvPr>
        </p:nvSpPr>
        <p:spPr/>
        <p:txBody>
          <a:bodyPr/>
          <a:lstStyle/>
          <a:p>
            <a:pPr eaLnBrk="1" hangingPunct="1">
              <a:lnSpc>
                <a:spcPct val="80000"/>
              </a:lnSpc>
              <a:buFont typeface="Arial" charset="0"/>
              <a:buNone/>
            </a:pPr>
            <a:r>
              <a:rPr lang="cs-CZ" sz="2000" smtClean="0"/>
              <a:t>	Sazba poplatku nesmí přesáhnout rozdíl ceny stavebního pozemku bez možnosti připojení na obcí vybudovanou stavbu vodovodu nebo kanalizace a ceny stavebního pozemku s touto možností. Cena stavebního pozemku v obci se stanoví podle zákona o oceňování majetku (zákon č. 157/1991 Sb., v aktuálním znění) v kalendářním roce, ve kterém nabylo právní moci kolaudační rozhodnutí pro stavbu vodovodu nebo kanalizace obcí vybudované. Výše sazby na 1m</a:t>
            </a:r>
            <a:r>
              <a:rPr lang="cs-CZ" sz="2000" baseline="30000" smtClean="0"/>
              <a:t>2</a:t>
            </a:r>
            <a:r>
              <a:rPr lang="cs-CZ" sz="2000" smtClean="0"/>
              <a:t> zhodnoceného stavebního pozemku stanoví obec v obecně závazné vyhlášce.</a:t>
            </a:r>
          </a:p>
          <a:p>
            <a:pPr eaLnBrk="1" hangingPunct="1">
              <a:lnSpc>
                <a:spcPct val="80000"/>
              </a:lnSpc>
              <a:buFont typeface="Arial" charset="0"/>
              <a:buNone/>
            </a:pPr>
            <a:endParaRPr lang="cs-CZ" sz="200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p:cNvSpPr>
          <p:nvPr>
            <p:ph type="title"/>
          </p:nvPr>
        </p:nvSpPr>
        <p:spPr/>
        <p:txBody>
          <a:bodyPr/>
          <a:lstStyle/>
          <a:p>
            <a:pPr eaLnBrk="1" hangingPunct="1"/>
            <a:r>
              <a:rPr lang="cs-CZ" sz="3600" smtClean="0"/>
              <a:t>Poplatek za zhodnocení stavebního pozemku možností jeho připojení na stavbu vodovodu nebo kanalizace</a:t>
            </a:r>
          </a:p>
        </p:txBody>
      </p:sp>
      <p:sp>
        <p:nvSpPr>
          <p:cNvPr id="77826" name="Rectangle 3"/>
          <p:cNvSpPr>
            <a:spLocks noGrp="1"/>
          </p:cNvSpPr>
          <p:nvPr>
            <p:ph type="body" idx="1"/>
          </p:nvPr>
        </p:nvSpPr>
        <p:spPr/>
        <p:txBody>
          <a:bodyPr/>
          <a:lstStyle/>
          <a:p>
            <a:pPr eaLnBrk="1" hangingPunct="1">
              <a:buFont typeface="Arial" charset="0"/>
              <a:buNone/>
            </a:pPr>
            <a:r>
              <a:rPr lang="cs-CZ" smtClean="0"/>
              <a:t>	2 návrhy infrastrukturní daně se vztahovaly i na další infrastrukturu budovanou obcí.</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p:cNvSpPr>
          <p:nvPr>
            <p:ph type="title"/>
          </p:nvPr>
        </p:nvSpPr>
        <p:spPr/>
        <p:txBody>
          <a:bodyPr/>
          <a:lstStyle/>
          <a:p>
            <a:pPr eaLnBrk="1" hangingPunct="1"/>
            <a:r>
              <a:rPr lang="cs-CZ" smtClean="0"/>
              <a:t>Ohlašovací povinnost u místních poplatků</a:t>
            </a:r>
          </a:p>
        </p:txBody>
      </p:sp>
      <p:sp>
        <p:nvSpPr>
          <p:cNvPr id="78850" name="Rectangle 3"/>
          <p:cNvSpPr>
            <a:spLocks noGrp="1"/>
          </p:cNvSpPr>
          <p:nvPr>
            <p:ph type="body" idx="1"/>
          </p:nvPr>
        </p:nvSpPr>
        <p:spPr/>
        <p:txBody>
          <a:bodyPr/>
          <a:lstStyle/>
          <a:p>
            <a:pPr eaLnBrk="1" hangingPunct="1">
              <a:lnSpc>
                <a:spcPct val="80000"/>
              </a:lnSpc>
            </a:pPr>
            <a:r>
              <a:rPr lang="cs-CZ" sz="1600" smtClean="0"/>
              <a:t>Nově od 1.1.2011</a:t>
            </a:r>
          </a:p>
          <a:p>
            <a:pPr eaLnBrk="1" hangingPunct="1">
              <a:lnSpc>
                <a:spcPct val="80000"/>
              </a:lnSpc>
            </a:pPr>
            <a:r>
              <a:rPr lang="cs-CZ" sz="1600" smtClean="0"/>
              <a:t>V ohlášení poplatník nebo plátce uvede</a:t>
            </a:r>
          </a:p>
          <a:p>
            <a:pPr lvl="1" eaLnBrk="1" hangingPunct="1">
              <a:lnSpc>
                <a:spcPct val="80000"/>
              </a:lnSpc>
            </a:pPr>
            <a:r>
              <a:rPr lang="cs-CZ" sz="1400" smtClean="0"/>
              <a:t>jméno, popřípadě jména, a příjmení nebo název nebo obchodní firmu, </a:t>
            </a:r>
          </a:p>
          <a:p>
            <a:pPr lvl="1" eaLnBrk="1" hangingPunct="1">
              <a:lnSpc>
                <a:spcPct val="80000"/>
              </a:lnSpc>
            </a:pPr>
            <a:r>
              <a:rPr lang="cs-CZ" sz="1400" smtClean="0"/>
              <a:t>obecný identifikátor, byl-li přidělen, </a:t>
            </a:r>
          </a:p>
          <a:p>
            <a:pPr lvl="1" eaLnBrk="1" hangingPunct="1">
              <a:lnSpc>
                <a:spcPct val="80000"/>
              </a:lnSpc>
            </a:pPr>
            <a:r>
              <a:rPr lang="cs-CZ" sz="1400" smtClean="0"/>
              <a:t>místo pobytu nebo sídlo, místo podnikání, popřípadě další adresu pro doručování,</a:t>
            </a:r>
          </a:p>
          <a:p>
            <a:pPr lvl="1" eaLnBrk="1" hangingPunct="1">
              <a:lnSpc>
                <a:spcPct val="80000"/>
              </a:lnSpc>
            </a:pPr>
            <a:r>
              <a:rPr lang="cs-CZ" sz="1400" smtClean="0"/>
              <a:t>právnická osoba uvede též osoby, které jsou jejím jménem oprávněny jednat v poplatkových věcech,</a:t>
            </a:r>
          </a:p>
          <a:p>
            <a:pPr lvl="1" eaLnBrk="1" hangingPunct="1">
              <a:lnSpc>
                <a:spcPct val="80000"/>
              </a:lnSpc>
            </a:pPr>
            <a:r>
              <a:rPr lang="cs-CZ" sz="1400" smtClean="0"/>
              <a:t>čísla všech svých účtů u poskytovatelů platebních služeb, včetně poskytovatelů těchto služeb v zahraničí, užívaných v souvislosti s podnikatelskou činností, v případě, že předmět poplatku souvisí s podnikatelskou činností poplatníka nebo plátce,</a:t>
            </a:r>
          </a:p>
          <a:p>
            <a:pPr lvl="1" eaLnBrk="1" hangingPunct="1">
              <a:lnSpc>
                <a:spcPct val="80000"/>
              </a:lnSpc>
            </a:pPr>
            <a:r>
              <a:rPr lang="cs-CZ" sz="1400" smtClean="0"/>
              <a:t>údaje rozhodné pro stanovení výše poplatkové povinnosti.</a:t>
            </a:r>
          </a:p>
          <a:p>
            <a:pPr eaLnBrk="1" hangingPunct="1">
              <a:lnSpc>
                <a:spcPct val="80000"/>
              </a:lnSpc>
            </a:pPr>
            <a:r>
              <a:rPr lang="cs-CZ" sz="1600" smtClean="0"/>
              <a:t>Dojde-li ke změně údajů uvedených v ohlášení, je poplatník nebo plátce povinen tuto změnu oznámit do 15 dnů ode dne, kdy nastala.</a:t>
            </a:r>
          </a:p>
          <a:p>
            <a:pPr eaLnBrk="1" hangingPunct="1">
              <a:lnSpc>
                <a:spcPct val="80000"/>
              </a:lnSpc>
            </a:pPr>
            <a:r>
              <a:rPr lang="cs-CZ" sz="1600" smtClean="0"/>
              <a:t>Zvláštní lhůty pro ohlášení stanovené vyhláškou</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p:cNvSpPr>
          <p:nvPr>
            <p:ph type="title"/>
          </p:nvPr>
        </p:nvSpPr>
        <p:spPr/>
        <p:txBody>
          <a:bodyPr/>
          <a:lstStyle/>
          <a:p>
            <a:pPr eaLnBrk="1" hangingPunct="1"/>
            <a:endParaRPr lang="cs-CZ" smtClean="0"/>
          </a:p>
        </p:txBody>
      </p:sp>
      <p:sp>
        <p:nvSpPr>
          <p:cNvPr id="79874" name="Rectangle 3"/>
          <p:cNvSpPr>
            <a:spLocks noGrp="1"/>
          </p:cNvSpPr>
          <p:nvPr>
            <p:ph type="body" idx="1"/>
          </p:nvPr>
        </p:nvSpPr>
        <p:spPr/>
        <p:txBody>
          <a:bodyPr/>
          <a:lstStyle/>
          <a:p>
            <a:pPr eaLnBrk="1" hangingPunct="1"/>
            <a:r>
              <a:rPr lang="cs-CZ" smtClean="0"/>
              <a:t>Při zpracování místních poplatků byla využita prezentace M. Radvan</a:t>
            </a:r>
            <a:r>
              <a:rPr lang="cs-CZ" smtClean="0">
                <a:latin typeface="Arial" charset="0"/>
              </a:rPr>
              <a:t>a 2010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solidFill>
                  <a:schemeClr val="tx1">
                    <a:lumMod val="85000"/>
                    <a:lumOff val="15000"/>
                  </a:schemeClr>
                </a:solidFill>
              </a:rPr>
              <a:t>Fond oprávněný k poplatku</a:t>
            </a:r>
            <a:endParaRPr lang="cs-CZ" dirty="0">
              <a:solidFill>
                <a:schemeClr val="tx1">
                  <a:lumMod val="85000"/>
                  <a:lumOff val="15000"/>
                </a:schemeClr>
              </a:solidFill>
            </a:endParaRPr>
          </a:p>
        </p:txBody>
      </p:sp>
      <p:sp>
        <p:nvSpPr>
          <p:cNvPr id="19458" name="Zástupný symbol pro obsah 2"/>
          <p:cNvSpPr>
            <a:spLocks noGrp="1"/>
          </p:cNvSpPr>
          <p:nvPr>
            <p:ph idx="1"/>
          </p:nvPr>
        </p:nvSpPr>
        <p:spPr/>
        <p:txBody>
          <a:bodyPr/>
          <a:lstStyle/>
          <a:p>
            <a:pPr eaLnBrk="1" hangingPunct="1"/>
            <a:r>
              <a:rPr lang="cs-CZ" smtClean="0"/>
              <a:t>Rozpočtové určení poplatku</a:t>
            </a:r>
          </a:p>
          <a:p>
            <a:pPr eaLnBrk="1" hangingPunct="1"/>
            <a:r>
              <a:rPr lang="cs-CZ" smtClean="0"/>
              <a:t>Výnos z poplatků nalézaných a inkasovaných organizačními složkami státu je příjmem státního rozpočtu</a:t>
            </a:r>
          </a:p>
          <a:p>
            <a:pPr eaLnBrk="1" hangingPunct="1"/>
            <a:r>
              <a:rPr lang="cs-CZ" smtClean="0"/>
              <a:t> Výnos z poplatků nalézaných a inkasovaných organizačními složkami územních samosprávných celků je příjmem rozpočtů těchto úsc.</a:t>
            </a:r>
          </a:p>
          <a:p>
            <a:pPr eaLnBrk="1" hangingPunct="1"/>
            <a:r>
              <a:rPr lang="cs-CZ" smtClean="0"/>
              <a:t>Další určuje zákon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solidFill>
                  <a:schemeClr val="tx1">
                    <a:lumMod val="85000"/>
                    <a:lumOff val="15000"/>
                  </a:schemeClr>
                </a:solidFill>
              </a:rPr>
              <a:t>Subjekt povinný k poplatku</a:t>
            </a:r>
            <a:endParaRPr lang="cs-CZ" dirty="0">
              <a:solidFill>
                <a:schemeClr val="tx1">
                  <a:lumMod val="85000"/>
                  <a:lumOff val="15000"/>
                </a:schemeClr>
              </a:solidFill>
            </a:endParaRPr>
          </a:p>
        </p:txBody>
      </p:sp>
      <p:sp>
        <p:nvSpPr>
          <p:cNvPr id="20482" name="Zástupný symbol pro obsah 2"/>
          <p:cNvSpPr>
            <a:spLocks noGrp="1"/>
          </p:cNvSpPr>
          <p:nvPr>
            <p:ph idx="1"/>
          </p:nvPr>
        </p:nvSpPr>
        <p:spPr/>
        <p:txBody>
          <a:bodyPr/>
          <a:lstStyle/>
          <a:p>
            <a:pPr eaLnBrk="1" hangingPunct="1"/>
            <a:r>
              <a:rPr lang="cs-CZ" b="1" smtClean="0"/>
              <a:t>Poplatník</a:t>
            </a:r>
            <a:r>
              <a:rPr lang="cs-CZ" smtClean="0"/>
              <a:t> poplatku – obecná legální definice není</a:t>
            </a:r>
          </a:p>
          <a:p>
            <a:pPr eaLnBrk="1" hangingPunct="1"/>
            <a:r>
              <a:rPr lang="cs-CZ" smtClean="0"/>
              <a:t>Postavení daňového subjektu – subsidiární použití DŘ</a:t>
            </a:r>
          </a:p>
          <a:p>
            <a:pPr eaLnBrk="1" hangingPunct="1"/>
            <a:r>
              <a:rPr lang="cs-CZ" smtClean="0"/>
              <a:t>Nese poplatkové břemeno ekonomické i právní</a:t>
            </a:r>
          </a:p>
          <a:p>
            <a:pPr eaLnBrk="1" hangingPunct="1"/>
            <a:r>
              <a:rPr lang="cs-CZ" smtClean="0"/>
              <a:t>Příjemce profitu (ekvivalentu) </a:t>
            </a:r>
            <a:r>
              <a:rPr lang="cs-CZ" i="1" smtClean="0"/>
              <a:t>za poplatek</a:t>
            </a:r>
          </a:p>
          <a:p>
            <a:pPr eaLnBrk="1" hangingPunct="1"/>
            <a:r>
              <a:rPr lang="cs-CZ" b="1" smtClean="0"/>
              <a:t>Plátce </a:t>
            </a:r>
            <a:r>
              <a:rPr lang="cs-CZ" smtClean="0"/>
              <a:t>nese břemeno poplatkové povinnosti, ekonomické břemeno nese jiná osoba (vyskytuje se u nepravých poplatků, příjemce profitu – není úkonem) </a:t>
            </a:r>
            <a:endParaRPr lang="cs-CZ" b="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solidFill>
                  <a:schemeClr val="tx1">
                    <a:lumMod val="85000"/>
                    <a:lumOff val="15000"/>
                  </a:schemeClr>
                </a:solidFill>
              </a:rPr>
              <a:t>Kauzální (poplatkový) nexus</a:t>
            </a:r>
            <a:endParaRPr lang="cs-CZ" dirty="0">
              <a:solidFill>
                <a:schemeClr val="tx1">
                  <a:lumMod val="85000"/>
                  <a:lumOff val="15000"/>
                </a:schemeClr>
              </a:solidFill>
            </a:endParaRPr>
          </a:p>
        </p:txBody>
      </p:sp>
      <p:sp>
        <p:nvSpPr>
          <p:cNvPr id="21506" name="Zástupný symbol pro obsah 2"/>
          <p:cNvSpPr>
            <a:spLocks noGrp="1"/>
          </p:cNvSpPr>
          <p:nvPr>
            <p:ph idx="1"/>
          </p:nvPr>
        </p:nvSpPr>
        <p:spPr/>
        <p:txBody>
          <a:bodyPr/>
          <a:lstStyle/>
          <a:p>
            <a:pPr eaLnBrk="1" hangingPunct="1"/>
            <a:r>
              <a:rPr lang="cs-CZ" smtClean="0"/>
              <a:t>Specifický závazkový vztah – obligační povaha poplatku </a:t>
            </a:r>
          </a:p>
          <a:p>
            <a:pPr eaLnBrk="1" hangingPunct="1"/>
            <a:r>
              <a:rPr lang="cs-CZ" smtClean="0"/>
              <a:t>Charakteristický rys poplatku – ekvivalent – pravý poplatek x daň – nepravé poplatky (místní poplatek) – chybí povinnost protiplnění</a:t>
            </a:r>
          </a:p>
          <a:p>
            <a:pPr eaLnBrk="1" hangingPunct="1"/>
            <a:r>
              <a:rPr lang="cs-CZ" smtClean="0"/>
              <a:t>Poplatek patří mezi právní konstrukce  s tzv. </a:t>
            </a:r>
            <a:r>
              <a:rPr lang="cs-CZ" b="1" smtClean="0"/>
              <a:t>uzavřeným faktickým stavem</a:t>
            </a:r>
            <a:r>
              <a:rPr lang="cs-CZ" smtClean="0"/>
              <a:t>, co znamená, že povinnost zaplacení a závazek k ekvivalentu vznikají současně (Mastalski)</a:t>
            </a:r>
          </a:p>
          <a:p>
            <a:pPr eaLnBrk="1" hangingPunct="1"/>
            <a:r>
              <a:rPr lang="cs-CZ" smtClean="0"/>
              <a:t>Účel (funkce) poplatku x účel daně</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295</TotalTime>
  <Words>2828</Words>
  <Application>Microsoft Office PowerPoint</Application>
  <PresentationFormat>Předvádění na obrazovce (4:3)</PresentationFormat>
  <Paragraphs>328</Paragraphs>
  <Slides>66</Slides>
  <Notes>0</Notes>
  <HiddenSlides>0</HiddenSlides>
  <MMClips>0</MMClips>
  <ScaleCrop>false</ScaleCrop>
  <HeadingPairs>
    <vt:vector size="6" baseType="variant">
      <vt:variant>
        <vt:lpstr>Použitá písma</vt:lpstr>
      </vt:variant>
      <vt:variant>
        <vt:i4>5</vt:i4>
      </vt:variant>
      <vt:variant>
        <vt:lpstr>Šablona návrhu</vt:lpstr>
      </vt:variant>
      <vt:variant>
        <vt:i4>5</vt:i4>
      </vt:variant>
      <vt:variant>
        <vt:lpstr>Nadpisy snímků</vt:lpstr>
      </vt:variant>
      <vt:variant>
        <vt:i4>66</vt:i4>
      </vt:variant>
    </vt:vector>
  </HeadingPairs>
  <TitlesOfParts>
    <vt:vector size="76" baseType="lpstr">
      <vt:lpstr>Arial</vt:lpstr>
      <vt:lpstr>Impact</vt:lpstr>
      <vt:lpstr>Times New Roman</vt:lpstr>
      <vt:lpstr>Calibri</vt:lpstr>
      <vt:lpstr>Wingdings</vt:lpstr>
      <vt:lpstr>NewsPrint</vt:lpstr>
      <vt:lpstr>NewsPrint</vt:lpstr>
      <vt:lpstr>NewsPrint</vt:lpstr>
      <vt:lpstr>NewsPrint</vt:lpstr>
      <vt:lpstr>NewsPrint</vt:lpstr>
      <vt:lpstr>Poplatkové právo</vt:lpstr>
      <vt:lpstr>Charakteristika</vt:lpstr>
      <vt:lpstr>Poplatek</vt:lpstr>
      <vt:lpstr>Zákonnost poplatku</vt:lpstr>
      <vt:lpstr>Subjektivní stránka poplatku</vt:lpstr>
      <vt:lpstr>Subjekt oprávněný k poplatku </vt:lpstr>
      <vt:lpstr>Fond oprávněný k poplatku</vt:lpstr>
      <vt:lpstr>Subjekt povinný k poplatku</vt:lpstr>
      <vt:lpstr>Kauzální (poplatkový) nexus</vt:lpstr>
      <vt:lpstr>Poplatek a cena</vt:lpstr>
      <vt:lpstr>Poplatek a sankce</vt:lpstr>
      <vt:lpstr>Konstrukce poplatku</vt:lpstr>
      <vt:lpstr>Poplatková soustava</vt:lpstr>
      <vt:lpstr>Tradiční </vt:lpstr>
      <vt:lpstr>Prameny poplatkového práva</vt:lpstr>
      <vt:lpstr>Správní poplatky</vt:lpstr>
      <vt:lpstr>Předmět poplatku</vt:lpstr>
      <vt:lpstr>Subjekty</vt:lpstr>
      <vt:lpstr>Sazba</vt:lpstr>
      <vt:lpstr>Nalézací řízení</vt:lpstr>
      <vt:lpstr>Inkaso</vt:lpstr>
      <vt:lpstr>Snímek 22</vt:lpstr>
      <vt:lpstr>Způsob úhrady</vt:lpstr>
      <vt:lpstr>Následky nezaplacení</vt:lpstr>
      <vt:lpstr>Osvobození</vt:lpstr>
      <vt:lpstr>Dohled</vt:lpstr>
      <vt:lpstr>Soudní poplatky</vt:lpstr>
      <vt:lpstr>Předmět</vt:lpstr>
      <vt:lpstr>Poplatníci</vt:lpstr>
      <vt:lpstr>Poplatníci ve správním soudnictví</vt:lpstr>
      <vt:lpstr>Poplatník při osvobození</vt:lpstr>
      <vt:lpstr>Poplatník při</vt:lpstr>
      <vt:lpstr>Poplatník poplatků za úkon</vt:lpstr>
      <vt:lpstr>Konstrukce</vt:lpstr>
      <vt:lpstr>KOLEK</vt:lpstr>
      <vt:lpstr>Místní poplatky</vt:lpstr>
      <vt:lpstr>Charakteristika</vt:lpstr>
      <vt:lpstr>Ekonomická autonomie obcí ve vztahu k ústavněprávní úpravě</vt:lpstr>
      <vt:lpstr>Evropská charta územní samosprávy (čl. 9)</vt:lpstr>
      <vt:lpstr>Ekonomická autonomie v praxi ČR</vt:lpstr>
      <vt:lpstr>Vlastní příjmy obcí</vt:lpstr>
      <vt:lpstr>Další příjmy obcí</vt:lpstr>
      <vt:lpstr>Místní poplatky</vt:lpstr>
      <vt:lpstr>Kategorie místních poplatků</vt:lpstr>
      <vt:lpstr>Poplatek ze psů</vt:lpstr>
      <vt:lpstr>Poplatek ze psů</vt:lpstr>
      <vt:lpstr>Poplatek ze psů</vt:lpstr>
      <vt:lpstr>Poplatek ze psů – sazby</vt:lpstr>
      <vt:lpstr>Poplatek za lázeňský nebo rekreační pobyt </vt:lpstr>
      <vt:lpstr>Poplatek za lázeňský nebo rekreační pobyt</vt:lpstr>
      <vt:lpstr>Poplatek za užívání veřejného prostranství</vt:lpstr>
      <vt:lpstr>Poplatek za užívání veřejného prostranství</vt:lpstr>
      <vt:lpstr>Poplatek ze vstupného</vt:lpstr>
      <vt:lpstr>Poplatek z ubytovací kapacity</vt:lpstr>
      <vt:lpstr>Poplatek z ubytovací kapacity</vt:lpstr>
      <vt:lpstr>Poplatek za povolení k vjezdu s motorovým vozidlem do vybraných míst a částí měst </vt:lpstr>
      <vt:lpstr>Poplatek za provozovaný výherní hrací přístroj nebo jiné technické herní zařízení povolené Ministerstvem financí </vt:lpstr>
      <vt:lpstr>Poplatek za provozovaný výherní hrací přístroj</vt:lpstr>
      <vt:lpstr>Poplatek za provoz systému shromažďování, sběru, přepravy, třídění, využívání a odstraňování komunálních odpadů</vt:lpstr>
      <vt:lpstr>Poplatek za provoz systému shromažďování, sběru, přepravy, třídění, využívání a odstraňování komunálních odpadů</vt:lpstr>
      <vt:lpstr>Poplatek za provoz systému shromažďování, sběru, přepravy, třídění, využívání a odstraňování komunálních odpadů</vt:lpstr>
      <vt:lpstr>Poplatek za zhodnocení stavebního pozemku možností jeho připojení na stavbu vodovodu nebo kanalizace</vt:lpstr>
      <vt:lpstr>Poplatek za zhodnocení stavebního pozemku možností jeho připojení na stavbu vodovodu nebo kanalizace</vt:lpstr>
      <vt:lpstr>Poplatek za zhodnocení stavebního pozemku možností jeho připojení na stavbu vodovodu nebo kanalizace</vt:lpstr>
      <vt:lpstr>Ohlašovací povinnost u místních poplatků</vt:lpstr>
      <vt:lpstr>Snímek 66</vt:lpstr>
    </vt:vector>
  </TitlesOfParts>
  <Company>PrF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Poplatkové právo</dc:title>
  <dc:creator>632</dc:creator>
  <cp:lastModifiedBy>mrkyvka</cp:lastModifiedBy>
  <cp:revision>22</cp:revision>
  <dcterms:created xsi:type="dcterms:W3CDTF">2011-11-15T19:29:53Z</dcterms:created>
  <dcterms:modified xsi:type="dcterms:W3CDTF">2011-12-08T16:11:33Z</dcterms:modified>
</cp:coreProperties>
</file>