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4" r:id="rId6"/>
    <p:sldId id="260" r:id="rId7"/>
    <p:sldId id="261" r:id="rId8"/>
    <p:sldId id="262" r:id="rId9"/>
    <p:sldId id="263" r:id="rId10"/>
    <p:sldId id="265" r:id="rId11"/>
    <p:sldId id="269" r:id="rId12"/>
    <p:sldId id="270" r:id="rId13"/>
    <p:sldId id="266" r:id="rId14"/>
    <p:sldId id="267" r:id="rId15"/>
    <p:sldId id="268" r:id="rId16"/>
    <p:sldId id="271" r:id="rId17"/>
    <p:sldId id="272" r:id="rId18"/>
    <p:sldId id="273" r:id="rId19"/>
    <p:sldId id="274" r:id="rId20"/>
    <p:sldId id="275" r:id="rId21"/>
    <p:sldId id="276" r:id="rId22"/>
    <p:sldId id="277" r:id="rId23"/>
    <p:sldId id="278" r:id="rId24"/>
    <p:sldId id="279" r:id="rId25"/>
    <p:sldId id="280" r:id="rId26"/>
    <p:sldId id="282" r:id="rId27"/>
    <p:sldId id="281" r:id="rId28"/>
    <p:sldId id="283" r:id="rId29"/>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Přímá spojovací čára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9" name="Nadpis 28"/>
          <p:cNvSpPr>
            <a:spLocks noGrp="1"/>
          </p:cNvSpPr>
          <p:nvPr>
            <p:ph type="ctrTitle"/>
          </p:nvPr>
        </p:nvSpPr>
        <p:spPr>
          <a:xfrm>
            <a:off x="381000" y="4853411"/>
            <a:ext cx="8458200" cy="1222375"/>
          </a:xfrm>
        </p:spPr>
        <p:txBody>
          <a:bodyPr anchor="t"/>
          <a:lstStyle/>
          <a:p>
            <a:r>
              <a:rPr lang="cs-CZ" smtClean="0"/>
              <a:t>Klepnutím lze upravit styl předlohy nadpisů.</a:t>
            </a:r>
            <a:endParaRPr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Klepnutím lze upravit styl předlohy podnadpisů.</a:t>
            </a:r>
            <a:endParaRPr lang="en-US"/>
          </a:p>
        </p:txBody>
      </p:sp>
      <p:sp>
        <p:nvSpPr>
          <p:cNvPr id="5" name="Zástupný symbol pro datum 15"/>
          <p:cNvSpPr>
            <a:spLocks noGrp="1"/>
          </p:cNvSpPr>
          <p:nvPr>
            <p:ph type="dt" sz="half" idx="10"/>
          </p:nvPr>
        </p:nvSpPr>
        <p:spPr/>
        <p:txBody>
          <a:bodyPr/>
          <a:lstStyle>
            <a:lvl1pPr>
              <a:defRPr/>
            </a:lvl1pPr>
          </a:lstStyle>
          <a:p>
            <a:pPr>
              <a:defRPr/>
            </a:pPr>
            <a:fld id="{A8162E7B-7308-4B8C-BB7E-BF9D787AC4C1}" type="datetimeFigureOut">
              <a:rPr lang="cs-CZ"/>
              <a:pPr>
                <a:defRPr/>
              </a:pPr>
              <a:t>29.11.2011</a:t>
            </a:fld>
            <a:endParaRPr lang="cs-CZ"/>
          </a:p>
        </p:txBody>
      </p:sp>
      <p:sp>
        <p:nvSpPr>
          <p:cNvPr id="6" name="Zástupný symbol pro zápatí 1"/>
          <p:cNvSpPr>
            <a:spLocks noGrp="1"/>
          </p:cNvSpPr>
          <p:nvPr>
            <p:ph type="ftr" sz="quarter" idx="11"/>
          </p:nvPr>
        </p:nvSpPr>
        <p:spPr/>
        <p:txBody>
          <a:bodyPr/>
          <a:lstStyle>
            <a:lvl1pPr>
              <a:defRPr/>
            </a:lvl1pPr>
          </a:lstStyle>
          <a:p>
            <a:pPr>
              <a:defRPr/>
            </a:pPr>
            <a:endParaRPr lang="cs-CZ"/>
          </a:p>
        </p:txBody>
      </p:sp>
      <p:sp>
        <p:nvSpPr>
          <p:cNvPr id="7" name="Zástupný symbol pro číslo snímku 14"/>
          <p:cNvSpPr>
            <a:spLocks noGrp="1"/>
          </p:cNvSpPr>
          <p:nvPr>
            <p:ph type="sldNum" sz="quarter" idx="12"/>
          </p:nvPr>
        </p:nvSpPr>
        <p:spPr>
          <a:xfrm>
            <a:off x="8229600" y="6473825"/>
            <a:ext cx="758825" cy="247650"/>
          </a:xfrm>
        </p:spPr>
        <p:txBody>
          <a:bodyPr/>
          <a:lstStyle>
            <a:lvl1pPr>
              <a:defRPr/>
            </a:lvl1pPr>
          </a:lstStyle>
          <a:p>
            <a:pPr>
              <a:defRPr/>
            </a:pPr>
            <a:fld id="{B08EA680-D051-4C04-9B94-1F180BF93868}"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0"/>
          <p:cNvSpPr>
            <a:spLocks noGrp="1"/>
          </p:cNvSpPr>
          <p:nvPr>
            <p:ph type="dt" sz="half" idx="10"/>
          </p:nvPr>
        </p:nvSpPr>
        <p:spPr/>
        <p:txBody>
          <a:bodyPr/>
          <a:lstStyle>
            <a:lvl1pPr>
              <a:defRPr/>
            </a:lvl1pPr>
          </a:lstStyle>
          <a:p>
            <a:pPr>
              <a:defRPr/>
            </a:pPr>
            <a:fld id="{0DDD02A1-C070-4311-AF3E-E548E9C6595F}" type="datetimeFigureOut">
              <a:rPr lang="cs-CZ"/>
              <a:pPr>
                <a:defRPr/>
              </a:pPr>
              <a:t>29.11.2011</a:t>
            </a:fld>
            <a:endParaRPr lang="cs-CZ"/>
          </a:p>
        </p:txBody>
      </p:sp>
      <p:sp>
        <p:nvSpPr>
          <p:cNvPr id="5" name="Zástupný symbol pro zápatí 27"/>
          <p:cNvSpPr>
            <a:spLocks noGrp="1"/>
          </p:cNvSpPr>
          <p:nvPr>
            <p:ph type="ftr" sz="quarter" idx="11"/>
          </p:nvPr>
        </p:nvSpPr>
        <p:spPr/>
        <p:txBody>
          <a:bodyPr/>
          <a:lstStyle>
            <a:lvl1pPr>
              <a:defRPr/>
            </a:lvl1pPr>
          </a:lstStyle>
          <a:p>
            <a:pPr>
              <a:defRPr/>
            </a:pPr>
            <a:endParaRPr lang="cs-CZ"/>
          </a:p>
        </p:txBody>
      </p:sp>
      <p:sp>
        <p:nvSpPr>
          <p:cNvPr id="6" name="Zástupný symbol pro číslo snímku 4"/>
          <p:cNvSpPr>
            <a:spLocks noGrp="1"/>
          </p:cNvSpPr>
          <p:nvPr>
            <p:ph type="sldNum" sz="quarter" idx="12"/>
          </p:nvPr>
        </p:nvSpPr>
        <p:spPr/>
        <p:txBody>
          <a:bodyPr/>
          <a:lstStyle>
            <a:lvl1pPr>
              <a:defRPr/>
            </a:lvl1pPr>
          </a:lstStyle>
          <a:p>
            <a:pPr>
              <a:defRPr/>
            </a:pPr>
            <a:fld id="{0071DEF0-911E-40E9-AA75-47117FD92FC3}"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lvl1pPr>
              <a:defRPr/>
            </a:lvl1pPr>
          </a:lstStyle>
          <a:p>
            <a:pPr>
              <a:defRPr/>
            </a:pPr>
            <a:fld id="{CE9BF932-D941-4017-B5B7-DEA9A244E34F}" type="datetimeFigureOut">
              <a:rPr lang="cs-CZ"/>
              <a:pPr>
                <a:defRPr/>
              </a:pPr>
              <a:t>29.11.2011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9A69AE37-B37D-470E-A0F5-FB0987EF3CEF}"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lang="cs-CZ" smtClean="0"/>
              <a:t>Klepnutím lze upravit styl předlohy nadpisů.</a:t>
            </a:r>
            <a:endParaRPr lang="en-US"/>
          </a:p>
        </p:txBody>
      </p:sp>
      <p:sp>
        <p:nvSpPr>
          <p:cNvPr id="27" name="Zástupný symbol pro obsah 26"/>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24"/>
          <p:cNvSpPr>
            <a:spLocks noGrp="1"/>
          </p:cNvSpPr>
          <p:nvPr>
            <p:ph type="dt" sz="half" idx="10"/>
          </p:nvPr>
        </p:nvSpPr>
        <p:spPr/>
        <p:txBody>
          <a:bodyPr/>
          <a:lstStyle>
            <a:lvl1pPr>
              <a:defRPr/>
            </a:lvl1pPr>
          </a:lstStyle>
          <a:p>
            <a:pPr>
              <a:defRPr/>
            </a:pPr>
            <a:fld id="{7AF66978-B83A-4098-9331-1DC8AA6A23A3}" type="datetimeFigureOut">
              <a:rPr lang="cs-CZ"/>
              <a:pPr>
                <a:defRPr/>
              </a:pPr>
              <a:t>29.11.2011</a:t>
            </a:fld>
            <a:endParaRPr lang="cs-CZ"/>
          </a:p>
        </p:txBody>
      </p:sp>
      <p:sp>
        <p:nvSpPr>
          <p:cNvPr id="5" name="Zástupný symbol pro zápatí 18"/>
          <p:cNvSpPr>
            <a:spLocks noGrp="1"/>
          </p:cNvSpPr>
          <p:nvPr>
            <p:ph type="ftr" sz="quarter" idx="11"/>
          </p:nvPr>
        </p:nvSpPr>
        <p:spPr>
          <a:xfrm>
            <a:off x="3581400" y="76200"/>
            <a:ext cx="2895600" cy="288925"/>
          </a:xfrm>
        </p:spPr>
        <p:txBody>
          <a:bodyPr/>
          <a:lstStyle>
            <a:lvl1pPr>
              <a:defRPr/>
            </a:lvl1pPr>
          </a:lstStyle>
          <a:p>
            <a:pPr>
              <a:defRPr/>
            </a:pPr>
            <a:endParaRPr lang="cs-CZ"/>
          </a:p>
        </p:txBody>
      </p:sp>
      <p:sp>
        <p:nvSpPr>
          <p:cNvPr id="6" name="Zástupný symbol pro číslo snímku 15"/>
          <p:cNvSpPr>
            <a:spLocks noGrp="1"/>
          </p:cNvSpPr>
          <p:nvPr>
            <p:ph type="sldNum" sz="quarter" idx="12"/>
          </p:nvPr>
        </p:nvSpPr>
        <p:spPr>
          <a:xfrm>
            <a:off x="8229600" y="6473825"/>
            <a:ext cx="758825" cy="247650"/>
          </a:xfrm>
        </p:spPr>
        <p:txBody>
          <a:bodyPr/>
          <a:lstStyle>
            <a:lvl1pPr>
              <a:defRPr/>
            </a:lvl1pPr>
          </a:lstStyle>
          <a:p>
            <a:pPr>
              <a:defRPr/>
            </a:pPr>
            <a:fld id="{59F107E7-BE73-48F2-9CE8-169F606BDA98}"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4" name="Přímá spojovací čára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Klepnutím lze upravit styly předlohy textu.</a:t>
            </a:r>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lang="cs-CZ" smtClean="0"/>
              <a:t>Klepnutím lze upravit styl předlohy nadpisů.</a:t>
            </a:r>
            <a:endParaRPr lang="en-US"/>
          </a:p>
        </p:txBody>
      </p:sp>
      <p:sp>
        <p:nvSpPr>
          <p:cNvPr id="5" name="Zástupný symbol pro datum 18"/>
          <p:cNvSpPr>
            <a:spLocks noGrp="1"/>
          </p:cNvSpPr>
          <p:nvPr>
            <p:ph type="dt" sz="half" idx="10"/>
          </p:nvPr>
        </p:nvSpPr>
        <p:spPr/>
        <p:txBody>
          <a:bodyPr/>
          <a:lstStyle>
            <a:lvl1pPr>
              <a:defRPr/>
            </a:lvl1pPr>
          </a:lstStyle>
          <a:p>
            <a:pPr>
              <a:defRPr/>
            </a:pPr>
            <a:fld id="{C1DB5694-89FE-4552-BE51-490F8BB8CF5C}" type="datetimeFigureOut">
              <a:rPr lang="cs-CZ"/>
              <a:pPr>
                <a:defRPr/>
              </a:pPr>
              <a:t>29.11.2011</a:t>
            </a:fld>
            <a:endParaRPr lang="cs-CZ"/>
          </a:p>
        </p:txBody>
      </p:sp>
      <p:sp>
        <p:nvSpPr>
          <p:cNvPr id="7" name="Zástupný symbol pro zápatí 10"/>
          <p:cNvSpPr>
            <a:spLocks noGrp="1"/>
          </p:cNvSpPr>
          <p:nvPr>
            <p:ph type="ftr" sz="quarter" idx="11"/>
          </p:nvPr>
        </p:nvSpPr>
        <p:spPr/>
        <p:txBody>
          <a:bodyPr/>
          <a:lstStyle>
            <a:lvl1pPr>
              <a:defRPr/>
            </a:lvl1pPr>
          </a:lstStyle>
          <a:p>
            <a:pPr>
              <a:defRPr/>
            </a:pPr>
            <a:endParaRPr lang="cs-CZ"/>
          </a:p>
        </p:txBody>
      </p:sp>
      <p:sp>
        <p:nvSpPr>
          <p:cNvPr id="9" name="Zástupný symbol pro číslo snímku 15"/>
          <p:cNvSpPr>
            <a:spLocks noGrp="1"/>
          </p:cNvSpPr>
          <p:nvPr>
            <p:ph type="sldNum" sz="quarter" idx="12"/>
          </p:nvPr>
        </p:nvSpPr>
        <p:spPr/>
        <p:txBody>
          <a:bodyPr/>
          <a:lstStyle>
            <a:lvl1pPr>
              <a:defRPr/>
            </a:lvl1pPr>
          </a:lstStyle>
          <a:p>
            <a:pPr>
              <a:defRPr/>
            </a:pPr>
            <a:fld id="{97EBB7FC-7866-4868-9CEE-9D3454FFF7B6}"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lang="cs-CZ" smtClean="0"/>
              <a:t>Klepnutím lze upravit styl předlohy nadpisů.</a:t>
            </a:r>
            <a:endParaRPr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10"/>
          <p:cNvSpPr>
            <a:spLocks noGrp="1"/>
          </p:cNvSpPr>
          <p:nvPr>
            <p:ph type="dt" sz="half" idx="10"/>
          </p:nvPr>
        </p:nvSpPr>
        <p:spPr/>
        <p:txBody>
          <a:bodyPr/>
          <a:lstStyle>
            <a:lvl1pPr>
              <a:defRPr/>
            </a:lvl1pPr>
          </a:lstStyle>
          <a:p>
            <a:pPr>
              <a:defRPr/>
            </a:pPr>
            <a:fld id="{4E672843-711F-4EE6-B73B-D0EDA1CA2098}" type="datetimeFigureOut">
              <a:rPr lang="cs-CZ"/>
              <a:pPr>
                <a:defRPr/>
              </a:pPr>
              <a:t>29.11.2011</a:t>
            </a:fld>
            <a:endParaRPr lang="cs-CZ"/>
          </a:p>
        </p:txBody>
      </p:sp>
      <p:sp>
        <p:nvSpPr>
          <p:cNvPr id="6" name="Zástupný symbol pro zápatí 27"/>
          <p:cNvSpPr>
            <a:spLocks noGrp="1"/>
          </p:cNvSpPr>
          <p:nvPr>
            <p:ph type="ftr" sz="quarter" idx="11"/>
          </p:nvPr>
        </p:nvSpPr>
        <p:spPr/>
        <p:txBody>
          <a:bodyPr/>
          <a:lstStyle>
            <a:lvl1pPr>
              <a:defRPr/>
            </a:lvl1pPr>
          </a:lstStyle>
          <a:p>
            <a:pPr>
              <a:defRPr/>
            </a:pPr>
            <a:endParaRPr lang="cs-CZ"/>
          </a:p>
        </p:txBody>
      </p:sp>
      <p:sp>
        <p:nvSpPr>
          <p:cNvPr id="7" name="Zástupný symbol pro číslo snímku 4"/>
          <p:cNvSpPr>
            <a:spLocks noGrp="1"/>
          </p:cNvSpPr>
          <p:nvPr>
            <p:ph type="sldNum" sz="quarter" idx="12"/>
          </p:nvPr>
        </p:nvSpPr>
        <p:spPr/>
        <p:txBody>
          <a:bodyPr/>
          <a:lstStyle>
            <a:lvl1pPr>
              <a:defRPr/>
            </a:lvl1pPr>
          </a:lstStyle>
          <a:p>
            <a:pPr>
              <a:defRPr/>
            </a:pPr>
            <a:fld id="{86DAA3A2-E735-440A-92F3-DD3BE00B5886}"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7" name="Přímá spojovací čára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9" name="Nadpis 28"/>
          <p:cNvSpPr>
            <a:spLocks noGrp="1"/>
          </p:cNvSpPr>
          <p:nvPr>
            <p:ph type="title"/>
          </p:nvPr>
        </p:nvSpPr>
        <p:spPr>
          <a:xfrm>
            <a:off x="304800" y="5410200"/>
            <a:ext cx="8610600" cy="882650"/>
          </a:xfrm>
        </p:spPr>
        <p:txBody>
          <a:bodyPr/>
          <a:lstStyle>
            <a:lvl1pPr>
              <a:defRPr/>
            </a:lvl1pPr>
          </a:lstStyle>
          <a:p>
            <a:r>
              <a:rPr lang="cs-CZ" smtClean="0"/>
              <a:t>Klepnutím lze upravit styl předlohy nadpisů.</a:t>
            </a:r>
            <a:endParaRPr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cs-CZ" smtClean="0"/>
              <a:t>Klepnutím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cs-CZ" smtClean="0"/>
              <a:t>Klepnutím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8" name="Zástupný symbol pro datum 9"/>
          <p:cNvSpPr>
            <a:spLocks noGrp="1"/>
          </p:cNvSpPr>
          <p:nvPr>
            <p:ph type="dt" sz="half" idx="10"/>
          </p:nvPr>
        </p:nvSpPr>
        <p:spPr/>
        <p:txBody>
          <a:bodyPr/>
          <a:lstStyle>
            <a:lvl1pPr>
              <a:defRPr/>
            </a:lvl1pPr>
          </a:lstStyle>
          <a:p>
            <a:pPr>
              <a:defRPr/>
            </a:pPr>
            <a:fld id="{31DDCC96-A4E7-4279-B4AF-F99FAFC4B89A}" type="datetimeFigureOut">
              <a:rPr lang="cs-CZ"/>
              <a:pPr>
                <a:defRPr/>
              </a:pPr>
              <a:t>29.11.2011</a:t>
            </a:fld>
            <a:endParaRPr lang="cs-CZ"/>
          </a:p>
        </p:txBody>
      </p:sp>
      <p:sp>
        <p:nvSpPr>
          <p:cNvPr id="9" name="Zástupný symbol pro zápatí 5"/>
          <p:cNvSpPr>
            <a:spLocks noGrp="1"/>
          </p:cNvSpPr>
          <p:nvPr>
            <p:ph type="ftr" sz="quarter" idx="11"/>
          </p:nvPr>
        </p:nvSpPr>
        <p:spPr/>
        <p:txBody>
          <a:bodyPr/>
          <a:lstStyle>
            <a:lvl1pPr>
              <a:defRPr/>
            </a:lvl1pPr>
          </a:lstStyle>
          <a:p>
            <a:pPr>
              <a:defRPr/>
            </a:pPr>
            <a:endParaRPr lang="cs-CZ"/>
          </a:p>
        </p:txBody>
      </p:sp>
      <p:sp>
        <p:nvSpPr>
          <p:cNvPr id="10" name="Zástupný symbol pro číslo snímku 6"/>
          <p:cNvSpPr>
            <a:spLocks noGrp="1"/>
          </p:cNvSpPr>
          <p:nvPr>
            <p:ph type="sldNum" sz="quarter" idx="12"/>
          </p:nvPr>
        </p:nvSpPr>
        <p:spPr>
          <a:xfrm>
            <a:off x="8229600" y="6477000"/>
            <a:ext cx="762000" cy="247650"/>
          </a:xfrm>
        </p:spPr>
        <p:txBody>
          <a:bodyPr/>
          <a:lstStyle>
            <a:lvl1pPr>
              <a:defRPr/>
            </a:lvl1pPr>
          </a:lstStyle>
          <a:p>
            <a:pPr>
              <a:defRPr/>
            </a:pPr>
            <a:fld id="{9EB7A546-0B7C-4F82-987C-BCBECD43FB12}"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lang="cs-CZ" smtClean="0"/>
              <a:t>Klepnutím lze upravit styl předlohy nadpisů.</a:t>
            </a:r>
            <a:endParaRPr lang="en-US"/>
          </a:p>
        </p:txBody>
      </p:sp>
      <p:sp>
        <p:nvSpPr>
          <p:cNvPr id="3" name="Zástupný symbol pro datum 10"/>
          <p:cNvSpPr>
            <a:spLocks noGrp="1"/>
          </p:cNvSpPr>
          <p:nvPr>
            <p:ph type="dt" sz="half" idx="10"/>
          </p:nvPr>
        </p:nvSpPr>
        <p:spPr/>
        <p:txBody>
          <a:bodyPr/>
          <a:lstStyle>
            <a:lvl1pPr>
              <a:defRPr/>
            </a:lvl1pPr>
          </a:lstStyle>
          <a:p>
            <a:pPr>
              <a:defRPr/>
            </a:pPr>
            <a:fld id="{04A265DC-BEF9-4E21-BE3D-E9EF49E789F0}" type="datetimeFigureOut">
              <a:rPr lang="cs-CZ"/>
              <a:pPr>
                <a:defRPr/>
              </a:pPr>
              <a:t>29.11.2011</a:t>
            </a:fld>
            <a:endParaRPr lang="cs-CZ"/>
          </a:p>
        </p:txBody>
      </p:sp>
      <p:sp>
        <p:nvSpPr>
          <p:cNvPr id="4" name="Zástupný symbol pro zápatí 27"/>
          <p:cNvSpPr>
            <a:spLocks noGrp="1"/>
          </p:cNvSpPr>
          <p:nvPr>
            <p:ph type="ftr" sz="quarter" idx="11"/>
          </p:nvPr>
        </p:nvSpPr>
        <p:spPr/>
        <p:txBody>
          <a:bodyPr/>
          <a:lstStyle>
            <a:lvl1pPr>
              <a:defRPr/>
            </a:lvl1pPr>
          </a:lstStyle>
          <a:p>
            <a:pPr>
              <a:defRPr/>
            </a:pPr>
            <a:endParaRPr lang="cs-CZ"/>
          </a:p>
        </p:txBody>
      </p:sp>
      <p:sp>
        <p:nvSpPr>
          <p:cNvPr id="5" name="Zástupný symbol pro číslo snímku 4"/>
          <p:cNvSpPr>
            <a:spLocks noGrp="1"/>
          </p:cNvSpPr>
          <p:nvPr>
            <p:ph type="sldNum" sz="quarter" idx="12"/>
          </p:nvPr>
        </p:nvSpPr>
        <p:spPr/>
        <p:txBody>
          <a:bodyPr/>
          <a:lstStyle>
            <a:lvl1pPr>
              <a:defRPr/>
            </a:lvl1pPr>
          </a:lstStyle>
          <a:p>
            <a:pPr>
              <a:defRPr/>
            </a:pPr>
            <a:fld id="{5D6C6FEF-E57E-4DF3-82A2-E0D247C39DA7}"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2"/>
          <p:cNvSpPr>
            <a:spLocks noGrp="1"/>
          </p:cNvSpPr>
          <p:nvPr>
            <p:ph type="dt" sz="half" idx="10"/>
          </p:nvPr>
        </p:nvSpPr>
        <p:spPr/>
        <p:txBody>
          <a:bodyPr/>
          <a:lstStyle>
            <a:lvl1pPr>
              <a:defRPr/>
            </a:lvl1pPr>
          </a:lstStyle>
          <a:p>
            <a:pPr>
              <a:defRPr/>
            </a:pPr>
            <a:fld id="{AD724BDD-EF37-440C-BA6D-29554E14C982}" type="datetimeFigureOut">
              <a:rPr lang="cs-CZ"/>
              <a:pPr>
                <a:defRPr/>
              </a:pPr>
              <a:t>29.11.2011</a:t>
            </a:fld>
            <a:endParaRPr lang="cs-CZ"/>
          </a:p>
        </p:txBody>
      </p:sp>
      <p:sp>
        <p:nvSpPr>
          <p:cNvPr id="3" name="Zástupný symbol pro zápatí 23"/>
          <p:cNvSpPr>
            <a:spLocks noGrp="1"/>
          </p:cNvSpPr>
          <p:nvPr>
            <p:ph type="ftr" sz="quarter" idx="11"/>
          </p:nvPr>
        </p:nvSpPr>
        <p:spPr/>
        <p:txBody>
          <a:bodyPr/>
          <a:lstStyle>
            <a:lvl1pPr>
              <a:defRPr/>
            </a:lvl1pPr>
          </a:lstStyle>
          <a:p>
            <a:pPr>
              <a:defRPr/>
            </a:pPr>
            <a:endParaRPr lang="cs-CZ"/>
          </a:p>
        </p:txBody>
      </p:sp>
      <p:sp>
        <p:nvSpPr>
          <p:cNvPr id="4" name="Zástupný symbol pro číslo snímku 6"/>
          <p:cNvSpPr>
            <a:spLocks noGrp="1"/>
          </p:cNvSpPr>
          <p:nvPr>
            <p:ph type="sldNum" sz="quarter" idx="12"/>
          </p:nvPr>
        </p:nvSpPr>
        <p:spPr/>
        <p:txBody>
          <a:bodyPr/>
          <a:lstStyle>
            <a:lvl1pPr>
              <a:defRPr/>
            </a:lvl1pPr>
          </a:lstStyle>
          <a:p>
            <a:pPr>
              <a:defRPr/>
            </a:pPr>
            <a:fld id="{FB93B29D-2763-450E-8EC5-5A5DA1CFF94E}"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5" name="Přímá spojovací čára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Nadpis 11"/>
          <p:cNvSpPr>
            <a:spLocks noGrp="1"/>
          </p:cNvSpPr>
          <p:nvPr>
            <p:ph type="title"/>
          </p:nvPr>
        </p:nvSpPr>
        <p:spPr>
          <a:xfrm>
            <a:off x="457200" y="5486400"/>
            <a:ext cx="8458200" cy="520700"/>
          </a:xfrm>
        </p:spPr>
        <p:txBody>
          <a:bodyPr/>
          <a:lstStyle>
            <a:lvl1pPr algn="l">
              <a:buNone/>
              <a:defRPr sz="2000" b="1"/>
            </a:lvl1pPr>
          </a:lstStyle>
          <a:p>
            <a:r>
              <a:rPr lang="cs-CZ" smtClean="0"/>
              <a:t>Klepnutím lze upravit styl předlohy nadpisů.</a:t>
            </a:r>
            <a:endParaRPr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cs-CZ" smtClean="0"/>
              <a:t>Klepnutím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datum 24"/>
          <p:cNvSpPr>
            <a:spLocks noGrp="1"/>
          </p:cNvSpPr>
          <p:nvPr>
            <p:ph type="dt" sz="half" idx="10"/>
          </p:nvPr>
        </p:nvSpPr>
        <p:spPr/>
        <p:txBody>
          <a:bodyPr/>
          <a:lstStyle>
            <a:lvl1pPr>
              <a:defRPr/>
            </a:lvl1pPr>
          </a:lstStyle>
          <a:p>
            <a:pPr>
              <a:defRPr/>
            </a:pPr>
            <a:fld id="{254A5AFA-80AE-4FCB-99FE-A8B119D67455}" type="datetimeFigureOut">
              <a:rPr lang="cs-CZ"/>
              <a:pPr>
                <a:defRPr/>
              </a:pPr>
              <a:t>29.11.2011</a:t>
            </a:fld>
            <a:endParaRPr lang="cs-CZ"/>
          </a:p>
        </p:txBody>
      </p:sp>
      <p:sp>
        <p:nvSpPr>
          <p:cNvPr id="7" name="Zástupný symbol pro zápatí 28"/>
          <p:cNvSpPr>
            <a:spLocks noGrp="1"/>
          </p:cNvSpPr>
          <p:nvPr>
            <p:ph type="ftr" sz="quarter" idx="11"/>
          </p:nvPr>
        </p:nvSpPr>
        <p:spPr/>
        <p:txBody>
          <a:bodyPr/>
          <a:lstStyle>
            <a:lvl1pPr>
              <a:defRPr/>
            </a:lvl1pPr>
          </a:lstStyle>
          <a:p>
            <a:pPr>
              <a:defRPr/>
            </a:pPr>
            <a:endParaRPr lang="cs-CZ"/>
          </a:p>
        </p:txBody>
      </p:sp>
      <p:sp>
        <p:nvSpPr>
          <p:cNvPr id="8" name="Zástupný symbol pro číslo snímku 6"/>
          <p:cNvSpPr>
            <a:spLocks noGrp="1"/>
          </p:cNvSpPr>
          <p:nvPr>
            <p:ph type="sldNum" sz="quarter" idx="12"/>
          </p:nvPr>
        </p:nvSpPr>
        <p:spPr/>
        <p:txBody>
          <a:bodyPr/>
          <a:lstStyle>
            <a:lvl1pPr>
              <a:defRPr/>
            </a:lvl1pPr>
          </a:lstStyle>
          <a:p>
            <a:pPr>
              <a:defRPr/>
            </a:pPr>
            <a:fld id="{6C985B15-931B-4DF5-B012-F4308A28E927}"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cs-CZ" noProof="0" smtClean="0"/>
              <a:t>Klepnutím na ikonu přidáte obrázek.</a:t>
            </a:r>
            <a:endParaRPr lang="en-US" noProof="0" dirty="0"/>
          </a:p>
        </p:txBody>
      </p:sp>
      <p:sp>
        <p:nvSpPr>
          <p:cNvPr id="17" name="Nadpis 16"/>
          <p:cNvSpPr>
            <a:spLocks noGrp="1"/>
          </p:cNvSpPr>
          <p:nvPr>
            <p:ph type="title"/>
          </p:nvPr>
        </p:nvSpPr>
        <p:spPr>
          <a:xfrm>
            <a:off x="381000" y="4993760"/>
            <a:ext cx="5867400" cy="522288"/>
          </a:xfrm>
        </p:spPr>
        <p:txBody>
          <a:bodyPr/>
          <a:lstStyle>
            <a:lvl1pPr algn="l">
              <a:buNone/>
              <a:defRPr sz="2000" b="1"/>
            </a:lvl1pPr>
          </a:lstStyle>
          <a:p>
            <a:r>
              <a:rPr lang="cs-CZ" smtClean="0"/>
              <a:t>Klepnutím lze upravit styl předlohy nadpisů.</a:t>
            </a:r>
            <a:endParaRPr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cs-CZ" smtClean="0"/>
              <a:t>Klepnutím lze upravit styly předlohy textu.</a:t>
            </a:r>
          </a:p>
        </p:txBody>
      </p:sp>
      <p:sp>
        <p:nvSpPr>
          <p:cNvPr id="5" name="Zástupný symbol pro datum 6"/>
          <p:cNvSpPr>
            <a:spLocks noGrp="1"/>
          </p:cNvSpPr>
          <p:nvPr>
            <p:ph type="dt" sz="half" idx="10"/>
          </p:nvPr>
        </p:nvSpPr>
        <p:spPr/>
        <p:txBody>
          <a:bodyPr/>
          <a:lstStyle>
            <a:lvl1pPr>
              <a:defRPr/>
            </a:lvl1pPr>
          </a:lstStyle>
          <a:p>
            <a:pPr>
              <a:defRPr/>
            </a:pPr>
            <a:fld id="{3E7A3E78-4E81-44E3-BE4C-7B84816C3D81}" type="datetimeFigureOut">
              <a:rPr lang="cs-CZ"/>
              <a:pPr>
                <a:defRPr/>
              </a:pPr>
              <a:t>29.11.2011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30"/>
          <p:cNvSpPr>
            <a:spLocks noGrp="1"/>
          </p:cNvSpPr>
          <p:nvPr>
            <p:ph type="sldNum" sz="quarter" idx="12"/>
          </p:nvPr>
        </p:nvSpPr>
        <p:spPr/>
        <p:txBody>
          <a:bodyPr/>
          <a:lstStyle>
            <a:lvl1pPr>
              <a:defRPr/>
            </a:lvl1pPr>
          </a:lstStyle>
          <a:p>
            <a:pPr>
              <a:defRPr/>
            </a:pPr>
            <a:fld id="{10B81372-3565-4294-811A-B359B51E215D}"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9" name="Zástupný symbol pro text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0" sz="1200">
                <a:solidFill>
                  <a:schemeClr val="accent1">
                    <a:shade val="75000"/>
                  </a:schemeClr>
                </a:solidFill>
                <a:latin typeface="+mn-lt"/>
              </a:defRPr>
            </a:lvl1pPr>
          </a:lstStyle>
          <a:p>
            <a:pPr>
              <a:defRPr/>
            </a:pPr>
            <a:fld id="{C7EE867C-AD62-4E24-BC96-F4DD76BD2350}" type="datetimeFigureOut">
              <a:rPr lang="cs-CZ"/>
              <a:pPr>
                <a:defRPr/>
              </a:pPr>
              <a:t>29.11.2011</a:t>
            </a:fld>
            <a:endParaRPr lang="cs-CZ"/>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defRPr>
            </a:lvl1pPr>
          </a:lstStyle>
          <a:p>
            <a:pPr>
              <a:defRPr/>
            </a:pPr>
            <a:endParaRPr lang="cs-CZ"/>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defRPr>
            </a:lvl1pPr>
          </a:lstStyle>
          <a:p>
            <a:pPr>
              <a:defRPr/>
            </a:pPr>
            <a:fld id="{1116AEBE-6A32-44D1-A353-C14B8790D740}" type="slidenum">
              <a:rPr lang="cs-CZ"/>
              <a:pPr>
                <a:defRPr/>
              </a:pPr>
              <a:t>‹#›</a:t>
            </a:fld>
            <a:endParaRPr lang="cs-CZ"/>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lang="cs-CZ" smtClean="0"/>
              <a:t>Klepnutím lze upravit styl předlohy nadpisů.</a:t>
            </a:r>
            <a:endParaRPr lang="en-US"/>
          </a:p>
        </p:txBody>
      </p:sp>
      <p:sp>
        <p:nvSpPr>
          <p:cNvPr id="9" name="Přímá spojovací čára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Přímá spojovací čára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1" r:id="rId4"/>
    <p:sldLayoutId id="2147483687" r:id="rId5"/>
    <p:sldLayoutId id="2147483682" r:id="rId6"/>
    <p:sldLayoutId id="2147483688" r:id="rId7"/>
    <p:sldLayoutId id="2147483689" r:id="rId8"/>
    <p:sldLayoutId id="2147483690" r:id="rId9"/>
    <p:sldLayoutId id="2147483683" r:id="rId10"/>
    <p:sldLayoutId id="2147483691" r:id="rId11"/>
  </p:sldLayoutIdLst>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itchFamily="34" charset="0"/>
        </a:defRPr>
      </a:lvl2pPr>
      <a:lvl3pPr algn="l" rtl="0" eaLnBrk="0" fontAlgn="base" hangingPunct="0">
        <a:spcBef>
          <a:spcPct val="0"/>
        </a:spcBef>
        <a:spcAft>
          <a:spcPct val="0"/>
        </a:spcAft>
        <a:defRPr sz="3600">
          <a:solidFill>
            <a:schemeClr val="tx2"/>
          </a:solidFill>
          <a:latin typeface="Franklin Gothic Medium" pitchFamily="34" charset="0"/>
        </a:defRPr>
      </a:lvl3pPr>
      <a:lvl4pPr algn="l" rtl="0" eaLnBrk="0" fontAlgn="base" hangingPunct="0">
        <a:spcBef>
          <a:spcPct val="0"/>
        </a:spcBef>
        <a:spcAft>
          <a:spcPct val="0"/>
        </a:spcAft>
        <a:defRPr sz="3600">
          <a:solidFill>
            <a:schemeClr val="tx2"/>
          </a:solidFill>
          <a:latin typeface="Franklin Gothic Medium" pitchFamily="34" charset="0"/>
        </a:defRPr>
      </a:lvl4pPr>
      <a:lvl5pPr algn="l" rtl="0" eaLnBrk="0" fontAlgn="base" hangingPunct="0">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pPr eaLnBrk="1" fontAlgn="auto" hangingPunct="1">
              <a:spcAft>
                <a:spcPts val="0"/>
              </a:spcAft>
              <a:defRPr/>
            </a:pPr>
            <a:r>
              <a:rPr lang="cs-CZ" dirty="0" smtClean="0"/>
              <a:t>Vynutitelnost práva na ochranu spotřebitele</a:t>
            </a:r>
            <a:endParaRPr lang="cs-CZ" dirty="0"/>
          </a:p>
        </p:txBody>
      </p:sp>
      <p:sp>
        <p:nvSpPr>
          <p:cNvPr id="3" name="Podnadpis 2"/>
          <p:cNvSpPr>
            <a:spLocks noGrp="1"/>
          </p:cNvSpPr>
          <p:nvPr>
            <p:ph type="subTitle" idx="1"/>
          </p:nvPr>
        </p:nvSpPr>
        <p:spPr/>
        <p:txBody>
          <a:bodyPr>
            <a:normAutofit/>
          </a:bodyPr>
          <a:lstStyle/>
          <a:p>
            <a:pPr eaLnBrk="1" fontAlgn="auto" hangingPunct="1">
              <a:spcAft>
                <a:spcPts val="0"/>
              </a:spcAft>
              <a:buFont typeface="Wingdings 2"/>
              <a:buNone/>
              <a:defRPr/>
            </a:pPr>
            <a:r>
              <a:rPr lang="cs-CZ" dirty="0" smtClean="0"/>
              <a:t>Jana Dudová</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eaLnBrk="1" fontAlgn="auto" hangingPunct="1">
              <a:spcAft>
                <a:spcPts val="0"/>
              </a:spcAft>
              <a:defRPr/>
            </a:pPr>
            <a:r>
              <a:rPr lang="cs-CZ" dirty="0" smtClean="0"/>
              <a:t>VYNUTITELNOST PRÁV V PŘÍPADĚ VAD obecně</a:t>
            </a:r>
            <a:endParaRPr lang="cs-CZ" dirty="0"/>
          </a:p>
        </p:txBody>
      </p:sp>
      <p:sp>
        <p:nvSpPr>
          <p:cNvPr id="3" name="Zástupný symbol pro obsah 2"/>
          <p:cNvSpPr>
            <a:spLocks noGrp="1"/>
          </p:cNvSpPr>
          <p:nvPr>
            <p:ph idx="1"/>
          </p:nvPr>
        </p:nvSpPr>
        <p:spPr>
          <a:xfrm>
            <a:off x="304800" y="1196975"/>
            <a:ext cx="8839200" cy="5545138"/>
          </a:xfrm>
        </p:spPr>
        <p:txBody>
          <a:bodyPr>
            <a:normAutofit fontScale="47500" lnSpcReduction="20000"/>
          </a:bodyPr>
          <a:lstStyle/>
          <a:p>
            <a:pPr eaLnBrk="1" fontAlgn="auto" hangingPunct="1">
              <a:spcAft>
                <a:spcPts val="0"/>
              </a:spcAft>
              <a:buFont typeface="Wingdings 2"/>
              <a:buNone/>
              <a:defRPr/>
            </a:pPr>
            <a:r>
              <a:rPr lang="cs-CZ" dirty="0" smtClean="0"/>
              <a:t> § 622 OZ: nároky z vad zboží, které může kupující požadovat, se odvíjejí od toho, zda se jedná o vadu odstranitelnou, nebo o vadu neodstranitelnou, jež brání tomu, aby věc mohla být řádně užívána, popřípadě zda jde o vadu neodstranitelnou, která nebrání řádnému užívání věci.</a:t>
            </a:r>
          </a:p>
          <a:p>
            <a:pPr eaLnBrk="1" fontAlgn="auto" hangingPunct="1">
              <a:spcAft>
                <a:spcPts val="0"/>
              </a:spcAft>
              <a:buFont typeface="Wingdings 2"/>
              <a:buNone/>
              <a:defRPr/>
            </a:pPr>
            <a:r>
              <a:rPr lang="cs-CZ" b="1" dirty="0" smtClean="0"/>
              <a:t>U vad odstranitelných  může kupující požadovat:</a:t>
            </a:r>
          </a:p>
          <a:p>
            <a:pPr eaLnBrk="1" fontAlgn="auto" hangingPunct="1">
              <a:spcAft>
                <a:spcPts val="0"/>
              </a:spcAft>
              <a:buFont typeface="Wingdings 2"/>
              <a:buChar char=""/>
              <a:defRPr/>
            </a:pPr>
            <a:r>
              <a:rPr lang="cs-CZ" dirty="0" smtClean="0"/>
              <a:t>bezplatné, včasné a řádné odstranění vady,</a:t>
            </a:r>
          </a:p>
          <a:p>
            <a:pPr eaLnBrk="1" fontAlgn="auto" hangingPunct="1">
              <a:spcAft>
                <a:spcPts val="0"/>
              </a:spcAft>
              <a:buFont typeface="Wingdings 2"/>
              <a:buChar char=""/>
              <a:defRPr/>
            </a:pPr>
            <a:r>
              <a:rPr lang="cs-CZ" dirty="0" smtClean="0"/>
              <a:t>výměnu věci, nebo její součásti, pokud to není vzhledem k povaze vady neúměrné,</a:t>
            </a:r>
          </a:p>
          <a:p>
            <a:pPr eaLnBrk="1" fontAlgn="auto" hangingPunct="1">
              <a:spcAft>
                <a:spcPts val="0"/>
              </a:spcAft>
              <a:buFont typeface="Wingdings 2"/>
              <a:buChar char=""/>
              <a:defRPr/>
            </a:pPr>
            <a:r>
              <a:rPr lang="cs-CZ" dirty="0" smtClean="0"/>
              <a:t>přiměřenou slevu nebo odstoupení od smlouvy v případě, že není výše uvedený postup možný. </a:t>
            </a:r>
          </a:p>
          <a:p>
            <a:pPr eaLnBrk="1" fontAlgn="auto" hangingPunct="1">
              <a:spcAft>
                <a:spcPts val="0"/>
              </a:spcAft>
              <a:buFont typeface="Wingdings 2"/>
              <a:buNone/>
              <a:defRPr/>
            </a:pPr>
            <a:endParaRPr lang="cs-CZ" dirty="0" smtClean="0"/>
          </a:p>
          <a:p>
            <a:pPr eaLnBrk="1" fontAlgn="auto" hangingPunct="1">
              <a:spcAft>
                <a:spcPts val="0"/>
              </a:spcAft>
              <a:buFont typeface="Wingdings 2"/>
              <a:buNone/>
              <a:defRPr/>
            </a:pPr>
            <a:r>
              <a:rPr lang="cs-CZ" dirty="0" smtClean="0"/>
              <a:t>	</a:t>
            </a:r>
            <a:r>
              <a:rPr lang="cs-CZ" b="1" dirty="0" smtClean="0"/>
              <a:t>U vad neodstranitelných, jež brání tomu, aby věc mohla být řádně užívána</a:t>
            </a:r>
            <a:r>
              <a:rPr lang="cs-CZ" dirty="0" smtClean="0"/>
              <a:t>, je kupující oprávněn k </a:t>
            </a:r>
            <a:r>
              <a:rPr lang="cs-CZ" b="1" dirty="0" smtClean="0"/>
              <a:t>výměně věci nebo k odstoupení od smlouvy</a:t>
            </a:r>
            <a:r>
              <a:rPr lang="cs-CZ" dirty="0" smtClean="0"/>
              <a:t>. Stejná práva má kupující i tehdy, jedná-li se sice o </a:t>
            </a:r>
            <a:r>
              <a:rPr lang="cs-CZ" b="1" dirty="0" smtClean="0"/>
              <a:t>vadu odstranitelnou, ale věc nemůže být řádně užívána pro opětovné vyskytnutí vady po opravě nebo pro výskyt většího počtu vad. </a:t>
            </a:r>
          </a:p>
          <a:p>
            <a:pPr eaLnBrk="1" fontAlgn="auto" hangingPunct="1">
              <a:spcAft>
                <a:spcPts val="0"/>
              </a:spcAft>
              <a:buFont typeface="Wingdings 2"/>
              <a:buNone/>
              <a:defRPr/>
            </a:pPr>
            <a:r>
              <a:rPr lang="cs-CZ" dirty="0" smtClean="0"/>
              <a:t>	Ze soudní praxe vyplývá, že opětovným vyskytnutím vady po opravě se rozumí vyskytnutí stejné vady potřetí v řadě s tím, že předtím byla věc v záruce již dvakrát opravena. Větší počet vad má věc tehdy, má-li v době uplatnění práv minimálně tři vady. </a:t>
            </a:r>
          </a:p>
          <a:p>
            <a:pPr eaLnBrk="1" fontAlgn="auto" hangingPunct="1">
              <a:spcAft>
                <a:spcPts val="0"/>
              </a:spcAft>
              <a:buFont typeface="Wingdings 2"/>
              <a:buNone/>
              <a:defRPr/>
            </a:pPr>
            <a:endParaRPr lang="cs-CZ" dirty="0" smtClean="0"/>
          </a:p>
          <a:p>
            <a:pPr eaLnBrk="1" fontAlgn="auto" hangingPunct="1">
              <a:spcAft>
                <a:spcPts val="0"/>
              </a:spcAft>
              <a:buFont typeface="Wingdings 2"/>
              <a:buNone/>
              <a:defRPr/>
            </a:pPr>
            <a:r>
              <a:rPr lang="cs-CZ" dirty="0" smtClean="0"/>
              <a:t>	</a:t>
            </a:r>
            <a:r>
              <a:rPr lang="cs-CZ" b="1" dirty="0" smtClean="0"/>
              <a:t>Za neodstranitelnou vadu považujeme i vadu odstranitelnou, která nebyla vyřízena ve lhůtě podle  § 19 odst. 3 zákona č. 634/1992 Sb., o ochraně spotřebitele, ve znění pozdějších předpisů.</a:t>
            </a:r>
          </a:p>
          <a:p>
            <a:pPr eaLnBrk="1" fontAlgn="auto" hangingPunct="1">
              <a:spcAft>
                <a:spcPts val="0"/>
              </a:spcAft>
              <a:buFont typeface="Wingdings 2"/>
              <a:buChar char=""/>
              <a:defRPr/>
            </a:pPr>
            <a:r>
              <a:rPr lang="cs-CZ" i="1" dirty="0" smtClean="0"/>
              <a:t>Není možné domáhat se náhrady nákladů vynaložených na odstranění vad předmětu kupní smlouvy z titulu náhrady škody. Jestliže v daném případě žalobou požadovaná částka představuje předpokládané náklady na stavební úpravy a opravy domu, jimiž by byly odstraněny jeho vady, nikoliv náklady potřebné k náhradě škody způsobené těmito vadami, ať na věcech nebo zdraví žalobců, jde o odstranění vad, které odpovídají režimu odpovědnosti za vad</a:t>
            </a:r>
            <a:r>
              <a:rPr lang="cs-CZ" dirty="0" smtClean="0"/>
              <a:t>y.“</a:t>
            </a:r>
            <a:r>
              <a:rPr lang="cs-CZ" b="1" dirty="0" smtClean="0"/>
              <a:t> </a:t>
            </a:r>
            <a:endParaRPr lang="cs-CZ" dirty="0" smtClean="0"/>
          </a:p>
          <a:p>
            <a:pPr eaLnBrk="1" fontAlgn="auto" hangingPunct="1">
              <a:spcAft>
                <a:spcPts val="0"/>
              </a:spcAft>
              <a:buFont typeface="Wingdings 2"/>
              <a:buNone/>
              <a:defRPr/>
            </a:pPr>
            <a:r>
              <a:rPr lang="cs-CZ" dirty="0" smtClean="0"/>
              <a:t>	Rozsudek Nejvyššího soudu ze dne 30. 8. 2005, </a:t>
            </a:r>
            <a:r>
              <a:rPr lang="cs-CZ" dirty="0" err="1" smtClean="0"/>
              <a:t>sp</a:t>
            </a:r>
            <a:r>
              <a:rPr lang="cs-CZ" dirty="0" smtClean="0"/>
              <a:t>. zn. 25 </a:t>
            </a:r>
            <a:r>
              <a:rPr lang="cs-CZ" dirty="0" err="1" smtClean="0"/>
              <a:t>Cdo</a:t>
            </a:r>
            <a:r>
              <a:rPr lang="cs-CZ" dirty="0" smtClean="0"/>
              <a:t> 1612/2004.        </a:t>
            </a:r>
          </a:p>
          <a:p>
            <a:pPr eaLnBrk="1" fontAlgn="auto" hangingPunct="1">
              <a:spcAft>
                <a:spcPts val="0"/>
              </a:spcAft>
              <a:buFont typeface="Wingdings 2"/>
              <a:buNone/>
              <a:defRPr/>
            </a:pP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eaLnBrk="1" fontAlgn="auto" hangingPunct="1">
              <a:spcAft>
                <a:spcPts val="0"/>
              </a:spcAft>
              <a:defRPr/>
            </a:pPr>
            <a:r>
              <a:rPr lang="cs-CZ" dirty="0" smtClean="0"/>
              <a:t>Odpovědnost za vadný výrobek speciálně</a:t>
            </a:r>
            <a:endParaRPr lang="cs-CZ" dirty="0"/>
          </a:p>
        </p:txBody>
      </p:sp>
      <p:sp>
        <p:nvSpPr>
          <p:cNvPr id="23554" name="Zástupný symbol pro obsah 2"/>
          <p:cNvSpPr>
            <a:spLocks noGrp="1"/>
          </p:cNvSpPr>
          <p:nvPr>
            <p:ph idx="1"/>
          </p:nvPr>
        </p:nvSpPr>
        <p:spPr/>
        <p:txBody>
          <a:bodyPr/>
          <a:lstStyle/>
          <a:p>
            <a:pPr eaLnBrk="1" hangingPunct="1"/>
            <a:r>
              <a:rPr lang="cs-CZ" smtClean="0"/>
              <a:t>zákon č. 59/1998 Sb., o odpovědnosti za škodu způsobenou vadou výrobku (ZoŠV)</a:t>
            </a:r>
          </a:p>
          <a:p>
            <a:pPr eaLnBrk="1" hangingPunct="1"/>
            <a:r>
              <a:rPr lang="cs-CZ" smtClean="0"/>
              <a:t>náhrada a postih vzniklých škod + motivační tlak na výrobce ve smyslu výroby bezpečných výrobků</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eaLnBrk="1" fontAlgn="auto" hangingPunct="1">
              <a:spcAft>
                <a:spcPts val="0"/>
              </a:spcAft>
              <a:defRPr/>
            </a:pPr>
            <a:r>
              <a:rPr lang="cs-CZ" dirty="0" smtClean="0"/>
              <a:t>Režim </a:t>
            </a:r>
            <a:r>
              <a:rPr lang="cs-CZ" dirty="0" err="1" smtClean="0"/>
              <a:t>spec</a:t>
            </a:r>
            <a:r>
              <a:rPr lang="cs-CZ" dirty="0" smtClean="0"/>
              <a:t>. odpovědnosti za vadný výrobek</a:t>
            </a:r>
            <a:endParaRPr lang="cs-CZ" dirty="0"/>
          </a:p>
        </p:txBody>
      </p:sp>
      <p:sp>
        <p:nvSpPr>
          <p:cNvPr id="3" name="Zástupný symbol pro obsah 2"/>
          <p:cNvSpPr>
            <a:spLocks noGrp="1"/>
          </p:cNvSpPr>
          <p:nvPr>
            <p:ph idx="1"/>
          </p:nvPr>
        </p:nvSpPr>
        <p:spPr>
          <a:xfrm>
            <a:off x="304800" y="1554163"/>
            <a:ext cx="8686800" cy="5114925"/>
          </a:xfrm>
        </p:spPr>
        <p:txBody>
          <a:bodyPr>
            <a:normAutofit lnSpcReduction="10000"/>
          </a:bodyPr>
          <a:lstStyle/>
          <a:p>
            <a:pPr eaLnBrk="1" fontAlgn="auto" hangingPunct="1">
              <a:spcAft>
                <a:spcPts val="0"/>
              </a:spcAft>
              <a:buFont typeface="Wingdings 2"/>
              <a:buChar char=""/>
              <a:defRPr/>
            </a:pPr>
            <a:r>
              <a:rPr lang="cs-CZ" sz="1600" b="1" dirty="0" smtClean="0"/>
              <a:t>objektivní princip. Výrobce se může na základě skutečností uvedených v § 5 </a:t>
            </a:r>
            <a:r>
              <a:rPr lang="cs-CZ" sz="1600" b="1" dirty="0" err="1" smtClean="0"/>
              <a:t>ZoŠV</a:t>
            </a:r>
            <a:r>
              <a:rPr lang="cs-CZ" sz="1600" b="1" dirty="0" smtClean="0"/>
              <a:t> liberovat.</a:t>
            </a:r>
          </a:p>
          <a:p>
            <a:pPr eaLnBrk="1" fontAlgn="auto" hangingPunct="1">
              <a:spcAft>
                <a:spcPts val="0"/>
              </a:spcAft>
              <a:buFont typeface="Wingdings 2"/>
              <a:buNone/>
              <a:defRPr/>
            </a:pPr>
            <a:endParaRPr lang="cs-CZ" sz="1600" b="1" dirty="0" smtClean="0"/>
          </a:p>
          <a:p>
            <a:pPr eaLnBrk="1" fontAlgn="auto" hangingPunct="1">
              <a:spcAft>
                <a:spcPts val="0"/>
              </a:spcAft>
              <a:buFont typeface="Wingdings 2"/>
              <a:buNone/>
              <a:defRPr/>
            </a:pPr>
            <a:r>
              <a:rPr lang="cs-CZ" sz="1600" b="1" dirty="0" smtClean="0"/>
              <a:t>	Předpoklady vzniku této odpovědnosti:</a:t>
            </a:r>
          </a:p>
          <a:p>
            <a:pPr eaLnBrk="1" fontAlgn="auto" hangingPunct="1">
              <a:spcAft>
                <a:spcPts val="0"/>
              </a:spcAft>
              <a:buFont typeface="Wingdings 2"/>
              <a:buChar char=""/>
              <a:defRPr/>
            </a:pPr>
            <a:r>
              <a:rPr lang="cs-CZ" sz="1600" b="1" dirty="0" smtClean="0"/>
              <a:t>vada výrobku,</a:t>
            </a:r>
          </a:p>
          <a:p>
            <a:pPr eaLnBrk="1" fontAlgn="auto" hangingPunct="1">
              <a:spcAft>
                <a:spcPts val="0"/>
              </a:spcAft>
              <a:buFont typeface="Wingdings 2"/>
              <a:buChar char=""/>
              <a:defRPr/>
            </a:pPr>
            <a:r>
              <a:rPr lang="cs-CZ" sz="1600" b="1" dirty="0" smtClean="0"/>
              <a:t>vzniklá škoda, </a:t>
            </a:r>
          </a:p>
          <a:p>
            <a:pPr eaLnBrk="1" fontAlgn="auto" hangingPunct="1">
              <a:spcAft>
                <a:spcPts val="0"/>
              </a:spcAft>
              <a:buFont typeface="Wingdings 2"/>
              <a:buChar char=""/>
              <a:defRPr/>
            </a:pPr>
            <a:r>
              <a:rPr lang="cs-CZ" sz="1600" b="1" dirty="0" smtClean="0"/>
              <a:t>příčinná souvislost mezi vadou výrobku a vzniklou škodou.</a:t>
            </a:r>
          </a:p>
          <a:p>
            <a:pPr eaLnBrk="1" fontAlgn="auto" hangingPunct="1">
              <a:spcAft>
                <a:spcPts val="0"/>
              </a:spcAft>
              <a:buFont typeface="Wingdings 2"/>
              <a:buNone/>
              <a:defRPr/>
            </a:pPr>
            <a:endParaRPr lang="cs-CZ" sz="1600" b="1" dirty="0" smtClean="0"/>
          </a:p>
          <a:p>
            <a:pPr eaLnBrk="1" fontAlgn="auto" hangingPunct="1">
              <a:spcAft>
                <a:spcPts val="0"/>
              </a:spcAft>
              <a:buFont typeface="Wingdings 2"/>
              <a:buNone/>
              <a:defRPr/>
            </a:pPr>
            <a:r>
              <a:rPr lang="cs-CZ" sz="1600" b="1" dirty="0" smtClean="0"/>
              <a:t>	Liberačními důvody: </a:t>
            </a:r>
          </a:p>
          <a:p>
            <a:pPr eaLnBrk="1" fontAlgn="auto" hangingPunct="1">
              <a:spcAft>
                <a:spcPts val="0"/>
              </a:spcAft>
              <a:buFont typeface="Wingdings 2"/>
              <a:buChar char=""/>
              <a:defRPr/>
            </a:pPr>
            <a:r>
              <a:rPr lang="cs-CZ" sz="1600" b="1" dirty="0" smtClean="0"/>
              <a:t> „</a:t>
            </a:r>
            <a:r>
              <a:rPr lang="cs-CZ" sz="1600" b="1" i="1" dirty="0" smtClean="0"/>
              <a:t>výrobek nebyl výrobcem uveden na trh nebo</a:t>
            </a:r>
            <a:endParaRPr lang="cs-CZ" sz="1600" b="1" dirty="0" smtClean="0"/>
          </a:p>
          <a:p>
            <a:pPr eaLnBrk="1" fontAlgn="auto" hangingPunct="1">
              <a:spcAft>
                <a:spcPts val="0"/>
              </a:spcAft>
              <a:buFont typeface="Wingdings 2"/>
              <a:buChar char=""/>
              <a:defRPr/>
            </a:pPr>
            <a:r>
              <a:rPr lang="cs-CZ" sz="1600" b="1" i="1" dirty="0" smtClean="0"/>
              <a:t>s přihlédnutím k okolnostem lze důvodně předpokládat, že vada výrobku, která způsobila škodu, neexistovala v době, kdy výrobce uvedl výrobek na trh, nebo nastala později nebo</a:t>
            </a:r>
            <a:endParaRPr lang="cs-CZ" sz="1600" b="1" dirty="0" smtClean="0"/>
          </a:p>
          <a:p>
            <a:pPr eaLnBrk="1" fontAlgn="auto" hangingPunct="1">
              <a:spcAft>
                <a:spcPts val="0"/>
              </a:spcAft>
              <a:buFont typeface="Wingdings 2"/>
              <a:buChar char=""/>
              <a:defRPr/>
            </a:pPr>
            <a:r>
              <a:rPr lang="cs-CZ" sz="1600" b="1" i="1" dirty="0" smtClean="0"/>
              <a:t>výrobek nevyrobil pro prodej nebo jinou formu použití pro podnikatelské účely ani že výrobek nebyl vyroben nebo jím šířen v rámci jeho podnikatelské činnosti nebo</a:t>
            </a:r>
            <a:endParaRPr lang="cs-CZ" sz="1600" b="1" dirty="0" smtClean="0"/>
          </a:p>
          <a:p>
            <a:pPr eaLnBrk="1" fontAlgn="auto" hangingPunct="1">
              <a:spcAft>
                <a:spcPts val="0"/>
              </a:spcAft>
              <a:buFont typeface="Wingdings 2"/>
              <a:buChar char=""/>
              <a:defRPr/>
            </a:pPr>
            <a:r>
              <a:rPr lang="cs-CZ" sz="1600" b="1" i="1" dirty="0" smtClean="0"/>
              <a:t>vada výrobku je důsledkem plnění těch ustanovení právních předpisů, která jsou pro výrobce závazná, nebo</a:t>
            </a:r>
            <a:endParaRPr lang="cs-CZ" sz="1600" b="1" dirty="0" smtClean="0"/>
          </a:p>
          <a:p>
            <a:pPr eaLnBrk="1" fontAlgn="auto" hangingPunct="1">
              <a:spcAft>
                <a:spcPts val="0"/>
              </a:spcAft>
              <a:buFont typeface="Wingdings 2"/>
              <a:buChar char=""/>
              <a:defRPr/>
            </a:pPr>
            <a:r>
              <a:rPr lang="cs-CZ" sz="1600" b="1" i="1" dirty="0" smtClean="0"/>
              <a:t>stav vědeckých a technických znalostí v době, kdy uvedl výrobek na trh, neumožnil zjistit jeho vadu</a:t>
            </a:r>
            <a:r>
              <a:rPr lang="cs-CZ" sz="1600" b="1" dirty="0" smtClean="0"/>
              <a:t>“.</a:t>
            </a:r>
          </a:p>
          <a:p>
            <a:pPr eaLnBrk="1" fontAlgn="auto" hangingPunct="1">
              <a:spcAft>
                <a:spcPts val="0"/>
              </a:spcAft>
              <a:buFont typeface="Wingdings 2"/>
              <a:buChar char=""/>
              <a:defRPr/>
            </a:pPr>
            <a:endParaRPr lang="cs-CZ"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t>Odpovědnost z prodlení</a:t>
            </a:r>
            <a:endParaRPr lang="cs-CZ" dirty="0"/>
          </a:p>
        </p:txBody>
      </p:sp>
      <p:sp>
        <p:nvSpPr>
          <p:cNvPr id="25602" name="Zástupný symbol pro obsah 2"/>
          <p:cNvSpPr>
            <a:spLocks noGrp="1"/>
          </p:cNvSpPr>
          <p:nvPr>
            <p:ph idx="1"/>
          </p:nvPr>
        </p:nvSpPr>
        <p:spPr/>
        <p:txBody>
          <a:bodyPr/>
          <a:lstStyle/>
          <a:p>
            <a:pPr eaLnBrk="1" hangingPunct="1"/>
            <a:r>
              <a:rPr lang="cs-CZ" smtClean="0"/>
              <a:t>§§517 – 522 OZ</a:t>
            </a:r>
          </a:p>
          <a:p>
            <a:pPr eaLnBrk="1" hangingPunct="1"/>
            <a:r>
              <a:rPr lang="cs-CZ" smtClean="0"/>
              <a:t>Následkem prodlení je právo věřitele od smlouvy odstoupit. Jestliže jde o plnění peněžitého dluhu, může věřitel požadovat vedle plnění i úroky z prodlení. Je oprávněn také uplatňovat právo na náhradu škody.</a:t>
            </a:r>
            <a:endParaRPr lang="cs-CZ" smtClean="0">
              <a:latin typeface="Arial" charset="0"/>
            </a:endParaRPr>
          </a:p>
          <a:p>
            <a:pPr eaLnBrk="1" hangingPunct="1"/>
            <a:r>
              <a:rPr lang="cs-CZ" smtClean="0">
                <a:latin typeface="Arial" charset="0"/>
              </a:rPr>
              <a:t>Věřitel je v prodlení, jestliže nepřijal řádně nabídnuté plnění, resp. neposkytl součinnost.</a:t>
            </a:r>
          </a:p>
          <a:p>
            <a:pPr eaLnBrk="1" hangingPunct="1">
              <a:buFont typeface="Wingdings 2" pitchFamily="18" charset="2"/>
              <a:buNone/>
            </a:pPr>
            <a:endParaRPr lang="cs-CZ"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eaLnBrk="1" fontAlgn="auto" hangingPunct="1">
              <a:spcAft>
                <a:spcPts val="0"/>
              </a:spcAft>
              <a:defRPr/>
            </a:pPr>
            <a:r>
              <a:rPr lang="cs-CZ" dirty="0" smtClean="0"/>
              <a:t>Odpovědnost za bezdůvodné obohacení</a:t>
            </a:r>
            <a:endParaRPr lang="cs-CZ" dirty="0"/>
          </a:p>
        </p:txBody>
      </p:sp>
      <p:sp>
        <p:nvSpPr>
          <p:cNvPr id="26626" name="Zástupný symbol pro obsah 2"/>
          <p:cNvSpPr>
            <a:spLocks noGrp="1"/>
          </p:cNvSpPr>
          <p:nvPr>
            <p:ph idx="1"/>
          </p:nvPr>
        </p:nvSpPr>
        <p:spPr>
          <a:xfrm>
            <a:off x="107950" y="1196975"/>
            <a:ext cx="9036050" cy="5661025"/>
          </a:xfrm>
        </p:spPr>
        <p:txBody>
          <a:bodyPr/>
          <a:lstStyle/>
          <a:p>
            <a:pPr eaLnBrk="1" hangingPunct="1"/>
            <a:r>
              <a:rPr lang="cs-CZ" sz="1600" b="1" smtClean="0"/>
              <a:t>§§ 451 – 459 OZ</a:t>
            </a:r>
          </a:p>
          <a:p>
            <a:pPr eaLnBrk="1" hangingPunct="1"/>
            <a:r>
              <a:rPr lang="cs-CZ" sz="1600" b="1" smtClean="0"/>
              <a:t>plněním bez právního důvodu; z neplatného právního úkonu; z právního důvodu, který odpadl;  jakož i získáním majetkového prospěchu z  nepoctivých zdrojů. V souladu s ustanovením § 454 OZ se bezdůvodně obohatí i ten,  za nějž bylo plněno,co měl po právu plnit sám.</a:t>
            </a:r>
          </a:p>
          <a:p>
            <a:pPr eaLnBrk="1" hangingPunct="1"/>
            <a:r>
              <a:rPr lang="cs-CZ" sz="1600" b="1" smtClean="0"/>
              <a:t> povinnost bezdůvodně obohaceného vydat vše co získal tomu, na jehož úkor se bezdůvodně obohatil, není-li možné ho zjistit, tak je oprávněným stát ( § 456 OZ ),</a:t>
            </a:r>
          </a:p>
          <a:p>
            <a:pPr eaLnBrk="1" hangingPunct="1"/>
            <a:r>
              <a:rPr lang="cs-CZ" sz="1600" b="1" smtClean="0"/>
              <a:t> vrátit si vše, co si strany závazkového právního vztahu plnily ( § 457 OZ ),</a:t>
            </a:r>
          </a:p>
          <a:p>
            <a:pPr eaLnBrk="1" hangingPunct="1"/>
            <a:r>
              <a:rPr lang="cs-CZ" sz="1600" b="1" smtClean="0"/>
              <a:t> poskytnout peněžitou náhradu, jestliže není možné bezdůvodné obohacení vrátit ( § 458 odst. 1 OZ ),</a:t>
            </a:r>
          </a:p>
          <a:p>
            <a:pPr eaLnBrk="1" hangingPunct="1"/>
            <a:r>
              <a:rPr lang="cs-CZ" sz="1600" b="1" smtClean="0"/>
              <a:t>povinnost obohaceného vydat užitky bezdůvodného obohacení, ne však v případě, kdy tento jednal v dobré víře ( § 458 odst. 2 OZ) </a:t>
            </a:r>
          </a:p>
          <a:p>
            <a:pPr eaLnBrk="1" hangingPunct="1"/>
            <a:endParaRPr lang="cs-CZ" sz="1600" b="1" smtClean="0"/>
          </a:p>
          <a:p>
            <a:pPr eaLnBrk="1" hangingPunct="1"/>
            <a:r>
              <a:rPr lang="cs-CZ" sz="1600" b="1" smtClean="0"/>
              <a:t>právo obohaceného, který bezdůvodné obohacení vydává, na náhradu nutných nákladů, jež ne věc vynaložil ( § 458 odst. 3 OZ ).</a:t>
            </a:r>
          </a:p>
          <a:p>
            <a:pPr eaLnBrk="1" hangingPunct="1"/>
            <a:r>
              <a:rPr lang="cs-CZ" sz="1600" b="1" smtClean="0"/>
              <a:t>       Promlčecí lhůty na vydání bezdůvodného obohacení jsou upraveny v § 107 OZ. Subjektivní lhůta: 2 roky. Objektivní promlčecí lhůta je tříletá. Úmyslné bezdůvodné obohacení: 10 let.</a:t>
            </a:r>
          </a:p>
          <a:p>
            <a:pPr eaLnBrk="1" hangingPunct="1"/>
            <a:r>
              <a:rPr lang="cs-CZ" sz="1600" b="1" smtClean="0"/>
              <a:t>Neplatný právní úkon může být neplatný absolutně – právní úkon vznikl, je ale neplatný ex lege od samotného počátku, nebo </a:t>
            </a:r>
          </a:p>
          <a:p>
            <a:pPr eaLnBrk="1" hangingPunct="1"/>
            <a:r>
              <a:rPr lang="cs-CZ" sz="1600" b="1" smtClean="0"/>
              <a:t>Nepoctivými zdroji může být např. trestná činnost.</a:t>
            </a:r>
          </a:p>
          <a:p>
            <a:pPr eaLnBrk="1" hangingPunct="1"/>
            <a:endParaRPr lang="cs-CZ" sz="16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t>Odpovědnost za nemajetkovou újmu</a:t>
            </a:r>
            <a:endParaRPr lang="cs-CZ" dirty="0"/>
          </a:p>
        </p:txBody>
      </p:sp>
      <p:sp>
        <p:nvSpPr>
          <p:cNvPr id="3" name="Zástupný symbol pro obsah 2"/>
          <p:cNvSpPr>
            <a:spLocks noGrp="1"/>
          </p:cNvSpPr>
          <p:nvPr>
            <p:ph idx="1"/>
          </p:nvPr>
        </p:nvSpPr>
        <p:spPr/>
        <p:txBody>
          <a:bodyPr>
            <a:normAutofit fontScale="77500" lnSpcReduction="20000"/>
          </a:bodyPr>
          <a:lstStyle/>
          <a:p>
            <a:pPr eaLnBrk="1" fontAlgn="auto" hangingPunct="1">
              <a:spcAft>
                <a:spcPts val="0"/>
              </a:spcAft>
              <a:buFont typeface="Wingdings 2"/>
              <a:buChar char=""/>
              <a:defRPr/>
            </a:pPr>
            <a:r>
              <a:rPr lang="cs-CZ" dirty="0" smtClean="0"/>
              <a:t>§ 11 a </a:t>
            </a:r>
            <a:r>
              <a:rPr lang="cs-CZ" dirty="0" err="1" smtClean="0"/>
              <a:t>násl</a:t>
            </a:r>
            <a:r>
              <a:rPr lang="cs-CZ" dirty="0" smtClean="0"/>
              <a:t>. OZ upravuje ochranu osobnostních práv fyzických osob – ochrana  života a zdraví, listovního tajemství nebo ochrana životního prostředí</a:t>
            </a:r>
          </a:p>
          <a:p>
            <a:pPr eaLnBrk="1" fontAlgn="auto" hangingPunct="1">
              <a:spcAft>
                <a:spcPts val="0"/>
              </a:spcAft>
              <a:buFont typeface="Wingdings 2"/>
              <a:buChar char=""/>
              <a:defRPr/>
            </a:pPr>
            <a:r>
              <a:rPr lang="cs-CZ" dirty="0" smtClean="0"/>
              <a:t>objektivní právní odpovědnost, kde však není připuštěna možnost liberace</a:t>
            </a:r>
          </a:p>
          <a:p>
            <a:pPr eaLnBrk="1" fontAlgn="auto" hangingPunct="1">
              <a:spcAft>
                <a:spcPts val="0"/>
              </a:spcAft>
              <a:buFont typeface="Wingdings 2"/>
              <a:buNone/>
              <a:defRPr/>
            </a:pPr>
            <a:r>
              <a:rPr lang="cs-CZ" dirty="0" smtClean="0"/>
              <a:t>	</a:t>
            </a:r>
            <a:r>
              <a:rPr lang="cs-CZ" b="1" dirty="0" smtClean="0"/>
              <a:t>právo domáhat se:</a:t>
            </a:r>
          </a:p>
          <a:p>
            <a:pPr eaLnBrk="1" fontAlgn="auto" hangingPunct="1">
              <a:spcAft>
                <a:spcPts val="0"/>
              </a:spcAft>
              <a:buFont typeface="Wingdings 2"/>
              <a:buChar char=""/>
              <a:defRPr/>
            </a:pPr>
            <a:r>
              <a:rPr lang="cs-CZ" dirty="0" smtClean="0"/>
              <a:t> zápůrčí žalobou upuštění od neoprávněných zásahů, </a:t>
            </a:r>
          </a:p>
          <a:p>
            <a:pPr eaLnBrk="1" fontAlgn="auto" hangingPunct="1">
              <a:spcAft>
                <a:spcPts val="0"/>
              </a:spcAft>
              <a:buFont typeface="Wingdings 2"/>
              <a:buChar char=""/>
              <a:defRPr/>
            </a:pPr>
            <a:r>
              <a:rPr lang="cs-CZ" dirty="0" smtClean="0"/>
              <a:t> žalobou restituční odstranění neoprávněných následků, tj. obnovení původního stavu,</a:t>
            </a:r>
          </a:p>
          <a:p>
            <a:pPr eaLnBrk="1" fontAlgn="auto" hangingPunct="1">
              <a:spcAft>
                <a:spcPts val="0"/>
              </a:spcAft>
              <a:buFont typeface="Wingdings 2"/>
              <a:buChar char=""/>
              <a:defRPr/>
            </a:pPr>
            <a:r>
              <a:rPr lang="cs-CZ" dirty="0" smtClean="0"/>
              <a:t>satisfakční žalobou právo na přiměřené zadostiučinění, které může být morální, např. formou omluvy, nebo v podobě náhrady nemajetkové újmy v penězích za situace, kdy není morální zadostiučinění dostačující.</a:t>
            </a:r>
          </a:p>
          <a:p>
            <a:pPr eaLnBrk="1" fontAlgn="auto" hangingPunct="1">
              <a:spcAft>
                <a:spcPts val="0"/>
              </a:spcAft>
              <a:buFont typeface="Wingdings 2"/>
              <a:buChar char=""/>
              <a:defRPr/>
            </a:pPr>
            <a:endParaRPr lang="cs-CZ" dirty="0" smtClean="0"/>
          </a:p>
          <a:p>
            <a:pPr eaLnBrk="1" fontAlgn="auto" hangingPunct="1">
              <a:spcAft>
                <a:spcPts val="0"/>
              </a:spcAft>
              <a:buFont typeface="Wingdings 2"/>
              <a:buChar char=""/>
              <a:defRPr/>
            </a:pP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eaLnBrk="1" fontAlgn="auto" hangingPunct="1">
              <a:spcAft>
                <a:spcPts val="0"/>
              </a:spcAft>
              <a:defRPr/>
            </a:pPr>
            <a:r>
              <a:rPr lang="cs-CZ" dirty="0" smtClean="0"/>
              <a:t>Odpovědnost dle obchodního zákoníku</a:t>
            </a:r>
            <a:endParaRPr lang="cs-CZ" dirty="0"/>
          </a:p>
        </p:txBody>
      </p:sp>
      <p:sp>
        <p:nvSpPr>
          <p:cNvPr id="28674" name="Zástupný symbol pro obsah 2"/>
          <p:cNvSpPr>
            <a:spLocks noGrp="1"/>
          </p:cNvSpPr>
          <p:nvPr>
            <p:ph idx="1"/>
          </p:nvPr>
        </p:nvSpPr>
        <p:spPr>
          <a:xfrm>
            <a:off x="323850" y="1196975"/>
            <a:ext cx="8686800" cy="5661025"/>
          </a:xfrm>
        </p:spPr>
        <p:txBody>
          <a:bodyPr/>
          <a:lstStyle/>
          <a:p>
            <a:pPr eaLnBrk="1" hangingPunct="1">
              <a:lnSpc>
                <a:spcPct val="80000"/>
              </a:lnSpc>
              <a:buFont typeface="Wingdings 2" pitchFamily="18" charset="2"/>
              <a:buNone/>
            </a:pPr>
            <a:endParaRPr lang="cs-CZ" sz="2000" smtClean="0"/>
          </a:p>
          <a:p>
            <a:pPr eaLnBrk="1" hangingPunct="1">
              <a:lnSpc>
                <a:spcPct val="80000"/>
              </a:lnSpc>
            </a:pPr>
            <a:r>
              <a:rPr lang="cs-CZ" sz="2000" smtClean="0"/>
              <a:t>  Nekalosoutěžní jednání podle § 44 odst. 1 ObchZ: „</a:t>
            </a:r>
            <a:r>
              <a:rPr lang="cs-CZ" sz="2000" i="1" smtClean="0"/>
              <a:t>jednání v hospodářské soutěži, které je v rozporu s dobrými mravy soutěže a je způsobilé přivodit újmu jiným soutěžitelům nebo spotřebitelům</a:t>
            </a:r>
            <a:r>
              <a:rPr lang="cs-CZ" sz="2000" smtClean="0"/>
              <a:t>“. </a:t>
            </a:r>
          </a:p>
          <a:p>
            <a:pPr eaLnBrk="1" hangingPunct="1">
              <a:lnSpc>
                <a:spcPct val="80000"/>
              </a:lnSpc>
            </a:pPr>
            <a:r>
              <a:rPr lang="cs-CZ" sz="2000" smtClean="0"/>
              <a:t>§§ 53 a 54 ObchZ. Předpokladem pro aktivaci odpovědnostních vztahů v rámci nekalé soutěže je existence jednání, které je způsobilé přivodit újmu spotřebiteli.</a:t>
            </a:r>
          </a:p>
          <a:p>
            <a:pPr eaLnBrk="1" hangingPunct="1">
              <a:lnSpc>
                <a:spcPct val="80000"/>
              </a:lnSpc>
              <a:buFont typeface="Wingdings 2" pitchFamily="18" charset="2"/>
              <a:buNone/>
            </a:pPr>
            <a:r>
              <a:rPr lang="cs-CZ" sz="2000" smtClean="0"/>
              <a:t>      Vynutitelnost:</a:t>
            </a:r>
          </a:p>
          <a:p>
            <a:pPr eaLnBrk="1" hangingPunct="1">
              <a:lnSpc>
                <a:spcPct val="80000"/>
              </a:lnSpc>
            </a:pPr>
            <a:r>
              <a:rPr lang="cs-CZ" sz="2000" smtClean="0"/>
              <a:t>zdržení se jednání nekalé soutěže, </a:t>
            </a:r>
          </a:p>
          <a:p>
            <a:pPr eaLnBrk="1" hangingPunct="1">
              <a:lnSpc>
                <a:spcPct val="80000"/>
              </a:lnSpc>
            </a:pPr>
            <a:r>
              <a:rPr lang="cs-CZ" sz="2000" smtClean="0"/>
              <a:t>odstranění závadného stavu,</a:t>
            </a:r>
          </a:p>
          <a:p>
            <a:pPr eaLnBrk="1" hangingPunct="1">
              <a:lnSpc>
                <a:spcPct val="80000"/>
              </a:lnSpc>
            </a:pPr>
            <a:r>
              <a:rPr lang="cs-CZ" sz="2000" smtClean="0"/>
              <a:t>přiměřené zadostiučinění, které může být poskytnuto i v penězích,</a:t>
            </a:r>
          </a:p>
          <a:p>
            <a:pPr eaLnBrk="1" hangingPunct="1">
              <a:lnSpc>
                <a:spcPct val="80000"/>
              </a:lnSpc>
            </a:pPr>
            <a:r>
              <a:rPr lang="cs-CZ" sz="2000" smtClean="0"/>
              <a:t>náhradu škody, jež se řídí ustanoveními § 757 ObchZ ve spojitosti s § 373 a násl. ObchZ, </a:t>
            </a:r>
          </a:p>
          <a:p>
            <a:pPr eaLnBrk="1" hangingPunct="1">
              <a:lnSpc>
                <a:spcPct val="80000"/>
              </a:lnSpc>
            </a:pPr>
            <a:r>
              <a:rPr lang="cs-CZ" sz="2000" smtClean="0"/>
              <a:t>vydání bezdůvodného obohacení, které podléhá právní úpravě § 451 a násl. OZ.</a:t>
            </a:r>
          </a:p>
          <a:p>
            <a:pPr eaLnBrk="1" hangingPunct="1">
              <a:lnSpc>
                <a:spcPct val="80000"/>
              </a:lnSpc>
            </a:pPr>
            <a:r>
              <a:rPr lang="cs-CZ" sz="2000" smtClean="0"/>
              <a:t>Ustanovení § 262 odst. 4 ObchZ: „</a:t>
            </a:r>
            <a:r>
              <a:rPr lang="cs-CZ" sz="2000" b="1" i="1" smtClean="0"/>
              <a:t>ustanovení občanského zákoníku nebo zvláštních právních předpisů o spotřebitelských smlouvách, adhezních smlouvách, zneužívajících klauzulích a jiná ustanovení směřující k ochraně spotřebitele je však třeba použít vždy, je-li to ve prospěch smluvní strany, která není podnikatelem</a:t>
            </a:r>
            <a:r>
              <a:rPr lang="cs-CZ" sz="2000" b="1" smtClean="0"/>
              <a:t>“. </a:t>
            </a:r>
          </a:p>
          <a:p>
            <a:pPr eaLnBrk="1" hangingPunct="1">
              <a:lnSpc>
                <a:spcPct val="80000"/>
              </a:lnSpc>
            </a:pPr>
            <a:endParaRPr lang="cs-CZ" sz="2000" b="1" smtClean="0"/>
          </a:p>
          <a:p>
            <a:pPr eaLnBrk="1" hangingPunct="1">
              <a:lnSpc>
                <a:spcPct val="80000"/>
              </a:lnSpc>
            </a:pPr>
            <a:endParaRPr lang="cs-CZ" sz="20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eaLnBrk="1" fontAlgn="auto" hangingPunct="1">
              <a:spcAft>
                <a:spcPts val="0"/>
              </a:spcAft>
              <a:defRPr/>
            </a:pPr>
            <a:r>
              <a:rPr lang="cs-CZ" dirty="0" smtClean="0"/>
              <a:t>K soukromoprávní odpovědnosti závěrem</a:t>
            </a:r>
            <a:endParaRPr lang="cs-CZ" dirty="0"/>
          </a:p>
        </p:txBody>
      </p:sp>
      <p:sp>
        <p:nvSpPr>
          <p:cNvPr id="29698" name="Zástupný symbol pro obsah 2"/>
          <p:cNvSpPr>
            <a:spLocks noGrp="1"/>
          </p:cNvSpPr>
          <p:nvPr>
            <p:ph idx="1"/>
          </p:nvPr>
        </p:nvSpPr>
        <p:spPr/>
        <p:txBody>
          <a:bodyPr/>
          <a:lstStyle/>
          <a:p>
            <a:pPr eaLnBrk="1" hangingPunct="1"/>
            <a:r>
              <a:rPr lang="cs-CZ" smtClean="0"/>
              <a:t>Příčinná souvislost</a:t>
            </a:r>
          </a:p>
          <a:p>
            <a:pPr eaLnBrk="1" hangingPunct="1"/>
            <a:r>
              <a:rPr lang="cs-CZ" smtClean="0"/>
              <a:t>Postup dle o.s.ř.</a:t>
            </a:r>
          </a:p>
          <a:p>
            <a:pPr eaLnBrk="1" hangingPunct="1"/>
            <a:r>
              <a:rPr lang="cs-CZ" smtClean="0"/>
              <a:t>Vykonatelné rozhodnutí – návrh na soudní výkon</a:t>
            </a:r>
          </a:p>
          <a:p>
            <a:pPr eaLnBrk="1" hangingPunct="1"/>
            <a:r>
              <a:rPr lang="cs-CZ" smtClean="0"/>
              <a:t>Mediace</a:t>
            </a:r>
            <a:r>
              <a:rPr lang="cs-CZ" smtClean="0">
                <a:latin typeface="Arial" charset="0"/>
              </a:rPr>
              <a:t>???</a:t>
            </a:r>
          </a:p>
          <a:p>
            <a:pPr eaLnBrk="1" hangingPunct="1"/>
            <a:r>
              <a:rPr lang="cs-CZ" smtClean="0"/>
              <a:t>Ombudsman?</a:t>
            </a:r>
          </a:p>
          <a:p>
            <a:pPr eaLnBrk="1" hangingPunct="1">
              <a:buFont typeface="Wingdings 2" pitchFamily="18" charset="2"/>
              <a:buNone/>
            </a:pPr>
            <a:endParaRPr lang="cs-CZ"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err="1" smtClean="0"/>
              <a:t>Správněprávní</a:t>
            </a:r>
            <a:r>
              <a:rPr lang="cs-CZ" dirty="0" smtClean="0"/>
              <a:t> odpovědnost</a:t>
            </a:r>
            <a:endParaRPr lang="cs-CZ" dirty="0"/>
          </a:p>
        </p:txBody>
      </p:sp>
      <p:sp>
        <p:nvSpPr>
          <p:cNvPr id="30722" name="Zástupný symbol pro obsah 2"/>
          <p:cNvSpPr>
            <a:spLocks noGrp="1"/>
          </p:cNvSpPr>
          <p:nvPr>
            <p:ph idx="1"/>
          </p:nvPr>
        </p:nvSpPr>
        <p:spPr/>
        <p:txBody>
          <a:bodyPr/>
          <a:lstStyle/>
          <a:p>
            <a:pPr eaLnBrk="1" hangingPunct="1"/>
            <a:r>
              <a:rPr lang="cs-CZ" smtClean="0"/>
              <a:t>Odpovědnost za přestupky</a:t>
            </a:r>
          </a:p>
          <a:p>
            <a:pPr eaLnBrk="1" hangingPunct="1"/>
            <a:r>
              <a:rPr lang="cs-CZ" smtClean="0"/>
              <a:t>Odpovědnost za jiný správní delikt</a:t>
            </a:r>
          </a:p>
          <a:p>
            <a:pPr eaLnBrk="1" hangingPunct="1">
              <a:buFont typeface="Wingdings 2" pitchFamily="18" charset="2"/>
              <a:buNone/>
            </a:pPr>
            <a:endParaRPr lang="cs-CZ"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eaLnBrk="1" fontAlgn="auto" hangingPunct="1">
              <a:spcAft>
                <a:spcPts val="0"/>
              </a:spcAft>
              <a:defRPr/>
            </a:pPr>
            <a:r>
              <a:rPr lang="cs-CZ" dirty="0" smtClean="0"/>
              <a:t>Odpovědnost za přestupky </a:t>
            </a:r>
            <a:br>
              <a:rPr lang="cs-CZ" dirty="0" smtClean="0"/>
            </a:br>
            <a:r>
              <a:rPr lang="cs-CZ" dirty="0" smtClean="0"/>
              <a:t>– zákon o přestupcích + speciálně</a:t>
            </a:r>
            <a:endParaRPr lang="cs-CZ" dirty="0"/>
          </a:p>
        </p:txBody>
      </p:sp>
      <p:sp>
        <p:nvSpPr>
          <p:cNvPr id="3" name="Zástupný symbol pro obsah 2"/>
          <p:cNvSpPr>
            <a:spLocks noGrp="1"/>
          </p:cNvSpPr>
          <p:nvPr>
            <p:ph idx="1"/>
          </p:nvPr>
        </p:nvSpPr>
        <p:spPr/>
        <p:txBody>
          <a:bodyPr>
            <a:normAutofit lnSpcReduction="10000"/>
          </a:bodyPr>
          <a:lstStyle/>
          <a:p>
            <a:pPr eaLnBrk="1" fontAlgn="auto" hangingPunct="1">
              <a:spcAft>
                <a:spcPts val="0"/>
              </a:spcAft>
              <a:buFont typeface="Wingdings 2"/>
              <a:buChar char=""/>
              <a:defRPr/>
            </a:pPr>
            <a:r>
              <a:rPr lang="cs-CZ" dirty="0" smtClean="0"/>
              <a:t> přestupky na úseku podnikání,</a:t>
            </a:r>
          </a:p>
          <a:p>
            <a:pPr eaLnBrk="1" fontAlgn="auto" hangingPunct="1">
              <a:spcAft>
                <a:spcPts val="0"/>
              </a:spcAft>
              <a:buFont typeface="Wingdings 2"/>
              <a:buChar char=""/>
              <a:defRPr/>
            </a:pPr>
            <a:r>
              <a:rPr lang="cs-CZ" dirty="0" smtClean="0"/>
              <a:t> přestupky na úseku zdravotnictví,</a:t>
            </a:r>
          </a:p>
          <a:p>
            <a:pPr eaLnBrk="1" fontAlgn="auto" hangingPunct="1">
              <a:spcAft>
                <a:spcPts val="0"/>
              </a:spcAft>
              <a:buFont typeface="Wingdings 2"/>
              <a:buChar char=""/>
              <a:defRPr/>
            </a:pPr>
            <a:r>
              <a:rPr lang="cs-CZ" dirty="0" smtClean="0"/>
              <a:t> přestupky na úseku ochrany před alkoholismem a jinými toxikomaniemi,</a:t>
            </a:r>
          </a:p>
          <a:p>
            <a:pPr eaLnBrk="1" fontAlgn="auto" hangingPunct="1">
              <a:spcAft>
                <a:spcPts val="0"/>
              </a:spcAft>
              <a:buFont typeface="Wingdings 2"/>
              <a:buChar char=""/>
              <a:defRPr/>
            </a:pPr>
            <a:r>
              <a:rPr lang="cs-CZ" dirty="0" smtClean="0"/>
              <a:t> přestupky na úseku porušování průmyslových práv a porušování práv k obchodní, firmě</a:t>
            </a:r>
          </a:p>
          <a:p>
            <a:pPr eaLnBrk="1" fontAlgn="auto" hangingPunct="1">
              <a:spcAft>
                <a:spcPts val="0"/>
              </a:spcAft>
              <a:buFont typeface="Wingdings 2"/>
              <a:buChar char=""/>
              <a:defRPr/>
            </a:pPr>
            <a:r>
              <a:rPr lang="cs-CZ" dirty="0" smtClean="0"/>
              <a:t> přestupky na úseku zemědělství, myslivosti a rybářství. ..</a:t>
            </a:r>
          </a:p>
          <a:p>
            <a:pPr eaLnBrk="1" fontAlgn="auto" hangingPunct="1">
              <a:spcAft>
                <a:spcPts val="0"/>
              </a:spcAft>
              <a:buFont typeface="Wingdings 2"/>
              <a:buChar char=""/>
              <a:defRPr/>
            </a:pPr>
            <a:endParaRPr lang="cs-CZ" dirty="0" smtClean="0"/>
          </a:p>
          <a:p>
            <a:pPr eaLnBrk="1" fontAlgn="auto" hangingPunct="1">
              <a:spcAft>
                <a:spcPts val="0"/>
              </a:spcAft>
              <a:buFont typeface="Wingdings 2"/>
              <a:buChar char=""/>
              <a:defRPr/>
            </a:pP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t>Vymezení odpovědnostních vztahů</a:t>
            </a:r>
            <a:endParaRPr lang="cs-CZ" dirty="0"/>
          </a:p>
        </p:txBody>
      </p:sp>
      <p:sp>
        <p:nvSpPr>
          <p:cNvPr id="3" name="Zástupný symbol pro obsah 2"/>
          <p:cNvSpPr>
            <a:spLocks noGrp="1"/>
          </p:cNvSpPr>
          <p:nvPr>
            <p:ph idx="1"/>
          </p:nvPr>
        </p:nvSpPr>
        <p:spPr/>
        <p:txBody>
          <a:bodyPr>
            <a:normAutofit fontScale="70000" lnSpcReduction="20000"/>
          </a:bodyPr>
          <a:lstStyle/>
          <a:p>
            <a:pPr eaLnBrk="1" fontAlgn="auto" hangingPunct="1">
              <a:spcAft>
                <a:spcPts val="0"/>
              </a:spcAft>
              <a:buFont typeface="Wingdings 2"/>
              <a:buChar char=""/>
              <a:defRPr/>
            </a:pPr>
            <a:endParaRPr lang="cs-CZ" dirty="0" smtClean="0"/>
          </a:p>
          <a:p>
            <a:pPr eaLnBrk="1" fontAlgn="auto" hangingPunct="1">
              <a:spcAft>
                <a:spcPts val="0"/>
              </a:spcAft>
              <a:buFont typeface="Wingdings 2"/>
              <a:buChar char=""/>
              <a:defRPr/>
            </a:pPr>
            <a:r>
              <a:rPr lang="cs-CZ" dirty="0" smtClean="0"/>
              <a:t>Právní odpovědnost vzniká  v důsledku porušení primární právní povinnosti a je s ní spojen vznik sekundární sankční povinnosti nebo sankčního vztahu.</a:t>
            </a:r>
          </a:p>
          <a:p>
            <a:pPr eaLnBrk="1" fontAlgn="auto" hangingPunct="1">
              <a:spcAft>
                <a:spcPts val="0"/>
              </a:spcAft>
              <a:buFont typeface="Wingdings 2"/>
              <a:buChar char=""/>
              <a:defRPr/>
            </a:pPr>
            <a:endParaRPr lang="cs-CZ" dirty="0" smtClean="0"/>
          </a:p>
          <a:p>
            <a:pPr eaLnBrk="1" fontAlgn="auto" hangingPunct="1">
              <a:spcAft>
                <a:spcPts val="0"/>
              </a:spcAft>
              <a:buFont typeface="Wingdings 2"/>
              <a:buChar char=""/>
              <a:defRPr/>
            </a:pPr>
            <a:r>
              <a:rPr lang="cs-CZ" dirty="0" smtClean="0"/>
              <a:t>K porušení právní povinnosti může dojít konáním, nebo-li tzv.  </a:t>
            </a:r>
            <a:r>
              <a:rPr lang="cs-CZ" b="1" dirty="0" err="1" smtClean="0"/>
              <a:t>komisivním</a:t>
            </a:r>
            <a:r>
              <a:rPr lang="cs-CZ" b="1" dirty="0" smtClean="0"/>
              <a:t> jednáním</a:t>
            </a:r>
            <a:r>
              <a:rPr lang="cs-CZ" dirty="0" smtClean="0"/>
              <a:t>, kdy povinný subjekt koná tak, jak konat nemá ( např. prodávající prodá kupujícímu vadný výrobek, který mu může způsobit  škodu apod. ). </a:t>
            </a:r>
          </a:p>
          <a:p>
            <a:pPr eaLnBrk="1" fontAlgn="auto" hangingPunct="1">
              <a:spcAft>
                <a:spcPts val="0"/>
              </a:spcAft>
              <a:buFont typeface="Wingdings 2"/>
              <a:buChar char=""/>
              <a:defRPr/>
            </a:pPr>
            <a:r>
              <a:rPr lang="cs-CZ" dirty="0" smtClean="0"/>
              <a:t>něco nekoná, zdrží se něčeho, zkrátka něco opomene - </a:t>
            </a:r>
            <a:r>
              <a:rPr lang="cs-CZ" b="1" dirty="0" smtClean="0"/>
              <a:t>jednání omisivní.</a:t>
            </a:r>
            <a:r>
              <a:rPr lang="cs-CZ" dirty="0" smtClean="0"/>
              <a:t> V tomto případě se povinný subjekt nechová tak, jak má ( např. kupující nezaplatí kupní cenu, prodávající řádně neoznačí jím prodávané výrobky údaji, jimiž je dle zákona povinen je takto označit atd. ). </a:t>
            </a:r>
          </a:p>
          <a:p>
            <a:pPr eaLnBrk="1" fontAlgn="auto" hangingPunct="1">
              <a:spcAft>
                <a:spcPts val="0"/>
              </a:spcAft>
              <a:buFont typeface="Wingdings 2"/>
              <a:buChar char=""/>
              <a:defRPr/>
            </a:pP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t>Odpovědnost za jiné správní delikty</a:t>
            </a:r>
            <a:endParaRPr lang="cs-CZ" dirty="0"/>
          </a:p>
        </p:txBody>
      </p:sp>
      <p:sp>
        <p:nvSpPr>
          <p:cNvPr id="3" name="Zástupný symbol pro obsah 2"/>
          <p:cNvSpPr>
            <a:spLocks noGrp="1"/>
          </p:cNvSpPr>
          <p:nvPr>
            <p:ph idx="1"/>
          </p:nvPr>
        </p:nvSpPr>
        <p:spPr>
          <a:xfrm>
            <a:off x="304800" y="1554163"/>
            <a:ext cx="8686800" cy="5114925"/>
          </a:xfrm>
        </p:spPr>
        <p:txBody>
          <a:bodyPr>
            <a:normAutofit fontScale="40000" lnSpcReduction="20000"/>
          </a:bodyPr>
          <a:lstStyle/>
          <a:p>
            <a:pPr eaLnBrk="1" fontAlgn="auto" hangingPunct="1">
              <a:spcAft>
                <a:spcPts val="0"/>
              </a:spcAft>
              <a:buFont typeface="Wingdings 2"/>
              <a:buChar char=""/>
              <a:defRPr/>
            </a:pPr>
            <a:r>
              <a:rPr lang="cs-CZ" sz="4500" b="1" dirty="0" smtClean="0"/>
              <a:t>Disciplinární delikty </a:t>
            </a:r>
            <a:r>
              <a:rPr lang="cs-CZ" sz="4500" dirty="0" smtClean="0"/>
              <a:t>upravené normami správního práva realizaci odpovědnostních vztahů v případě porušení zvláštních služebních či členských povinností v organizačním režimu upraveném </a:t>
            </a:r>
            <a:r>
              <a:rPr lang="cs-CZ" sz="4500" dirty="0" err="1" smtClean="0"/>
              <a:t>správněprávními</a:t>
            </a:r>
            <a:r>
              <a:rPr lang="cs-CZ" sz="4500" dirty="0" smtClean="0"/>
              <a:t> normami. Subjektem, který tuto odpovědnost uplatňuje, je příslušný disciplinární orgán.</a:t>
            </a:r>
          </a:p>
          <a:p>
            <a:pPr eaLnBrk="1" fontAlgn="auto" hangingPunct="1">
              <a:spcAft>
                <a:spcPts val="0"/>
              </a:spcAft>
              <a:buFont typeface="Wingdings 2"/>
              <a:buChar char=""/>
              <a:defRPr/>
            </a:pPr>
            <a:r>
              <a:rPr lang="cs-CZ" sz="4500" b="1" dirty="0" smtClean="0"/>
              <a:t>Pořádkové delikty - </a:t>
            </a:r>
            <a:r>
              <a:rPr lang="cs-CZ" sz="4500" dirty="0" smtClean="0"/>
              <a:t>porušení těch právních povinností, které je možné stíhat sankcemi sledujícími zejména věcnou nápravu porušených právních povinností. Samotné porušení právní povinnosti zpravidla tkví v tom,  že povinný subjekt stanovenou povinnost nesplnil vůbec, nebo ji splnil, nikoliv však předepsaným způsobem. Sankci za takový delikt lze ukládat i opakovaně, a to do doby, dokud nebude dosaženo požadovaného účelu.</a:t>
            </a:r>
          </a:p>
          <a:p>
            <a:pPr eaLnBrk="1" fontAlgn="auto" hangingPunct="1">
              <a:spcAft>
                <a:spcPts val="0"/>
              </a:spcAft>
              <a:buFont typeface="Wingdings 2"/>
              <a:buChar char=""/>
              <a:defRPr/>
            </a:pPr>
            <a:r>
              <a:rPr lang="cs-CZ" sz="4500" b="1" dirty="0" smtClean="0"/>
              <a:t>jiné správní delikty fyzických osob -</a:t>
            </a:r>
            <a:r>
              <a:rPr lang="cs-CZ" sz="4500" dirty="0" smtClean="0"/>
              <a:t> fyzické osoby, které nemají status podnikatele. Tato odpovědnost je zpravidla uplatňována vůči pracovníkům veřejnou správou kontrolovaných organizací, někdy však i vůči jinak postaveným fyzickým osobám. Správní orgány tuto odpovědnost uplatňují v souvislosti se svými kontrolními a inspekčními pravomocemi. </a:t>
            </a:r>
            <a:r>
              <a:rPr lang="cs-CZ" sz="4500" b="1" dirty="0" smtClean="0"/>
              <a:t>Kontrolní zjištění rozporu s uloženou povinností.</a:t>
            </a:r>
          </a:p>
          <a:p>
            <a:pPr eaLnBrk="1" fontAlgn="auto" hangingPunct="1">
              <a:spcAft>
                <a:spcPts val="0"/>
              </a:spcAft>
              <a:buFont typeface="Wingdings 2"/>
              <a:buChar char=""/>
              <a:defRPr/>
            </a:pPr>
            <a:r>
              <a:rPr lang="cs-CZ" sz="4500" b="1" dirty="0" smtClean="0"/>
              <a:t>delikty právnických osob a správními delikty podnikatelů</a:t>
            </a:r>
            <a:r>
              <a:rPr lang="cs-CZ" sz="4500" dirty="0" smtClean="0"/>
              <a:t>. V souvislosti se </a:t>
            </a:r>
            <a:r>
              <a:rPr lang="cs-CZ" sz="4500" dirty="0" err="1" smtClean="0"/>
              <a:t>správněprávní</a:t>
            </a:r>
            <a:r>
              <a:rPr lang="cs-CZ" sz="4500" dirty="0" smtClean="0"/>
              <a:t> odpovědností za jiné správní delikty se hovoří i o aplikaci ochranných nebo nápravných opatření.</a:t>
            </a:r>
          </a:p>
          <a:p>
            <a:pPr eaLnBrk="1" fontAlgn="auto" hangingPunct="1">
              <a:spcAft>
                <a:spcPts val="0"/>
              </a:spcAft>
              <a:buFont typeface="Wingdings 2"/>
              <a:buChar char=""/>
              <a:defRPr/>
            </a:pPr>
            <a:endParaRPr lang="cs-CZ" b="1" dirty="0" smtClean="0"/>
          </a:p>
          <a:p>
            <a:pPr eaLnBrk="1" fontAlgn="auto" hangingPunct="1">
              <a:spcAft>
                <a:spcPts val="0"/>
              </a:spcAft>
              <a:buFont typeface="Wingdings 2"/>
              <a:buChar char=""/>
              <a:defRPr/>
            </a:pPr>
            <a:endParaRPr lang="cs-CZ" dirty="0" smtClean="0"/>
          </a:p>
          <a:p>
            <a:pPr eaLnBrk="1" fontAlgn="auto" hangingPunct="1">
              <a:spcAft>
                <a:spcPts val="0"/>
              </a:spcAft>
              <a:buFont typeface="Wingdings 2"/>
              <a:buChar char=""/>
              <a:defRPr/>
            </a:pPr>
            <a:endParaRPr lang="cs-CZ" dirty="0" smtClean="0"/>
          </a:p>
          <a:p>
            <a:pPr eaLnBrk="1" fontAlgn="auto" hangingPunct="1">
              <a:spcAft>
                <a:spcPts val="0"/>
              </a:spcAft>
              <a:buFont typeface="Wingdings 2"/>
              <a:buChar char=""/>
              <a:defRPr/>
            </a:pPr>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t>Česká Obchodní inspekce</a:t>
            </a:r>
            <a:endParaRPr lang="cs-CZ" dirty="0"/>
          </a:p>
        </p:txBody>
      </p:sp>
      <p:sp>
        <p:nvSpPr>
          <p:cNvPr id="33794" name="Zástupný symbol pro obsah 2"/>
          <p:cNvSpPr>
            <a:spLocks noGrp="1"/>
          </p:cNvSpPr>
          <p:nvPr>
            <p:ph idx="1"/>
          </p:nvPr>
        </p:nvSpPr>
        <p:spPr>
          <a:xfrm>
            <a:off x="304800" y="1554163"/>
            <a:ext cx="8686800" cy="5043487"/>
          </a:xfrm>
        </p:spPr>
        <p:txBody>
          <a:bodyPr/>
          <a:lstStyle/>
          <a:p>
            <a:pPr eaLnBrk="1" hangingPunct="1">
              <a:lnSpc>
                <a:spcPct val="80000"/>
              </a:lnSpc>
            </a:pPr>
            <a:r>
              <a:rPr lang="cs-CZ" sz="2000" smtClean="0"/>
              <a:t>Z. 64/1986 Sb., o ČOI - kontrolní činnost vykonává ČOI komplexně s výjimkou kontroly na úseku nezávadnosti krmiv, veterinárních léčiv, prodeje živých zvířat a na úseku potravin a tabákových výrobků.</a:t>
            </a:r>
          </a:p>
          <a:p>
            <a:pPr eaLnBrk="1" hangingPunct="1">
              <a:lnSpc>
                <a:spcPct val="80000"/>
              </a:lnSpc>
            </a:pPr>
            <a:r>
              <a:rPr lang="cs-CZ" sz="2000" smtClean="0"/>
              <a:t> Kontrolu je ČOI oprávněna provádět na základě vlastního podnětu, podnětu jiného správního orgánu, spotřebitele nebo jiné osoby.</a:t>
            </a:r>
          </a:p>
          <a:p>
            <a:pPr eaLnBrk="1" hangingPunct="1">
              <a:lnSpc>
                <a:spcPct val="80000"/>
              </a:lnSpc>
            </a:pPr>
            <a:r>
              <a:rPr lang="cs-CZ" sz="2000" smtClean="0"/>
              <a:t> Zjištěné nedostatky, jejich příčiny a škodlivé následky je kontrolovaná osoba povinna ve stanovené lhůtě odstranit nebo provést neodkladně nezbytná opatření k jejich odstranění a zpětně o tom ČOI informovat (obecná úprava) </a:t>
            </a:r>
          </a:p>
          <a:p>
            <a:pPr eaLnBrk="1" hangingPunct="1">
              <a:lnSpc>
                <a:spcPct val="80000"/>
              </a:lnSpc>
              <a:buFont typeface="Wingdings 2" pitchFamily="18" charset="2"/>
              <a:buNone/>
            </a:pPr>
            <a:r>
              <a:rPr lang="cs-CZ" sz="2000" smtClean="0"/>
              <a:t>	</a:t>
            </a:r>
            <a:r>
              <a:rPr lang="cs-CZ" sz="2000" b="1" smtClean="0"/>
              <a:t>Speciální úprava:</a:t>
            </a:r>
          </a:p>
          <a:p>
            <a:pPr eaLnBrk="1" hangingPunct="1">
              <a:lnSpc>
                <a:spcPct val="80000"/>
              </a:lnSpc>
            </a:pPr>
            <a:r>
              <a:rPr lang="cs-CZ" sz="2000" smtClean="0"/>
              <a:t>Z o ochraně spotřebitele</a:t>
            </a:r>
          </a:p>
          <a:p>
            <a:pPr eaLnBrk="1" hangingPunct="1">
              <a:lnSpc>
                <a:spcPct val="80000"/>
              </a:lnSpc>
            </a:pPr>
            <a:r>
              <a:rPr lang="cs-CZ" sz="2000" smtClean="0"/>
              <a:t>Z. o obalech </a:t>
            </a:r>
          </a:p>
          <a:p>
            <a:pPr eaLnBrk="1" hangingPunct="1">
              <a:lnSpc>
                <a:spcPct val="80000"/>
              </a:lnSpc>
            </a:pPr>
            <a:r>
              <a:rPr lang="cs-CZ" sz="2000" smtClean="0"/>
              <a:t>Z. o technických požadavcích na výrobky</a:t>
            </a:r>
          </a:p>
          <a:p>
            <a:pPr eaLnBrk="1" hangingPunct="1">
              <a:lnSpc>
                <a:spcPct val="80000"/>
              </a:lnSpc>
            </a:pPr>
            <a:r>
              <a:rPr lang="cs-CZ" sz="2000" smtClean="0"/>
              <a:t>Z. o obecné bezpečnosti výrobků</a:t>
            </a:r>
            <a:r>
              <a:rPr lang="cs-CZ" sz="2000" smtClean="0">
                <a:latin typeface="Arial" charset="0"/>
              </a:rPr>
              <a:t> …</a:t>
            </a:r>
          </a:p>
          <a:p>
            <a:pPr eaLnBrk="1" hangingPunct="1">
              <a:lnSpc>
                <a:spcPct val="80000"/>
              </a:lnSpc>
              <a:buFont typeface="Wingdings 2" pitchFamily="18" charset="2"/>
              <a:buNone/>
            </a:pPr>
            <a:endParaRPr lang="cs-CZ" sz="2000" smtClean="0"/>
          </a:p>
          <a:p>
            <a:pPr eaLnBrk="1" hangingPunct="1">
              <a:lnSpc>
                <a:spcPct val="80000"/>
              </a:lnSpc>
            </a:pPr>
            <a:endParaRPr lang="cs-CZ" sz="200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eaLnBrk="1" fontAlgn="auto" hangingPunct="1">
              <a:spcAft>
                <a:spcPts val="0"/>
              </a:spcAft>
              <a:defRPr/>
            </a:pPr>
            <a:r>
              <a:rPr lang="cs-CZ" dirty="0" smtClean="0"/>
              <a:t>STÁTNÍ ZEMĚDĚLSKÁ A POTRAVINÁŘSKÁ INSPEKCE</a:t>
            </a:r>
            <a:endParaRPr lang="cs-CZ" dirty="0"/>
          </a:p>
        </p:txBody>
      </p:sp>
      <p:sp>
        <p:nvSpPr>
          <p:cNvPr id="34818" name="Zástupný symbol pro obsah 2"/>
          <p:cNvSpPr>
            <a:spLocks noGrp="1"/>
          </p:cNvSpPr>
          <p:nvPr>
            <p:ph idx="1"/>
          </p:nvPr>
        </p:nvSpPr>
        <p:spPr/>
        <p:txBody>
          <a:bodyPr/>
          <a:lstStyle/>
          <a:p>
            <a:pPr eaLnBrk="1" hangingPunct="1">
              <a:lnSpc>
                <a:spcPct val="80000"/>
              </a:lnSpc>
            </a:pPr>
            <a:r>
              <a:rPr lang="cs-CZ" sz="2200" smtClean="0"/>
              <a:t>zákon č. 146/2002 Sb., </a:t>
            </a:r>
            <a:r>
              <a:rPr lang="cs-CZ" sz="2200" i="1" smtClean="0"/>
              <a:t>o </a:t>
            </a:r>
            <a:r>
              <a:rPr lang="cs-CZ" sz="2200" smtClean="0"/>
              <a:t>SZPI: kontrola u fyzických a právnických osob. Předmětem této kontroly jsou zemědělské, mydlářské a saponátové výrobky, dále potraviny nebo suroviny určené k jejich výrobě, nebo tabákové výrobky. V rámci prováděné kontroly se SZPI zaměřuje zejména na skutečnosti uvedené v § 3 zákona (obecná úprava).</a:t>
            </a:r>
          </a:p>
          <a:p>
            <a:pPr eaLnBrk="1" hangingPunct="1">
              <a:lnSpc>
                <a:spcPct val="80000"/>
              </a:lnSpc>
              <a:buFont typeface="Wingdings 2" pitchFamily="18" charset="2"/>
              <a:buNone/>
            </a:pPr>
            <a:r>
              <a:rPr lang="cs-CZ" sz="2200" smtClean="0"/>
              <a:t>	</a:t>
            </a:r>
            <a:r>
              <a:rPr lang="cs-CZ" sz="2200" b="1" smtClean="0"/>
              <a:t>Speciální úprava:</a:t>
            </a:r>
          </a:p>
          <a:p>
            <a:pPr eaLnBrk="1" hangingPunct="1">
              <a:lnSpc>
                <a:spcPct val="80000"/>
              </a:lnSpc>
            </a:pPr>
            <a:r>
              <a:rPr lang="cs-CZ" sz="2200" smtClean="0"/>
              <a:t>zákon č.  634/1992 Sb., o ochraně spotřebitele        </a:t>
            </a:r>
          </a:p>
          <a:p>
            <a:pPr eaLnBrk="1" hangingPunct="1">
              <a:lnSpc>
                <a:spcPct val="80000"/>
              </a:lnSpc>
            </a:pPr>
            <a:r>
              <a:rPr lang="cs-CZ" sz="2200" smtClean="0"/>
              <a:t>zákon č. 110/1997 Sb., o potravinách a tabákových výrobcích</a:t>
            </a:r>
          </a:p>
          <a:p>
            <a:pPr eaLnBrk="1" hangingPunct="1">
              <a:lnSpc>
                <a:spcPct val="80000"/>
              </a:lnSpc>
            </a:pPr>
            <a:r>
              <a:rPr lang="cs-CZ" sz="2200" smtClean="0"/>
              <a:t>zákon č. 321/2004 Sb., o vinohradnictví a vinařství</a:t>
            </a:r>
          </a:p>
          <a:p>
            <a:pPr eaLnBrk="1" hangingPunct="1">
              <a:lnSpc>
                <a:spcPct val="80000"/>
              </a:lnSpc>
            </a:pPr>
            <a:r>
              <a:rPr lang="cs-CZ" sz="2200" smtClean="0"/>
              <a:t>Zákon č. 477/2002 Sb., o obalech</a:t>
            </a:r>
            <a:endParaRPr lang="cs-CZ" sz="2200" smtClean="0">
              <a:latin typeface="Arial" charset="0"/>
            </a:endParaRPr>
          </a:p>
          <a:p>
            <a:pPr eaLnBrk="1" hangingPunct="1">
              <a:lnSpc>
                <a:spcPct val="80000"/>
              </a:lnSpc>
            </a:pPr>
            <a:r>
              <a:rPr lang="cs-CZ" sz="2200" smtClean="0"/>
              <a:t>Zákon  č. 61/1997 Sb., o lihu …</a:t>
            </a:r>
          </a:p>
          <a:p>
            <a:pPr eaLnBrk="1" hangingPunct="1">
              <a:lnSpc>
                <a:spcPct val="80000"/>
              </a:lnSpc>
            </a:pPr>
            <a:endParaRPr lang="cs-CZ" sz="220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t>Orgány ochrany veřejného zdraví</a:t>
            </a:r>
            <a:endParaRPr lang="cs-CZ" dirty="0"/>
          </a:p>
        </p:txBody>
      </p:sp>
      <p:sp>
        <p:nvSpPr>
          <p:cNvPr id="35842" name="Zástupný symbol pro obsah 2"/>
          <p:cNvSpPr>
            <a:spLocks noGrp="1"/>
          </p:cNvSpPr>
          <p:nvPr>
            <p:ph idx="1"/>
          </p:nvPr>
        </p:nvSpPr>
        <p:spPr/>
        <p:txBody>
          <a:bodyPr/>
          <a:lstStyle/>
          <a:p>
            <a:pPr eaLnBrk="1" hangingPunct="1"/>
            <a:r>
              <a:rPr lang="cs-CZ" smtClean="0"/>
              <a:t>zákon č. 258/2000 Sb., o ochraně veřejného zdraví (obecně)</a:t>
            </a:r>
          </a:p>
          <a:p>
            <a:pPr eaLnBrk="1" hangingPunct="1">
              <a:buFont typeface="Wingdings 2" pitchFamily="18" charset="2"/>
              <a:buNone/>
            </a:pPr>
            <a:r>
              <a:rPr lang="cs-CZ" smtClean="0"/>
              <a:t>	</a:t>
            </a:r>
            <a:r>
              <a:rPr lang="cs-CZ" b="1" smtClean="0"/>
              <a:t>Speciální úprava:</a:t>
            </a:r>
          </a:p>
          <a:p>
            <a:pPr eaLnBrk="1" hangingPunct="1"/>
            <a:r>
              <a:rPr lang="cs-CZ" smtClean="0"/>
              <a:t>Zákon o ochraně spotřebitele</a:t>
            </a:r>
          </a:p>
          <a:p>
            <a:pPr eaLnBrk="1" hangingPunct="1"/>
            <a:r>
              <a:rPr lang="cs-CZ" smtClean="0"/>
              <a:t>Zákon o potravinách</a:t>
            </a:r>
          </a:p>
          <a:p>
            <a:pPr eaLnBrk="1" hangingPunct="1"/>
            <a:r>
              <a:rPr lang="cs-CZ" smtClean="0"/>
              <a:t>Zákon č. 120/2002 Sb., o biocidních přípravcích……</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t>Některé další kontrolní orgány</a:t>
            </a:r>
            <a:endParaRPr lang="cs-CZ" dirty="0"/>
          </a:p>
        </p:txBody>
      </p:sp>
      <p:sp>
        <p:nvSpPr>
          <p:cNvPr id="3" name="Zástupný symbol pro obsah 2"/>
          <p:cNvSpPr>
            <a:spLocks noGrp="1"/>
          </p:cNvSpPr>
          <p:nvPr>
            <p:ph idx="1"/>
          </p:nvPr>
        </p:nvSpPr>
        <p:spPr/>
        <p:txBody>
          <a:bodyPr>
            <a:normAutofit lnSpcReduction="10000"/>
          </a:bodyPr>
          <a:lstStyle/>
          <a:p>
            <a:pPr eaLnBrk="1" fontAlgn="auto" hangingPunct="1">
              <a:spcAft>
                <a:spcPts val="0"/>
              </a:spcAft>
              <a:buFont typeface="Wingdings 2"/>
              <a:buChar char=""/>
              <a:defRPr/>
            </a:pPr>
            <a:r>
              <a:rPr lang="cs-CZ" dirty="0" smtClean="0"/>
              <a:t> </a:t>
            </a:r>
            <a:r>
              <a:rPr lang="cs-CZ" b="1" dirty="0" smtClean="0"/>
              <a:t>Živnostenské úřady</a:t>
            </a:r>
            <a:r>
              <a:rPr lang="cs-CZ" dirty="0" smtClean="0"/>
              <a:t> dle z. č. 570/1991 Sb., </a:t>
            </a:r>
            <a:r>
              <a:rPr lang="cs-CZ" i="1" dirty="0" smtClean="0"/>
              <a:t>o živnostenských úřadech: </a:t>
            </a:r>
            <a:r>
              <a:rPr lang="cs-CZ" dirty="0" smtClean="0"/>
              <a:t>Obecní živnostenské úřady vykonávají činnosti v rozsahu stanoveném např. zákonem č. 455/1991 Sb., </a:t>
            </a:r>
            <a:r>
              <a:rPr lang="cs-CZ" i="1" dirty="0" smtClean="0"/>
              <a:t>o živnostenském podnikání.</a:t>
            </a:r>
            <a:r>
              <a:rPr lang="cs-CZ" dirty="0" smtClean="0"/>
              <a:t> </a:t>
            </a:r>
          </a:p>
          <a:p>
            <a:pPr eaLnBrk="1" fontAlgn="auto" hangingPunct="1">
              <a:spcAft>
                <a:spcPts val="0"/>
              </a:spcAft>
              <a:buFont typeface="Wingdings 2"/>
              <a:buChar char=""/>
              <a:defRPr/>
            </a:pPr>
            <a:r>
              <a:rPr lang="cs-CZ" b="1" dirty="0" smtClean="0"/>
              <a:t>celní úřady</a:t>
            </a:r>
            <a:r>
              <a:rPr lang="cs-CZ" dirty="0" smtClean="0"/>
              <a:t>; </a:t>
            </a:r>
            <a:r>
              <a:rPr lang="cs-CZ" b="1" dirty="0" smtClean="0"/>
              <a:t>orgány veterinární správy;</a:t>
            </a:r>
            <a:r>
              <a:rPr lang="cs-CZ" dirty="0" smtClean="0"/>
              <a:t> </a:t>
            </a:r>
            <a:r>
              <a:rPr lang="cs-CZ" b="1" dirty="0" smtClean="0"/>
              <a:t>Úřad pro technickou normalizaci, metrologii a státní zkušebnictví; Úřad pro ochranu hospodářské soutěže </a:t>
            </a:r>
            <a:r>
              <a:rPr lang="cs-CZ" dirty="0" smtClean="0"/>
              <a:t>a další.</a:t>
            </a:r>
          </a:p>
          <a:p>
            <a:pPr eaLnBrk="1" fontAlgn="auto" hangingPunct="1">
              <a:spcAft>
                <a:spcPts val="0"/>
              </a:spcAft>
              <a:buFont typeface="Wingdings 2"/>
              <a:buChar char=""/>
              <a:defRPr/>
            </a:pPr>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t>Trestněprávní odpovědnost</a:t>
            </a:r>
            <a:endParaRPr lang="cs-CZ" dirty="0"/>
          </a:p>
        </p:txBody>
      </p:sp>
      <p:sp>
        <p:nvSpPr>
          <p:cNvPr id="37890" name="Zástupný symbol pro obsah 2"/>
          <p:cNvSpPr>
            <a:spLocks noGrp="1"/>
          </p:cNvSpPr>
          <p:nvPr>
            <p:ph idx="1"/>
          </p:nvPr>
        </p:nvSpPr>
        <p:spPr/>
        <p:txBody>
          <a:bodyPr/>
          <a:lstStyle/>
          <a:p>
            <a:pPr eaLnBrk="1" hangingPunct="1"/>
            <a:r>
              <a:rPr lang="cs-CZ" smtClean="0"/>
              <a:t>Ublížení na zdraví: §§145 – 148 TZ</a:t>
            </a:r>
          </a:p>
          <a:p>
            <a:pPr eaLnBrk="1" hangingPunct="1"/>
            <a:r>
              <a:rPr lang="cs-CZ" smtClean="0"/>
              <a:t>Ohrožování zdraví závadnými potravinami a jinými předměty : §§ 156 – 157 TZ</a:t>
            </a:r>
          </a:p>
          <a:p>
            <a:pPr eaLnBrk="1" hangingPunct="1"/>
            <a:r>
              <a:rPr lang="cs-CZ" smtClean="0"/>
              <a:t>Podvod: § 209 a násl.TZ</a:t>
            </a:r>
          </a:p>
          <a:p>
            <a:pPr eaLnBrk="1" hangingPunct="1"/>
            <a:r>
              <a:rPr lang="cs-CZ" smtClean="0"/>
              <a:t>Neoprávněné podnikání: § 251 TZ</a:t>
            </a:r>
          </a:p>
          <a:p>
            <a:pPr eaLnBrk="1" hangingPunct="1"/>
            <a:r>
              <a:rPr lang="cs-CZ" smtClean="0"/>
              <a:t>Porušení předpisů o oběhu zboží ve styku s cizinou: §§ 261 a násl. TZ a další… </a:t>
            </a:r>
          </a:p>
          <a:p>
            <a:pPr eaLnBrk="1" hangingPunct="1"/>
            <a:endParaRPr lang="cs-CZ"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eaLnBrk="1" fontAlgn="auto" hangingPunct="1">
              <a:spcAft>
                <a:spcPts val="0"/>
              </a:spcAft>
              <a:defRPr/>
            </a:pPr>
            <a:r>
              <a:rPr lang="cs-CZ" dirty="0" smtClean="0"/>
              <a:t>§ 253 TZ: Poškozování spotřebitele</a:t>
            </a:r>
            <a:br>
              <a:rPr lang="cs-CZ" dirty="0" smtClean="0"/>
            </a:br>
            <a:endParaRPr lang="cs-CZ" dirty="0"/>
          </a:p>
        </p:txBody>
      </p:sp>
      <p:sp>
        <p:nvSpPr>
          <p:cNvPr id="3" name="Zástupný symbol pro obsah 2"/>
          <p:cNvSpPr>
            <a:spLocks noGrp="1"/>
          </p:cNvSpPr>
          <p:nvPr>
            <p:ph idx="1"/>
          </p:nvPr>
        </p:nvSpPr>
        <p:spPr/>
        <p:txBody>
          <a:bodyPr>
            <a:normAutofit fontScale="55000" lnSpcReduction="20000"/>
          </a:bodyPr>
          <a:lstStyle/>
          <a:p>
            <a:pPr eaLnBrk="1" fontAlgn="auto" hangingPunct="1">
              <a:spcAft>
                <a:spcPts val="0"/>
              </a:spcAft>
              <a:buFont typeface="Wingdings 2"/>
              <a:buChar char=""/>
              <a:defRPr/>
            </a:pPr>
            <a:r>
              <a:rPr lang="cs-CZ" b="1" dirty="0" smtClean="0"/>
              <a:t>(1) Kdo na cizím majetku způsobí škodu nikoli nepatrnou tím, že poškozuje spotřebitele zejména tím, že je šidí na jakosti, množství nebo hmotnosti zboží, nebo kdo uvede ve větším rozsahu na trh výrobky, práce nebo služby a zatají přitom jejich podstatné vady, bude potrestán odnětím svobody až na jeden rok, zákazem činnosti nebo propadnutím věci nebo jiné majetkové hodnoty.</a:t>
            </a:r>
          </a:p>
          <a:p>
            <a:pPr eaLnBrk="1" fontAlgn="auto" hangingPunct="1">
              <a:spcAft>
                <a:spcPts val="0"/>
              </a:spcAft>
              <a:buFont typeface="Wingdings 2"/>
              <a:buNone/>
              <a:defRPr/>
            </a:pPr>
            <a:r>
              <a:rPr lang="cs-CZ" b="1" dirty="0" smtClean="0"/>
              <a:t/>
            </a:r>
            <a:br>
              <a:rPr lang="cs-CZ" b="1" dirty="0" smtClean="0"/>
            </a:br>
            <a:r>
              <a:rPr lang="cs-CZ" b="1" dirty="0" smtClean="0"/>
              <a:t>(2) Odnětím svobody až na pět let nebo peněžitým trestem bude pachatel potrestán,</a:t>
            </a:r>
            <a:br>
              <a:rPr lang="cs-CZ" b="1" dirty="0" smtClean="0"/>
            </a:br>
            <a:r>
              <a:rPr lang="cs-CZ" b="1" dirty="0" smtClean="0"/>
              <a:t>a) spáchá-li čin uvedený v odstavci 1 jako člen organizované skupiny,</a:t>
            </a:r>
            <a:br>
              <a:rPr lang="cs-CZ" b="1" dirty="0" smtClean="0"/>
            </a:br>
            <a:r>
              <a:rPr lang="cs-CZ" b="1" dirty="0" smtClean="0"/>
              <a:t>b) získá-li takovým činem pro sebe nebo pro jiného značný prospěch, nebo</a:t>
            </a:r>
            <a:br>
              <a:rPr lang="cs-CZ" b="1" dirty="0" smtClean="0"/>
            </a:br>
            <a:r>
              <a:rPr lang="cs-CZ" b="1" dirty="0" smtClean="0"/>
              <a:t>c) byl-li pro takový čin v posledních pěti letech odsouzen nebo z výkonu trestu odnětí svobody uloženého za takový čin propuštěn.</a:t>
            </a:r>
            <a:br>
              <a:rPr lang="cs-CZ" b="1" dirty="0" smtClean="0"/>
            </a:br>
            <a:endParaRPr lang="cs-CZ" b="1" dirty="0" smtClean="0"/>
          </a:p>
          <a:p>
            <a:pPr eaLnBrk="1" fontAlgn="auto" hangingPunct="1">
              <a:spcAft>
                <a:spcPts val="0"/>
              </a:spcAft>
              <a:buFont typeface="Wingdings 2"/>
              <a:buNone/>
              <a:defRPr/>
            </a:pPr>
            <a:r>
              <a:rPr lang="cs-CZ" b="1" dirty="0" smtClean="0"/>
              <a:t>	(3) Odnětím svobody na dvě léta až osm let bude pachatel potrestán, získá-li činem uvedeným v odstavci 1 pro sebe nebo pro jiného prospěch velkého rozsahu.</a:t>
            </a:r>
            <a:br>
              <a:rPr lang="cs-CZ" b="1" dirty="0" smtClean="0"/>
            </a:br>
            <a:endParaRPr lang="cs-CZ"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eaLnBrk="1" fontAlgn="auto" hangingPunct="1">
              <a:spcAft>
                <a:spcPts val="0"/>
              </a:spcAft>
              <a:defRPr/>
            </a:pPr>
            <a:r>
              <a:rPr lang="cs-CZ" dirty="0" smtClean="0"/>
              <a:t>§ 248 TZ: Porušení předpisů o pravidlech hospodářské soutěže</a:t>
            </a:r>
            <a:br>
              <a:rPr lang="cs-CZ" dirty="0" smtClean="0"/>
            </a:br>
            <a:endParaRPr lang="cs-CZ" dirty="0"/>
          </a:p>
        </p:txBody>
      </p:sp>
      <p:sp>
        <p:nvSpPr>
          <p:cNvPr id="3" name="Zástupný symbol pro obsah 2"/>
          <p:cNvSpPr>
            <a:spLocks noGrp="1"/>
          </p:cNvSpPr>
          <p:nvPr>
            <p:ph idx="1"/>
          </p:nvPr>
        </p:nvSpPr>
        <p:spPr/>
        <p:txBody>
          <a:bodyPr>
            <a:normAutofit fontScale="55000" lnSpcReduction="20000"/>
          </a:bodyPr>
          <a:lstStyle/>
          <a:p>
            <a:pPr eaLnBrk="1" fontAlgn="auto" hangingPunct="1">
              <a:spcAft>
                <a:spcPts val="0"/>
              </a:spcAft>
              <a:buFont typeface="Wingdings 2"/>
              <a:buChar char=""/>
              <a:defRPr/>
            </a:pPr>
            <a:r>
              <a:rPr lang="cs-CZ" dirty="0" smtClean="0"/>
              <a:t>(</a:t>
            </a:r>
            <a:r>
              <a:rPr lang="cs-CZ" b="1" dirty="0" smtClean="0"/>
              <a:t>1) Kdo poruší jiný právní předpis o </a:t>
            </a:r>
            <a:r>
              <a:rPr lang="cs-CZ" b="1" dirty="0" err="1" smtClean="0"/>
              <a:t>nekalé</a:t>
            </a:r>
            <a:r>
              <a:rPr lang="cs-CZ" b="1" dirty="0" smtClean="0"/>
              <a:t> soutěži tím, že se při účasti v hospodářské soutěži dopustí</a:t>
            </a:r>
            <a:br>
              <a:rPr lang="cs-CZ" b="1" dirty="0" smtClean="0"/>
            </a:br>
            <a:r>
              <a:rPr lang="cs-CZ" b="1" dirty="0" smtClean="0"/>
              <a:t>a) klamavé reklamy,</a:t>
            </a:r>
            <a:br>
              <a:rPr lang="cs-CZ" b="1" dirty="0" smtClean="0"/>
            </a:br>
            <a:r>
              <a:rPr lang="cs-CZ" b="1" dirty="0" smtClean="0"/>
              <a:t>b) klamavého označování zboží a služeb,</a:t>
            </a:r>
            <a:br>
              <a:rPr lang="cs-CZ" b="1" dirty="0" smtClean="0"/>
            </a:br>
            <a:r>
              <a:rPr lang="cs-CZ" b="1" dirty="0" smtClean="0"/>
              <a:t>c) vyvolávání nebezpečí záměny,</a:t>
            </a:r>
            <a:br>
              <a:rPr lang="cs-CZ" b="1" dirty="0" smtClean="0"/>
            </a:br>
            <a:r>
              <a:rPr lang="cs-CZ" b="1" dirty="0" smtClean="0"/>
              <a:t>d) parazitování na pověsti podniku, výrobků či služeb jiného soutěžitele,</a:t>
            </a:r>
            <a:br>
              <a:rPr lang="cs-CZ" b="1" dirty="0" smtClean="0"/>
            </a:br>
            <a:r>
              <a:rPr lang="cs-CZ" b="1" dirty="0" smtClean="0"/>
              <a:t>e) podplácení,</a:t>
            </a:r>
            <a:br>
              <a:rPr lang="cs-CZ" b="1" dirty="0" smtClean="0"/>
            </a:br>
            <a:r>
              <a:rPr lang="cs-CZ" b="1" dirty="0" smtClean="0"/>
              <a:t>f) zlehčování,</a:t>
            </a:r>
            <a:br>
              <a:rPr lang="cs-CZ" b="1" dirty="0" smtClean="0"/>
            </a:br>
            <a:r>
              <a:rPr lang="cs-CZ" b="1" dirty="0" smtClean="0"/>
              <a:t>g) srovnávací reklamy,</a:t>
            </a:r>
            <a:br>
              <a:rPr lang="cs-CZ" b="1" dirty="0" smtClean="0"/>
            </a:br>
            <a:r>
              <a:rPr lang="cs-CZ" b="1" dirty="0" smtClean="0"/>
              <a:t>h) porušování obchodního tajemství, nebo</a:t>
            </a:r>
            <a:br>
              <a:rPr lang="cs-CZ" b="1" dirty="0" smtClean="0"/>
            </a:br>
            <a:r>
              <a:rPr lang="cs-CZ" b="1" dirty="0" smtClean="0"/>
              <a:t>i) ohrožování zdraví spotřebitelů a životního prostředí,</a:t>
            </a:r>
          </a:p>
          <a:p>
            <a:pPr eaLnBrk="1" fontAlgn="auto" hangingPunct="1">
              <a:spcAft>
                <a:spcPts val="0"/>
              </a:spcAft>
              <a:buFont typeface="Wingdings 2"/>
              <a:buNone/>
              <a:defRPr/>
            </a:pPr>
            <a:r>
              <a:rPr lang="cs-CZ" b="1" dirty="0" smtClean="0"/>
              <a:t/>
            </a:r>
            <a:br>
              <a:rPr lang="cs-CZ" b="1" dirty="0" smtClean="0"/>
            </a:br>
            <a:r>
              <a:rPr lang="cs-CZ" b="1" dirty="0" smtClean="0"/>
              <a:t>a způsobí tím ve větším rozsahu újmu jiným soutěžitelům nebo spotřebitelům nebo opatří tím sobě nebo jinému ve větším rozsahu neoprávněné výhody, bude potrestán odnětím svobody až na tři léta, zákazem činnosti nebo propadnutím věci nebo jiné majetkové hodnoty…</a:t>
            </a:r>
            <a:br>
              <a:rPr lang="cs-CZ" b="1" dirty="0" smtClean="0"/>
            </a:br>
            <a:endParaRPr lang="cs-CZ"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t>Ostatní prostředky vynutitelnosti</a:t>
            </a:r>
            <a:endParaRPr lang="cs-CZ" dirty="0"/>
          </a:p>
        </p:txBody>
      </p:sp>
      <p:sp>
        <p:nvSpPr>
          <p:cNvPr id="40962" name="Zástupný symbol pro obsah 2"/>
          <p:cNvSpPr>
            <a:spLocks noGrp="1"/>
          </p:cNvSpPr>
          <p:nvPr>
            <p:ph idx="1"/>
          </p:nvPr>
        </p:nvSpPr>
        <p:spPr>
          <a:xfrm>
            <a:off x="304800" y="1268413"/>
            <a:ext cx="8659813" cy="5589587"/>
          </a:xfrm>
        </p:spPr>
        <p:txBody>
          <a:bodyPr/>
          <a:lstStyle/>
          <a:p>
            <a:pPr eaLnBrk="1" hangingPunct="1"/>
            <a:r>
              <a:rPr lang="cs-CZ" sz="2800" smtClean="0"/>
              <a:t>Soudy obecné + správní soudnictví</a:t>
            </a:r>
            <a:endParaRPr lang="cs-CZ" sz="2800" smtClean="0">
              <a:latin typeface="Arial" charset="0"/>
            </a:endParaRPr>
          </a:p>
          <a:p>
            <a:pPr eaLnBrk="1" hangingPunct="1"/>
            <a:r>
              <a:rPr lang="cs-CZ" sz="2800" smtClean="0">
                <a:latin typeface="Arial" charset="0"/>
              </a:rPr>
              <a:t>Ochrana vlastnického práva, právo na spravedlivý proces, ochrana zdraví …</a:t>
            </a:r>
          </a:p>
          <a:p>
            <a:pPr eaLnBrk="1" hangingPunct="1"/>
            <a:r>
              <a:rPr lang="cs-CZ" sz="2800" smtClean="0"/>
              <a:t>Ústavní soud + SDEU/ESD, ESLP</a:t>
            </a:r>
          </a:p>
          <a:p>
            <a:pPr eaLnBrk="1" hangingPunct="1"/>
            <a:r>
              <a:rPr lang="cs-CZ" sz="2800" smtClean="0"/>
              <a:t>Veřejný ochránce práv</a:t>
            </a:r>
          </a:p>
          <a:p>
            <a:pPr eaLnBrk="1" hangingPunct="1"/>
            <a:r>
              <a:rPr lang="cs-CZ" sz="2800" smtClean="0"/>
              <a:t>Účast veřejnosti + právo na informace…</a:t>
            </a:r>
            <a:endParaRPr lang="cs-CZ" sz="2800" smtClean="0">
              <a:latin typeface="Arial" charset="0"/>
            </a:endParaRPr>
          </a:p>
          <a:p>
            <a:pPr eaLnBrk="1" hangingPunct="1"/>
            <a:r>
              <a:rPr lang="cs-CZ" sz="2800" smtClean="0">
                <a:latin typeface="Arial" charset="0"/>
              </a:rPr>
              <a:t>Z. 257/2000 Sb., o Probační a mediační službě (</a:t>
            </a:r>
            <a:r>
              <a:rPr lang="cs-CZ" sz="2800" smtClean="0"/>
              <a:t>probace a mediace ve věcech projednávaných v trestním řízení), věci netrestní??? - </a:t>
            </a:r>
            <a:r>
              <a:rPr lang="cs-CZ" sz="2000" smtClean="0">
                <a:latin typeface="Arial" charset="0"/>
              </a:rPr>
              <a:t>viz </a:t>
            </a:r>
            <a:r>
              <a:rPr lang="cs-CZ" sz="2000" smtClean="0"/>
              <a:t>čl. 12 směrnice Evropského parlamentu a Rady 2008/52/ES ze dne 21. května 2008 o některých aspektech mediace v občanských a obchodních věcech.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eaLnBrk="1" fontAlgn="auto" hangingPunct="1">
              <a:spcAft>
                <a:spcPts val="0"/>
              </a:spcAft>
              <a:defRPr/>
            </a:pPr>
            <a:r>
              <a:rPr lang="cs-CZ" dirty="0" smtClean="0"/>
              <a:t>Prvky zaviněného porušení právní povinnosti</a:t>
            </a:r>
            <a:endParaRPr lang="cs-CZ" dirty="0"/>
          </a:p>
        </p:txBody>
      </p:sp>
      <p:sp>
        <p:nvSpPr>
          <p:cNvPr id="3" name="Zástupný symbol pro obsah 2"/>
          <p:cNvSpPr>
            <a:spLocks noGrp="1"/>
          </p:cNvSpPr>
          <p:nvPr>
            <p:ph idx="1"/>
          </p:nvPr>
        </p:nvSpPr>
        <p:spPr>
          <a:xfrm>
            <a:off x="304800" y="1554163"/>
            <a:ext cx="8686800" cy="5043487"/>
          </a:xfrm>
        </p:spPr>
        <p:txBody>
          <a:bodyPr>
            <a:normAutofit fontScale="77500" lnSpcReduction="20000"/>
          </a:bodyPr>
          <a:lstStyle/>
          <a:p>
            <a:pPr eaLnBrk="1" fontAlgn="auto" hangingPunct="1">
              <a:spcAft>
                <a:spcPts val="0"/>
              </a:spcAft>
              <a:buFont typeface="Wingdings 2"/>
              <a:buChar char=""/>
              <a:defRPr/>
            </a:pPr>
            <a:r>
              <a:rPr lang="cs-CZ" b="1" dirty="0" smtClean="0"/>
              <a:t>objekt deliktu </a:t>
            </a:r>
            <a:r>
              <a:rPr lang="cs-CZ" dirty="0" smtClean="0"/>
              <a:t>(právem chráněný zájem)</a:t>
            </a:r>
          </a:p>
          <a:p>
            <a:pPr eaLnBrk="1" fontAlgn="auto" hangingPunct="1">
              <a:spcAft>
                <a:spcPts val="0"/>
              </a:spcAft>
              <a:buFont typeface="Wingdings 2"/>
              <a:buChar char=""/>
              <a:defRPr/>
            </a:pPr>
            <a:r>
              <a:rPr lang="cs-CZ" b="1" dirty="0" smtClean="0"/>
              <a:t>subjekt deliktu</a:t>
            </a:r>
          </a:p>
          <a:p>
            <a:pPr eaLnBrk="1" fontAlgn="auto" hangingPunct="1">
              <a:spcAft>
                <a:spcPts val="0"/>
              </a:spcAft>
              <a:buFont typeface="Wingdings 2"/>
              <a:buChar char=""/>
              <a:defRPr/>
            </a:pPr>
            <a:r>
              <a:rPr lang="cs-CZ" b="1" dirty="0" smtClean="0"/>
              <a:t>objektivní stránka deliktu</a:t>
            </a:r>
            <a:r>
              <a:rPr lang="cs-CZ" dirty="0" smtClean="0"/>
              <a:t>: protiprávní jednání,    </a:t>
            </a:r>
          </a:p>
          <a:p>
            <a:pPr eaLnBrk="1" fontAlgn="auto" hangingPunct="1">
              <a:spcAft>
                <a:spcPts val="0"/>
              </a:spcAft>
              <a:buFont typeface="Wingdings 2"/>
              <a:buNone/>
              <a:defRPr/>
            </a:pPr>
            <a:r>
              <a:rPr lang="cs-CZ" dirty="0" smtClean="0"/>
              <a:t>	škodlivý následek tohoto jednání,</a:t>
            </a:r>
          </a:p>
          <a:p>
            <a:pPr eaLnBrk="1" fontAlgn="auto" hangingPunct="1">
              <a:spcAft>
                <a:spcPts val="0"/>
              </a:spcAft>
              <a:buFont typeface="Wingdings 2"/>
              <a:buNone/>
              <a:defRPr/>
            </a:pPr>
            <a:r>
              <a:rPr lang="cs-CZ" dirty="0" smtClean="0"/>
              <a:t>	příčinná souvislost ( kauzální nexus ) mezi protiprávním jednáním a škodlivým následkem</a:t>
            </a:r>
          </a:p>
          <a:p>
            <a:pPr eaLnBrk="1" fontAlgn="auto" hangingPunct="1">
              <a:spcAft>
                <a:spcPts val="0"/>
              </a:spcAft>
              <a:buFont typeface="Wingdings 2"/>
              <a:buChar char=""/>
              <a:defRPr/>
            </a:pPr>
            <a:r>
              <a:rPr lang="cs-CZ" b="1" dirty="0" smtClean="0"/>
              <a:t>subjektivní stránka deliktu</a:t>
            </a:r>
            <a:r>
              <a:rPr lang="cs-CZ" dirty="0" smtClean="0"/>
              <a:t>:zavinění:</a:t>
            </a:r>
            <a:endParaRPr lang="cs-CZ" sz="3600" dirty="0" smtClean="0"/>
          </a:p>
          <a:p>
            <a:pPr eaLnBrk="1" fontAlgn="auto" hangingPunct="1">
              <a:spcAft>
                <a:spcPts val="0"/>
              </a:spcAft>
              <a:buFont typeface="Wingdings 2"/>
              <a:buNone/>
              <a:defRPr/>
            </a:pPr>
            <a:r>
              <a:rPr lang="cs-CZ" dirty="0" smtClean="0"/>
              <a:t>	úmyslné (dolózní)</a:t>
            </a:r>
            <a:endParaRPr lang="cs-CZ" sz="3600" dirty="0" smtClean="0"/>
          </a:p>
          <a:p>
            <a:pPr lvl="1" eaLnBrk="1" fontAlgn="auto" hangingPunct="1">
              <a:spcAft>
                <a:spcPts val="0"/>
              </a:spcAft>
              <a:buFont typeface="Wingdings 2"/>
              <a:buChar char=""/>
              <a:defRPr/>
            </a:pPr>
            <a:r>
              <a:rPr lang="cs-CZ" dirty="0" smtClean="0"/>
              <a:t>úmysl přímý ( dolus </a:t>
            </a:r>
            <a:r>
              <a:rPr lang="cs-CZ" dirty="0" err="1" smtClean="0"/>
              <a:t>direktus</a:t>
            </a:r>
            <a:r>
              <a:rPr lang="cs-CZ" dirty="0" smtClean="0"/>
              <a:t> )</a:t>
            </a:r>
            <a:endParaRPr lang="cs-CZ" sz="3200" dirty="0" smtClean="0"/>
          </a:p>
          <a:p>
            <a:pPr lvl="1" eaLnBrk="1" fontAlgn="auto" hangingPunct="1">
              <a:spcAft>
                <a:spcPts val="0"/>
              </a:spcAft>
              <a:buFont typeface="Wingdings 2"/>
              <a:buChar char=""/>
              <a:defRPr/>
            </a:pPr>
            <a:r>
              <a:rPr lang="cs-CZ" dirty="0" smtClean="0"/>
              <a:t>úmysl nepřímý ( dolus </a:t>
            </a:r>
            <a:r>
              <a:rPr lang="cs-CZ" dirty="0" err="1" smtClean="0"/>
              <a:t>indirectus</a:t>
            </a:r>
            <a:r>
              <a:rPr lang="cs-CZ" dirty="0" smtClean="0"/>
              <a:t>, </a:t>
            </a:r>
            <a:r>
              <a:rPr lang="cs-CZ" dirty="0" err="1" smtClean="0"/>
              <a:t>eventualis</a:t>
            </a:r>
            <a:r>
              <a:rPr lang="cs-CZ" dirty="0" smtClean="0"/>
              <a:t> </a:t>
            </a:r>
            <a:endParaRPr lang="cs-CZ" sz="3200" dirty="0" smtClean="0"/>
          </a:p>
          <a:p>
            <a:pPr eaLnBrk="1" fontAlgn="auto" hangingPunct="1">
              <a:spcAft>
                <a:spcPts val="0"/>
              </a:spcAft>
              <a:buFont typeface="Wingdings 2"/>
              <a:buNone/>
              <a:defRPr/>
            </a:pPr>
            <a:r>
              <a:rPr lang="cs-CZ" sz="3600" dirty="0" smtClean="0"/>
              <a:t>	</a:t>
            </a:r>
            <a:r>
              <a:rPr lang="cs-CZ" dirty="0" smtClean="0"/>
              <a:t>z nedbalosti (kulpózní)</a:t>
            </a:r>
            <a:endParaRPr lang="cs-CZ" sz="3600" dirty="0" smtClean="0"/>
          </a:p>
          <a:p>
            <a:pPr lvl="1" eaLnBrk="1" fontAlgn="auto" hangingPunct="1">
              <a:spcAft>
                <a:spcPts val="0"/>
              </a:spcAft>
              <a:buFont typeface="Wingdings 2"/>
              <a:buChar char=""/>
              <a:defRPr/>
            </a:pPr>
            <a:r>
              <a:rPr lang="cs-CZ" dirty="0" smtClean="0"/>
              <a:t>nedbalost vědomá (</a:t>
            </a:r>
            <a:r>
              <a:rPr lang="cs-CZ" dirty="0" err="1" smtClean="0"/>
              <a:t>luxuria</a:t>
            </a:r>
            <a:r>
              <a:rPr lang="cs-CZ" dirty="0" smtClean="0"/>
              <a:t>)</a:t>
            </a:r>
            <a:endParaRPr lang="cs-CZ" sz="3200" dirty="0" smtClean="0"/>
          </a:p>
          <a:p>
            <a:pPr lvl="1" eaLnBrk="1" fontAlgn="auto" hangingPunct="1">
              <a:spcAft>
                <a:spcPts val="0"/>
              </a:spcAft>
              <a:buFont typeface="Wingdings 2"/>
              <a:buChar char=""/>
              <a:defRPr/>
            </a:pPr>
            <a:r>
              <a:rPr lang="cs-CZ" dirty="0" smtClean="0"/>
              <a:t>nedbalost nevědomá (</a:t>
            </a:r>
            <a:r>
              <a:rPr lang="cs-CZ" dirty="0" err="1" smtClean="0"/>
              <a:t>negligentia</a:t>
            </a:r>
            <a:r>
              <a:rPr lang="cs-CZ" dirty="0" smtClean="0"/>
              <a:t>)</a:t>
            </a:r>
            <a:endParaRPr lang="cs-CZ" sz="3200" dirty="0" smtClean="0"/>
          </a:p>
          <a:p>
            <a:pPr eaLnBrk="1" fontAlgn="auto" hangingPunct="1">
              <a:spcAft>
                <a:spcPts val="0"/>
              </a:spcAft>
              <a:buFont typeface="Wingdings 2"/>
              <a:buChar char=""/>
              <a:defRPr/>
            </a:pPr>
            <a:endParaRPr lang="cs-CZ" dirty="0" smtClean="0"/>
          </a:p>
          <a:p>
            <a:pPr eaLnBrk="1" fontAlgn="auto" hangingPunct="1">
              <a:spcAft>
                <a:spcPts val="0"/>
              </a:spcAft>
              <a:buFont typeface="Wingdings 2"/>
              <a:buChar char=""/>
              <a:defRPr/>
            </a:pP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t>Odpovědnostní vztahy</a:t>
            </a:r>
            <a:endParaRPr lang="cs-CZ" dirty="0"/>
          </a:p>
        </p:txBody>
      </p:sp>
      <p:sp>
        <p:nvSpPr>
          <p:cNvPr id="16386" name="Zástupný symbol pro obsah 2"/>
          <p:cNvSpPr>
            <a:spLocks noGrp="1"/>
          </p:cNvSpPr>
          <p:nvPr>
            <p:ph idx="1"/>
          </p:nvPr>
        </p:nvSpPr>
        <p:spPr/>
        <p:txBody>
          <a:bodyPr/>
          <a:lstStyle/>
          <a:p>
            <a:pPr eaLnBrk="1" hangingPunct="1">
              <a:lnSpc>
                <a:spcPct val="80000"/>
              </a:lnSpc>
            </a:pPr>
            <a:r>
              <a:rPr lang="cs-CZ" sz="3000" smtClean="0"/>
              <a:t>odpovědnost trestněprávní (odpovědnost za trestný čin),</a:t>
            </a:r>
          </a:p>
          <a:p>
            <a:pPr eaLnBrk="1" hangingPunct="1">
              <a:lnSpc>
                <a:spcPct val="80000"/>
              </a:lnSpc>
            </a:pPr>
            <a:r>
              <a:rPr lang="cs-CZ" sz="3000" smtClean="0"/>
              <a:t>odpovědnost správněprávní (odpovědnost za správní delikt),</a:t>
            </a:r>
          </a:p>
          <a:p>
            <a:pPr eaLnBrk="1" hangingPunct="1">
              <a:lnSpc>
                <a:spcPct val="80000"/>
              </a:lnSpc>
            </a:pPr>
            <a:r>
              <a:rPr lang="cs-CZ" sz="3000" smtClean="0"/>
              <a:t>odpovědnost soukromoprávní (odpovědnost za soukromoprávní delikt)</a:t>
            </a:r>
          </a:p>
          <a:p>
            <a:pPr eaLnBrk="1" hangingPunct="1">
              <a:lnSpc>
                <a:spcPct val="80000"/>
              </a:lnSpc>
            </a:pPr>
            <a:r>
              <a:rPr lang="cs-CZ" sz="3000" smtClean="0"/>
              <a:t>odpovědnost disciplinární (odpovědnost za kázeňské provinění).</a:t>
            </a:r>
          </a:p>
          <a:p>
            <a:pPr eaLnBrk="1" hangingPunct="1">
              <a:lnSpc>
                <a:spcPct val="80000"/>
              </a:lnSpc>
              <a:buFont typeface="Wingdings 2" pitchFamily="18" charset="2"/>
              <a:buNone/>
            </a:pPr>
            <a:r>
              <a:rPr lang="cs-CZ" sz="3000" smtClean="0"/>
              <a:t>	funkce: preventivní, reparační (kompenzační), satisfakční a represivní.</a:t>
            </a:r>
          </a:p>
          <a:p>
            <a:pPr eaLnBrk="1" hangingPunct="1">
              <a:lnSpc>
                <a:spcPct val="80000"/>
              </a:lnSpc>
              <a:buFont typeface="Wingdings 2" pitchFamily="18" charset="2"/>
              <a:buNone/>
            </a:pPr>
            <a:endParaRPr lang="cs-CZ" sz="30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t>Odpovědnost soukromoprávní</a:t>
            </a:r>
            <a:endParaRPr lang="cs-CZ" dirty="0"/>
          </a:p>
        </p:txBody>
      </p:sp>
      <p:sp>
        <p:nvSpPr>
          <p:cNvPr id="17410" name="Zástupný symbol pro obsah 2"/>
          <p:cNvSpPr>
            <a:spLocks noGrp="1"/>
          </p:cNvSpPr>
          <p:nvPr>
            <p:ph idx="1"/>
          </p:nvPr>
        </p:nvSpPr>
        <p:spPr/>
        <p:txBody>
          <a:bodyPr/>
          <a:lstStyle/>
          <a:p>
            <a:pPr eaLnBrk="1" hangingPunct="1"/>
            <a:r>
              <a:rPr lang="cs-CZ" smtClean="0"/>
              <a:t>Odpovědnost za škodu dle OZ a dle ObchZ</a:t>
            </a:r>
          </a:p>
          <a:p>
            <a:pPr eaLnBrk="1" hangingPunct="1"/>
            <a:r>
              <a:rPr lang="cs-CZ" smtClean="0"/>
              <a:t>Odpovědnost za vady dle OZ a dle z. o odpovědnosti za škodu způsobenou vadou výrobku</a:t>
            </a:r>
          </a:p>
          <a:p>
            <a:pPr eaLnBrk="1" hangingPunct="1"/>
            <a:r>
              <a:rPr lang="cs-CZ" smtClean="0"/>
              <a:t>Odpovědnost z prodlení</a:t>
            </a:r>
          </a:p>
          <a:p>
            <a:pPr eaLnBrk="1" hangingPunct="1"/>
            <a:r>
              <a:rPr lang="cs-CZ" smtClean="0"/>
              <a:t>Odpovědnost za bezdůvodné obohacení</a:t>
            </a:r>
          </a:p>
          <a:p>
            <a:pPr eaLnBrk="1" hangingPunct="1"/>
            <a:r>
              <a:rPr lang="cs-CZ" smtClean="0"/>
              <a:t>Odpovědnost za nemajetkovou újmu</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t>Odpovědnost Za škodu</a:t>
            </a:r>
            <a:endParaRPr lang="cs-CZ" dirty="0"/>
          </a:p>
        </p:txBody>
      </p:sp>
      <p:sp>
        <p:nvSpPr>
          <p:cNvPr id="18434" name="Zástupný symbol pro obsah 2"/>
          <p:cNvSpPr>
            <a:spLocks noGrp="1"/>
          </p:cNvSpPr>
          <p:nvPr>
            <p:ph idx="1"/>
          </p:nvPr>
        </p:nvSpPr>
        <p:spPr/>
        <p:txBody>
          <a:bodyPr/>
          <a:lstStyle/>
          <a:p>
            <a:pPr eaLnBrk="1" hangingPunct="1"/>
            <a:r>
              <a:rPr lang="cs-CZ" smtClean="0"/>
              <a:t>Předpoklady:</a:t>
            </a:r>
          </a:p>
          <a:p>
            <a:pPr eaLnBrk="1" hangingPunct="1"/>
            <a:r>
              <a:rPr lang="cs-CZ" smtClean="0"/>
              <a:t>protiprávní jednání, případně škodná událost,</a:t>
            </a:r>
          </a:p>
          <a:p>
            <a:pPr eaLnBrk="1" hangingPunct="1"/>
            <a:r>
              <a:rPr lang="cs-CZ" smtClean="0"/>
              <a:t>existence škody,</a:t>
            </a:r>
          </a:p>
          <a:p>
            <a:pPr eaLnBrk="1" hangingPunct="1"/>
            <a:r>
              <a:rPr lang="cs-CZ" smtClean="0"/>
              <a:t>příčinná souvislost mezi protiprávním jednáním a škodou,</a:t>
            </a:r>
          </a:p>
          <a:p>
            <a:pPr eaLnBrk="1" hangingPunct="1"/>
            <a:r>
              <a:rPr lang="cs-CZ" smtClean="0"/>
              <a:t>zpravidla i zavinění (rozdíl mezi obecnou a zvláštní odpovědností). </a:t>
            </a:r>
          </a:p>
          <a:p>
            <a:pPr eaLnBrk="1" hangingPunct="1"/>
            <a:endParaRPr lang="cs-CZ"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t>Škoda na zdraví</a:t>
            </a:r>
            <a:endParaRPr lang="cs-CZ" dirty="0"/>
          </a:p>
        </p:txBody>
      </p:sp>
      <p:sp>
        <p:nvSpPr>
          <p:cNvPr id="3" name="Zástupný symbol pro obsah 2"/>
          <p:cNvSpPr>
            <a:spLocks noGrp="1"/>
          </p:cNvSpPr>
          <p:nvPr>
            <p:ph idx="1"/>
          </p:nvPr>
        </p:nvSpPr>
        <p:spPr/>
        <p:txBody>
          <a:bodyPr>
            <a:normAutofit fontScale="62500" lnSpcReduction="20000"/>
          </a:bodyPr>
          <a:lstStyle/>
          <a:p>
            <a:pPr eaLnBrk="1" fontAlgn="auto" hangingPunct="1">
              <a:spcAft>
                <a:spcPts val="0"/>
              </a:spcAft>
              <a:buFont typeface="Wingdings 2"/>
              <a:buNone/>
              <a:defRPr/>
            </a:pPr>
            <a:r>
              <a:rPr lang="cs-CZ" dirty="0" smtClean="0"/>
              <a:t>	</a:t>
            </a:r>
            <a:r>
              <a:rPr lang="cs-CZ" b="1" dirty="0" smtClean="0"/>
              <a:t>Při škodě na zdraví se nahrazují</a:t>
            </a:r>
            <a:r>
              <a:rPr lang="cs-CZ" dirty="0" smtClean="0"/>
              <a:t>:</a:t>
            </a:r>
          </a:p>
          <a:p>
            <a:pPr eaLnBrk="1" fontAlgn="auto" hangingPunct="1">
              <a:spcAft>
                <a:spcPts val="0"/>
              </a:spcAft>
              <a:buFont typeface="Wingdings 2"/>
              <a:buChar char=""/>
              <a:defRPr/>
            </a:pPr>
            <a:r>
              <a:rPr lang="cs-CZ" dirty="0" smtClean="0"/>
              <a:t>bolesti a ztížení společenského uplatnění podle § 444 odst. 1 a 2 OZ, </a:t>
            </a:r>
          </a:p>
          <a:p>
            <a:pPr eaLnBrk="1" fontAlgn="auto" hangingPunct="1">
              <a:spcAft>
                <a:spcPts val="0"/>
              </a:spcAft>
              <a:buFont typeface="Wingdings 2"/>
              <a:buChar char=""/>
              <a:defRPr/>
            </a:pPr>
            <a:r>
              <a:rPr lang="cs-CZ" dirty="0" smtClean="0"/>
              <a:t>ztráta na výdělku po dobu pracovní neschopnosti v souladu s ustanovením §§ 445 a 446 OZ,</a:t>
            </a:r>
          </a:p>
          <a:p>
            <a:pPr eaLnBrk="1" fontAlgn="auto" hangingPunct="1">
              <a:spcAft>
                <a:spcPts val="0"/>
              </a:spcAft>
              <a:buFont typeface="Wingdings 2"/>
              <a:buChar char=""/>
              <a:defRPr/>
            </a:pPr>
            <a:r>
              <a:rPr lang="cs-CZ" dirty="0" smtClean="0"/>
              <a:t>ztráta na výdělku po skončení pracovní neschopnosti dle §§ 445 a 447 OZ,</a:t>
            </a:r>
          </a:p>
          <a:p>
            <a:pPr eaLnBrk="1" fontAlgn="auto" hangingPunct="1">
              <a:spcAft>
                <a:spcPts val="0"/>
              </a:spcAft>
              <a:buFont typeface="Wingdings 2"/>
              <a:buChar char=""/>
              <a:defRPr/>
            </a:pPr>
            <a:r>
              <a:rPr lang="cs-CZ" dirty="0" smtClean="0"/>
              <a:t>ztráta  na důchodu podle §§ 445 a 447a OZ </a:t>
            </a:r>
          </a:p>
          <a:p>
            <a:pPr eaLnBrk="1" fontAlgn="auto" hangingPunct="1">
              <a:spcAft>
                <a:spcPts val="0"/>
              </a:spcAft>
              <a:buFont typeface="Wingdings 2"/>
              <a:buChar char=""/>
              <a:defRPr/>
            </a:pPr>
            <a:r>
              <a:rPr lang="cs-CZ" dirty="0" smtClean="0"/>
              <a:t>účelné náklady spojené s léčením dle § 449 OZ.</a:t>
            </a:r>
          </a:p>
          <a:p>
            <a:pPr eaLnBrk="1" fontAlgn="auto" hangingPunct="1">
              <a:spcAft>
                <a:spcPts val="0"/>
              </a:spcAft>
              <a:buFont typeface="Wingdings 2"/>
              <a:buNone/>
              <a:defRPr/>
            </a:pPr>
            <a:r>
              <a:rPr lang="cs-CZ" dirty="0" smtClean="0"/>
              <a:t>	</a:t>
            </a:r>
            <a:r>
              <a:rPr lang="cs-CZ" b="1" dirty="0" smtClean="0"/>
              <a:t>Došlo-li k úmrtí, poskytuje se</a:t>
            </a:r>
            <a:r>
              <a:rPr lang="cs-CZ" dirty="0" smtClean="0"/>
              <a:t>:</a:t>
            </a:r>
          </a:p>
          <a:p>
            <a:pPr eaLnBrk="1" fontAlgn="auto" hangingPunct="1">
              <a:spcAft>
                <a:spcPts val="0"/>
              </a:spcAft>
              <a:buFont typeface="Wingdings 2"/>
              <a:buChar char=""/>
              <a:defRPr/>
            </a:pPr>
            <a:r>
              <a:rPr lang="cs-CZ" dirty="0" smtClean="0"/>
              <a:t>v souladu s § 444 odst. 3 OZ odškodnění pozůstalým, jehož výše se odvíjí od příbuzenského či obdobného vztahu k zemřelému,</a:t>
            </a:r>
          </a:p>
          <a:p>
            <a:pPr eaLnBrk="1" fontAlgn="auto" hangingPunct="1">
              <a:spcAft>
                <a:spcPts val="0"/>
              </a:spcAft>
              <a:buFont typeface="Wingdings 2"/>
              <a:buChar char=""/>
              <a:defRPr/>
            </a:pPr>
            <a:r>
              <a:rPr lang="cs-CZ" dirty="0" smtClean="0"/>
              <a:t>náklady na výživu pozůstalým, pokud zemřelý výživu poskytoval nebo k ní byl povinen dle § 448 OZ,</a:t>
            </a:r>
          </a:p>
          <a:p>
            <a:pPr eaLnBrk="1" fontAlgn="auto" hangingPunct="1">
              <a:spcAft>
                <a:spcPts val="0"/>
              </a:spcAft>
              <a:buFont typeface="Wingdings 2"/>
              <a:buChar char=""/>
              <a:defRPr/>
            </a:pPr>
            <a:r>
              <a:rPr lang="cs-CZ" dirty="0" smtClean="0"/>
              <a:t>přiměřené náklady spojené s pohřbem podle § 449 OZ.</a:t>
            </a:r>
          </a:p>
          <a:p>
            <a:pPr eaLnBrk="1" fontAlgn="auto" hangingPunct="1">
              <a:spcAft>
                <a:spcPts val="0"/>
              </a:spcAft>
              <a:buFont typeface="Wingdings 2"/>
              <a:buNone/>
              <a:defRPr/>
            </a:pPr>
            <a:r>
              <a:rPr lang="cs-CZ" dirty="0" smtClean="0"/>
              <a:t>   </a:t>
            </a:r>
            <a:r>
              <a:rPr lang="cs-CZ" b="1" dirty="0" smtClean="0"/>
              <a:t>Způsob náhrady škody se realizuje zásadně v peněžité formě. </a:t>
            </a:r>
            <a:endParaRPr lang="cs-CZ"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t>Lhůty k uplatnění práva</a:t>
            </a:r>
            <a:endParaRPr lang="cs-CZ" dirty="0"/>
          </a:p>
        </p:txBody>
      </p:sp>
      <p:sp>
        <p:nvSpPr>
          <p:cNvPr id="20482" name="Zástupný symbol pro obsah 2"/>
          <p:cNvSpPr>
            <a:spLocks noGrp="1"/>
          </p:cNvSpPr>
          <p:nvPr>
            <p:ph idx="1"/>
          </p:nvPr>
        </p:nvSpPr>
        <p:spPr/>
        <p:txBody>
          <a:bodyPr/>
          <a:lstStyle/>
          <a:p>
            <a:pPr eaLnBrk="1" hangingPunct="1">
              <a:lnSpc>
                <a:spcPct val="80000"/>
              </a:lnSpc>
            </a:pPr>
            <a:r>
              <a:rPr lang="cs-CZ" sz="2500" smtClean="0"/>
              <a:t>Objektivní promlčecí lhůta: tři roky </a:t>
            </a:r>
          </a:p>
          <a:p>
            <a:pPr eaLnBrk="1" hangingPunct="1">
              <a:lnSpc>
                <a:spcPct val="80000"/>
              </a:lnSpc>
            </a:pPr>
            <a:r>
              <a:rPr lang="cs-CZ" sz="2500" smtClean="0"/>
              <a:t>Subjektivní lhůta: dva roky a počíná běžet ode dne, kdy se poškozený dozvěděl o škodě a o tom, kdo je za ni odpovědný. Byla-li škoda způsobena úmyslně, je objektivní lhůta desetiletá. </a:t>
            </a:r>
          </a:p>
          <a:p>
            <a:pPr eaLnBrk="1" hangingPunct="1">
              <a:lnSpc>
                <a:spcPct val="80000"/>
              </a:lnSpc>
            </a:pPr>
            <a:r>
              <a:rPr lang="cs-CZ" sz="2500" smtClean="0"/>
              <a:t>Pokud byla způsobena korupčním jednáním škůdce, představuje subjektivní promlčecí doba tři roky a objektivní deset let. Jestliže je právo přiznáno pravomocným rozhodnutím soudu nebo jiného orgánu, promlčuje se za deset let ode dne, kdy mělo být podle rozhodnutí plněno. Stejná promlčecí doba se uplatní tehdy, pokud dlužník - škůdce právo uznal písemně co do důvodu a výše</a:t>
            </a:r>
            <a:r>
              <a:rPr lang="cs-CZ" sz="2500" smtClean="0">
                <a:latin typeface="Arial" charset="0"/>
              </a:rPr>
              <a:t> </a:t>
            </a:r>
            <a:r>
              <a:rPr lang="cs-CZ" sz="1400" smtClean="0">
                <a:latin typeface="Arial" charset="0"/>
              </a:rPr>
              <a:t>(§ 106 OZ)</a:t>
            </a:r>
            <a:r>
              <a:rPr lang="cs-CZ" sz="1400" smtClean="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t>Odpovědnost za vady</a:t>
            </a:r>
            <a:endParaRPr lang="cs-CZ" dirty="0"/>
          </a:p>
        </p:txBody>
      </p:sp>
      <p:sp>
        <p:nvSpPr>
          <p:cNvPr id="21506" name="Zástupný symbol pro obsah 2"/>
          <p:cNvSpPr>
            <a:spLocks noGrp="1"/>
          </p:cNvSpPr>
          <p:nvPr>
            <p:ph idx="1"/>
          </p:nvPr>
        </p:nvSpPr>
        <p:spPr>
          <a:xfrm>
            <a:off x="0" y="1196975"/>
            <a:ext cx="9144000" cy="5661025"/>
          </a:xfrm>
        </p:spPr>
        <p:txBody>
          <a:bodyPr/>
          <a:lstStyle/>
          <a:p>
            <a:pPr eaLnBrk="1" hangingPunct="1">
              <a:lnSpc>
                <a:spcPct val="80000"/>
              </a:lnSpc>
            </a:pPr>
            <a:r>
              <a:rPr lang="cs-CZ" sz="2200" smtClean="0"/>
              <a:t>porušení závazkového právního vztahu, tj. plnění není poskytnuto řádně </a:t>
            </a:r>
            <a:endParaRPr lang="cs-CZ" sz="2200" smtClean="0">
              <a:latin typeface="Arial" charset="0"/>
            </a:endParaRPr>
          </a:p>
          <a:p>
            <a:pPr eaLnBrk="1" hangingPunct="1">
              <a:lnSpc>
                <a:spcPct val="80000"/>
              </a:lnSpc>
            </a:pPr>
            <a:r>
              <a:rPr lang="cs-CZ" sz="2200" smtClean="0"/>
              <a:t>Nárok z odpovědnosti nelze uplatňovat za vady zjevné a vady, které lze zjistit z příslušné evidence nemovitostí. Vadami zjevnými jsou tedy ty, které lze snadno zjistit a vnímat smysly. Je za ně tudíž možné pokládat jen takové, „</a:t>
            </a:r>
            <a:r>
              <a:rPr lang="cs-CZ" sz="2200" i="1" smtClean="0"/>
              <a:t>jejichž existence je kupujícímu, popř. objednateli, zřejmá na pohled, příp. takové vady, které lze zjistit běžně prováděnými zkouškami</a:t>
            </a:r>
            <a:r>
              <a:rPr lang="cs-CZ" sz="2200" i="1" smtClean="0">
                <a:latin typeface="Arial" charset="0"/>
              </a:rPr>
              <a:t>.</a:t>
            </a:r>
            <a:r>
              <a:rPr lang="cs-CZ" sz="2200" i="1" smtClean="0"/>
              <a:t> Za zjevné vady nelze považovat ty vady, jejichž existenci by musel kupující nebo objednatel zjišťovat prohlídkou spojenou s destrukcí zboží nebo díla, popř. vady, které se typicky mohou v plné míře projevit až při užívání zboží nebo předmětu díla“ (</a:t>
            </a:r>
            <a:r>
              <a:rPr lang="cs-CZ" sz="2200" smtClean="0"/>
              <a:t>vady skryté)</a:t>
            </a:r>
            <a:r>
              <a:rPr lang="cs-CZ" sz="2200" smtClean="0">
                <a:latin typeface="Arial" charset="0"/>
              </a:rPr>
              <a:t>- </a:t>
            </a:r>
            <a:r>
              <a:rPr lang="cs-CZ" sz="2200" smtClean="0"/>
              <a:t>rozsudek Nejvyššího soudu  ze dne 29. 3. 2007, sp. zn. 32 Odo 1387/2005).</a:t>
            </a:r>
          </a:p>
          <a:p>
            <a:pPr eaLnBrk="1" hangingPunct="1">
              <a:lnSpc>
                <a:spcPct val="80000"/>
              </a:lnSpc>
            </a:pPr>
            <a:r>
              <a:rPr lang="cs-CZ" sz="2200" b="1" smtClean="0"/>
              <a:t>protiprávní jednání, které spočívá v porušení povinnosti poskytnout řádné plnění,</a:t>
            </a:r>
          </a:p>
          <a:p>
            <a:pPr eaLnBrk="1" hangingPunct="1">
              <a:lnSpc>
                <a:spcPct val="80000"/>
              </a:lnSpc>
            </a:pPr>
            <a:r>
              <a:rPr lang="cs-CZ" sz="2200" b="1" smtClean="0"/>
              <a:t>existence újmy, jíž je samotná vada,</a:t>
            </a:r>
          </a:p>
          <a:p>
            <a:pPr eaLnBrk="1" hangingPunct="1">
              <a:lnSpc>
                <a:spcPct val="80000"/>
              </a:lnSpc>
            </a:pPr>
            <a:r>
              <a:rPr lang="cs-CZ" sz="2200" b="1" smtClean="0"/>
              <a:t>příčinná souvislost mezi protiprávním jednáním a vznikem vady.</a:t>
            </a:r>
          </a:p>
          <a:p>
            <a:pPr eaLnBrk="1" hangingPunct="1">
              <a:lnSpc>
                <a:spcPct val="80000"/>
              </a:lnSpc>
              <a:buFont typeface="Wingdings 2" pitchFamily="18" charset="2"/>
              <a:buNone/>
            </a:pPr>
            <a:endParaRPr lang="cs-CZ" sz="2200" b="1" smtClean="0"/>
          </a:p>
          <a:p>
            <a:pPr eaLnBrk="1" hangingPunct="1">
              <a:lnSpc>
                <a:spcPct val="80000"/>
              </a:lnSpc>
            </a:pPr>
            <a:endParaRPr lang="cs-CZ" sz="2200" b="1" smtClean="0"/>
          </a:p>
          <a:p>
            <a:pPr eaLnBrk="1" hangingPunct="1">
              <a:lnSpc>
                <a:spcPct val="80000"/>
              </a:lnSpc>
            </a:pPr>
            <a:endParaRPr lang="cs-CZ" sz="2200" smtClean="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Cest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Override1.xml><?xml version="1.0" encoding="utf-8"?>
<a:themeOverride xmlns:a="http://schemas.openxmlformats.org/drawingml/2006/main">
  <a:clrScheme name="Cest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1247</TotalTime>
  <Words>2275</Words>
  <Application>Microsoft Office PowerPoint</Application>
  <PresentationFormat>Předvádění na obrazovce (4:3)</PresentationFormat>
  <Paragraphs>166</Paragraphs>
  <Slides>28</Slides>
  <Notes>0</Notes>
  <HiddenSlides>0</HiddenSlides>
  <MMClips>0</MMClips>
  <ScaleCrop>false</ScaleCrop>
  <HeadingPairs>
    <vt:vector size="6" baseType="variant">
      <vt:variant>
        <vt:lpstr>Použitá písma</vt:lpstr>
      </vt:variant>
      <vt:variant>
        <vt:i4>5</vt:i4>
      </vt:variant>
      <vt:variant>
        <vt:lpstr>Šablona návrhu</vt:lpstr>
      </vt:variant>
      <vt:variant>
        <vt:i4>9</vt:i4>
      </vt:variant>
      <vt:variant>
        <vt:lpstr>Nadpisy snímků</vt:lpstr>
      </vt:variant>
      <vt:variant>
        <vt:i4>28</vt:i4>
      </vt:variant>
    </vt:vector>
  </HeadingPairs>
  <TitlesOfParts>
    <vt:vector size="42" baseType="lpstr">
      <vt:lpstr>Arial</vt:lpstr>
      <vt:lpstr>Franklin Gothic Medium</vt:lpstr>
      <vt:lpstr>Franklin Gothic Book</vt:lpstr>
      <vt:lpstr>Wingdings 2</vt:lpstr>
      <vt:lpstr>Calibri</vt:lpstr>
      <vt:lpstr>Cesta</vt:lpstr>
      <vt:lpstr>Cesta</vt:lpstr>
      <vt:lpstr>Cesta</vt:lpstr>
      <vt:lpstr>Cesta</vt:lpstr>
      <vt:lpstr>Cesta</vt:lpstr>
      <vt:lpstr>Cesta</vt:lpstr>
      <vt:lpstr>Cesta</vt:lpstr>
      <vt:lpstr>Cesta</vt:lpstr>
      <vt:lpstr>Cesta</vt:lpstr>
      <vt:lpstr>Snímek 1</vt:lpstr>
      <vt:lpstr>Snímek 2</vt:lpstr>
      <vt:lpstr>Snímek 3</vt:lpstr>
      <vt:lpstr>Snímek 4</vt:lpstr>
      <vt:lpstr>Snímek 5</vt:lpstr>
      <vt:lpstr>Snímek 6</vt:lpstr>
      <vt:lpstr>Snímek 7</vt:lpstr>
      <vt:lpstr>Snímek 8</vt:lpstr>
      <vt:lpstr>Snímek 9</vt:lpstr>
      <vt:lpstr>Snímek 10</vt:lpstr>
      <vt:lpstr>Snímek 11</vt:lpstr>
      <vt:lpstr>Snímek 12</vt:lpstr>
      <vt:lpstr>Snímek 13</vt:lpstr>
      <vt:lpstr>Snímek 14</vt:lpstr>
      <vt:lpstr>Snímek 15</vt:lpstr>
      <vt:lpstr>Snímek 16</vt:lpstr>
      <vt:lpstr>Snímek 17</vt:lpstr>
      <vt:lpstr>Snímek 18</vt:lpstr>
      <vt:lpstr>Snímek 19</vt:lpstr>
      <vt:lpstr>Snímek 20</vt:lpstr>
      <vt:lpstr>Snímek 21</vt:lpstr>
      <vt:lpstr>Snímek 22</vt:lpstr>
      <vt:lpstr>Snímek 23</vt:lpstr>
      <vt:lpstr>Snímek 24</vt:lpstr>
      <vt:lpstr>Snímek 25</vt:lpstr>
      <vt:lpstr>Snímek 26</vt:lpstr>
      <vt:lpstr>Snímek 27</vt:lpstr>
      <vt:lpstr>Snímek 28</vt:lpstr>
    </vt:vector>
  </TitlesOfParts>
  <Company>Autocont CZ a.s.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Vynutitelnost práva na ochranu spotřebitele</dc:title>
  <dc:creator>Dudová</dc:creator>
  <cp:lastModifiedBy>96</cp:lastModifiedBy>
  <cp:revision>94</cp:revision>
  <dcterms:created xsi:type="dcterms:W3CDTF">2011-11-28T15:12:03Z</dcterms:created>
  <dcterms:modified xsi:type="dcterms:W3CDTF">2011-11-29T14:27:12Z</dcterms:modified>
</cp:coreProperties>
</file>