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302" r:id="rId3"/>
    <p:sldId id="300" r:id="rId4"/>
    <p:sldId id="257" r:id="rId5"/>
    <p:sldId id="268" r:id="rId6"/>
    <p:sldId id="262" r:id="rId7"/>
    <p:sldId id="299" r:id="rId8"/>
    <p:sldId id="301" r:id="rId9"/>
    <p:sldId id="258" r:id="rId10"/>
    <p:sldId id="261" r:id="rId11"/>
    <p:sldId id="267" r:id="rId12"/>
    <p:sldId id="264" r:id="rId13"/>
    <p:sldId id="265" r:id="rId14"/>
    <p:sldId id="266" r:id="rId15"/>
    <p:sldId id="269" r:id="rId16"/>
    <p:sldId id="270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20" r:id="rId26"/>
    <p:sldId id="321" r:id="rId27"/>
    <p:sldId id="322" r:id="rId28"/>
    <p:sldId id="280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288" r:id="rId40"/>
    <p:sldId id="324" r:id="rId41"/>
    <p:sldId id="342" r:id="rId42"/>
    <p:sldId id="326" r:id="rId43"/>
    <p:sldId id="328" r:id="rId44"/>
    <p:sldId id="329" r:id="rId45"/>
    <p:sldId id="330" r:id="rId46"/>
    <p:sldId id="331" r:id="rId4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94390-2291-473A-B8E4-B925F14801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7B2F376-44A4-4023-83ED-1FD94406E9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Soudnictví</a:t>
          </a:r>
          <a:endParaRPr kumimoji="0" 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gm:t>
    </dgm:pt>
    <dgm:pt modelId="{803A00F3-9718-44D4-86CE-21642B1CD5B3}" type="parTrans" cxnId="{16E23869-2D4D-40CA-BB0D-00272554A168}">
      <dgm:prSet/>
      <dgm:spPr/>
    </dgm:pt>
    <dgm:pt modelId="{D510A7F7-880B-4D1E-B094-3E5767B04EF8}" type="sibTrans" cxnId="{16E23869-2D4D-40CA-BB0D-00272554A168}">
      <dgm:prSet/>
      <dgm:spPr/>
    </dgm:pt>
    <dgm:pt modelId="{E1068D2E-192B-4A90-B106-D8BE422DDCC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Civilní</a:t>
          </a:r>
          <a:endParaRPr kumimoji="0" 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gm:t>
    </dgm:pt>
    <dgm:pt modelId="{CA29B09E-8933-42F0-AED3-9B7F9B08AED7}" type="parTrans" cxnId="{A65F3A2E-086A-4927-9A8E-66153D64BFD7}">
      <dgm:prSet/>
      <dgm:spPr/>
    </dgm:pt>
    <dgm:pt modelId="{E1B6C4C0-5EFC-4A9A-ADF1-CEE08B4929A1}" type="sibTrans" cxnId="{A65F3A2E-086A-4927-9A8E-66153D64BFD7}">
      <dgm:prSet/>
      <dgm:spPr/>
    </dgm:pt>
    <dgm:pt modelId="{3038F2FA-7B5C-4933-BDA0-FB0EC0B06C0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Trestní</a:t>
          </a:r>
          <a:endParaRPr kumimoji="0" 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gm:t>
    </dgm:pt>
    <dgm:pt modelId="{AD988EAC-1AF4-4D0C-96FA-E3FB5938A788}" type="parTrans" cxnId="{000EA14E-7645-487A-93C3-F83A8F695339}">
      <dgm:prSet/>
      <dgm:spPr/>
    </dgm:pt>
    <dgm:pt modelId="{3A3A275B-D312-49DA-AAB3-B53948BC152E}" type="sibTrans" cxnId="{000EA14E-7645-487A-93C3-F83A8F695339}">
      <dgm:prSet/>
      <dgm:spPr/>
    </dgm:pt>
    <dgm:pt modelId="{3940941E-47D5-414B-B013-CBC9855DEC3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Správní</a:t>
          </a:r>
          <a:endParaRPr kumimoji="0" 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gm:t>
    </dgm:pt>
    <dgm:pt modelId="{6EB363E6-A775-456B-B4D1-F9F160D1B9AA}" type="parTrans" cxnId="{66B27D7B-2440-437D-A276-FEBA1167AF2B}">
      <dgm:prSet/>
      <dgm:spPr/>
    </dgm:pt>
    <dgm:pt modelId="{04694FD7-4433-4868-BD33-B0660C3846CF}" type="sibTrans" cxnId="{66B27D7B-2440-437D-A276-FEBA1167AF2B}">
      <dgm:prSet/>
      <dgm:spPr/>
    </dgm:pt>
    <dgm:pt modelId="{AC367053-5A02-447F-904A-B3A0F8D65E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Ústavní</a:t>
          </a:r>
          <a:endParaRPr kumimoji="0" 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gm:t>
    </dgm:pt>
    <dgm:pt modelId="{82365782-312B-40DF-A2F3-C9EEE869A742}" type="parTrans" cxnId="{8B86D80F-B1EB-4DE6-B966-2347D244B0CD}">
      <dgm:prSet/>
      <dgm:spPr/>
    </dgm:pt>
    <dgm:pt modelId="{116E4C1F-C1CA-43C7-B9DA-4E2097808FD6}" type="sibTrans" cxnId="{8B86D80F-B1EB-4DE6-B966-2347D244B0CD}">
      <dgm:prSet/>
      <dgm:spPr/>
    </dgm:pt>
    <dgm:pt modelId="{4CBAC064-4175-4C5E-86D7-6935BDEE74C4}" type="pres">
      <dgm:prSet presAssocID="{31D94390-2291-473A-B8E4-B925F14801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CF4F23D-58D8-46C9-A2D8-4174404472B9}" type="pres">
      <dgm:prSet presAssocID="{37B2F376-44A4-4023-83ED-1FD94406E98B}" presName="hierRoot1" presStyleCnt="0">
        <dgm:presLayoutVars>
          <dgm:hierBranch/>
        </dgm:presLayoutVars>
      </dgm:prSet>
      <dgm:spPr/>
    </dgm:pt>
    <dgm:pt modelId="{E8A4BF52-5803-4836-AEC9-F010DC4408C4}" type="pres">
      <dgm:prSet presAssocID="{37B2F376-44A4-4023-83ED-1FD94406E98B}" presName="rootComposite1" presStyleCnt="0"/>
      <dgm:spPr/>
    </dgm:pt>
    <dgm:pt modelId="{4970C376-64B2-445F-B4B0-3B6FC2C960CB}" type="pres">
      <dgm:prSet presAssocID="{37B2F376-44A4-4023-83ED-1FD94406E98B}" presName="rootText1" presStyleLbl="node0" presStyleIdx="0" presStyleCnt="1">
        <dgm:presLayoutVars>
          <dgm:chPref val="3"/>
        </dgm:presLayoutVars>
      </dgm:prSet>
      <dgm:spPr/>
    </dgm:pt>
    <dgm:pt modelId="{49F2C828-4F76-4646-BC69-4D817E44B7D9}" type="pres">
      <dgm:prSet presAssocID="{37B2F376-44A4-4023-83ED-1FD94406E98B}" presName="rootConnector1" presStyleLbl="node1" presStyleIdx="0" presStyleCnt="0"/>
      <dgm:spPr/>
    </dgm:pt>
    <dgm:pt modelId="{33AEF481-3D61-477C-953C-081E317B1A7D}" type="pres">
      <dgm:prSet presAssocID="{37B2F376-44A4-4023-83ED-1FD94406E98B}" presName="hierChild2" presStyleCnt="0"/>
      <dgm:spPr/>
    </dgm:pt>
    <dgm:pt modelId="{80854D1E-0B90-4ABC-8FB5-AA6CD8E74D96}" type="pres">
      <dgm:prSet presAssocID="{CA29B09E-8933-42F0-AED3-9B7F9B08AED7}" presName="Name35" presStyleLbl="parChTrans1D2" presStyleIdx="0" presStyleCnt="4"/>
      <dgm:spPr/>
    </dgm:pt>
    <dgm:pt modelId="{9D9D184B-B701-447D-9B6C-45EF43F9E60C}" type="pres">
      <dgm:prSet presAssocID="{E1068D2E-192B-4A90-B106-D8BE422DDCCC}" presName="hierRoot2" presStyleCnt="0">
        <dgm:presLayoutVars>
          <dgm:hierBranch/>
        </dgm:presLayoutVars>
      </dgm:prSet>
      <dgm:spPr/>
    </dgm:pt>
    <dgm:pt modelId="{5821C231-1D62-498E-8C2C-C8D4DC274704}" type="pres">
      <dgm:prSet presAssocID="{E1068D2E-192B-4A90-B106-D8BE422DDCCC}" presName="rootComposite" presStyleCnt="0"/>
      <dgm:spPr/>
    </dgm:pt>
    <dgm:pt modelId="{12124B0C-1300-48C3-A9CC-2FBEF74F231E}" type="pres">
      <dgm:prSet presAssocID="{E1068D2E-192B-4A90-B106-D8BE422DDCCC}" presName="rootText" presStyleLbl="node2" presStyleIdx="0" presStyleCnt="4">
        <dgm:presLayoutVars>
          <dgm:chPref val="3"/>
        </dgm:presLayoutVars>
      </dgm:prSet>
      <dgm:spPr/>
    </dgm:pt>
    <dgm:pt modelId="{C812279D-C8F9-41D0-852A-37C790ECE93D}" type="pres">
      <dgm:prSet presAssocID="{E1068D2E-192B-4A90-B106-D8BE422DDCCC}" presName="rootConnector" presStyleLbl="node2" presStyleIdx="0" presStyleCnt="4"/>
      <dgm:spPr/>
    </dgm:pt>
    <dgm:pt modelId="{BA0D723A-52E0-4E74-82F8-93259D4689F5}" type="pres">
      <dgm:prSet presAssocID="{E1068D2E-192B-4A90-B106-D8BE422DDCCC}" presName="hierChild4" presStyleCnt="0"/>
      <dgm:spPr/>
    </dgm:pt>
    <dgm:pt modelId="{C95FB936-94B2-4428-B818-FAD485C0C024}" type="pres">
      <dgm:prSet presAssocID="{E1068D2E-192B-4A90-B106-D8BE422DDCCC}" presName="hierChild5" presStyleCnt="0"/>
      <dgm:spPr/>
    </dgm:pt>
    <dgm:pt modelId="{484297D3-4AA9-4830-AE40-D4FD195EBA18}" type="pres">
      <dgm:prSet presAssocID="{AD988EAC-1AF4-4D0C-96FA-E3FB5938A788}" presName="Name35" presStyleLbl="parChTrans1D2" presStyleIdx="1" presStyleCnt="4"/>
      <dgm:spPr/>
    </dgm:pt>
    <dgm:pt modelId="{E0BCE0A5-F7F3-4ACD-A127-ECF2CD187D34}" type="pres">
      <dgm:prSet presAssocID="{3038F2FA-7B5C-4933-BDA0-FB0EC0B06C0B}" presName="hierRoot2" presStyleCnt="0">
        <dgm:presLayoutVars>
          <dgm:hierBranch/>
        </dgm:presLayoutVars>
      </dgm:prSet>
      <dgm:spPr/>
    </dgm:pt>
    <dgm:pt modelId="{3B61CC13-720D-43EC-AD97-E8A148A4B7D8}" type="pres">
      <dgm:prSet presAssocID="{3038F2FA-7B5C-4933-BDA0-FB0EC0B06C0B}" presName="rootComposite" presStyleCnt="0"/>
      <dgm:spPr/>
    </dgm:pt>
    <dgm:pt modelId="{D6AAEF3C-CC85-4BED-9454-12F0C91DE691}" type="pres">
      <dgm:prSet presAssocID="{3038F2FA-7B5C-4933-BDA0-FB0EC0B06C0B}" presName="rootText" presStyleLbl="node2" presStyleIdx="1" presStyleCnt="4">
        <dgm:presLayoutVars>
          <dgm:chPref val="3"/>
        </dgm:presLayoutVars>
      </dgm:prSet>
      <dgm:spPr/>
    </dgm:pt>
    <dgm:pt modelId="{786EA05A-2BC0-4F1C-A55E-D29C78A0BB5D}" type="pres">
      <dgm:prSet presAssocID="{3038F2FA-7B5C-4933-BDA0-FB0EC0B06C0B}" presName="rootConnector" presStyleLbl="node2" presStyleIdx="1" presStyleCnt="4"/>
      <dgm:spPr/>
    </dgm:pt>
    <dgm:pt modelId="{F5B4551C-7970-46CB-8E19-EFE011538BC8}" type="pres">
      <dgm:prSet presAssocID="{3038F2FA-7B5C-4933-BDA0-FB0EC0B06C0B}" presName="hierChild4" presStyleCnt="0"/>
      <dgm:spPr/>
    </dgm:pt>
    <dgm:pt modelId="{0D4BC429-AF08-4351-84A5-A3798993B0B9}" type="pres">
      <dgm:prSet presAssocID="{3038F2FA-7B5C-4933-BDA0-FB0EC0B06C0B}" presName="hierChild5" presStyleCnt="0"/>
      <dgm:spPr/>
    </dgm:pt>
    <dgm:pt modelId="{F5F52D85-2F65-4979-BB5A-8E1D1FC6D1B4}" type="pres">
      <dgm:prSet presAssocID="{6EB363E6-A775-456B-B4D1-F9F160D1B9AA}" presName="Name35" presStyleLbl="parChTrans1D2" presStyleIdx="2" presStyleCnt="4"/>
      <dgm:spPr/>
    </dgm:pt>
    <dgm:pt modelId="{BFDF4F4C-CF1C-4F12-9A59-D194B9898CE5}" type="pres">
      <dgm:prSet presAssocID="{3940941E-47D5-414B-B013-CBC9855DEC3D}" presName="hierRoot2" presStyleCnt="0">
        <dgm:presLayoutVars>
          <dgm:hierBranch/>
        </dgm:presLayoutVars>
      </dgm:prSet>
      <dgm:spPr/>
    </dgm:pt>
    <dgm:pt modelId="{51BECF51-B380-46E5-B35C-5E336BBB4B26}" type="pres">
      <dgm:prSet presAssocID="{3940941E-47D5-414B-B013-CBC9855DEC3D}" presName="rootComposite" presStyleCnt="0"/>
      <dgm:spPr/>
    </dgm:pt>
    <dgm:pt modelId="{4FA95E02-C181-4FEF-89DE-96FAC6B9DBD4}" type="pres">
      <dgm:prSet presAssocID="{3940941E-47D5-414B-B013-CBC9855DEC3D}" presName="rootText" presStyleLbl="node2" presStyleIdx="2" presStyleCnt="4">
        <dgm:presLayoutVars>
          <dgm:chPref val="3"/>
        </dgm:presLayoutVars>
      </dgm:prSet>
      <dgm:spPr/>
    </dgm:pt>
    <dgm:pt modelId="{E93DF19B-BA46-4EAA-94A3-A094A8AD2A3D}" type="pres">
      <dgm:prSet presAssocID="{3940941E-47D5-414B-B013-CBC9855DEC3D}" presName="rootConnector" presStyleLbl="node2" presStyleIdx="2" presStyleCnt="4"/>
      <dgm:spPr/>
    </dgm:pt>
    <dgm:pt modelId="{725DDE7C-B2D9-4FCC-86CB-811AFCC617EA}" type="pres">
      <dgm:prSet presAssocID="{3940941E-47D5-414B-B013-CBC9855DEC3D}" presName="hierChild4" presStyleCnt="0"/>
      <dgm:spPr/>
    </dgm:pt>
    <dgm:pt modelId="{83B57A05-1063-4FD2-8A09-A1213ED4217A}" type="pres">
      <dgm:prSet presAssocID="{3940941E-47D5-414B-B013-CBC9855DEC3D}" presName="hierChild5" presStyleCnt="0"/>
      <dgm:spPr/>
    </dgm:pt>
    <dgm:pt modelId="{5C2811CF-AFE8-4AEF-978C-DBCFC0DC0485}" type="pres">
      <dgm:prSet presAssocID="{82365782-312B-40DF-A2F3-C9EEE869A742}" presName="Name35" presStyleLbl="parChTrans1D2" presStyleIdx="3" presStyleCnt="4"/>
      <dgm:spPr/>
    </dgm:pt>
    <dgm:pt modelId="{FDE4025E-CC9C-45B4-B0CE-5503ADE2D088}" type="pres">
      <dgm:prSet presAssocID="{AC367053-5A02-447F-904A-B3A0F8D65E0F}" presName="hierRoot2" presStyleCnt="0">
        <dgm:presLayoutVars>
          <dgm:hierBranch/>
        </dgm:presLayoutVars>
      </dgm:prSet>
      <dgm:spPr/>
    </dgm:pt>
    <dgm:pt modelId="{985CCD12-7810-4186-A862-07FDB52C6E9B}" type="pres">
      <dgm:prSet presAssocID="{AC367053-5A02-447F-904A-B3A0F8D65E0F}" presName="rootComposite" presStyleCnt="0"/>
      <dgm:spPr/>
    </dgm:pt>
    <dgm:pt modelId="{03B651A4-734C-41FB-A9A8-2DC1DDCCB991}" type="pres">
      <dgm:prSet presAssocID="{AC367053-5A02-447F-904A-B3A0F8D65E0F}" presName="rootText" presStyleLbl="node2" presStyleIdx="3" presStyleCnt="4">
        <dgm:presLayoutVars>
          <dgm:chPref val="3"/>
        </dgm:presLayoutVars>
      </dgm:prSet>
      <dgm:spPr/>
    </dgm:pt>
    <dgm:pt modelId="{9E706F9F-3FBE-4741-92E8-ECCDBAFC7270}" type="pres">
      <dgm:prSet presAssocID="{AC367053-5A02-447F-904A-B3A0F8D65E0F}" presName="rootConnector" presStyleLbl="node2" presStyleIdx="3" presStyleCnt="4"/>
      <dgm:spPr/>
    </dgm:pt>
    <dgm:pt modelId="{E8D38ED4-CB8D-4844-A326-B0FAB271EF89}" type="pres">
      <dgm:prSet presAssocID="{AC367053-5A02-447F-904A-B3A0F8D65E0F}" presName="hierChild4" presStyleCnt="0"/>
      <dgm:spPr/>
    </dgm:pt>
    <dgm:pt modelId="{A58E24E8-B7FE-475F-91E2-54CA05418075}" type="pres">
      <dgm:prSet presAssocID="{AC367053-5A02-447F-904A-B3A0F8D65E0F}" presName="hierChild5" presStyleCnt="0"/>
      <dgm:spPr/>
    </dgm:pt>
    <dgm:pt modelId="{E960F67B-6197-4BF3-B46A-83302F1747DD}" type="pres">
      <dgm:prSet presAssocID="{37B2F376-44A4-4023-83ED-1FD94406E98B}" presName="hierChild3" presStyleCnt="0"/>
      <dgm:spPr/>
    </dgm:pt>
  </dgm:ptLst>
  <dgm:cxnLst>
    <dgm:cxn modelId="{F0C06D51-CFA1-4CF3-809C-D5209BCFB255}" type="presOf" srcId="{6EB363E6-A775-456B-B4D1-F9F160D1B9AA}" destId="{F5F52D85-2F65-4979-BB5A-8E1D1FC6D1B4}" srcOrd="0" destOrd="0" presId="urn:microsoft.com/office/officeart/2005/8/layout/orgChart1"/>
    <dgm:cxn modelId="{07406D38-6154-4089-9433-2A6C62F9D545}" type="presOf" srcId="{31D94390-2291-473A-B8E4-B925F14801F4}" destId="{4CBAC064-4175-4C5E-86D7-6935BDEE74C4}" srcOrd="0" destOrd="0" presId="urn:microsoft.com/office/officeart/2005/8/layout/orgChart1"/>
    <dgm:cxn modelId="{B515AA71-B864-4248-AD37-3A38EC409945}" type="presOf" srcId="{3038F2FA-7B5C-4933-BDA0-FB0EC0B06C0B}" destId="{D6AAEF3C-CC85-4BED-9454-12F0C91DE691}" srcOrd="0" destOrd="0" presId="urn:microsoft.com/office/officeart/2005/8/layout/orgChart1"/>
    <dgm:cxn modelId="{A65F3A2E-086A-4927-9A8E-66153D64BFD7}" srcId="{37B2F376-44A4-4023-83ED-1FD94406E98B}" destId="{E1068D2E-192B-4A90-B106-D8BE422DDCCC}" srcOrd="0" destOrd="0" parTransId="{CA29B09E-8933-42F0-AED3-9B7F9B08AED7}" sibTransId="{E1B6C4C0-5EFC-4A9A-ADF1-CEE08B4929A1}"/>
    <dgm:cxn modelId="{279A7A56-2599-4EB7-BEF9-F7D5AC37D10F}" type="presOf" srcId="{E1068D2E-192B-4A90-B106-D8BE422DDCCC}" destId="{C812279D-C8F9-41D0-852A-37C790ECE93D}" srcOrd="1" destOrd="0" presId="urn:microsoft.com/office/officeart/2005/8/layout/orgChart1"/>
    <dgm:cxn modelId="{41D1A104-6EC6-4558-A29C-E4D27B8EED79}" type="presOf" srcId="{3940941E-47D5-414B-B013-CBC9855DEC3D}" destId="{4FA95E02-C181-4FEF-89DE-96FAC6B9DBD4}" srcOrd="0" destOrd="0" presId="urn:microsoft.com/office/officeart/2005/8/layout/orgChart1"/>
    <dgm:cxn modelId="{BCEF0B49-CC56-4EDE-A56F-95E04AE75607}" type="presOf" srcId="{3038F2FA-7B5C-4933-BDA0-FB0EC0B06C0B}" destId="{786EA05A-2BC0-4F1C-A55E-D29C78A0BB5D}" srcOrd="1" destOrd="0" presId="urn:microsoft.com/office/officeart/2005/8/layout/orgChart1"/>
    <dgm:cxn modelId="{B79AD197-1FEF-458C-8849-25BEFAC33B74}" type="presOf" srcId="{3940941E-47D5-414B-B013-CBC9855DEC3D}" destId="{E93DF19B-BA46-4EAA-94A3-A094A8AD2A3D}" srcOrd="1" destOrd="0" presId="urn:microsoft.com/office/officeart/2005/8/layout/orgChart1"/>
    <dgm:cxn modelId="{16E23869-2D4D-40CA-BB0D-00272554A168}" srcId="{31D94390-2291-473A-B8E4-B925F14801F4}" destId="{37B2F376-44A4-4023-83ED-1FD94406E98B}" srcOrd="0" destOrd="0" parTransId="{803A00F3-9718-44D4-86CE-21642B1CD5B3}" sibTransId="{D510A7F7-880B-4D1E-B094-3E5767B04EF8}"/>
    <dgm:cxn modelId="{AA366097-E017-4FCF-889B-8FFE8ED9C9E4}" type="presOf" srcId="{CA29B09E-8933-42F0-AED3-9B7F9B08AED7}" destId="{80854D1E-0B90-4ABC-8FB5-AA6CD8E74D96}" srcOrd="0" destOrd="0" presId="urn:microsoft.com/office/officeart/2005/8/layout/orgChart1"/>
    <dgm:cxn modelId="{9D5D8FA7-A12B-4778-833D-5F18C844A1A4}" type="presOf" srcId="{82365782-312B-40DF-A2F3-C9EEE869A742}" destId="{5C2811CF-AFE8-4AEF-978C-DBCFC0DC0485}" srcOrd="0" destOrd="0" presId="urn:microsoft.com/office/officeart/2005/8/layout/orgChart1"/>
    <dgm:cxn modelId="{000EA14E-7645-487A-93C3-F83A8F695339}" srcId="{37B2F376-44A4-4023-83ED-1FD94406E98B}" destId="{3038F2FA-7B5C-4933-BDA0-FB0EC0B06C0B}" srcOrd="1" destOrd="0" parTransId="{AD988EAC-1AF4-4D0C-96FA-E3FB5938A788}" sibTransId="{3A3A275B-D312-49DA-AAB3-B53948BC152E}"/>
    <dgm:cxn modelId="{93454546-DDF9-4EA7-BB51-6971EE92B701}" type="presOf" srcId="{E1068D2E-192B-4A90-B106-D8BE422DDCCC}" destId="{12124B0C-1300-48C3-A9CC-2FBEF74F231E}" srcOrd="0" destOrd="0" presId="urn:microsoft.com/office/officeart/2005/8/layout/orgChart1"/>
    <dgm:cxn modelId="{EB6C0760-07D0-4C6D-BAAA-5AF515B1091E}" type="presOf" srcId="{AC367053-5A02-447F-904A-B3A0F8D65E0F}" destId="{9E706F9F-3FBE-4741-92E8-ECCDBAFC7270}" srcOrd="1" destOrd="0" presId="urn:microsoft.com/office/officeart/2005/8/layout/orgChart1"/>
    <dgm:cxn modelId="{0710C176-9CEA-4CBD-B5E6-7DFDF8C78008}" type="presOf" srcId="{37B2F376-44A4-4023-83ED-1FD94406E98B}" destId="{4970C376-64B2-445F-B4B0-3B6FC2C960CB}" srcOrd="0" destOrd="0" presId="urn:microsoft.com/office/officeart/2005/8/layout/orgChart1"/>
    <dgm:cxn modelId="{B255DECA-4C4F-4654-A02B-C86065E6209E}" type="presOf" srcId="{37B2F376-44A4-4023-83ED-1FD94406E98B}" destId="{49F2C828-4F76-4646-BC69-4D817E44B7D9}" srcOrd="1" destOrd="0" presId="urn:microsoft.com/office/officeart/2005/8/layout/orgChart1"/>
    <dgm:cxn modelId="{8B86D80F-B1EB-4DE6-B966-2347D244B0CD}" srcId="{37B2F376-44A4-4023-83ED-1FD94406E98B}" destId="{AC367053-5A02-447F-904A-B3A0F8D65E0F}" srcOrd="3" destOrd="0" parTransId="{82365782-312B-40DF-A2F3-C9EEE869A742}" sibTransId="{116E4C1F-C1CA-43C7-B9DA-4E2097808FD6}"/>
    <dgm:cxn modelId="{EE2CA8D0-E275-4222-893C-44FDE137624B}" type="presOf" srcId="{AD988EAC-1AF4-4D0C-96FA-E3FB5938A788}" destId="{484297D3-4AA9-4830-AE40-D4FD195EBA18}" srcOrd="0" destOrd="0" presId="urn:microsoft.com/office/officeart/2005/8/layout/orgChart1"/>
    <dgm:cxn modelId="{66B27D7B-2440-437D-A276-FEBA1167AF2B}" srcId="{37B2F376-44A4-4023-83ED-1FD94406E98B}" destId="{3940941E-47D5-414B-B013-CBC9855DEC3D}" srcOrd="2" destOrd="0" parTransId="{6EB363E6-A775-456B-B4D1-F9F160D1B9AA}" sibTransId="{04694FD7-4433-4868-BD33-B0660C3846CF}"/>
    <dgm:cxn modelId="{EE5A7762-E5E0-4BD4-BC6F-EBF8F7E5D545}" type="presOf" srcId="{AC367053-5A02-447F-904A-B3A0F8D65E0F}" destId="{03B651A4-734C-41FB-A9A8-2DC1DDCCB991}" srcOrd="0" destOrd="0" presId="urn:microsoft.com/office/officeart/2005/8/layout/orgChart1"/>
    <dgm:cxn modelId="{717A7BE7-D60B-4CDF-B566-C7C72295BE47}" type="presParOf" srcId="{4CBAC064-4175-4C5E-86D7-6935BDEE74C4}" destId="{ACF4F23D-58D8-46C9-A2D8-4174404472B9}" srcOrd="0" destOrd="0" presId="urn:microsoft.com/office/officeart/2005/8/layout/orgChart1"/>
    <dgm:cxn modelId="{89896048-0CCF-4F64-9CA8-EF5EA2161C6A}" type="presParOf" srcId="{ACF4F23D-58D8-46C9-A2D8-4174404472B9}" destId="{E8A4BF52-5803-4836-AEC9-F010DC4408C4}" srcOrd="0" destOrd="0" presId="urn:microsoft.com/office/officeart/2005/8/layout/orgChart1"/>
    <dgm:cxn modelId="{E2AC4229-BEC9-48F8-BC2D-BA2181A7D43E}" type="presParOf" srcId="{E8A4BF52-5803-4836-AEC9-F010DC4408C4}" destId="{4970C376-64B2-445F-B4B0-3B6FC2C960CB}" srcOrd="0" destOrd="0" presId="urn:microsoft.com/office/officeart/2005/8/layout/orgChart1"/>
    <dgm:cxn modelId="{B4AE646D-EE0D-4CD0-B74A-53A33C5BBD81}" type="presParOf" srcId="{E8A4BF52-5803-4836-AEC9-F010DC4408C4}" destId="{49F2C828-4F76-4646-BC69-4D817E44B7D9}" srcOrd="1" destOrd="0" presId="urn:microsoft.com/office/officeart/2005/8/layout/orgChart1"/>
    <dgm:cxn modelId="{12EB0B2D-AD74-4696-9722-536AABE472BF}" type="presParOf" srcId="{ACF4F23D-58D8-46C9-A2D8-4174404472B9}" destId="{33AEF481-3D61-477C-953C-081E317B1A7D}" srcOrd="1" destOrd="0" presId="urn:microsoft.com/office/officeart/2005/8/layout/orgChart1"/>
    <dgm:cxn modelId="{24C9970F-08ED-4D9B-A293-93C9CAFA43C7}" type="presParOf" srcId="{33AEF481-3D61-477C-953C-081E317B1A7D}" destId="{80854D1E-0B90-4ABC-8FB5-AA6CD8E74D96}" srcOrd="0" destOrd="0" presId="urn:microsoft.com/office/officeart/2005/8/layout/orgChart1"/>
    <dgm:cxn modelId="{96219022-4FAE-4BB2-A966-D3215B8DE5DD}" type="presParOf" srcId="{33AEF481-3D61-477C-953C-081E317B1A7D}" destId="{9D9D184B-B701-447D-9B6C-45EF43F9E60C}" srcOrd="1" destOrd="0" presId="urn:microsoft.com/office/officeart/2005/8/layout/orgChart1"/>
    <dgm:cxn modelId="{20BB5C51-20E4-43A4-BD4C-77639F91287C}" type="presParOf" srcId="{9D9D184B-B701-447D-9B6C-45EF43F9E60C}" destId="{5821C231-1D62-498E-8C2C-C8D4DC274704}" srcOrd="0" destOrd="0" presId="urn:microsoft.com/office/officeart/2005/8/layout/orgChart1"/>
    <dgm:cxn modelId="{1E5078D5-C453-4E1E-8C30-4A85DA4AE95B}" type="presParOf" srcId="{5821C231-1D62-498E-8C2C-C8D4DC274704}" destId="{12124B0C-1300-48C3-A9CC-2FBEF74F231E}" srcOrd="0" destOrd="0" presId="urn:microsoft.com/office/officeart/2005/8/layout/orgChart1"/>
    <dgm:cxn modelId="{2E1F62F1-E2E5-4756-8302-8BECBEF90761}" type="presParOf" srcId="{5821C231-1D62-498E-8C2C-C8D4DC274704}" destId="{C812279D-C8F9-41D0-852A-37C790ECE93D}" srcOrd="1" destOrd="0" presId="urn:microsoft.com/office/officeart/2005/8/layout/orgChart1"/>
    <dgm:cxn modelId="{D4C91D4A-1409-49BD-919A-F63BD9A2E408}" type="presParOf" srcId="{9D9D184B-B701-447D-9B6C-45EF43F9E60C}" destId="{BA0D723A-52E0-4E74-82F8-93259D4689F5}" srcOrd="1" destOrd="0" presId="urn:microsoft.com/office/officeart/2005/8/layout/orgChart1"/>
    <dgm:cxn modelId="{EC5AFCF7-899B-4E6B-8C2C-F048951091F7}" type="presParOf" srcId="{9D9D184B-B701-447D-9B6C-45EF43F9E60C}" destId="{C95FB936-94B2-4428-B818-FAD485C0C024}" srcOrd="2" destOrd="0" presId="urn:microsoft.com/office/officeart/2005/8/layout/orgChart1"/>
    <dgm:cxn modelId="{4625BFDD-2446-47B0-9E2F-784C4E40158D}" type="presParOf" srcId="{33AEF481-3D61-477C-953C-081E317B1A7D}" destId="{484297D3-4AA9-4830-AE40-D4FD195EBA18}" srcOrd="2" destOrd="0" presId="urn:microsoft.com/office/officeart/2005/8/layout/orgChart1"/>
    <dgm:cxn modelId="{6AD785F6-5D2F-4695-86EB-12F7B5C7BE40}" type="presParOf" srcId="{33AEF481-3D61-477C-953C-081E317B1A7D}" destId="{E0BCE0A5-F7F3-4ACD-A127-ECF2CD187D34}" srcOrd="3" destOrd="0" presId="urn:microsoft.com/office/officeart/2005/8/layout/orgChart1"/>
    <dgm:cxn modelId="{7E75150C-D6CE-4322-9957-CF30C07A746F}" type="presParOf" srcId="{E0BCE0A5-F7F3-4ACD-A127-ECF2CD187D34}" destId="{3B61CC13-720D-43EC-AD97-E8A148A4B7D8}" srcOrd="0" destOrd="0" presId="urn:microsoft.com/office/officeart/2005/8/layout/orgChart1"/>
    <dgm:cxn modelId="{DB68C0B1-FBC1-4797-9906-6BB51531932B}" type="presParOf" srcId="{3B61CC13-720D-43EC-AD97-E8A148A4B7D8}" destId="{D6AAEF3C-CC85-4BED-9454-12F0C91DE691}" srcOrd="0" destOrd="0" presId="urn:microsoft.com/office/officeart/2005/8/layout/orgChart1"/>
    <dgm:cxn modelId="{B5A61C8C-DB5E-439B-AB62-AB628266A1A6}" type="presParOf" srcId="{3B61CC13-720D-43EC-AD97-E8A148A4B7D8}" destId="{786EA05A-2BC0-4F1C-A55E-D29C78A0BB5D}" srcOrd="1" destOrd="0" presId="urn:microsoft.com/office/officeart/2005/8/layout/orgChart1"/>
    <dgm:cxn modelId="{79E2F93E-877E-4800-83DA-E78302347097}" type="presParOf" srcId="{E0BCE0A5-F7F3-4ACD-A127-ECF2CD187D34}" destId="{F5B4551C-7970-46CB-8E19-EFE011538BC8}" srcOrd="1" destOrd="0" presId="urn:microsoft.com/office/officeart/2005/8/layout/orgChart1"/>
    <dgm:cxn modelId="{1171CA3C-B264-4790-B191-F9A51AFB82AD}" type="presParOf" srcId="{E0BCE0A5-F7F3-4ACD-A127-ECF2CD187D34}" destId="{0D4BC429-AF08-4351-84A5-A3798993B0B9}" srcOrd="2" destOrd="0" presId="urn:microsoft.com/office/officeart/2005/8/layout/orgChart1"/>
    <dgm:cxn modelId="{7D44F28F-D893-4B47-A61B-6B98434988C3}" type="presParOf" srcId="{33AEF481-3D61-477C-953C-081E317B1A7D}" destId="{F5F52D85-2F65-4979-BB5A-8E1D1FC6D1B4}" srcOrd="4" destOrd="0" presId="urn:microsoft.com/office/officeart/2005/8/layout/orgChart1"/>
    <dgm:cxn modelId="{E25794AB-008D-49AE-86C1-2D7D216BBE09}" type="presParOf" srcId="{33AEF481-3D61-477C-953C-081E317B1A7D}" destId="{BFDF4F4C-CF1C-4F12-9A59-D194B9898CE5}" srcOrd="5" destOrd="0" presId="urn:microsoft.com/office/officeart/2005/8/layout/orgChart1"/>
    <dgm:cxn modelId="{986D50E1-0577-4BA6-B004-D3BC27C45FD4}" type="presParOf" srcId="{BFDF4F4C-CF1C-4F12-9A59-D194B9898CE5}" destId="{51BECF51-B380-46E5-B35C-5E336BBB4B26}" srcOrd="0" destOrd="0" presId="urn:microsoft.com/office/officeart/2005/8/layout/orgChart1"/>
    <dgm:cxn modelId="{41DE44B2-2A12-469F-9D4D-27A647A80F7C}" type="presParOf" srcId="{51BECF51-B380-46E5-B35C-5E336BBB4B26}" destId="{4FA95E02-C181-4FEF-89DE-96FAC6B9DBD4}" srcOrd="0" destOrd="0" presId="urn:microsoft.com/office/officeart/2005/8/layout/orgChart1"/>
    <dgm:cxn modelId="{99B222FF-FAB0-449A-B107-29F421639959}" type="presParOf" srcId="{51BECF51-B380-46E5-B35C-5E336BBB4B26}" destId="{E93DF19B-BA46-4EAA-94A3-A094A8AD2A3D}" srcOrd="1" destOrd="0" presId="urn:microsoft.com/office/officeart/2005/8/layout/orgChart1"/>
    <dgm:cxn modelId="{DD3D2087-74F4-4827-B412-050AC01F8539}" type="presParOf" srcId="{BFDF4F4C-CF1C-4F12-9A59-D194B9898CE5}" destId="{725DDE7C-B2D9-4FCC-86CB-811AFCC617EA}" srcOrd="1" destOrd="0" presId="urn:microsoft.com/office/officeart/2005/8/layout/orgChart1"/>
    <dgm:cxn modelId="{9C9D7B4B-F91E-4AA3-975B-0A98F6A7D511}" type="presParOf" srcId="{BFDF4F4C-CF1C-4F12-9A59-D194B9898CE5}" destId="{83B57A05-1063-4FD2-8A09-A1213ED4217A}" srcOrd="2" destOrd="0" presId="urn:microsoft.com/office/officeart/2005/8/layout/orgChart1"/>
    <dgm:cxn modelId="{4157050A-1A54-4689-94DC-B6083357CED1}" type="presParOf" srcId="{33AEF481-3D61-477C-953C-081E317B1A7D}" destId="{5C2811CF-AFE8-4AEF-978C-DBCFC0DC0485}" srcOrd="6" destOrd="0" presId="urn:microsoft.com/office/officeart/2005/8/layout/orgChart1"/>
    <dgm:cxn modelId="{708DA447-DEFF-405D-A1D8-B70CAD83905A}" type="presParOf" srcId="{33AEF481-3D61-477C-953C-081E317B1A7D}" destId="{FDE4025E-CC9C-45B4-B0CE-5503ADE2D088}" srcOrd="7" destOrd="0" presId="urn:microsoft.com/office/officeart/2005/8/layout/orgChart1"/>
    <dgm:cxn modelId="{20A39E6C-3576-4142-9001-425B7C174318}" type="presParOf" srcId="{FDE4025E-CC9C-45B4-B0CE-5503ADE2D088}" destId="{985CCD12-7810-4186-A862-07FDB52C6E9B}" srcOrd="0" destOrd="0" presId="urn:microsoft.com/office/officeart/2005/8/layout/orgChart1"/>
    <dgm:cxn modelId="{8D6564DF-055D-463A-A6C5-221DF7F280E6}" type="presParOf" srcId="{985CCD12-7810-4186-A862-07FDB52C6E9B}" destId="{03B651A4-734C-41FB-A9A8-2DC1DDCCB991}" srcOrd="0" destOrd="0" presId="urn:microsoft.com/office/officeart/2005/8/layout/orgChart1"/>
    <dgm:cxn modelId="{6F600005-F248-4FA0-A844-283BB6AEB82C}" type="presParOf" srcId="{985CCD12-7810-4186-A862-07FDB52C6E9B}" destId="{9E706F9F-3FBE-4741-92E8-ECCDBAFC7270}" srcOrd="1" destOrd="0" presId="urn:microsoft.com/office/officeart/2005/8/layout/orgChart1"/>
    <dgm:cxn modelId="{65F414C7-F903-4A5A-BF48-8D52B486B910}" type="presParOf" srcId="{FDE4025E-CC9C-45B4-B0CE-5503ADE2D088}" destId="{E8D38ED4-CB8D-4844-A326-B0FAB271EF89}" srcOrd="1" destOrd="0" presId="urn:microsoft.com/office/officeart/2005/8/layout/orgChart1"/>
    <dgm:cxn modelId="{05769069-B917-4E2F-BBA6-DFFBB25278CC}" type="presParOf" srcId="{FDE4025E-CC9C-45B4-B0CE-5503ADE2D088}" destId="{A58E24E8-B7FE-475F-91E2-54CA05418075}" srcOrd="2" destOrd="0" presId="urn:microsoft.com/office/officeart/2005/8/layout/orgChart1"/>
    <dgm:cxn modelId="{FB76AC2F-180C-4861-8E01-F6513AE7CCC3}" type="presParOf" srcId="{ACF4F23D-58D8-46C9-A2D8-4174404472B9}" destId="{E960F67B-6197-4BF3-B46A-83302F1747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811CF-AFE8-4AEF-978C-DBCFC0DC0485}">
      <dsp:nvSpPr>
        <dsp:cNvPr id="0" name=""/>
        <dsp:cNvSpPr/>
      </dsp:nvSpPr>
      <dsp:spPr>
        <a:xfrm>
          <a:off x="4114800" y="2076542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52D85-2F65-4979-BB5A-8E1D1FC6D1B4}">
      <dsp:nvSpPr>
        <dsp:cNvPr id="0" name=""/>
        <dsp:cNvSpPr/>
      </dsp:nvSpPr>
      <dsp:spPr>
        <a:xfrm>
          <a:off x="4114800" y="2076542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297D3-4AA9-4830-AE40-D4FD195EBA18}">
      <dsp:nvSpPr>
        <dsp:cNvPr id="0" name=""/>
        <dsp:cNvSpPr/>
      </dsp:nvSpPr>
      <dsp:spPr>
        <a:xfrm>
          <a:off x="3040554" y="2076542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54D1E-0B90-4ABC-8FB5-AA6CD8E74D96}">
      <dsp:nvSpPr>
        <dsp:cNvPr id="0" name=""/>
        <dsp:cNvSpPr/>
      </dsp:nvSpPr>
      <dsp:spPr>
        <a:xfrm>
          <a:off x="892063" y="2076542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0C376-64B2-445F-B4B0-3B6FC2C960CB}">
      <dsp:nvSpPr>
        <dsp:cNvPr id="0" name=""/>
        <dsp:cNvSpPr/>
      </dsp:nvSpPr>
      <dsp:spPr>
        <a:xfrm>
          <a:off x="3226993" y="1188735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Soudnictví</a:t>
          </a:r>
          <a:endParaRPr kumimoji="0" lang="cs-CZ" sz="3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sp:txBody>
      <dsp:txXfrm>
        <a:off x="3226993" y="1188735"/>
        <a:ext cx="1775612" cy="887806"/>
      </dsp:txXfrm>
    </dsp:sp>
    <dsp:sp modelId="{12124B0C-1300-48C3-A9CC-2FBEF74F231E}">
      <dsp:nvSpPr>
        <dsp:cNvPr id="0" name=""/>
        <dsp:cNvSpPr/>
      </dsp:nvSpPr>
      <dsp:spPr>
        <a:xfrm>
          <a:off x="4256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Civilní</a:t>
          </a:r>
          <a:endParaRPr kumimoji="0" lang="cs-CZ" sz="3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sp:txBody>
      <dsp:txXfrm>
        <a:off x="4256" y="2449420"/>
        <a:ext cx="1775612" cy="887806"/>
      </dsp:txXfrm>
    </dsp:sp>
    <dsp:sp modelId="{D6AAEF3C-CC85-4BED-9454-12F0C91DE691}">
      <dsp:nvSpPr>
        <dsp:cNvPr id="0" name=""/>
        <dsp:cNvSpPr/>
      </dsp:nvSpPr>
      <dsp:spPr>
        <a:xfrm>
          <a:off x="2152748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Trestní</a:t>
          </a:r>
          <a:endParaRPr kumimoji="0" lang="cs-CZ" sz="3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sp:txBody>
      <dsp:txXfrm>
        <a:off x="2152748" y="2449420"/>
        <a:ext cx="1775612" cy="887806"/>
      </dsp:txXfrm>
    </dsp:sp>
    <dsp:sp modelId="{4FA95E02-C181-4FEF-89DE-96FAC6B9DBD4}">
      <dsp:nvSpPr>
        <dsp:cNvPr id="0" name=""/>
        <dsp:cNvSpPr/>
      </dsp:nvSpPr>
      <dsp:spPr>
        <a:xfrm>
          <a:off x="4301239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Správní</a:t>
          </a:r>
          <a:endParaRPr kumimoji="0" lang="cs-CZ" sz="3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sp:txBody>
      <dsp:txXfrm>
        <a:off x="4301239" y="2449420"/>
        <a:ext cx="1775612" cy="887806"/>
      </dsp:txXfrm>
    </dsp:sp>
    <dsp:sp modelId="{03B651A4-734C-41FB-A9A8-2DC1DDCCB991}">
      <dsp:nvSpPr>
        <dsp:cNvPr id="0" name=""/>
        <dsp:cNvSpPr/>
      </dsp:nvSpPr>
      <dsp:spPr>
        <a:xfrm>
          <a:off x="6449730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charset="0"/>
            </a:rPr>
            <a:t>Ústavní</a:t>
          </a:r>
          <a:endParaRPr kumimoji="0" lang="cs-CZ" sz="3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endParaRPr>
        </a:p>
      </dsp:txBody>
      <dsp:txXfrm>
        <a:off x="6449730" y="2449420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2DB68-5C2C-40F4-AA93-EA0017BC6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325FA-25B9-42B8-B21F-236EA9EACB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A3BB-25F2-41F2-A0AD-1D41F6693E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3FC0-45DA-4FAD-9AEA-745E66CE1C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DDBF-6360-4B3D-BCC9-DFEEDE34A2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7140-B07C-43B7-AEE8-7CC0D04EAD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AA3-8935-44EF-9492-2222996FC8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C0B8-7077-4A7C-A83D-A19F31DA0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EB3E-B892-4440-9C0B-CD05C9B97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B87C-8146-4BA6-B9D1-28751BC5FC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BFC8-6E6A-4157-B69E-6F959B16C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03DC-8D2C-4A7F-891B-792A64F27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  <p:bldP spid="3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B7E3012-EDF8-4E10-9AB7-490797CE4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7" r:id="rId2"/>
    <p:sldLayoutId id="2147483676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7" r:id="rId9"/>
    <p:sldLayoutId id="2147483673" r:id="rId10"/>
    <p:sldLayoutId id="2147483674" r:id="rId11"/>
    <p:sldLayoutId id="2147483678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Správní soudnictví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cs-CZ" dirty="0" smtClean="0"/>
              <a:t>Přednáška dne </a:t>
            </a:r>
            <a:r>
              <a:rPr lang="cs-CZ" dirty="0" smtClean="0"/>
              <a:t>1. </a:t>
            </a:r>
            <a:r>
              <a:rPr lang="cs-CZ" dirty="0" smtClean="0"/>
              <a:t>11. </a:t>
            </a:r>
            <a:r>
              <a:rPr lang="cs-CZ" dirty="0" smtClean="0"/>
              <a:t>2011</a:t>
            </a:r>
            <a:endParaRPr lang="cs-CZ" dirty="0" smtClean="0"/>
          </a:p>
          <a:p>
            <a:pPr marR="0"/>
            <a:r>
              <a:rPr lang="cs-CZ" dirty="0" smtClean="0"/>
              <a:t>Petr Lavický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Zákonné prameny právní úpravy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Zákon č. 150/2002 Sb., soudní řád správní (SŘS)</a:t>
            </a:r>
          </a:p>
          <a:p>
            <a:endParaRPr lang="cs-CZ" smtClean="0"/>
          </a:p>
          <a:p>
            <a:r>
              <a:rPr lang="cs-CZ" smtClean="0"/>
              <a:t>OSŘ</a:t>
            </a:r>
          </a:p>
          <a:p>
            <a:endParaRPr lang="cs-CZ" smtClean="0"/>
          </a:p>
          <a:p>
            <a:r>
              <a:rPr lang="cs-CZ" smtClean="0"/>
              <a:t>Zákon č. 131/2002 Sb., o rozhodování některých kompetenčních sporů</a:t>
            </a:r>
          </a:p>
          <a:p>
            <a:endParaRPr 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Systematika SŘS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/>
              <a:t>Část první –</a:t>
            </a:r>
            <a:r>
              <a:rPr lang="cs-CZ" sz="2400"/>
              <a:t> </a:t>
            </a:r>
            <a:r>
              <a:rPr lang="cs-CZ" sz="2400" b="1"/>
              <a:t>Základní ustanovení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 – Obecná ustanovení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II – Pravomoc a příslušnost soudů 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III – Vyloučení soudců, přikázání věci jinému soudu, dožádání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/>
              <a:t>Část druhá – Organizace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 – Nejvyšší správní soud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II – Krajské soudy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/>
              <a:t>Část třetí – Řízení ve správním soudnictví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 – Obecná ustanovení o řízení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II – Zvláštní ustanovení o řízení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/>
              <a:t>Hlava III – Opravné prostředky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/>
              <a:t>Části čtvrtá a pátá (mají pouze přechodný význam)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Organizace správního soudnictví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Krajské soudy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specializované senáty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specializovaní samosoudci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Nejvyšší správní soud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2 kolegia (Finančně-správní; Sociálně-správní)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rozhoduje vždy v senátech, čítajících 3, 5, 7 nebo 9 členů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sjednocování judikatury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Dva články, nikoliv dvě instance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Pravomoc 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600"/>
              <a:t>Soudy ve správním soudnictví rozhodují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/>
              <a:t>o žalobách proti </a:t>
            </a:r>
            <a:r>
              <a:rPr lang="cs-CZ" sz="3200" b="1"/>
              <a:t>rozhodnutím</a:t>
            </a:r>
            <a:r>
              <a:rPr lang="cs-CZ" sz="3200"/>
              <a:t> vydaným v oblasti veřejné správy správními orgány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/>
              <a:t>o ochraně proti </a:t>
            </a:r>
            <a:r>
              <a:rPr lang="cs-CZ" sz="3200" b="1"/>
              <a:t>nečinnosti</a:t>
            </a:r>
            <a:r>
              <a:rPr lang="cs-CZ" sz="3200"/>
              <a:t> správního orgánu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/>
              <a:t>o ochraně před </a:t>
            </a:r>
            <a:r>
              <a:rPr lang="cs-CZ" sz="3200" b="1"/>
              <a:t>nezákonným zásahem</a:t>
            </a:r>
            <a:r>
              <a:rPr lang="cs-CZ" sz="3200"/>
              <a:t> správního orgánu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/>
              <a:t>o </a:t>
            </a:r>
            <a:r>
              <a:rPr lang="cs-CZ" sz="3200" b="1"/>
              <a:t>kompetenčních</a:t>
            </a:r>
            <a:r>
              <a:rPr lang="cs-CZ" sz="3200"/>
              <a:t> žalobách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Pravomoc II.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Dále správní soudy rozhodují </a:t>
            </a:r>
          </a:p>
          <a:p>
            <a:pPr lvl="1"/>
            <a:r>
              <a:rPr lang="cs-CZ" smtClean="0"/>
              <a:t>ve věcech </a:t>
            </a:r>
            <a:r>
              <a:rPr lang="cs-CZ" b="1" smtClean="0"/>
              <a:t>volebních</a:t>
            </a:r>
            <a:r>
              <a:rPr lang="cs-CZ" smtClean="0"/>
              <a:t> a ve věcech místního referenda,</a:t>
            </a:r>
          </a:p>
          <a:p>
            <a:pPr lvl="1"/>
            <a:r>
              <a:rPr lang="cs-CZ" smtClean="0"/>
              <a:t>ve věcech </a:t>
            </a:r>
            <a:r>
              <a:rPr lang="cs-CZ" b="1" smtClean="0"/>
              <a:t>politických</a:t>
            </a:r>
            <a:r>
              <a:rPr lang="cs-CZ" smtClean="0"/>
              <a:t> stran a politických hnutí,</a:t>
            </a:r>
          </a:p>
          <a:p>
            <a:pPr lvl="1"/>
            <a:r>
              <a:rPr lang="cs-CZ" smtClean="0"/>
              <a:t>o zrušení </a:t>
            </a:r>
            <a:r>
              <a:rPr lang="cs-CZ" b="1" smtClean="0"/>
              <a:t>opatření obecné povahy</a:t>
            </a:r>
            <a:r>
              <a:rPr lang="cs-CZ" smtClean="0"/>
              <a:t> nebo jeho částí pro rozpor se zákonem</a:t>
            </a:r>
          </a:p>
          <a:p>
            <a:r>
              <a:rPr lang="cs-CZ" smtClean="0"/>
              <a:t>Nikoliv o rušení podzákonných právních předpisů [srov. čl. 87 odst. 3 písm. a) Ústavy]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zásady řízení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/>
              <a:t>Dispoziční</a:t>
            </a:r>
            <a:r>
              <a:rPr lang="cs-CZ" sz="2800" smtClean="0"/>
              <a:t> zásada</a:t>
            </a:r>
          </a:p>
          <a:p>
            <a:pPr lvl="1"/>
            <a:r>
              <a:rPr lang="cs-CZ" smtClean="0"/>
              <a:t>řízení se zahajuje jenom na návrh</a:t>
            </a:r>
          </a:p>
          <a:p>
            <a:pPr lvl="1"/>
            <a:r>
              <a:rPr lang="cs-CZ" smtClean="0"/>
              <a:t>rozsah přezkumné činnosti a jeho hlediska jsou vymezena návrhem</a:t>
            </a:r>
          </a:p>
          <a:p>
            <a:pPr lvl="1"/>
            <a:r>
              <a:rPr lang="cs-CZ" smtClean="0"/>
              <a:t>omezenější uplatnění než v civilním sporu (nelze např. uzavřít smír, vzdát se nároku; žalovaný je vymezen zákonem; předurčenost žalobních typů)</a:t>
            </a:r>
          </a:p>
          <a:p>
            <a:r>
              <a:rPr lang="cs-CZ" sz="2800" b="1" smtClean="0"/>
              <a:t>Vyšetřovací</a:t>
            </a:r>
            <a:r>
              <a:rPr lang="cs-CZ" sz="2800" smtClean="0"/>
              <a:t> zásada</a:t>
            </a:r>
          </a:p>
          <a:p>
            <a:r>
              <a:rPr lang="cs-CZ" sz="2800" b="1" smtClean="0"/>
              <a:t>Vyčerpání řádných opravných prostředků </a:t>
            </a:r>
            <a:r>
              <a:rPr lang="cs-CZ" sz="2800" smtClean="0"/>
              <a:t>ve správním řízení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600" dirty="0">
                <a:solidFill>
                  <a:schemeClr val="tx1"/>
                </a:solidFill>
              </a:rPr>
              <a:t>Řízení o žalobě proti rozhodnutí správního orgánu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správního orgánu I.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Úkon, kterým se zakládají, mění nebo ruší nebo závazně určují žalobcova práva či povinnosti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veřejná </a:t>
            </a:r>
            <a:r>
              <a:rPr lang="cs-CZ" sz="2200" smtClean="0"/>
              <a:t>subjektivní práva a povinnosti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(soukromá práva          část V. OSŘ)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hmotná i procesní 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dotčení právní sféry žalobce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rozhodující jsou </a:t>
            </a:r>
            <a:r>
              <a:rPr lang="cs-CZ" sz="2200" b="1" smtClean="0"/>
              <a:t>materiální</a:t>
            </a:r>
            <a:r>
              <a:rPr lang="cs-CZ" sz="2200" smtClean="0"/>
              <a:t> znaky, nikoliv forma či označení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např. výzva ručiteli k zaplacení daňového nedoplatku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stanovení poplatku za delší dobu studia na VŠ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územní souhlas podle stavebního zákona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závazné stanovisko – např. souhlas orgánu ochrany přírody a krajiny k umístění stavby</a:t>
            </a:r>
            <a:endParaRPr lang="cs-CZ" sz="190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cs-CZ" sz="1900" smtClean="0"/>
              <a:t>nikoliv např. rozhodnutí o odvolání (jmenování) ředitele školy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357563" y="3071813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správního orgánu II.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Rozhodnutí </a:t>
            </a:r>
            <a:r>
              <a:rPr lang="cs-CZ" b="1" smtClean="0"/>
              <a:t>konstitutivní i deklaratorní</a:t>
            </a:r>
          </a:p>
          <a:p>
            <a:r>
              <a:rPr lang="cs-CZ" smtClean="0"/>
              <a:t>Rozhodnutí </a:t>
            </a:r>
            <a:r>
              <a:rPr lang="cs-CZ" b="1" smtClean="0"/>
              <a:t>správního orgánu </a:t>
            </a:r>
            <a:r>
              <a:rPr lang="cs-CZ" smtClean="0"/>
              <a:t>v oblasti </a:t>
            </a:r>
            <a:r>
              <a:rPr lang="cs-CZ" b="1" smtClean="0"/>
              <a:t>veřejné správy</a:t>
            </a:r>
          </a:p>
          <a:p>
            <a:pPr lvl="1"/>
            <a:r>
              <a:rPr lang="cs-CZ" smtClean="0"/>
              <a:t>např. nikoli rozhodnutí státního zástupce o odložení trestního oznámení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Účastníci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smtClean="0"/>
              <a:t>Žalobce a žalovaný</a:t>
            </a:r>
            <a:r>
              <a:rPr lang="cs-CZ" sz="2400" smtClean="0"/>
              <a:t> (§ 33 odst. 1)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Žalobce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FO nebo PO podle § 65 odst. 1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Zájemník (§ 65 odst. 2)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Osoba, jíž svědčí zvláštní žalobní legitimace podle § 66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Žalovaný </a:t>
            </a:r>
          </a:p>
          <a:p>
            <a:pPr lvl="2">
              <a:lnSpc>
                <a:spcPct val="90000"/>
              </a:lnSpc>
            </a:pPr>
            <a:r>
              <a:rPr lang="cs-CZ" sz="1900" smtClean="0"/>
              <a:t>správní orgán vymezený zákonem (§ 33 odst. 1, § 69)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Způsobilost být účastníkem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Ten, kdo má hmotněprávní subjektivitu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Správní orgán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Procesní způsobilost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Ten, kdo má způsobilost k PÚ v </a:t>
            </a:r>
            <a:r>
              <a:rPr lang="cs-CZ" sz="2200" b="1" smtClean="0"/>
              <a:t>plném</a:t>
            </a:r>
            <a:r>
              <a:rPr lang="cs-CZ" sz="2200" smtClean="0"/>
              <a:t> rozsahu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Přehled výkladu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Teoretické a historické základy</a:t>
            </a:r>
          </a:p>
          <a:p>
            <a:r>
              <a:rPr lang="cs-CZ" smtClean="0"/>
              <a:t>Platná právní úprava správního soudnictví</a:t>
            </a:r>
          </a:p>
          <a:p>
            <a:pPr lvl="1"/>
            <a:r>
              <a:rPr lang="cs-CZ" smtClean="0"/>
              <a:t>řízení o žalobě proti rozhodnutí správního orgánu</a:t>
            </a:r>
          </a:p>
          <a:p>
            <a:pPr lvl="1"/>
            <a:r>
              <a:rPr lang="cs-CZ" smtClean="0"/>
              <a:t>další druhy řízení</a:t>
            </a:r>
          </a:p>
          <a:p>
            <a:pPr lvl="1"/>
            <a:r>
              <a:rPr lang="cs-CZ" smtClean="0"/>
              <a:t>opravné prostředky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Žalobce dle § 65 odst. 1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FO či PO tvrdící zkrácení na svých právech</a:t>
            </a:r>
          </a:p>
          <a:p>
            <a:pPr lvl="1"/>
            <a:r>
              <a:rPr lang="cs-CZ" smtClean="0"/>
              <a:t>podmínkou není účastenství ve správním řízení</a:t>
            </a:r>
          </a:p>
          <a:p>
            <a:pPr lvl="1"/>
            <a:r>
              <a:rPr lang="cs-CZ" smtClean="0"/>
              <a:t>žalobní legitimace je založena tvrzením</a:t>
            </a:r>
          </a:p>
          <a:p>
            <a:pPr lvl="1"/>
            <a:r>
              <a:rPr lang="cs-CZ" smtClean="0"/>
              <a:t>zkrácení na subjektivním veřejném právu náležejícím žalobci (dotčení jeho právní sféry)</a:t>
            </a:r>
          </a:p>
          <a:p>
            <a:pPr lvl="2"/>
            <a:r>
              <a:rPr lang="cs-CZ" smtClean="0"/>
              <a:t>přímé zkrácení</a:t>
            </a:r>
          </a:p>
          <a:p>
            <a:pPr lvl="2"/>
            <a:r>
              <a:rPr lang="cs-CZ" smtClean="0"/>
              <a:t>zkrácení v důsledku porušení práv v předcházejícím řízení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dle § 65 odst. 2</a:t>
            </a:r>
            <a:endParaRPr lang="cs-CZ" dirty="0" smtClean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Účastník správního řízení (vč. opomenutého úč.)</a:t>
            </a:r>
          </a:p>
          <a:p>
            <a:r>
              <a:rPr lang="cs-CZ" sz="2800" smtClean="0"/>
              <a:t>Není legitimován dle § 65 odst. 1</a:t>
            </a:r>
          </a:p>
          <a:p>
            <a:pPr lvl="1"/>
            <a:r>
              <a:rPr lang="cs-CZ" smtClean="0"/>
              <a:t>v řízení nešlo o jeho práva, tento účastník v něm hájil pouze určité zájmy (např. ekologické spolky)</a:t>
            </a:r>
          </a:p>
          <a:p>
            <a:r>
              <a:rPr lang="cs-CZ" sz="2800" smtClean="0"/>
              <a:t>Tvrzení o zkrácení na právech zájemníku příslušejících (procesní práva)</a:t>
            </a:r>
          </a:p>
          <a:p>
            <a:endParaRPr lang="cs-CZ" smtClean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Zvláštní žalobní legitimace dle § 66</a:t>
            </a:r>
            <a:endParaRPr lang="cs-CZ" dirty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orgán</a:t>
            </a:r>
          </a:p>
          <a:p>
            <a:pPr lvl="1"/>
            <a:r>
              <a:rPr lang="cs-CZ" dirty="0" smtClean="0"/>
              <a:t>nevyskytuje se</a:t>
            </a:r>
          </a:p>
          <a:p>
            <a:r>
              <a:rPr lang="cs-CZ" dirty="0" smtClean="0"/>
              <a:t>Nejvyšší státní zástupce</a:t>
            </a:r>
          </a:p>
          <a:p>
            <a:pPr lvl="1"/>
            <a:r>
              <a:rPr lang="cs-CZ" dirty="0" smtClean="0"/>
              <a:t>závažný veřejný zájem</a:t>
            </a:r>
          </a:p>
          <a:p>
            <a:pPr lvl="1"/>
            <a:r>
              <a:rPr lang="cs-CZ" dirty="0" smtClean="0"/>
              <a:t>neplatí požadavek vyčerpání opravných prostředků</a:t>
            </a:r>
          </a:p>
          <a:p>
            <a:r>
              <a:rPr lang="cs-CZ" dirty="0" smtClean="0"/>
              <a:t>Veřejný ochránce práv</a:t>
            </a:r>
          </a:p>
          <a:p>
            <a:r>
              <a:rPr lang="cs-CZ" dirty="0" smtClean="0"/>
              <a:t>Ten</a:t>
            </a:r>
            <a:r>
              <a:rPr lang="cs-CZ" dirty="0" smtClean="0"/>
              <a:t>, o kom to stanoví mezinárodní smlouva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Žalovaný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Správní </a:t>
            </a:r>
            <a:r>
              <a:rPr lang="cs-CZ" dirty="0" smtClean="0"/>
              <a:t>orgán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který </a:t>
            </a:r>
            <a:r>
              <a:rPr lang="cs-CZ" dirty="0"/>
              <a:t>rozhodl </a:t>
            </a:r>
            <a:r>
              <a:rPr lang="cs-CZ" b="1" dirty="0"/>
              <a:t>v posledním </a:t>
            </a:r>
            <a:r>
              <a:rPr lang="cs-CZ" b="1" dirty="0" smtClean="0"/>
              <a:t>stupni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na </a:t>
            </a:r>
            <a:r>
              <a:rPr lang="cs-CZ" dirty="0"/>
              <a:t>který jeho působnost přešla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Správní orgán: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§ 4 odst. 1 písm. a) </a:t>
            </a:r>
            <a:r>
              <a:rPr lang="cs-CZ" dirty="0" smtClean="0"/>
              <a:t>SŘS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mj. i profesní komory,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někdy též vláda, prezident republiky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ministerstvo, nikoli ministr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Žalovaný je určen zákonem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 případě nesprávného označení v žalobě bude soud jednat s tím, kdo je skutečně žalovaným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Nepřípustnost a kompetenční výluky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§ 68 a § 70 SŘS</a:t>
            </a:r>
          </a:p>
          <a:p>
            <a:r>
              <a:rPr lang="cs-CZ" b="1" smtClean="0"/>
              <a:t>Restriktivní interpretace</a:t>
            </a:r>
            <a:endParaRPr lang="cs-CZ" smtClean="0"/>
          </a:p>
          <a:p>
            <a:r>
              <a:rPr lang="cs-CZ" smtClean="0"/>
              <a:t>Ze soudního pravomoci </a:t>
            </a:r>
            <a:r>
              <a:rPr lang="cs-CZ" b="1" smtClean="0"/>
              <a:t>nelze vyloučit</a:t>
            </a:r>
            <a:r>
              <a:rPr lang="cs-CZ" smtClean="0"/>
              <a:t> přezkum rozhodnutí týkajících se</a:t>
            </a:r>
          </a:p>
          <a:p>
            <a:pPr lvl="1"/>
            <a:r>
              <a:rPr lang="cs-CZ" b="1" smtClean="0"/>
              <a:t>základních práv a svobod </a:t>
            </a:r>
            <a:r>
              <a:rPr lang="cs-CZ" smtClean="0"/>
              <a:t>(čl. 36 odst. 2 Listiny)</a:t>
            </a:r>
          </a:p>
          <a:p>
            <a:pPr lvl="1"/>
            <a:r>
              <a:rPr lang="cs-CZ" b="1" smtClean="0"/>
              <a:t>občanských práv a závazků nebo trestních obvinění</a:t>
            </a:r>
            <a:r>
              <a:rPr lang="cs-CZ" smtClean="0"/>
              <a:t> (6 odst. 1 Úmluvy)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Průběh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Řízení je zahájeno podáním žaloby ve dvouměsíční lhůtě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Odstranění nedostatku procesních podmínek a vad žaloby, příp. nezaplacení </a:t>
            </a:r>
            <a:r>
              <a:rPr lang="cs-CZ" dirty="0" err="1" smtClean="0"/>
              <a:t>SoP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Výzva podle § 51 a poučení o složení senátu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Vyjádření k žalobě, vyžádání spisů a replika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Projednání žaloby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Bez jednání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§ 51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vady řízení dle § 76 odst. 1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nicotnost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odmítnutí žaloby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jednáním v ostatních případech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Přezkoumání napadeného rozhodnutí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Zásadně v mezích žalobních bodů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 úřední povinnosti se přihlíží k: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nepřezkoumatelnosti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nejzávažnějším vadám, jež mohly mít vliv na </a:t>
            </a:r>
            <a:r>
              <a:rPr lang="cs-CZ" dirty="0" smtClean="0"/>
              <a:t>zákonnost</a:t>
            </a:r>
            <a:endParaRPr lang="cs-CZ" dirty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nicotnosti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prekluzi, absolutní neplatnosti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Skutkový a právní stav ke dni vydání napadeného rozhodnutí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Dokazování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Přezkum správního uvážení (§ 78 odst. 2)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o žalobě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smtClean="0"/>
              <a:t>Odmítnutí</a:t>
            </a:r>
            <a:r>
              <a:rPr lang="cs-CZ" sz="2400" b="1" smtClean="0">
                <a:latin typeface="Arial" charset="0"/>
              </a:rPr>
              <a:t> </a:t>
            </a:r>
            <a:r>
              <a:rPr lang="cs-CZ" sz="2400" smtClean="0"/>
              <a:t>žaloby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§ 37 odst. 5 SŘS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§ 46 SŘS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Zastavení řízení</a:t>
            </a:r>
            <a:r>
              <a:rPr lang="cs-CZ" sz="2400" smtClean="0"/>
              <a:t> (§ 47 SŘS)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zpětvzetí žaloby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uspokojení navrhovatele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z důvodů stanovených zvláštními předpisy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Zamítnutí</a:t>
            </a:r>
            <a:r>
              <a:rPr lang="cs-CZ" sz="2400" smtClean="0"/>
              <a:t> žaloby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Zrušení</a:t>
            </a:r>
            <a:r>
              <a:rPr lang="cs-CZ" sz="2400" smtClean="0"/>
              <a:t> napadeného rozhodnutí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Prohlášení napadeného rozhodnutí za </a:t>
            </a:r>
            <a:r>
              <a:rPr lang="cs-CZ" sz="2400" b="1" smtClean="0"/>
              <a:t>nicotné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Moderace </a:t>
            </a:r>
            <a:r>
              <a:rPr lang="cs-CZ" sz="2400" smtClean="0"/>
              <a:t>výše trestu nebo upuštění od něj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Další druhy řízení</a:t>
            </a:r>
          </a:p>
        </p:txBody>
      </p:sp>
      <p:sp>
        <p:nvSpPr>
          <p:cNvPr id="430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Žaloba proti nečinnosti (§ 79) I.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Směřuje proti nečinnosti spočívající v</a:t>
            </a:r>
          </a:p>
          <a:p>
            <a:pPr lvl="1" eaLnBrk="1" hangingPunct="1"/>
            <a:r>
              <a:rPr lang="cs-CZ" smtClean="0"/>
              <a:t>nevydání </a:t>
            </a:r>
            <a:r>
              <a:rPr lang="cs-CZ" b="1" smtClean="0"/>
              <a:t>rozhodnutí ve věci samé</a:t>
            </a:r>
          </a:p>
          <a:p>
            <a:pPr lvl="1" eaLnBrk="1" hangingPunct="1"/>
            <a:r>
              <a:rPr lang="cs-CZ" smtClean="0"/>
              <a:t>nevydání </a:t>
            </a:r>
            <a:r>
              <a:rPr lang="cs-CZ" b="1" smtClean="0"/>
              <a:t>osvědčení</a:t>
            </a:r>
          </a:p>
          <a:p>
            <a:pPr eaLnBrk="1" hangingPunct="1"/>
            <a:r>
              <a:rPr lang="cs-CZ" b="1" smtClean="0"/>
              <a:t>Účastníci</a:t>
            </a:r>
          </a:p>
          <a:p>
            <a:pPr lvl="1" eaLnBrk="1" hangingPunct="1"/>
            <a:r>
              <a:rPr lang="cs-CZ" smtClean="0"/>
              <a:t>Žalobce</a:t>
            </a:r>
          </a:p>
          <a:p>
            <a:pPr lvl="1" eaLnBrk="1" hangingPunct="1"/>
            <a:r>
              <a:rPr lang="cs-CZ" smtClean="0"/>
              <a:t>Žalovaný</a:t>
            </a:r>
          </a:p>
          <a:p>
            <a:pPr eaLnBrk="1" hangingPunct="1"/>
            <a:r>
              <a:rPr lang="cs-CZ" b="1" smtClean="0"/>
              <a:t>Nepřípustnost</a:t>
            </a:r>
          </a:p>
          <a:p>
            <a:pPr lvl="1" eaLnBrk="1" hangingPunct="1"/>
            <a:r>
              <a:rPr lang="cs-CZ" smtClean="0"/>
              <a:t>nevyčerpání prostředků nápravy (§ 80 SŘ)</a:t>
            </a:r>
          </a:p>
          <a:p>
            <a:pPr lvl="1" eaLnBrk="1" hangingPunct="1"/>
            <a:r>
              <a:rPr lang="cs-CZ" smtClean="0"/>
              <a:t>fikce rozhodnutí nebo jiný právní následek</a:t>
            </a:r>
          </a:p>
        </p:txBody>
      </p:sp>
    </p:spTree>
    <p:extLst>
      <p:ext uri="{BB962C8B-B14F-4D97-AF65-F5344CB8AC3E}">
        <p14:creationId xmlns:p14="http://schemas.microsoft.com/office/powerpoint/2010/main" val="1702606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hlink"/>
                </a:solidFill>
              </a:rPr>
              <a:t>Teoretické a historické základy</a:t>
            </a: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/>
            <a:r>
              <a:rPr lang="cs-CZ" smtClean="0"/>
              <a:t>Část I.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Žaloba proti nečinnosti II.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Lhůta</a:t>
            </a:r>
            <a:r>
              <a:rPr lang="cs-CZ" smtClean="0"/>
              <a:t> 1 rok</a:t>
            </a:r>
          </a:p>
          <a:p>
            <a:r>
              <a:rPr lang="cs-CZ" smtClean="0"/>
              <a:t>Vyhovující rozhodnutí ukládá povinnost rozhodnout nebo vydat osvědčení, nikoliv též to, jak má být rozhodnuto</a:t>
            </a:r>
          </a:p>
          <a:p>
            <a:r>
              <a:rPr lang="cs-CZ" smtClean="0"/>
              <a:t>Relevantní je skutkový stav ke dni rozhodování soudu</a:t>
            </a:r>
          </a:p>
        </p:txBody>
      </p:sp>
    </p:spTree>
    <p:extLst>
      <p:ext uri="{BB962C8B-B14F-4D97-AF65-F5344CB8AC3E}">
        <p14:creationId xmlns:p14="http://schemas.microsoft.com/office/powerpoint/2010/main" val="222368257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Zásahová žaloba (§ 82) I.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800" dirty="0" smtClean="0"/>
              <a:t>Směřuje proti zásahu, pokynu či donucení</a:t>
            </a:r>
          </a:p>
          <a:p>
            <a:pPr eaLnBrk="1" hangingPunct="1">
              <a:defRPr/>
            </a:pPr>
            <a:r>
              <a:rPr lang="cs-CZ" sz="2800" b="1" dirty="0" smtClean="0"/>
              <a:t>Zásah</a:t>
            </a:r>
          </a:p>
          <a:p>
            <a:pPr lvl="1" eaLnBrk="1" hangingPunct="1">
              <a:defRPr/>
            </a:pPr>
            <a:r>
              <a:rPr lang="cs-CZ" dirty="0" smtClean="0"/>
              <a:t>faktická činnost neformální povahy </a:t>
            </a:r>
          </a:p>
          <a:p>
            <a:pPr lvl="1" eaLnBrk="1" hangingPunct="1">
              <a:defRPr/>
            </a:pPr>
            <a:r>
              <a:rPr lang="cs-CZ" dirty="0" smtClean="0"/>
              <a:t>zásah policejního orgánu při výkonu působnosti v oblasti veřejné správy</a:t>
            </a:r>
          </a:p>
          <a:p>
            <a:pPr lvl="1" eaLnBrk="1" hangingPunct="1">
              <a:defRPr/>
            </a:pPr>
            <a:r>
              <a:rPr lang="cs-CZ" dirty="0" smtClean="0"/>
              <a:t>zahájení a provádění daňové kontroly (příp. kontrol podle jiných předpisů)</a:t>
            </a:r>
          </a:p>
          <a:p>
            <a:pPr lvl="1" eaLnBrk="1" hangingPunct="1">
              <a:defRPr/>
            </a:pPr>
            <a:r>
              <a:rPr lang="cs-CZ" dirty="0" smtClean="0"/>
              <a:t>odtažení vozidla na pokyn strážníka obecní policie</a:t>
            </a:r>
          </a:p>
          <a:p>
            <a:pPr lvl="1" eaLnBrk="1" hangingPunct="1">
              <a:defRPr/>
            </a:pPr>
            <a:r>
              <a:rPr lang="cs-CZ" dirty="0" smtClean="0"/>
              <a:t>zadržování cizince v přijímacím zařízení v tranzitním prostoru mezinárodního letiště</a:t>
            </a:r>
          </a:p>
          <a:p>
            <a:pPr lvl="1" eaLnBrk="1" hangingPunct="1">
              <a:defRPr/>
            </a:pPr>
            <a:r>
              <a:rPr lang="cs-CZ" dirty="0"/>
              <a:t>p</a:t>
            </a:r>
            <a:r>
              <a:rPr lang="cs-CZ" dirty="0" smtClean="0"/>
              <a:t>rovedení změny rodného čísla</a:t>
            </a:r>
          </a:p>
        </p:txBody>
      </p:sp>
    </p:spTree>
    <p:extLst>
      <p:ext uri="{BB962C8B-B14F-4D97-AF65-F5344CB8AC3E}">
        <p14:creationId xmlns:p14="http://schemas.microsoft.com/office/powerpoint/2010/main" val="14671960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Zásahová žaloba II.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smtClean="0"/>
              <a:t>Účastníci</a:t>
            </a:r>
            <a:r>
              <a:rPr lang="cs-CZ" sz="2400" dirty="0" smtClean="0"/>
              <a:t> řízení</a:t>
            </a:r>
          </a:p>
          <a:p>
            <a:pPr lvl="1" eaLnBrk="1" hangingPunct="1"/>
            <a:r>
              <a:rPr lang="cs-CZ" sz="2200" dirty="0" smtClean="0"/>
              <a:t>Žalobce</a:t>
            </a:r>
          </a:p>
          <a:p>
            <a:pPr lvl="1" eaLnBrk="1" hangingPunct="1"/>
            <a:r>
              <a:rPr lang="cs-CZ" sz="2000" dirty="0" smtClean="0"/>
              <a:t>Žalovaný</a:t>
            </a:r>
          </a:p>
          <a:p>
            <a:pPr eaLnBrk="1" hangingPunct="1"/>
            <a:r>
              <a:rPr lang="cs-CZ" sz="2400" dirty="0" smtClean="0"/>
              <a:t>Žaloba je </a:t>
            </a:r>
            <a:r>
              <a:rPr lang="cs-CZ" sz="2400" b="1" dirty="0" smtClean="0"/>
              <a:t>nepřípustná</a:t>
            </a:r>
          </a:p>
          <a:p>
            <a:pPr lvl="1" eaLnBrk="1" hangingPunct="1"/>
            <a:r>
              <a:rPr lang="cs-CZ" sz="2200" dirty="0" smtClean="0"/>
              <a:t>nevyčerpání jiných prostředků nápravy</a:t>
            </a:r>
          </a:p>
          <a:p>
            <a:pPr lvl="1" eaLnBrk="1" hangingPunct="1"/>
            <a:r>
              <a:rPr lang="cs-CZ" sz="2200" dirty="0" smtClean="0"/>
              <a:t>již neplatní, že žaloba je nepřípustná, domáhá-li se žalobce pouze určení nezákonnosti zásahu; stejně tak není nepřípustná, pokud důsledky zásahu již netrvají nebo nehrozí jeho opakování</a:t>
            </a:r>
            <a:endParaRPr lang="cs-CZ" dirty="0" smtClean="0"/>
          </a:p>
          <a:p>
            <a:pPr eaLnBrk="1" hangingPunct="1"/>
            <a:r>
              <a:rPr lang="cs-CZ" sz="2400" dirty="0" smtClean="0"/>
              <a:t>Posouzení, zda zásah byl nezákonný, je otázkou </a:t>
            </a:r>
            <a:r>
              <a:rPr lang="cs-CZ" sz="2400" b="1" dirty="0" smtClean="0"/>
              <a:t>věcné legitimace</a:t>
            </a:r>
            <a:r>
              <a:rPr lang="cs-CZ" sz="2400" dirty="0" smtClean="0"/>
              <a:t>, nikoliv procesních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31975116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Zásahová žaloba III.</a:t>
            </a:r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Lhůta</a:t>
            </a:r>
          </a:p>
          <a:p>
            <a:pPr lvl="1"/>
            <a:r>
              <a:rPr lang="cs-CZ" dirty="0" smtClean="0"/>
              <a:t>subjektivní 2 měsíce</a:t>
            </a:r>
          </a:p>
          <a:p>
            <a:pPr lvl="1"/>
            <a:r>
              <a:rPr lang="cs-CZ" dirty="0" smtClean="0"/>
              <a:t>objektivní 2 roky</a:t>
            </a:r>
          </a:p>
          <a:p>
            <a:r>
              <a:rPr lang="cs-CZ" dirty="0" smtClean="0"/>
              <a:t>Rozhodný je stav </a:t>
            </a:r>
          </a:p>
          <a:p>
            <a:pPr lvl="1"/>
            <a:r>
              <a:rPr lang="cs-CZ" dirty="0" smtClean="0"/>
              <a:t>ke dni rozhodování soudu</a:t>
            </a:r>
          </a:p>
          <a:p>
            <a:pPr lvl="1"/>
            <a:r>
              <a:rPr lang="cs-CZ" dirty="0" smtClean="0"/>
              <a:t>v případě určení nezákonnosti zásahu stav ke dni zásahu</a:t>
            </a:r>
          </a:p>
          <a:p>
            <a:r>
              <a:rPr lang="cs-CZ" b="1" dirty="0" smtClean="0"/>
              <a:t>Zamítnutí </a:t>
            </a:r>
            <a:r>
              <a:rPr lang="cs-CZ" dirty="0" smtClean="0"/>
              <a:t>žaloby</a:t>
            </a:r>
          </a:p>
          <a:p>
            <a:r>
              <a:rPr lang="cs-CZ" b="1" dirty="0" smtClean="0"/>
              <a:t>Vyhovující rozhodnutí:</a:t>
            </a:r>
          </a:p>
          <a:p>
            <a:pPr lvl="1"/>
            <a:r>
              <a:rPr lang="cs-CZ" dirty="0" smtClean="0"/>
              <a:t>určení, že provedený zásah byl nezákonný</a:t>
            </a:r>
          </a:p>
          <a:p>
            <a:pPr lvl="1"/>
            <a:r>
              <a:rPr lang="cs-CZ" dirty="0" smtClean="0"/>
              <a:t>uložení zákazu pokračovat v porušování žalobcova práva a příkazu k obnově stavu před zásahem</a:t>
            </a:r>
          </a:p>
        </p:txBody>
      </p:sp>
    </p:spTree>
    <p:extLst>
      <p:ext uri="{BB962C8B-B14F-4D97-AF65-F5344CB8AC3E}">
        <p14:creationId xmlns:p14="http://schemas.microsoft.com/office/powerpoint/2010/main" val="10447747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žaloby (§ 97)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spory:</a:t>
            </a:r>
            <a:endParaRPr lang="cs-CZ" b="1" smtClean="0"/>
          </a:p>
          <a:p>
            <a:pPr lvl="1" eaLnBrk="1" hangingPunct="1"/>
            <a:r>
              <a:rPr lang="cs-CZ" b="1" smtClean="0"/>
              <a:t>mezi veřejnou správou a soudy</a:t>
            </a:r>
            <a:r>
              <a:rPr lang="cs-CZ" smtClean="0"/>
              <a:t>; o nich rozhoduje tzv. konfliktní senát zřízený podle zákona č. 131/2002 Sb.</a:t>
            </a:r>
          </a:p>
          <a:p>
            <a:pPr lvl="1" eaLnBrk="1" hangingPunct="1"/>
            <a:r>
              <a:rPr lang="cs-CZ" b="1" smtClean="0"/>
              <a:t>uvnitř veřejné správy</a:t>
            </a:r>
            <a:r>
              <a:rPr lang="cs-CZ" smtClean="0"/>
              <a:t> (§ 97 SŘS)</a:t>
            </a:r>
            <a:endParaRPr lang="cs-CZ" b="1" smtClean="0"/>
          </a:p>
          <a:p>
            <a:pPr lvl="1" eaLnBrk="1" hangingPunct="1"/>
            <a:r>
              <a:rPr lang="cs-CZ" b="1" smtClean="0"/>
              <a:t>tzv. zbytkové kompetenční spory</a:t>
            </a:r>
            <a:r>
              <a:rPr lang="cs-CZ" smtClean="0"/>
              <a:t>; o nich rozhoduje Ústavní soud (§ 120 a násl. zákona č. 182/1993 Sb., o Ústavním soudu)</a:t>
            </a:r>
          </a:p>
        </p:txBody>
      </p:sp>
    </p:spTree>
    <p:extLst>
      <p:ext uri="{BB962C8B-B14F-4D97-AF65-F5344CB8AC3E}">
        <p14:creationId xmlns:p14="http://schemas.microsoft.com/office/powerpoint/2010/main" val="25940450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Kompetenční žaloby II.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Strany</a:t>
            </a:r>
            <a:r>
              <a:rPr lang="cs-CZ" smtClean="0"/>
              <a:t> kompetenčního sporu</a:t>
            </a:r>
          </a:p>
          <a:p>
            <a:pPr lvl="1"/>
            <a:r>
              <a:rPr lang="cs-CZ" smtClean="0"/>
              <a:t>správní úřad a orgán samosprávy</a:t>
            </a:r>
          </a:p>
          <a:p>
            <a:pPr lvl="1"/>
            <a:r>
              <a:rPr lang="cs-CZ" smtClean="0"/>
              <a:t>orgány samosprávy navzájem</a:t>
            </a:r>
          </a:p>
          <a:p>
            <a:pPr lvl="1"/>
            <a:r>
              <a:rPr lang="cs-CZ" smtClean="0"/>
              <a:t>ústřední správní úřady navzájem</a:t>
            </a:r>
          </a:p>
          <a:p>
            <a:r>
              <a:rPr lang="cs-CZ" smtClean="0"/>
              <a:t>NSS rozsudkem </a:t>
            </a:r>
          </a:p>
          <a:p>
            <a:pPr lvl="1"/>
            <a:r>
              <a:rPr lang="cs-CZ" b="1" smtClean="0"/>
              <a:t>určí</a:t>
            </a:r>
            <a:r>
              <a:rPr lang="cs-CZ" smtClean="0"/>
              <a:t>, který orgán má pravomoc rozhodnout</a:t>
            </a:r>
          </a:p>
          <a:p>
            <a:pPr lvl="1"/>
            <a:r>
              <a:rPr lang="cs-CZ" smtClean="0"/>
              <a:t>vysloví </a:t>
            </a:r>
            <a:r>
              <a:rPr lang="cs-CZ" b="1" smtClean="0"/>
              <a:t>nicotnost</a:t>
            </a:r>
            <a:r>
              <a:rPr lang="cs-CZ" smtClean="0"/>
              <a:t> všech rozhodnutí (výroků), které jsou v rozporu s určením pravomoci</a:t>
            </a:r>
          </a:p>
        </p:txBody>
      </p:sp>
    </p:spTree>
    <p:extLst>
      <p:ext uri="{BB962C8B-B14F-4D97-AF65-F5344CB8AC3E}">
        <p14:creationId xmlns:p14="http://schemas.microsoft.com/office/powerpoint/2010/main" val="33621239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Řízení o zrušení opatření obecné povahy (§ 101a)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Opatření obecné povahy </a:t>
            </a:r>
          </a:p>
          <a:p>
            <a:pPr lvl="1" eaLnBrk="1" hangingPunct="1"/>
            <a:r>
              <a:rPr lang="cs-CZ" smtClean="0"/>
              <a:t>je </a:t>
            </a:r>
            <a:r>
              <a:rPr lang="cs-CZ" b="1" smtClean="0"/>
              <a:t>správním aktem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s </a:t>
            </a:r>
            <a:r>
              <a:rPr lang="cs-CZ" b="1" smtClean="0"/>
              <a:t>konkrétně určeným předmětem</a:t>
            </a:r>
            <a:r>
              <a:rPr lang="cs-CZ" smtClean="0"/>
              <a:t> (vztahuje se k určité konkrétní situaci) </a:t>
            </a:r>
          </a:p>
          <a:p>
            <a:pPr lvl="1" eaLnBrk="1" hangingPunct="1"/>
            <a:r>
              <a:rPr lang="cs-CZ" smtClean="0"/>
              <a:t>a s </a:t>
            </a:r>
            <a:r>
              <a:rPr lang="cs-CZ" b="1" smtClean="0"/>
              <a:t>obecně vymezeným okruhem adresátů</a:t>
            </a:r>
            <a:r>
              <a:rPr lang="cs-CZ" smtClean="0"/>
              <a:t> </a:t>
            </a:r>
          </a:p>
          <a:p>
            <a:pPr eaLnBrk="1" hangingPunct="1"/>
            <a:r>
              <a:rPr lang="cs-CZ" smtClean="0"/>
              <a:t>Např. dopravní značení, územní plán, OOP ve věci přenositelnosti telefonních čísel</a:t>
            </a:r>
          </a:p>
        </p:txBody>
      </p:sp>
    </p:spTree>
    <p:extLst>
      <p:ext uri="{BB962C8B-B14F-4D97-AF65-F5344CB8AC3E}">
        <p14:creationId xmlns:p14="http://schemas.microsoft.com/office/powerpoint/2010/main" val="3804905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zrušení OOP II.</a:t>
            </a:r>
          </a:p>
        </p:txBody>
      </p:sp>
      <p:sp>
        <p:nvSpPr>
          <p:cNvPr id="778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</a:p>
          <a:p>
            <a:pPr lvl="1"/>
            <a:r>
              <a:rPr lang="cs-CZ" dirty="0" smtClean="0"/>
              <a:t>navrhovatel</a:t>
            </a:r>
          </a:p>
          <a:p>
            <a:pPr lvl="2"/>
            <a:r>
              <a:rPr lang="cs-CZ" dirty="0" smtClean="0"/>
              <a:t>ten, kdo tvrdí, že byl zkrácen na svých právech</a:t>
            </a:r>
          </a:p>
          <a:p>
            <a:pPr lvl="3"/>
            <a:r>
              <a:rPr lang="cs-CZ" dirty="0" smtClean="0"/>
              <a:t>samostatný návrh</a:t>
            </a:r>
          </a:p>
          <a:p>
            <a:pPr lvl="3"/>
            <a:r>
              <a:rPr lang="cs-CZ" dirty="0" smtClean="0"/>
              <a:t>návrh spojený s žalobou</a:t>
            </a:r>
          </a:p>
          <a:p>
            <a:pPr lvl="2"/>
            <a:r>
              <a:rPr lang="cs-CZ" dirty="0" smtClean="0"/>
              <a:t>obec</a:t>
            </a:r>
          </a:p>
          <a:p>
            <a:pPr lvl="1"/>
            <a:r>
              <a:rPr lang="cs-CZ" dirty="0" smtClean="0"/>
              <a:t>odpůrce</a:t>
            </a:r>
          </a:p>
          <a:p>
            <a:pPr lvl="2"/>
            <a:r>
              <a:rPr lang="cs-CZ" dirty="0" smtClean="0"/>
              <a:t>SO, který vydal OOP</a:t>
            </a:r>
          </a:p>
          <a:p>
            <a:r>
              <a:rPr lang="cs-CZ" dirty="0" smtClean="0"/>
              <a:t>Účast OZŘ byla až do novely č. 303/2011 Sb. vyloučena</a:t>
            </a:r>
          </a:p>
          <a:p>
            <a:r>
              <a:rPr lang="cs-CZ" dirty="0" smtClean="0"/>
              <a:t>Lhůta 3 roky od nabytí účinnosti OOP</a:t>
            </a:r>
          </a:p>
        </p:txBody>
      </p:sp>
    </p:spTree>
    <p:extLst>
      <p:ext uri="{BB962C8B-B14F-4D97-AF65-F5344CB8AC3E}">
        <p14:creationId xmlns:p14="http://schemas.microsoft.com/office/powerpoint/2010/main" val="2081198456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zrušení OOP III.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Algoritmus</a:t>
            </a:r>
            <a:r>
              <a:rPr lang="cs-CZ" dirty="0" smtClean="0"/>
              <a:t> přezkumu</a:t>
            </a:r>
          </a:p>
          <a:p>
            <a:pPr lvl="1"/>
            <a:r>
              <a:rPr lang="cs-CZ" dirty="0" smtClean="0"/>
              <a:t>pravomoc</a:t>
            </a:r>
          </a:p>
          <a:p>
            <a:pPr lvl="1"/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procesní postup při přijímání OOP</a:t>
            </a:r>
          </a:p>
          <a:p>
            <a:pPr lvl="1"/>
            <a:r>
              <a:rPr lang="cs-CZ" dirty="0" smtClean="0"/>
              <a:t>přezkum souladu obsahu OOP se zákonem</a:t>
            </a:r>
          </a:p>
          <a:p>
            <a:pPr lvl="1"/>
            <a:r>
              <a:rPr lang="cs-CZ" dirty="0" smtClean="0"/>
              <a:t>proporcionalita</a:t>
            </a:r>
          </a:p>
          <a:p>
            <a:r>
              <a:rPr lang="cs-CZ" dirty="0" smtClean="0"/>
              <a:t>Vázanost rozsahem a důvody návrhu</a:t>
            </a:r>
          </a:p>
          <a:p>
            <a:r>
              <a:rPr lang="cs-CZ" dirty="0" smtClean="0"/>
              <a:t>NSS</a:t>
            </a:r>
          </a:p>
          <a:p>
            <a:pPr lvl="1"/>
            <a:r>
              <a:rPr lang="cs-CZ" dirty="0" smtClean="0"/>
              <a:t>návrh zamítne</a:t>
            </a:r>
          </a:p>
          <a:p>
            <a:pPr lvl="1"/>
            <a:r>
              <a:rPr lang="cs-CZ" dirty="0" smtClean="0"/>
              <a:t>OOP nebo jeho část zruší dnem, který určí v rozsudku</a:t>
            </a:r>
          </a:p>
        </p:txBody>
      </p:sp>
    </p:spTree>
    <p:extLst>
      <p:ext uri="{BB962C8B-B14F-4D97-AF65-F5344CB8AC3E}">
        <p14:creationId xmlns:p14="http://schemas.microsoft.com/office/powerpoint/2010/main" val="82669038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Opravné prostředky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17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soudnictví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Opravné prostředky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SŘS zná 2 opravné prostředky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kasační stížnost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návrh na obnovu řízení</a:t>
            </a:r>
          </a:p>
          <a:p>
            <a:pPr>
              <a:lnSpc>
                <a:spcPct val="90000"/>
              </a:lnSpc>
            </a:pPr>
            <a:r>
              <a:rPr lang="cs-CZ" smtClean="0"/>
              <a:t>Oba opravné prostředky jsou </a:t>
            </a:r>
            <a:r>
              <a:rPr lang="cs-CZ" b="1" smtClean="0"/>
              <a:t>mimořádné</a:t>
            </a:r>
            <a:r>
              <a:rPr lang="cs-CZ" smtClean="0"/>
              <a:t>, nikoliv řádné</a:t>
            </a:r>
          </a:p>
          <a:p>
            <a:pPr>
              <a:lnSpc>
                <a:spcPct val="90000"/>
              </a:lnSpc>
            </a:pPr>
            <a:r>
              <a:rPr lang="cs-CZ" smtClean="0"/>
              <a:t>Přípustnost obnovy je velmi úzce vymezena (zásahová žaloba, politické strany) - dosud nebyl zaznamenán jediný přípustný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kasační stížnosti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 smtClean="0"/>
              <a:t>Směřuje proti </a:t>
            </a:r>
            <a:r>
              <a:rPr lang="cs-CZ" b="1" dirty="0" smtClean="0"/>
              <a:t>pravomocnému </a:t>
            </a:r>
            <a:r>
              <a:rPr lang="cs-CZ" dirty="0" smtClean="0"/>
              <a:t>rozhodnutí (rozsudku nebo usnesení) krajského soudu ve věcech správního soudnictví, a to v řízení o</a:t>
            </a:r>
          </a:p>
          <a:p>
            <a:pPr lvl="1" eaLnBrk="1" hangingPunct="1"/>
            <a:r>
              <a:rPr lang="cs-CZ" dirty="0" smtClean="0"/>
              <a:t>žalobě proti rozhodnutí</a:t>
            </a:r>
          </a:p>
          <a:p>
            <a:pPr lvl="1" eaLnBrk="1" hangingPunct="1"/>
            <a:r>
              <a:rPr lang="cs-CZ" dirty="0" smtClean="0"/>
              <a:t>žalobě na ochranu proti nečinnosti</a:t>
            </a:r>
          </a:p>
          <a:p>
            <a:pPr lvl="1" eaLnBrk="1" hangingPunct="1"/>
            <a:r>
              <a:rPr lang="cs-CZ" dirty="0" smtClean="0"/>
              <a:t>žalobě proti nezákonnému zásahu</a:t>
            </a:r>
          </a:p>
          <a:p>
            <a:pPr lvl="1" eaLnBrk="1" hangingPunct="1"/>
            <a:r>
              <a:rPr lang="cs-CZ" dirty="0" smtClean="0"/>
              <a:t>určení, že návrh na registraci stanov politické strany (hnutí) či jejich změny nemá nedostatky</a:t>
            </a:r>
          </a:p>
          <a:p>
            <a:pPr lvl="1" eaLnBrk="1" hangingPunct="1"/>
            <a:r>
              <a:rPr lang="cs-CZ" dirty="0" smtClean="0"/>
              <a:t>ochraně ve věcech místního a krajského referenda</a:t>
            </a:r>
          </a:p>
          <a:p>
            <a:pPr lvl="1" eaLnBrk="1" hangingPunct="1"/>
            <a:r>
              <a:rPr lang="cs-CZ" dirty="0" smtClean="0"/>
              <a:t>opatření obecné povahy</a:t>
            </a:r>
          </a:p>
          <a:p>
            <a:pPr eaLnBrk="1" hangingPunct="1"/>
            <a:r>
              <a:rPr lang="cs-CZ" dirty="0" smtClean="0"/>
              <a:t>Funkčně příslušným je </a:t>
            </a:r>
            <a:r>
              <a:rPr lang="cs-CZ" b="1" dirty="0" smtClean="0"/>
              <a:t>Nejvyšší správní soud</a:t>
            </a:r>
          </a:p>
          <a:p>
            <a:pPr eaLnBrk="1" hangingPunct="1"/>
            <a:r>
              <a:rPr lang="cs-CZ" dirty="0" smtClean="0"/>
              <a:t>Je vybudována na </a:t>
            </a:r>
            <a:r>
              <a:rPr lang="cs-CZ" b="1" dirty="0" smtClean="0"/>
              <a:t>kasačním systému</a:t>
            </a:r>
          </a:p>
        </p:txBody>
      </p:sp>
    </p:spTree>
    <p:extLst>
      <p:ext uri="{BB962C8B-B14F-4D97-AF65-F5344CB8AC3E}">
        <p14:creationId xmlns:p14="http://schemas.microsoft.com/office/powerpoint/2010/main" val="31636868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Účastníci řízení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smtClean="0"/>
              <a:t>Stěžovatel</a:t>
            </a:r>
          </a:p>
          <a:p>
            <a:pPr lvl="1"/>
            <a:r>
              <a:rPr lang="cs-CZ" smtClean="0"/>
              <a:t>žalobce, jehož žalobu KS zamítl</a:t>
            </a:r>
          </a:p>
          <a:p>
            <a:pPr lvl="1"/>
            <a:r>
              <a:rPr lang="cs-CZ" smtClean="0"/>
              <a:t>žalovaný správní orgán, vyhověl-li KS žalobě</a:t>
            </a:r>
          </a:p>
          <a:p>
            <a:pPr lvl="1"/>
            <a:r>
              <a:rPr lang="cs-CZ" smtClean="0"/>
              <a:t>osoba zúčastněná na řízení</a:t>
            </a:r>
          </a:p>
          <a:p>
            <a:r>
              <a:rPr lang="cs-CZ" b="1" smtClean="0"/>
              <a:t>Všichni, kdo byli účastníky řízení před KS</a:t>
            </a:r>
          </a:p>
          <a:p>
            <a:endParaRPr lang="cs-CZ" b="1" smtClean="0"/>
          </a:p>
          <a:p>
            <a:r>
              <a:rPr lang="cs-CZ" smtClean="0"/>
              <a:t>Stěžovatel musí být </a:t>
            </a:r>
            <a:r>
              <a:rPr lang="cs-CZ" b="1" smtClean="0"/>
              <a:t>zastoupen advokátem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Nepřijatelnost kasační stížnosti</a:t>
            </a: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Pouze ve věcech </a:t>
            </a:r>
            <a:r>
              <a:rPr lang="cs-CZ" b="1" smtClean="0"/>
              <a:t>mezinárodní ochrany</a:t>
            </a:r>
          </a:p>
          <a:p>
            <a:r>
              <a:rPr lang="cs-CZ" smtClean="0"/>
              <a:t>Kasační stížnost musí </a:t>
            </a:r>
            <a:r>
              <a:rPr lang="cs-CZ" b="1" smtClean="0"/>
              <a:t>podstatně přesahovat vlastní zájmy stěžovatele</a:t>
            </a:r>
          </a:p>
          <a:p>
            <a:pPr lvl="1"/>
            <a:r>
              <a:rPr lang="cs-CZ" smtClean="0"/>
              <a:t>věc dosud ve své judikatuře nerozhodoval NSS</a:t>
            </a:r>
          </a:p>
          <a:p>
            <a:pPr lvl="1"/>
            <a:r>
              <a:rPr lang="cs-CZ" smtClean="0"/>
              <a:t>věc rozhodují jednotlivé KS odlišně, popřípadě v rozporu s judikaturou NSS (ÚS, ESLP)</a:t>
            </a:r>
          </a:p>
          <a:p>
            <a:pPr lvl="1"/>
            <a:r>
              <a:rPr lang="cs-CZ" smtClean="0"/>
              <a:t>KS zatížil řízení těžkými vadami</a:t>
            </a:r>
          </a:p>
          <a:p>
            <a:pPr lvl="1"/>
            <a:r>
              <a:rPr lang="cs-CZ" smtClean="0"/>
              <a:t>jiné mimořádné důvody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Důvody kasační stížnosti</a:t>
            </a:r>
          </a:p>
        </p:txBody>
      </p:sp>
      <p:sp>
        <p:nvSpPr>
          <p:cNvPr id="552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Nezákonnost</a:t>
            </a:r>
          </a:p>
          <a:p>
            <a:r>
              <a:rPr lang="cs-CZ" smtClean="0"/>
              <a:t>Vady řízení před správním orgánem</a:t>
            </a:r>
          </a:p>
          <a:p>
            <a:r>
              <a:rPr lang="cs-CZ" smtClean="0"/>
              <a:t>Zmatečnost</a:t>
            </a:r>
          </a:p>
          <a:p>
            <a:r>
              <a:rPr lang="cs-CZ" smtClean="0"/>
              <a:t>Nepřezkoumatelnost či jiná vada řízení před soudem, která mohla mít vliv na zákonnost jeho rozhodnutí</a:t>
            </a:r>
          </a:p>
          <a:p>
            <a:r>
              <a:rPr lang="cs-CZ" smtClean="0"/>
              <a:t>Nezákonnost rozhodnutí o odmítnutí návrhu nebo o zastavení řízení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Přezkumná činnost NSS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Lze přiznat odkladný účinek</a:t>
            </a:r>
          </a:p>
          <a:p>
            <a:r>
              <a:rPr lang="cs-CZ" smtClean="0"/>
              <a:t>Nejvyšší  správní   soud  je  zásadně </a:t>
            </a:r>
            <a:r>
              <a:rPr lang="cs-CZ" b="1" smtClean="0"/>
              <a:t>vázán  rozsahem</a:t>
            </a:r>
            <a:r>
              <a:rPr lang="cs-CZ" smtClean="0"/>
              <a:t> a důvody kasační stížnosti</a:t>
            </a:r>
            <a:endParaRPr lang="cs-CZ" b="1" smtClean="0"/>
          </a:p>
          <a:p>
            <a:r>
              <a:rPr lang="cs-CZ" smtClean="0"/>
              <a:t>Ke skutečnostem, které stěžovatel uplatnil teprve po vydání napadeného rozhodnutí krajského soudu, Nejvyšší správní soud nepřihlíží</a:t>
            </a:r>
          </a:p>
          <a:p>
            <a:r>
              <a:rPr lang="cs-CZ" smtClean="0"/>
              <a:t>Zásadně bez jednání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o kasační stížnosti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smtClean="0"/>
              <a:t>Kasační princip rozhodování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zrušení </a:t>
            </a:r>
            <a:r>
              <a:rPr lang="cs-CZ" sz="2200" smtClean="0"/>
              <a:t>rozhodnutí KS a vrácení věci k dalšímu řízení (nelze rozhodnutí změnit); nelze zrušit ani rozhodnutí správních orgánů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zamítnutí</a:t>
            </a:r>
            <a:r>
              <a:rPr lang="cs-CZ" sz="2200" smtClean="0"/>
              <a:t> kasační stížnosti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Odmítnutí</a:t>
            </a:r>
            <a:r>
              <a:rPr lang="cs-CZ" sz="2400" smtClean="0"/>
              <a:t> kasační stížnosti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§ 37 odst. 5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§ 46</a:t>
            </a:r>
          </a:p>
          <a:p>
            <a:pPr>
              <a:lnSpc>
                <a:spcPct val="90000"/>
              </a:lnSpc>
            </a:pPr>
            <a:r>
              <a:rPr lang="cs-CZ" sz="2400" b="1" smtClean="0"/>
              <a:t>Zastavení</a:t>
            </a:r>
            <a:r>
              <a:rPr lang="cs-CZ" sz="2400" smtClean="0"/>
              <a:t> řízení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nezaplacení soudního poplatku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zpětvzetí 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Správní soudnictví a správní řízení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Rozhodování správních orgánů o veřejných subjektivních právech </a:t>
            </a:r>
            <a:r>
              <a:rPr lang="cs-CZ" sz="2800">
                <a:sym typeface="Wingdings" pitchFamily="2" charset="2"/>
              </a:rPr>
              <a:t> potřeba ochrany těchto práv nezávislým soudem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Správní soudnictví není pokračováním správního řízení; důvody: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povaha státní moci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garance spravedlivého procesu (vč. nezávislosti a nestrannosti)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základní strukturní princip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vznik sporu až po rozhodnutí správního orgánu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Pojem správního soudnictví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Správní soudnictví představuje </a:t>
            </a:r>
          </a:p>
          <a:p>
            <a:pPr lvl="1"/>
            <a:r>
              <a:rPr lang="cs-CZ" smtClean="0"/>
              <a:t>postup soudu a účastníků řízení  (FO či PO x správní orgán)</a:t>
            </a:r>
          </a:p>
          <a:p>
            <a:pPr lvl="1"/>
            <a:r>
              <a:rPr lang="cs-CZ" smtClean="0"/>
              <a:t>při poskytování ochrany veřejným subjektivním právům (nejen z oblasti „správního“ práva), </a:t>
            </a:r>
          </a:p>
          <a:p>
            <a:pPr lvl="1"/>
            <a:r>
              <a:rPr lang="cs-CZ" smtClean="0"/>
              <a:t>která byla porušena zásahem správního orgánu</a:t>
            </a:r>
          </a:p>
          <a:p>
            <a:pPr lvl="2"/>
            <a:r>
              <a:rPr lang="cs-CZ" smtClean="0"/>
              <a:t>rozhodnutím</a:t>
            </a:r>
          </a:p>
          <a:p>
            <a:pPr lvl="2"/>
            <a:r>
              <a:rPr lang="cs-CZ" smtClean="0"/>
              <a:t>jinou činností, případně nečinností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Správní soudnictví v Československu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1867, 1875: vznik správního soudnictví v Rakousku – Uhersku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z. č. 3/1918 Sb., o NSS a o řešení kompetenčních konfliktů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1952 – zrušení NSS; poté prakticky jenom věci sociálního zabezpečení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1992 – obnovení správního soudnictví (část V. OSŘ)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2001 – zrušení části V. nálezem ÚS (č. 276/2001 Sb.)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2003 – SŘS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hlink"/>
                </a:solidFill>
              </a:rPr>
              <a:t>Platná právní úprava správního soudnictví</a:t>
            </a:r>
          </a:p>
        </p:txBody>
      </p:sp>
      <p:sp>
        <p:nvSpPr>
          <p:cNvPr id="2253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/>
            <a:r>
              <a:rPr lang="cs-CZ" smtClean="0"/>
              <a:t>Část II.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Ústavní a mezinárodní prameny právní úpravy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Čl. 36 odst. 2 </a:t>
            </a:r>
            <a:r>
              <a:rPr lang="cs-CZ" b="1" smtClean="0"/>
              <a:t>Listiny</a:t>
            </a:r>
            <a:r>
              <a:rPr lang="cs-CZ" smtClean="0"/>
              <a:t> základních práv a svobod</a:t>
            </a:r>
          </a:p>
          <a:p>
            <a:pPr lvl="1"/>
            <a:r>
              <a:rPr lang="cs-CZ" smtClean="0"/>
              <a:t>právo na přezkum rozhodnutí orgánu veřejné správy</a:t>
            </a:r>
          </a:p>
          <a:p>
            <a:r>
              <a:rPr lang="cs-CZ" smtClean="0"/>
              <a:t>Čl. 6 odst. 1 </a:t>
            </a:r>
            <a:r>
              <a:rPr lang="cs-CZ" b="1" smtClean="0"/>
              <a:t>Úmluvy</a:t>
            </a:r>
            <a:r>
              <a:rPr lang="cs-CZ" smtClean="0"/>
              <a:t> o ochraně lidských práv a základních svobod</a:t>
            </a:r>
          </a:p>
          <a:p>
            <a:pPr lvl="1"/>
            <a:r>
              <a:rPr lang="cs-CZ" smtClean="0"/>
              <a:t>právo na soud ve věcech týkajících se „občanských práv a závazků“ a „jakéhokoliv trestního obvinění“</a:t>
            </a:r>
          </a:p>
          <a:p>
            <a:pPr lvl="1"/>
            <a:r>
              <a:rPr lang="cs-CZ" smtClean="0"/>
              <a:t>požadavek plné jurisdikce</a:t>
            </a:r>
          </a:p>
          <a:p>
            <a:r>
              <a:rPr lang="cs-CZ" smtClean="0"/>
              <a:t>Čl. 91 a 92 </a:t>
            </a:r>
            <a:r>
              <a:rPr lang="cs-CZ" b="1" smtClean="0"/>
              <a:t>Ústavy</a:t>
            </a:r>
            <a:endParaRPr 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927</TotalTime>
  <Words>2004</Words>
  <Application>Microsoft Office PowerPoint</Application>
  <PresentationFormat>Předvádění na obrazovce (4:3)</PresentationFormat>
  <Paragraphs>333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3" baseType="lpstr">
      <vt:lpstr>Garamond</vt:lpstr>
      <vt:lpstr>Arial</vt:lpstr>
      <vt:lpstr>Calibri</vt:lpstr>
      <vt:lpstr>Constantia</vt:lpstr>
      <vt:lpstr>Wingdings 2</vt:lpstr>
      <vt:lpstr>Wingdings</vt:lpstr>
      <vt:lpstr>Tok</vt:lpstr>
      <vt:lpstr>Správní soudnictví</vt:lpstr>
      <vt:lpstr>Přehled výkladu</vt:lpstr>
      <vt:lpstr>Teoretické a historické základy</vt:lpstr>
      <vt:lpstr>Druhy soudnictví</vt:lpstr>
      <vt:lpstr>Správní soudnictví a správní řízení</vt:lpstr>
      <vt:lpstr>Pojem správního soudnictví</vt:lpstr>
      <vt:lpstr>Správní soudnictví v Československu</vt:lpstr>
      <vt:lpstr>Platná právní úprava správního soudnictví</vt:lpstr>
      <vt:lpstr>Ústavní a mezinárodní prameny právní úpravy</vt:lpstr>
      <vt:lpstr>Zákonné prameny právní úpravy</vt:lpstr>
      <vt:lpstr>Systematika SŘS</vt:lpstr>
      <vt:lpstr>Organizace správního soudnictví</vt:lpstr>
      <vt:lpstr>Pravomoc I.</vt:lpstr>
      <vt:lpstr>Pravomoc II.</vt:lpstr>
      <vt:lpstr>Základní zásady řízení</vt:lpstr>
      <vt:lpstr>Řízení o žalobě proti rozhodnutí správního orgánu</vt:lpstr>
      <vt:lpstr>Rozhodnutí správního orgánu I.</vt:lpstr>
      <vt:lpstr>Rozhodnutí správního orgánu II.</vt:lpstr>
      <vt:lpstr>Účastníci řízení</vt:lpstr>
      <vt:lpstr>Žalobce dle § 65 odst. 1</vt:lpstr>
      <vt:lpstr>Žalobní dle § 65 odst. 2</vt:lpstr>
      <vt:lpstr>Zvláštní žalobní legitimace dle § 66</vt:lpstr>
      <vt:lpstr>Žalovaný</vt:lpstr>
      <vt:lpstr>Nepřípustnost a kompetenční výluky</vt:lpstr>
      <vt:lpstr>Průběh řízení</vt:lpstr>
      <vt:lpstr>Přezkoumání napadeného rozhodnutí</vt:lpstr>
      <vt:lpstr>Rozhodnutí o žalobě</vt:lpstr>
      <vt:lpstr>Další druhy řízení</vt:lpstr>
      <vt:lpstr>Žaloba proti nečinnosti (§ 79) I.</vt:lpstr>
      <vt:lpstr>Žaloba proti nečinnosti II.</vt:lpstr>
      <vt:lpstr>Zásahová žaloba (§ 82) I.</vt:lpstr>
      <vt:lpstr>Zásahová žaloba II.</vt:lpstr>
      <vt:lpstr>Zásahová žaloba III.</vt:lpstr>
      <vt:lpstr>Kompetenční žaloby (§ 97)</vt:lpstr>
      <vt:lpstr>Kompetenční žaloby II.</vt:lpstr>
      <vt:lpstr>Řízení o zrušení opatření obecné povahy (§ 101a)</vt:lpstr>
      <vt:lpstr>Řízení o zrušení OOP II.</vt:lpstr>
      <vt:lpstr>Řízení o zrušení OOP III.</vt:lpstr>
      <vt:lpstr>Opravné prostředky</vt:lpstr>
      <vt:lpstr>Opravné prostředky</vt:lpstr>
      <vt:lpstr>Pojem kasační stížnosti</vt:lpstr>
      <vt:lpstr>Účastníci řízení</vt:lpstr>
      <vt:lpstr>Nepřijatelnost kasační stížnosti</vt:lpstr>
      <vt:lpstr>Důvody kasační stížnosti</vt:lpstr>
      <vt:lpstr>Přezkumná činnost NSS</vt:lpstr>
      <vt:lpstr>Rozhodnutí o kasační stížnosti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soudnictví</dc:title>
  <dc:creator>Petr</dc:creator>
  <cp:lastModifiedBy>Petr Lavický</cp:lastModifiedBy>
  <cp:revision>34</cp:revision>
  <dcterms:created xsi:type="dcterms:W3CDTF">2007-09-24T12:39:51Z</dcterms:created>
  <dcterms:modified xsi:type="dcterms:W3CDTF">2011-11-01T07:04:49Z</dcterms:modified>
</cp:coreProperties>
</file>