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a Vida Villanueva" initials="MV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9D073F8-1565-44D7-B386-08B59EADF2EE}">
  <a:tblStyle styleId="{69D073F8-1565-44D7-B386-08B59EADF2EE}" styleName="PwC Table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i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5" autoAdjust="0"/>
    <p:restoredTop sz="94718" autoAdjust="0"/>
  </p:normalViewPr>
  <p:slideViewPr>
    <p:cSldViewPr>
      <p:cViewPr varScale="1">
        <p:scale>
          <a:sx n="84" d="100"/>
          <a:sy n="84" d="100"/>
        </p:scale>
        <p:origin x="-1296" y="-78"/>
      </p:cViewPr>
      <p:guideLst>
        <p:guide orient="horz" pos="144"/>
        <p:guide orient="horz" pos="436"/>
        <p:guide orient="horz" pos="4179"/>
        <p:guide orient="horz" pos="3888"/>
        <p:guide orient="horz" pos="3984"/>
        <p:guide orient="horz" pos="1104"/>
        <p:guide orient="horz" pos="1008"/>
        <p:guide orient="horz" pos="2448"/>
        <p:guide orient="horz" pos="2544"/>
        <p:guide orient="horz" pos="336"/>
        <p:guide pos="2832"/>
        <p:guide pos="336"/>
        <p:guide pos="5424"/>
        <p:guide pos="2928"/>
        <p:guide pos="1968"/>
        <p:guide pos="2070"/>
        <p:guide pos="3792"/>
        <p:guide pos="1104"/>
        <p:guide pos="4656"/>
        <p:guide pos="4560"/>
        <p:guide pos="3696"/>
        <p:guide pos="1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6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05CFF-548C-4E04-B325-CF1209D66BDC}" type="datetimeFigureOut">
              <a:rPr lang="cs-CZ" smtClean="0">
                <a:latin typeface="Arial" pitchFamily="34" charset="0"/>
                <a:cs typeface="Arial" pitchFamily="34" charset="0"/>
              </a:rPr>
              <a:pPr/>
              <a:t>9.11.2011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90EF7-3E10-491C-87C2-59674BB3AAF6}" type="slidenum">
              <a:rPr lang="cs-CZ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5EFB8DA3-BCA9-4B7D-B50D-14F47506B614}" type="datetimeFigureOut">
              <a:rPr lang="cs-CZ" smtClean="0"/>
              <a:pPr/>
              <a:t>9.11.2011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21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 dirty="0"/>
          </a:p>
        </p:txBody>
      </p:sp>
      <p:grpSp>
        <p:nvGrpSpPr>
          <p:cNvPr id="16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A24206A1-7A96-4A02-A2A8-E11933E630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CF9A9B68-1F4A-4237-BB04-4A0C3446C1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914CB8E7-5ECE-476C-BC24-6BFB63E019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1"/>
            <a:ext cx="8077200" cy="106679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27FDFCA9-7192-413F-99E7-F1562AE8C2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0"/>
            <a:ext cx="80772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E9D9854E-379C-48DB-B097-528E88E74C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0AF503BC-43A5-4B8C-A7DE-BD2F11A22B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5096257" y="-2734056"/>
            <a:ext cx="152399" cy="6839712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102" name="Group 101"/>
          <p:cNvGrpSpPr>
            <a:grpSpLocks noChangeAspect="1"/>
          </p:cNvGrpSpPr>
          <p:nvPr userDrawn="1"/>
        </p:nvGrpSpPr>
        <p:grpSpPr>
          <a:xfrm>
            <a:off x="968592" y="5768681"/>
            <a:ext cx="1232283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1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noProof="0" smtClean="0"/>
              <a:t>Click icon to add picture</a:t>
            </a:r>
            <a:endParaRPr lang="cs-CZ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489086" y="2901697"/>
            <a:ext cx="1209752" cy="151219"/>
            <a:chOff x="489087" y="2521685"/>
            <a:chExt cx="1209752" cy="151219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0800000">
              <a:off x="489087" y="2521686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5400000">
              <a:off x="413478" y="2597295"/>
              <a:ext cx="15121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/>
          </a:p>
        </p:txBody>
      </p:sp>
      <p:sp>
        <p:nvSpPr>
          <p:cNvPr id="4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96" name="Group 32"/>
          <p:cNvGrpSpPr/>
          <p:nvPr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9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98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4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55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5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sp>
        <p:nvSpPr>
          <p:cNvPr id="1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1752600" y="2899977"/>
            <a:ext cx="6324600" cy="3272223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noProof="0" smtClean="0"/>
              <a:t>Click icon to add picture</a:t>
            </a:r>
            <a:endParaRPr lang="cs-CZ" noProof="0" dirty="0"/>
          </a:p>
        </p:txBody>
      </p:sp>
      <p:grpSp>
        <p:nvGrpSpPr>
          <p:cNvPr id="18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9"/>
          <p:cNvSpPr>
            <a:spLocks noChangeArrowheads="1"/>
          </p:cNvSpPr>
          <p:nvPr/>
        </p:nvSpPr>
        <p:spPr bwMode="gray">
          <a:xfrm>
            <a:off x="7391400" y="685801"/>
            <a:ext cx="1752600" cy="54863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81" name="Rectangle 648"/>
          <p:cNvSpPr>
            <a:spLocks noChangeArrowheads="1"/>
          </p:cNvSpPr>
          <p:nvPr/>
        </p:nvSpPr>
        <p:spPr bwMode="gray">
          <a:xfrm>
            <a:off x="1752600" y="0"/>
            <a:ext cx="56388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83" name="Rectangle 650"/>
          <p:cNvSpPr>
            <a:spLocks noChangeArrowheads="1"/>
          </p:cNvSpPr>
          <p:nvPr/>
        </p:nvSpPr>
        <p:spPr bwMode="gray">
          <a:xfrm>
            <a:off x="1752600" y="685800"/>
            <a:ext cx="56388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5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52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11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2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65244115-70CA-46E8-BFBB-4D69F458EE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B66FD97B-4853-4EA6-97A4-A139E07D8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D7899757-8FEB-4A86-9455-540CA20235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0F8095DF-067F-46EB-8FFE-4A24869180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E5662D40-494D-45F1-88C4-EBCD0D7979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1" smtClean="0"/>
              <a:t>Click to edit Master title style</a:t>
            </a:r>
            <a:endParaRPr lang="cs-CZ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  <a:endParaRPr lang="cs-CZ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1" smtClean="0"/>
              <a:t>Click to edit Master text styles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5791201" y="-2057400"/>
            <a:ext cx="152399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77D5F82D-0E4A-46A1-A1C1-E9192CEED8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433BD281-60C4-4DF1-9E93-EC5482A2A9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smtClean="0"/>
              <a:t>Click to edit</a:t>
            </a:r>
            <a:br>
              <a:rPr lang="cs-CZ" noProof="0" smtClean="0"/>
            </a:br>
            <a:r>
              <a:rPr lang="cs-CZ" noProof="0" smtClean="0"/>
              <a:t>Master title style</a:t>
            </a:r>
            <a:endParaRPr lang="cs-CZ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752600"/>
            <a:ext cx="80771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Standardní prezentace</a:t>
            </a: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září 2011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Slide </a:t>
            </a:r>
            <a:fld id="{0D33398D-3B01-4A0F-BD95-A732289999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Akvizice společností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Transakční dokumentace</a:t>
            </a:r>
            <a:endParaRPr lang="cs-CZ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907704" y="2996952"/>
            <a:ext cx="5343525" cy="914401"/>
          </a:xfrm>
        </p:spPr>
        <p:txBody>
          <a:bodyPr/>
          <a:lstStyle/>
          <a:p>
            <a:r>
              <a:rPr lang="cs-CZ" dirty="0" smtClean="0"/>
              <a:t>Jan Hladký</a:t>
            </a:r>
            <a:endParaRPr lang="cs-C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www.</a:t>
            </a:r>
            <a:r>
              <a:rPr lang="cs-CZ" dirty="0" err="1" smtClean="0"/>
              <a:t>pwclegal.cz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</a:t>
            </a:r>
            <a:r>
              <a:rPr lang="cs-CZ" dirty="0" smtClean="0"/>
              <a:t>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Základní struktura akviziční </a:t>
            </a:r>
            <a:r>
              <a:rPr lang="cs-CZ" b="1" dirty="0" smtClean="0">
                <a:solidFill>
                  <a:schemeClr val="tx2"/>
                </a:solidFill>
              </a:rPr>
              <a:t>smlouvy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Smluvní strany a definice</a:t>
            </a:r>
          </a:p>
          <a:p>
            <a:pPr lvl="1"/>
            <a:r>
              <a:rPr lang="cs-CZ" dirty="0" smtClean="0"/>
              <a:t>Předmět smlouvy a výplata kupní ceny</a:t>
            </a:r>
          </a:p>
          <a:p>
            <a:pPr lvl="1"/>
            <a:r>
              <a:rPr lang="cs-CZ" dirty="0" smtClean="0"/>
              <a:t>Prohlášení a </a:t>
            </a:r>
            <a:r>
              <a:rPr lang="cs-CZ" dirty="0" smtClean="0"/>
              <a:t>záruky</a:t>
            </a:r>
          </a:p>
          <a:p>
            <a:pPr lvl="1"/>
            <a:r>
              <a:rPr lang="cs-CZ" dirty="0" smtClean="0"/>
              <a:t>Odkládací podmínky / popis a vypořádání transakce / úprava přechodného období</a:t>
            </a:r>
          </a:p>
          <a:p>
            <a:pPr lvl="1"/>
            <a:r>
              <a:rPr lang="cs-CZ" dirty="0" smtClean="0"/>
              <a:t>Opatření k nápravě (sankce)</a:t>
            </a:r>
          </a:p>
          <a:p>
            <a:pPr lvl="1"/>
            <a:r>
              <a:rPr lang="cs-CZ" dirty="0" smtClean="0"/>
              <a:t>Ostatní ustanovení (zákaz konkurence, řešení sporů apod.)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Smluvní strany a definice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Strany – rozdílné postavení FO a PO (souhlasy, způsobilost)</a:t>
            </a:r>
          </a:p>
          <a:p>
            <a:pPr lvl="1"/>
            <a:r>
              <a:rPr lang="cs-CZ" dirty="0" smtClean="0"/>
              <a:t>Pluralita </a:t>
            </a:r>
            <a:r>
              <a:rPr lang="cs-CZ" dirty="0" smtClean="0"/>
              <a:t>subjektů na některé ze stran – </a:t>
            </a:r>
            <a:r>
              <a:rPr lang="cs-CZ" dirty="0" smtClean="0"/>
              <a:t>vzájemné vztahy</a:t>
            </a:r>
          </a:p>
          <a:p>
            <a:pPr lvl="1"/>
            <a:r>
              <a:rPr lang="cs-CZ" dirty="0" smtClean="0"/>
              <a:t>Definice mají podstatný vliv na dotčená ustanovení</a:t>
            </a:r>
          </a:p>
          <a:p>
            <a:pPr lvl="1"/>
            <a:r>
              <a:rPr lang="cs-CZ" dirty="0" smtClean="0"/>
              <a:t>Definice umožňují „modelování“ akviziční smlouvy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Předmět smlouvy a výplata kupní ceny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Převod akcií / převod obchodních podílů</a:t>
            </a:r>
          </a:p>
          <a:p>
            <a:pPr lvl="1"/>
            <a:r>
              <a:rPr lang="cs-CZ" dirty="0" smtClean="0"/>
              <a:t>Vázání výplaty kupní ceny na určité skutečnosti</a:t>
            </a:r>
          </a:p>
          <a:p>
            <a:pPr lvl="1"/>
            <a:r>
              <a:rPr lang="cs-CZ" dirty="0" smtClean="0"/>
              <a:t>Vázaný účet / správce vázaného účtu</a:t>
            </a:r>
          </a:p>
          <a:p>
            <a:pPr lvl="1"/>
            <a:r>
              <a:rPr lang="en-US" dirty="0" smtClean="0"/>
              <a:t>Earn-out</a:t>
            </a:r>
            <a:r>
              <a:rPr lang="cs-CZ" dirty="0" smtClean="0"/>
              <a:t> (v návaznosti na finanční výsledky po akvizici)</a:t>
            </a:r>
          </a:p>
          <a:p>
            <a:pPr lvl="1"/>
            <a:r>
              <a:rPr lang="cs-CZ" dirty="0" smtClean="0"/>
              <a:t>Vrácení finančních prostředků / vrácení akcií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Pojem R/W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Prohlášení a záruky prodávajícího akcionáře ohledně:</a:t>
            </a:r>
          </a:p>
          <a:p>
            <a:pPr lvl="2"/>
            <a:r>
              <a:rPr lang="cs-CZ" dirty="0" smtClean="0"/>
              <a:t>Informací</a:t>
            </a:r>
          </a:p>
          <a:p>
            <a:pPr lvl="2"/>
            <a:r>
              <a:rPr lang="cs-CZ" dirty="0" smtClean="0"/>
              <a:t>Určitého stavu cílové společnosti</a:t>
            </a:r>
          </a:p>
          <a:p>
            <a:pPr lvl="2"/>
            <a:r>
              <a:rPr lang="cs-CZ" dirty="0" smtClean="0"/>
              <a:t>Akcií/obchodního podílu, který je předmětem převodu</a:t>
            </a:r>
          </a:p>
          <a:p>
            <a:pPr lvl="2"/>
            <a:r>
              <a:rPr lang="cs-CZ" dirty="0" smtClean="0"/>
              <a:t>Existence a právní způsobilosti smluvních stran transakce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Účel a využití R/W v M&amp;A transakcích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Nástroj kupujícího pro získání informací o cílové společnosti před podpisem SPA – provedení „druhého </a:t>
            </a:r>
            <a:r>
              <a:rPr lang="cs-CZ" dirty="0" err="1" smtClean="0"/>
              <a:t>due</a:t>
            </a:r>
            <a:r>
              <a:rPr lang="cs-CZ" dirty="0" smtClean="0"/>
              <a:t> diligence“</a:t>
            </a:r>
          </a:p>
          <a:p>
            <a:pPr lvl="1"/>
            <a:r>
              <a:rPr lang="cs-CZ" dirty="0" smtClean="0"/>
              <a:t>Jedním z nástrojů pro kupujícího (ale i pro prodávajícího) pro odstoupení od SPA před vypořádáním</a:t>
            </a:r>
          </a:p>
          <a:p>
            <a:pPr lvl="1"/>
            <a:r>
              <a:rPr lang="cs-CZ" dirty="0" smtClean="0"/>
              <a:t>Základním nástrojem pro kupujícího na uplatnění „odškodnění“ po vypořádání</a:t>
            </a:r>
          </a:p>
          <a:p>
            <a:pPr lvl="1"/>
            <a:r>
              <a:rPr lang="cs-CZ" dirty="0" smtClean="0"/>
              <a:t>Nástroj pro alokaci ekonomických rizik mezi prodávajícího a kupujícího po vypořádání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340768"/>
            <a:ext cx="8077200" cy="4831432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Prohlášení a záruky (</a:t>
            </a:r>
            <a:r>
              <a:rPr lang="en-US" b="1" dirty="0" smtClean="0">
                <a:solidFill>
                  <a:schemeClr val="tx2"/>
                </a:solidFill>
              </a:rPr>
              <a:t>representations &amp; warranties</a:t>
            </a:r>
            <a:r>
              <a:rPr lang="cs-CZ" b="1" dirty="0" smtClean="0">
                <a:solidFill>
                  <a:schemeClr val="tx2"/>
                </a:solidFill>
              </a:rPr>
              <a:t>)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Nástroj pro rozložení rizik</a:t>
            </a:r>
          </a:p>
          <a:p>
            <a:pPr lvl="1"/>
            <a:r>
              <a:rPr lang="cs-CZ" dirty="0" smtClean="0"/>
              <a:t>Vede k aktivaci opatření k nápravě nebo ukončení smluvního vztahu</a:t>
            </a:r>
          </a:p>
          <a:p>
            <a:pPr lvl="1"/>
            <a:r>
              <a:rPr lang="cs-CZ" dirty="0" smtClean="0"/>
              <a:t>Základní záruky a prohlášení prodávajícího:</a:t>
            </a:r>
          </a:p>
          <a:p>
            <a:pPr lvl="2"/>
            <a:r>
              <a:rPr lang="cs-CZ" dirty="0" smtClean="0"/>
              <a:t>Prodávající, společnost, akcie / obchodní podíly</a:t>
            </a:r>
          </a:p>
          <a:p>
            <a:pPr lvl="2"/>
            <a:r>
              <a:rPr lang="cs-CZ" dirty="0" smtClean="0"/>
              <a:t>Souhlas manžela, orgánů společností</a:t>
            </a:r>
          </a:p>
          <a:p>
            <a:pPr lvl="2"/>
            <a:r>
              <a:rPr lang="cs-CZ" dirty="0" smtClean="0"/>
              <a:t>Finanční výkazy a účetnictví, závazky</a:t>
            </a:r>
          </a:p>
          <a:p>
            <a:pPr lvl="2"/>
            <a:r>
              <a:rPr lang="cs-CZ" dirty="0" smtClean="0"/>
              <a:t>Majetek, smlouvy, záruky</a:t>
            </a:r>
          </a:p>
          <a:p>
            <a:pPr lvl="2"/>
            <a:r>
              <a:rPr lang="cs-CZ" dirty="0" smtClean="0"/>
              <a:t>Daně, plnění veřejnoprávních povinností</a:t>
            </a:r>
          </a:p>
          <a:p>
            <a:pPr lvl="2"/>
            <a:r>
              <a:rPr lang="cs-CZ" dirty="0" smtClean="0"/>
              <a:t>Zaměstnanci</a:t>
            </a:r>
          </a:p>
          <a:p>
            <a:pPr lvl="2"/>
            <a:r>
              <a:rPr lang="cs-CZ" dirty="0" smtClean="0"/>
              <a:t>Životní prostředí</a:t>
            </a:r>
          </a:p>
          <a:p>
            <a:pPr lvl="2"/>
            <a:r>
              <a:rPr lang="cs-CZ" dirty="0" smtClean="0"/>
              <a:t>Duševní vlastnictví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9552" y="1556792"/>
            <a:ext cx="8077200" cy="4419600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Popis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Příprava dokumentace</a:t>
            </a:r>
            <a:endParaRPr lang="cs-CZ" dirty="0" smtClean="0"/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Odkládací podmínky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Řešení zásadních problémů identifikovaných v rámci DD</a:t>
            </a:r>
          </a:p>
          <a:p>
            <a:pPr lvl="1"/>
            <a:r>
              <a:rPr lang="cs-CZ" dirty="0" smtClean="0"/>
              <a:t>Příprava </a:t>
            </a:r>
            <a:r>
              <a:rPr lang="cs-CZ" dirty="0" err="1" smtClean="0"/>
              <a:t>korporátní</a:t>
            </a:r>
            <a:r>
              <a:rPr lang="cs-CZ" dirty="0" smtClean="0"/>
              <a:t> struktury na převod</a:t>
            </a:r>
          </a:p>
          <a:p>
            <a:pPr lvl="1"/>
            <a:r>
              <a:rPr lang="cs-CZ" dirty="0" smtClean="0"/>
              <a:t>Povolení ÚOHS a podmínky vydání (EU / ČR)</a:t>
            </a:r>
          </a:p>
          <a:p>
            <a:pPr lvl="1"/>
            <a:r>
              <a:rPr lang="cs-CZ" b="1" dirty="0" smtClean="0"/>
              <a:t>Mezitímní management</a:t>
            </a: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Kompletace a převod</a:t>
            </a:r>
          </a:p>
          <a:p>
            <a:pPr lvl="1"/>
            <a:r>
              <a:rPr lang="cs-CZ" dirty="0" smtClean="0"/>
              <a:t>Příprava dokumentace</a:t>
            </a:r>
          </a:p>
          <a:p>
            <a:pPr lvl="1"/>
            <a:r>
              <a:rPr lang="cs-CZ" dirty="0" smtClean="0"/>
              <a:t>Platba vs. předání akcií (</a:t>
            </a:r>
            <a:r>
              <a:rPr lang="cs-CZ" dirty="0" err="1" smtClean="0"/>
              <a:t>payment</a:t>
            </a:r>
            <a:r>
              <a:rPr lang="cs-CZ" dirty="0" smtClean="0"/>
              <a:t> vs. </a:t>
            </a:r>
            <a:r>
              <a:rPr lang="cs-CZ" dirty="0" err="1" smtClean="0"/>
              <a:t>delivery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Konání valné hromady a změny společnosti</a:t>
            </a:r>
          </a:p>
          <a:p>
            <a:pPr lvl="1"/>
            <a:endParaRPr lang="cs-CZ" b="1" dirty="0" smtClean="0"/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9552" y="1556792"/>
            <a:ext cx="8077200" cy="4419600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Opatření k nápravě (sankce)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Úprava kupní ceny / post-</a:t>
            </a:r>
            <a:r>
              <a:rPr lang="cs-CZ" dirty="0" err="1" smtClean="0"/>
              <a:t>closing</a:t>
            </a:r>
            <a:r>
              <a:rPr lang="cs-CZ" dirty="0" smtClean="0"/>
              <a:t> </a:t>
            </a:r>
            <a:r>
              <a:rPr lang="cs-CZ" dirty="0" err="1" smtClean="0"/>
              <a:t>revaluation</a:t>
            </a:r>
            <a:endParaRPr lang="cs-CZ" dirty="0" smtClean="0"/>
          </a:p>
          <a:p>
            <a:pPr lvl="1"/>
            <a:r>
              <a:rPr lang="cs-CZ" dirty="0" smtClean="0"/>
              <a:t>Sleva z kupní ceny / vázaný účet / zádržné</a:t>
            </a:r>
          </a:p>
          <a:p>
            <a:pPr lvl="1"/>
            <a:r>
              <a:rPr lang="cs-CZ" dirty="0" smtClean="0"/>
              <a:t>Odškodnění</a:t>
            </a:r>
          </a:p>
          <a:p>
            <a:pPr lvl="1"/>
            <a:r>
              <a:rPr lang="cs-CZ" dirty="0" smtClean="0"/>
              <a:t>Limitace náhrady škody</a:t>
            </a:r>
          </a:p>
          <a:p>
            <a:pPr lvl="1"/>
            <a:r>
              <a:rPr lang="cs-CZ" dirty="0" smtClean="0"/>
              <a:t>Odstoupení od smlouvy</a:t>
            </a: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Ostatní ustanovení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Spory / arbitráže</a:t>
            </a:r>
          </a:p>
          <a:p>
            <a:pPr lvl="1"/>
            <a:r>
              <a:rPr lang="cs-CZ" dirty="0" smtClean="0"/>
              <a:t>Zákaz konkurence</a:t>
            </a:r>
          </a:p>
          <a:p>
            <a:pPr lvl="1"/>
            <a:r>
              <a:rPr lang="cs-CZ" dirty="0" smtClean="0"/>
              <a:t>Měnová doložka</a:t>
            </a:r>
          </a:p>
          <a:p>
            <a:pPr lvl="1"/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4572000"/>
            <a:ext cx="4800600" cy="2057400"/>
          </a:xfrm>
        </p:spPr>
        <p:txBody>
          <a:bodyPr/>
          <a:lstStyle/>
          <a:p>
            <a:r>
              <a:rPr lang="cs-CZ" dirty="0" smtClean="0"/>
              <a:t>Informace obsažené v této publikaci mají obecný charakter a neslouží jako zdroj odborného poradenství. Nedoporučujeme, abyste na základě těchto informací podnikali konkrétní kroky bez dodatečné odborné konzultace. Neposkytujeme žádná prohlášení ani záruky (výslovné ani učiněné mlčky), pokud jde o úplnost a přesnost informací obsažených v této publikaci.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s.r.o., advokátní kancelář, její členové, zaměstnanci a spolupracovníci, v rozsahu povoleném příslušnými právními předpisy, neodpovídají za jakékoliv následky způsobené případným jednáním, zdržením se jednání, spoléháním se na informace obsažené v této publikaci či jakýmkoliv rozhodnutím učiněným na základě informací v této publikaci. 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© 2011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s.r.o., advokátní kancelář. Všechna práva vyhrazena. “</a:t>
            </a:r>
            <a:r>
              <a:rPr lang="cs-CZ" dirty="0" err="1" smtClean="0"/>
              <a:t>PwC</a:t>
            </a:r>
            <a:r>
              <a:rPr lang="cs-CZ" dirty="0" smtClean="0"/>
              <a:t>” je značka, pod níž členské společnosti PricewaterhouseCoopers </a:t>
            </a:r>
            <a:r>
              <a:rPr lang="cs-CZ" dirty="0" err="1" smtClean="0"/>
              <a:t>International</a:t>
            </a:r>
            <a:r>
              <a:rPr lang="cs-CZ" dirty="0" smtClean="0"/>
              <a:t> Limited (</a:t>
            </a:r>
            <a:r>
              <a:rPr lang="cs-CZ" dirty="0" err="1" smtClean="0"/>
              <a:t>PwCIL</a:t>
            </a:r>
            <a:r>
              <a:rPr lang="cs-CZ" dirty="0" smtClean="0"/>
              <a:t>) podnikají a poskytují své služby. Společně tvoří světovou síť společností </a:t>
            </a:r>
            <a:r>
              <a:rPr lang="cs-CZ" dirty="0" err="1" smtClean="0"/>
              <a:t>PwC</a:t>
            </a:r>
            <a:r>
              <a:rPr lang="cs-CZ" dirty="0" smtClean="0"/>
              <a:t>. Každá společnost je samostatným právním subjektem a jednotlivé společnosti nezastupují síť </a:t>
            </a:r>
            <a:r>
              <a:rPr lang="cs-CZ" dirty="0" err="1" smtClean="0"/>
              <a:t>PwCIL</a:t>
            </a:r>
            <a:r>
              <a:rPr lang="cs-CZ" dirty="0" smtClean="0"/>
              <a:t> ani žádnou jinou členskou společnost. </a:t>
            </a:r>
            <a:r>
              <a:rPr lang="cs-CZ" dirty="0" err="1" smtClean="0"/>
              <a:t>PwCIL</a:t>
            </a:r>
            <a:r>
              <a:rPr lang="cs-CZ" dirty="0" smtClean="0"/>
              <a:t> neposkytuje žádné služby klientům. </a:t>
            </a:r>
            <a:r>
              <a:rPr lang="cs-CZ" dirty="0" err="1" smtClean="0"/>
              <a:t>PwCIL</a:t>
            </a:r>
            <a:r>
              <a:rPr lang="cs-CZ" dirty="0" smtClean="0"/>
              <a:t> neodpovídá za jednání či opomenutí jednotlivých společností sítě </a:t>
            </a:r>
            <a:r>
              <a:rPr lang="cs-CZ" dirty="0" err="1" smtClean="0"/>
              <a:t>PwC</a:t>
            </a:r>
            <a:r>
              <a:rPr lang="cs-CZ" dirty="0" smtClean="0"/>
              <a:t>, ani nemůže kontrolovat výkon jejich profesionální činnosti či je jakýmkoli způsobem ovlivňovat.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752600"/>
            <a:ext cx="8077200" cy="2108448"/>
          </a:xfrm>
          <a:prstGeom prst="rect">
            <a:avLst/>
          </a:prstGeom>
        </p:spPr>
        <p:txBody>
          <a:bodyPr/>
          <a:lstStyle/>
          <a:p>
            <a:pPr marL="1588" marR="0" lvl="1" indent="-1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 typeface="Georgia" pitchFamily="18" charset="0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Jan Hladký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82880" indent="-457200">
              <a:buFont typeface="+mj-lt"/>
              <a:buAutoNum type="arabicPeriod"/>
            </a:pPr>
            <a:r>
              <a:rPr lang="cs-CZ" dirty="0" smtClean="0"/>
              <a:t>Transakční dokumentace</a:t>
            </a:r>
            <a:endParaRPr lang="cs-CZ" dirty="0" smtClean="0"/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Význam DD pro dokumentaci</a:t>
            </a:r>
            <a:endParaRPr lang="cs-CZ" dirty="0" smtClean="0"/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Struktura dokumentace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Obsah transakční dokumentace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</a:t>
            </a:r>
            <a:r>
              <a:rPr lang="cs-CZ" dirty="0" smtClean="0"/>
              <a:t>istopad 2011</a:t>
            </a:r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Promítnutí výsledků DD do nabízené ceny a dokumentace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0" i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Stanovení hodnoty nabývané společnosti, vymezení nabízené či očekávané ceny</a:t>
            </a:r>
          </a:p>
          <a:p>
            <a:pPr lvl="1"/>
            <a:r>
              <a:rPr lang="cs-CZ" dirty="0" smtClean="0"/>
              <a:t>Vymezení skutečností (rizik), které mají vliv / mohou v budoucnu ovlivnit hodnotu nabývané společnosti</a:t>
            </a:r>
          </a:p>
          <a:p>
            <a:pPr lvl="1"/>
            <a:r>
              <a:rPr lang="cs-CZ" dirty="0" smtClean="0"/>
              <a:t>Vymezení prostoru při jednáních o transakci</a:t>
            </a:r>
          </a:p>
          <a:p>
            <a:pPr lvl="1"/>
            <a:r>
              <a:rPr lang="cs-CZ" dirty="0" smtClean="0"/>
              <a:t>Využití výše uvedených skutečností při jednáních o ceně a podmínkách transakce</a:t>
            </a:r>
          </a:p>
          <a:p>
            <a:pPr lvl="1"/>
            <a:r>
              <a:rPr lang="cs-CZ" dirty="0" smtClean="0"/>
              <a:t>Vliv na externí financování</a:t>
            </a:r>
          </a:p>
          <a:p>
            <a:pPr lvl="1"/>
            <a:r>
              <a:rPr lang="cs-CZ" dirty="0" smtClean="0"/>
              <a:t>Vymezení vhodné struktury transakce a transakční dokumentace</a:t>
            </a:r>
          </a:p>
          <a:p>
            <a:pPr lvl="1"/>
            <a:r>
              <a:rPr lang="cs-CZ" dirty="0" smtClean="0"/>
              <a:t>Vymezení rizikových oblastí a přenesení rizik na prodávajícího</a:t>
            </a:r>
          </a:p>
          <a:p>
            <a:pPr lvl="1"/>
            <a:r>
              <a:rPr lang="cs-CZ" b="1" dirty="0" smtClean="0"/>
              <a:t>Soutěžní aspekty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Promítnutí výsledků DD do transakční dokumentace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0" i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Vymezení záruk a prohlášení smluvních stran a výjimek z nich</a:t>
            </a:r>
            <a:endParaRPr lang="cs-CZ" dirty="0" smtClean="0"/>
          </a:p>
          <a:p>
            <a:pPr lvl="1"/>
            <a:r>
              <a:rPr lang="cs-CZ" dirty="0" smtClean="0"/>
              <a:t>Výsledky DD</a:t>
            </a:r>
          </a:p>
          <a:p>
            <a:pPr lvl="1"/>
            <a:r>
              <a:rPr lang="cs-CZ" dirty="0" smtClean="0"/>
              <a:t>Některé dokumenty </a:t>
            </a:r>
            <a:r>
              <a:rPr lang="cs-CZ" dirty="0" smtClean="0"/>
              <a:t>přezkoumané v DD lze inkorporovat přímo do smlouvy formou </a:t>
            </a:r>
            <a:r>
              <a:rPr lang="cs-CZ" dirty="0" smtClean="0"/>
              <a:t>přílohy</a:t>
            </a:r>
          </a:p>
          <a:p>
            <a:pPr lvl="1"/>
            <a:r>
              <a:rPr lang="cs-CZ" dirty="0" smtClean="0"/>
              <a:t>Záruky </a:t>
            </a:r>
            <a:r>
              <a:rPr lang="cs-CZ" dirty="0" smtClean="0"/>
              <a:t>mohou být vystaveny také na skutečnosti, které nebylo možné v rámci DD </a:t>
            </a:r>
            <a:r>
              <a:rPr lang="cs-CZ" dirty="0" smtClean="0"/>
              <a:t>přezkoumat</a:t>
            </a:r>
          </a:p>
          <a:p>
            <a:pPr lvl="1"/>
            <a:r>
              <a:rPr lang="cs-CZ" b="1" dirty="0" smtClean="0"/>
              <a:t>Soutěžní dilema</a:t>
            </a:r>
          </a:p>
          <a:p>
            <a:pPr marL="1588" lvl="1" indent="-1588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Promítnutí výsledků DD do 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Stanovení mechanismů důsledků nedodržení záruk a prohlášení</a:t>
            </a:r>
          </a:p>
          <a:p>
            <a:pPr lvl="1"/>
            <a:r>
              <a:rPr lang="cs-CZ" dirty="0" smtClean="0"/>
              <a:t>Úprava kupní ceny</a:t>
            </a:r>
          </a:p>
          <a:p>
            <a:pPr lvl="1"/>
            <a:r>
              <a:rPr lang="cs-CZ" dirty="0" smtClean="0"/>
              <a:t>Sleva z kupní ceny</a:t>
            </a:r>
          </a:p>
          <a:p>
            <a:pPr lvl="1"/>
            <a:r>
              <a:rPr lang="cs-CZ" dirty="0" smtClean="0"/>
              <a:t>Bankovní </a:t>
            </a:r>
            <a:r>
              <a:rPr lang="cs-CZ" dirty="0" smtClean="0"/>
              <a:t>záruka</a:t>
            </a:r>
          </a:p>
          <a:p>
            <a:pPr lvl="1"/>
            <a:r>
              <a:rPr lang="cs-CZ" dirty="0" smtClean="0"/>
              <a:t>Odškodnění</a:t>
            </a:r>
          </a:p>
          <a:p>
            <a:pPr lvl="1"/>
            <a:r>
              <a:rPr lang="cs-CZ" dirty="0" smtClean="0"/>
              <a:t>Omezení povinnosti k náhradě škody</a:t>
            </a:r>
          </a:p>
          <a:p>
            <a:pPr lvl="1"/>
            <a:r>
              <a:rPr lang="cs-CZ" dirty="0" smtClean="0"/>
              <a:t>Právo jednostranného ukončení smlouvy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právní DD – typické problémy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Korporátní</a:t>
            </a:r>
            <a:r>
              <a:rPr lang="cs-CZ" b="1" dirty="0" smtClean="0">
                <a:solidFill>
                  <a:schemeClr val="tx2"/>
                </a:solidFill>
              </a:rPr>
              <a:t> část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Akcie a hromadné listiny, obchodní podíly, jejich převody a nabytí</a:t>
            </a:r>
            <a:endParaRPr lang="cs-CZ" dirty="0" smtClean="0"/>
          </a:p>
          <a:p>
            <a:pPr lvl="1"/>
            <a:r>
              <a:rPr lang="cs-CZ" dirty="0" smtClean="0"/>
              <a:t>Souhlasy manželek, předkupní práva</a:t>
            </a:r>
          </a:p>
          <a:p>
            <a:pPr lvl="1"/>
            <a:r>
              <a:rPr lang="cs-CZ" dirty="0" smtClean="0"/>
              <a:t>Finanční asistence, řetězení</a:t>
            </a:r>
          </a:p>
          <a:p>
            <a:pPr lvl="1"/>
            <a:r>
              <a:rPr lang="cs-CZ" dirty="0" smtClean="0"/>
              <a:t>Doplatky v případě transferu zisků</a:t>
            </a:r>
          </a:p>
          <a:p>
            <a:pPr lvl="1"/>
            <a:r>
              <a:rPr lang="cs-CZ" dirty="0" smtClean="0"/>
              <a:t>Orgány společností (jednání, smlouvy o výkonu funkce, souhlasy)</a:t>
            </a:r>
          </a:p>
          <a:p>
            <a:pPr lvl="1"/>
            <a:r>
              <a:rPr lang="cs-CZ" dirty="0" smtClean="0"/>
              <a:t>Zprávy o vztazích</a:t>
            </a:r>
          </a:p>
          <a:p>
            <a:pPr lvl="1"/>
            <a:r>
              <a:rPr lang="cs-CZ" dirty="0" smtClean="0"/>
              <a:t>Regulatorní aspekty (povolení, živnostenské listy)</a:t>
            </a:r>
            <a:endParaRPr lang="cs-C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právní DD – typické problémy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Majetek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Problémy s nabytím</a:t>
            </a:r>
            <a:endParaRPr lang="cs-CZ" dirty="0" smtClean="0"/>
          </a:p>
          <a:p>
            <a:pPr lvl="1"/>
            <a:r>
              <a:rPr lang="cs-CZ" dirty="0" smtClean="0"/>
              <a:t>Transakce ve skupině</a:t>
            </a:r>
          </a:p>
          <a:p>
            <a:pPr lvl="1"/>
            <a:endParaRPr lang="cs-CZ" dirty="0" smtClean="0"/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Smlouvy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Transakce se spřízněnými osobami</a:t>
            </a:r>
            <a:endParaRPr lang="cs-CZ" dirty="0" smtClean="0"/>
          </a:p>
          <a:p>
            <a:pPr lvl="1"/>
            <a:r>
              <a:rPr lang="cs-CZ" dirty="0" smtClean="0"/>
              <a:t>Úroveň smluvní dokumentace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Rámcový charakter SPA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359080" cy="4419600"/>
          </a:xfrm>
        </p:spPr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Podpis SPA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Závazek stran řídit se smlouvou, tj. dodržovat povinnosti v SPA</a:t>
            </a:r>
            <a:endParaRPr lang="cs-CZ" dirty="0" smtClean="0"/>
          </a:p>
          <a:p>
            <a:pPr lvl="1"/>
            <a:r>
              <a:rPr lang="cs-CZ" dirty="0" smtClean="0"/>
              <a:t>Za splnění odkládacích podmínek převést akcie/obchodní podíl</a:t>
            </a:r>
          </a:p>
          <a:p>
            <a:pPr lvl="1"/>
            <a:r>
              <a:rPr lang="cs-CZ" dirty="0" smtClean="0"/>
              <a:t>Ukončení SPA v případě nesplnění odkládacích podmínek</a:t>
            </a:r>
            <a:endParaRPr lang="cs-CZ" dirty="0" smtClean="0"/>
          </a:p>
          <a:p>
            <a:pPr marL="1588" lvl="1" indent="-1588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Vypořádání SPA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K vypořádání dochází pokud jsou splněny odkládací podmínky</a:t>
            </a:r>
          </a:p>
          <a:p>
            <a:pPr lvl="1"/>
            <a:r>
              <a:rPr lang="cs-CZ" dirty="0" smtClean="0"/>
              <a:t>Předání a </a:t>
            </a:r>
            <a:r>
              <a:rPr lang="cs-CZ" dirty="0" err="1" smtClean="0"/>
              <a:t>rubopisování</a:t>
            </a:r>
            <a:r>
              <a:rPr lang="cs-CZ" dirty="0" smtClean="0"/>
              <a:t> akcií/podpis smlouvy o převodu obchodního podílu</a:t>
            </a:r>
          </a:p>
          <a:p>
            <a:pPr lvl="1"/>
            <a:r>
              <a:rPr lang="cs-CZ" dirty="0" smtClean="0"/>
              <a:t>Další kroky – podpis refinancování, odvolání a volba nových statutárních orgánů, podpis smluv o výkonu funkce, změna stanov, atd.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dokumentace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588" lvl="1" indent="-1588">
              <a:buNone/>
            </a:pPr>
            <a:r>
              <a:rPr lang="cs-CZ" b="1" dirty="0" smtClean="0">
                <a:solidFill>
                  <a:schemeClr val="tx2"/>
                </a:solidFill>
              </a:rPr>
              <a:t>Význam vyjednávání transakční dokumentace</a:t>
            </a:r>
            <a:endParaRPr lang="cs-CZ" b="1" dirty="0" smtClean="0">
              <a:solidFill>
                <a:schemeClr val="tx2"/>
              </a:solidFill>
            </a:endParaRPr>
          </a:p>
          <a:p>
            <a:pPr lvl="1"/>
            <a:r>
              <a:rPr lang="cs-CZ" dirty="0" smtClean="0"/>
              <a:t>Příprava právního návrhu smlouvy</a:t>
            </a:r>
          </a:p>
          <a:p>
            <a:pPr lvl="1"/>
            <a:r>
              <a:rPr lang="cs-CZ" dirty="0" smtClean="0"/>
              <a:t>Rozdělení rizik</a:t>
            </a:r>
          </a:p>
          <a:p>
            <a:pPr lvl="1"/>
            <a:r>
              <a:rPr lang="cs-CZ" dirty="0" smtClean="0"/>
              <a:t>Způsob výplaty kupní ceny</a:t>
            </a:r>
          </a:p>
          <a:p>
            <a:pPr lvl="1"/>
            <a:r>
              <a:rPr lang="cs-CZ" dirty="0" smtClean="0"/>
              <a:t>Definice dalších podmínek akvizice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listopad 2011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transakční dokumentace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Z PwC CR Presentation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983</Words>
  <Application>Microsoft Office PowerPoint</Application>
  <PresentationFormat>On-screen Show (4:3)</PresentationFormat>
  <Paragraphs>195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CZ PwC CR Presentation</vt:lpstr>
      <vt:lpstr>Akvizice společností  Transakční dokumentace</vt:lpstr>
      <vt:lpstr>Shrnutí</vt:lpstr>
      <vt:lpstr>Promítnutí výsledků DD do nabízené ceny a dokumentace </vt:lpstr>
      <vt:lpstr>Promítnutí výsledků DD do transakční dokumentace </vt:lpstr>
      <vt:lpstr>Promítnutí výsledků DD do transakční dokumentace</vt:lpstr>
      <vt:lpstr>Realizace právní DD – typické problémy</vt:lpstr>
      <vt:lpstr>Realizace právní DD – typické problémy</vt:lpstr>
      <vt:lpstr>Rámcový charakter SPA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Transakční dokumentace</vt:lpstr>
      <vt:lpstr>Děkuji za pozornost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Standardní prezentace PwC Legal</dc:title>
  <dc:creator/>
  <cp:lastModifiedBy>tkopecky018</cp:lastModifiedBy>
  <cp:revision>14</cp:revision>
  <dcterms:created xsi:type="dcterms:W3CDTF">2011-03-01T08:31:47Z</dcterms:created>
  <dcterms:modified xsi:type="dcterms:W3CDTF">2011-11-09T15:30:57Z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</Properties>
</file>