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 id="2147483746" r:id="rId3"/>
  </p:sldMasterIdLst>
  <p:notesMasterIdLst>
    <p:notesMasterId r:id="rId27"/>
  </p:notesMasterIdLst>
  <p:handoutMasterIdLst>
    <p:handoutMasterId r:id="rId28"/>
  </p:handoutMasterIdLst>
  <p:sldIdLst>
    <p:sldId id="309" r:id="rId4"/>
    <p:sldId id="363" r:id="rId5"/>
    <p:sldId id="360" r:id="rId6"/>
    <p:sldId id="361" r:id="rId7"/>
    <p:sldId id="362" r:id="rId8"/>
    <p:sldId id="343" r:id="rId9"/>
    <p:sldId id="344" r:id="rId10"/>
    <p:sldId id="345" r:id="rId11"/>
    <p:sldId id="327" r:id="rId12"/>
    <p:sldId id="359" r:id="rId13"/>
    <p:sldId id="331" r:id="rId14"/>
    <p:sldId id="347" r:id="rId15"/>
    <p:sldId id="355" r:id="rId16"/>
    <p:sldId id="348" r:id="rId17"/>
    <p:sldId id="349" r:id="rId18"/>
    <p:sldId id="352" r:id="rId19"/>
    <p:sldId id="350" r:id="rId20"/>
    <p:sldId id="351" r:id="rId21"/>
    <p:sldId id="353" r:id="rId22"/>
    <p:sldId id="354" r:id="rId23"/>
    <p:sldId id="356" r:id="rId24"/>
    <p:sldId id="357" r:id="rId25"/>
    <p:sldId id="358" r:id="rId26"/>
  </p:sldIdLst>
  <p:sldSz cx="9144000" cy="6858000" type="screen4x3"/>
  <p:notesSz cx="6858000" cy="9144000"/>
  <p:defaultTextStyle>
    <a:defPPr>
      <a:defRPr lang="cs-CZ"/>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4747" autoAdjust="0"/>
  </p:normalViewPr>
  <p:slideViewPr>
    <p:cSldViewPr>
      <p:cViewPr varScale="1">
        <p:scale>
          <a:sx n="100" d="100"/>
          <a:sy n="100" d="100"/>
        </p:scale>
        <p:origin x="-168" y="-1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25C4C5D5-F750-4765-AECC-42D8A5FF082A}" type="slidenum">
              <a:rPr lang="cs-CZ"/>
              <a:pPr>
                <a:defRPr/>
              </a:pPr>
              <a:t>‹#›</a:t>
            </a:fld>
            <a:endParaRPr lang="cs-CZ"/>
          </a:p>
        </p:txBody>
      </p:sp>
    </p:spTree>
    <p:extLst>
      <p:ext uri="{BB962C8B-B14F-4D97-AF65-F5344CB8AC3E}">
        <p14:creationId xmlns:p14="http://schemas.microsoft.com/office/powerpoint/2010/main" val="2650377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880358D-3362-4938-87F1-76A859C53578}" type="slidenum">
              <a:rPr lang="cs-CZ"/>
              <a:pPr>
                <a:defRPr/>
              </a:pPr>
              <a:t>‹#›</a:t>
            </a:fld>
            <a:endParaRPr lang="cs-CZ"/>
          </a:p>
        </p:txBody>
      </p:sp>
    </p:spTree>
    <p:extLst>
      <p:ext uri="{BB962C8B-B14F-4D97-AF65-F5344CB8AC3E}">
        <p14:creationId xmlns:p14="http://schemas.microsoft.com/office/powerpoint/2010/main" val="2500071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cs typeface="+mn-cs"/>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7" name="Picture 27" descr="PF_PPT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r>
              <a:rPr lang="cs-CZ"/>
              <a:t>Zápatí prezentace</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71308D9B-D173-4247-AD0E-3FAF9FAA97E0}" type="slidenum">
              <a:rPr lang="cs-CZ"/>
              <a:pPr>
                <a:defRPr/>
              </a:pPr>
              <a:t>‹#›</a:t>
            </a:fld>
            <a:endParaRPr lang="cs-CZ"/>
          </a:p>
        </p:txBody>
      </p:sp>
    </p:spTree>
    <p:extLst>
      <p:ext uri="{BB962C8B-B14F-4D97-AF65-F5344CB8AC3E}">
        <p14:creationId xmlns:p14="http://schemas.microsoft.com/office/powerpoint/2010/main" val="38185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C9BC206C-6655-47FC-88CE-0864E368B1DE}" type="slidenum">
              <a:rPr lang="cs-CZ"/>
              <a:pPr>
                <a:defRPr/>
              </a:pPr>
              <a:t>‹#›</a:t>
            </a:fld>
            <a:endParaRPr lang="cs-CZ"/>
          </a:p>
        </p:txBody>
      </p:sp>
    </p:spTree>
    <p:extLst>
      <p:ext uri="{BB962C8B-B14F-4D97-AF65-F5344CB8AC3E}">
        <p14:creationId xmlns:p14="http://schemas.microsoft.com/office/powerpoint/2010/main" val="3335049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A9DF0059-B41F-465F-8AAB-FD4D62FF301D}" type="slidenum">
              <a:rPr lang="cs-CZ"/>
              <a:pPr>
                <a:defRPr/>
              </a:pPr>
              <a:t>‹#›</a:t>
            </a:fld>
            <a:endParaRPr lang="cs-CZ"/>
          </a:p>
        </p:txBody>
      </p:sp>
    </p:spTree>
    <p:extLst>
      <p:ext uri="{BB962C8B-B14F-4D97-AF65-F5344CB8AC3E}">
        <p14:creationId xmlns:p14="http://schemas.microsoft.com/office/powerpoint/2010/main" val="1809242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900113" y="1125538"/>
            <a:ext cx="7786687" cy="50053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3" name="Zástupný symbol pro zápatí 2"/>
          <p:cNvSpPr>
            <a:spLocks noGrp="1"/>
          </p:cNvSpPr>
          <p:nvPr>
            <p:ph type="ftr" sz="quarter" idx="10"/>
          </p:nvPr>
        </p:nvSpPr>
        <p:spPr>
          <a:xfrm>
            <a:off x="898525" y="6442075"/>
            <a:ext cx="6837363" cy="263525"/>
          </a:xfrm>
        </p:spPr>
        <p:txBody>
          <a:bodyPr/>
          <a:lstStyle>
            <a:lvl1pPr>
              <a:defRPr/>
            </a:lvl1pPr>
          </a:lstStyle>
          <a:p>
            <a:r>
              <a:rPr lang="cs-CZ"/>
              <a:t>Zápatí prezentace</a:t>
            </a:r>
          </a:p>
        </p:txBody>
      </p:sp>
      <p:sp>
        <p:nvSpPr>
          <p:cNvPr id="4" name="Zástupný symbol pro číslo snímku 3"/>
          <p:cNvSpPr>
            <a:spLocks noGrp="1"/>
          </p:cNvSpPr>
          <p:nvPr>
            <p:ph type="sldNum" sz="quarter" idx="11"/>
          </p:nvPr>
        </p:nvSpPr>
        <p:spPr>
          <a:xfrm>
            <a:off x="8023225" y="6442075"/>
            <a:ext cx="663575" cy="263525"/>
          </a:xfrm>
        </p:spPr>
        <p:txBody>
          <a:bodyPr/>
          <a:lstStyle>
            <a:lvl1pPr>
              <a:defRPr smtClean="0"/>
            </a:lvl1pPr>
          </a:lstStyle>
          <a:p>
            <a:pPr>
              <a:defRPr/>
            </a:pPr>
            <a:fld id="{801A5A62-EA45-4CD4-A371-7F2654BE4B9B}" type="slidenum">
              <a:rPr lang="cs-CZ"/>
              <a:pPr>
                <a:defRPr/>
              </a:pPr>
              <a:t>‹#›</a:t>
            </a:fld>
            <a:endParaRPr lang="cs-CZ"/>
          </a:p>
        </p:txBody>
      </p:sp>
    </p:spTree>
    <p:extLst>
      <p:ext uri="{BB962C8B-B14F-4D97-AF65-F5344CB8AC3E}">
        <p14:creationId xmlns:p14="http://schemas.microsoft.com/office/powerpoint/2010/main" val="2694395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657437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1537140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3491865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112251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141366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39473229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246592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B6C953F9-41A8-43A7-85C5-37287AB2D6CB}" type="slidenum">
              <a:rPr lang="cs-CZ"/>
              <a:pPr>
                <a:defRPr/>
              </a:pPr>
              <a:t>‹#›</a:t>
            </a:fld>
            <a:endParaRPr lang="cs-CZ"/>
          </a:p>
        </p:txBody>
      </p:sp>
    </p:spTree>
    <p:extLst>
      <p:ext uri="{BB962C8B-B14F-4D97-AF65-F5344CB8AC3E}">
        <p14:creationId xmlns:p14="http://schemas.microsoft.com/office/powerpoint/2010/main" val="4117143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333374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1362294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2400843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Tree>
    <p:extLst>
      <p:ext uri="{BB962C8B-B14F-4D97-AF65-F5344CB8AC3E}">
        <p14:creationId xmlns:p14="http://schemas.microsoft.com/office/powerpoint/2010/main" val="14102776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solidFill>
                <a:srgbClr val="000000"/>
              </a:solidFill>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endParaRPr>
          </a:p>
        </p:txBody>
      </p:sp>
      <p:pic>
        <p:nvPicPr>
          <p:cNvPr id="7" name="Picture 27" descr="PF_PPT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r>
              <a:rPr lang="cs-CZ"/>
              <a:t>Zápatí prezentace</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CF2CB28B-76BD-4FFD-80D9-4DB7069A9E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7142508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F3D8E4D8-DA1F-401F-8A48-DD0328724E4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9438551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3E042C76-4626-4B40-9D49-504F0B4381E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9520867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2243D284-A503-4A93-B4DB-AE3E8075B0B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210218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BB4D394C-4DB5-49B6-A5F0-9310DB9A855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8770735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46CDA503-D894-4E70-A034-CC077E4124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12091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8A438BE2-CD75-4115-8537-965C3845567F}" type="slidenum">
              <a:rPr lang="cs-CZ"/>
              <a:pPr>
                <a:defRPr/>
              </a:pPr>
              <a:t>‹#›</a:t>
            </a:fld>
            <a:endParaRPr lang="cs-CZ"/>
          </a:p>
        </p:txBody>
      </p:sp>
    </p:spTree>
    <p:extLst>
      <p:ext uri="{BB962C8B-B14F-4D97-AF65-F5344CB8AC3E}">
        <p14:creationId xmlns:p14="http://schemas.microsoft.com/office/powerpoint/2010/main" val="3984154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90114F14-8A9B-4593-B26D-2294BF7CE0BD}"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204509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1D8DD7C1-E969-433D-A3EF-8AB475E9DCCF}"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4087641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A58512F1-A490-464E-B6A0-2F19EE858309}"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1957967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37FBEE8E-035F-4D19-B764-D94414180D87}"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6537483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D71B593A-E4A7-4F43-9756-70E0A305466D}"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055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BF66393D-394F-4CA2-B94E-5463B0A82507}" type="slidenum">
              <a:rPr lang="cs-CZ"/>
              <a:pPr>
                <a:defRPr/>
              </a:pPr>
              <a:t>‹#›</a:t>
            </a:fld>
            <a:endParaRPr lang="cs-CZ"/>
          </a:p>
        </p:txBody>
      </p:sp>
    </p:spTree>
    <p:extLst>
      <p:ext uri="{BB962C8B-B14F-4D97-AF65-F5344CB8AC3E}">
        <p14:creationId xmlns:p14="http://schemas.microsoft.com/office/powerpoint/2010/main" val="1300444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A35980A0-E134-48DA-9F7F-4C050FD3AB54}" type="slidenum">
              <a:rPr lang="cs-CZ"/>
              <a:pPr>
                <a:defRPr/>
              </a:pPr>
              <a:t>‹#›</a:t>
            </a:fld>
            <a:endParaRPr lang="cs-CZ"/>
          </a:p>
        </p:txBody>
      </p:sp>
    </p:spTree>
    <p:extLst>
      <p:ext uri="{BB962C8B-B14F-4D97-AF65-F5344CB8AC3E}">
        <p14:creationId xmlns:p14="http://schemas.microsoft.com/office/powerpoint/2010/main" val="58014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A6546B06-1156-4996-8B90-622BB2357F23}" type="slidenum">
              <a:rPr lang="cs-CZ"/>
              <a:pPr>
                <a:defRPr/>
              </a:pPr>
              <a:t>‹#›</a:t>
            </a:fld>
            <a:endParaRPr lang="cs-CZ"/>
          </a:p>
        </p:txBody>
      </p:sp>
    </p:spTree>
    <p:extLst>
      <p:ext uri="{BB962C8B-B14F-4D97-AF65-F5344CB8AC3E}">
        <p14:creationId xmlns:p14="http://schemas.microsoft.com/office/powerpoint/2010/main" val="3493093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D045E4F0-E775-4AF6-B3F6-60247C1A1D54}" type="slidenum">
              <a:rPr lang="cs-CZ"/>
              <a:pPr>
                <a:defRPr/>
              </a:pPr>
              <a:t>‹#›</a:t>
            </a:fld>
            <a:endParaRPr lang="cs-CZ"/>
          </a:p>
        </p:txBody>
      </p:sp>
    </p:spTree>
    <p:extLst>
      <p:ext uri="{BB962C8B-B14F-4D97-AF65-F5344CB8AC3E}">
        <p14:creationId xmlns:p14="http://schemas.microsoft.com/office/powerpoint/2010/main" val="47922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00DC9A62-4BA7-43E0-91AE-833B6790E6A8}" type="slidenum">
              <a:rPr lang="cs-CZ"/>
              <a:pPr>
                <a:defRPr/>
              </a:pPr>
              <a:t>‹#›</a:t>
            </a:fld>
            <a:endParaRPr lang="cs-CZ"/>
          </a:p>
        </p:txBody>
      </p:sp>
    </p:spTree>
    <p:extLst>
      <p:ext uri="{BB962C8B-B14F-4D97-AF65-F5344CB8AC3E}">
        <p14:creationId xmlns:p14="http://schemas.microsoft.com/office/powerpoint/2010/main" val="285028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D16814CB-7509-46A0-AD75-E9B9427E98CE}" type="slidenum">
              <a:rPr lang="cs-CZ"/>
              <a:pPr>
                <a:defRPr/>
              </a:pPr>
              <a:t>‹#›</a:t>
            </a:fld>
            <a:endParaRPr lang="cs-CZ"/>
          </a:p>
        </p:txBody>
      </p:sp>
    </p:spTree>
    <p:extLst>
      <p:ext uri="{BB962C8B-B14F-4D97-AF65-F5344CB8AC3E}">
        <p14:creationId xmlns:p14="http://schemas.microsoft.com/office/powerpoint/2010/main" val="148420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cs typeface="+mn-cs"/>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solidFill>
                  <a:srgbClr val="777777"/>
                </a:solidFill>
                <a:latin typeface="Trebuchet MS" pitchFamily="34" charset="0"/>
              </a:defRPr>
            </a:lvl1pPr>
          </a:lstStyle>
          <a:p>
            <a:r>
              <a:rPr 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cs typeface="+mn-cs"/>
              </a:defRPr>
            </a:lvl1pPr>
          </a:lstStyle>
          <a:p>
            <a:pPr>
              <a:defRPr/>
            </a:pPr>
            <a:fld id="{73437C07-913A-4EEE-86BF-74C8BC3937E7}" type="slidenum">
              <a:rPr lang="cs-CZ"/>
              <a:pPr>
                <a:defRPr/>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cs typeface="+mn-cs"/>
              </a:rPr>
              <a:t>www.law.muni.cz</a:t>
            </a:r>
          </a:p>
        </p:txBody>
      </p:sp>
      <p:pic>
        <p:nvPicPr>
          <p:cNvPr id="1032"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1034" name="Picture 28" descr="PF_PPT_en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705100" y="215900"/>
            <a:ext cx="20224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 id="2147483732" r:id="rId2"/>
    <p:sldLayoutId id="2147483731" r:id="rId3"/>
    <p:sldLayoutId id="2147483730" r:id="rId4"/>
    <p:sldLayoutId id="2147483729" r:id="rId5"/>
    <p:sldLayoutId id="2147483728" r:id="rId6"/>
    <p:sldLayoutId id="2147483727" r:id="rId7"/>
    <p:sldLayoutId id="2147483726" r:id="rId8"/>
    <p:sldLayoutId id="2147483725" r:id="rId9"/>
    <p:sldLayoutId id="2147483724" r:id="rId10"/>
    <p:sldLayoutId id="2147483723" r:id="rId11"/>
    <p:sldLayoutId id="2147483744" r:id="rId12"/>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cs typeface="+mn-cs"/>
            </a:endParaRPr>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solidFill>
                  <a:srgbClr val="777777"/>
                </a:solidFill>
                <a:latin typeface="Trebuchet MS" pitchFamily="34" charset="0"/>
              </a:defRPr>
            </a:lvl1pPr>
          </a:lstStyle>
          <a:p>
            <a:r>
              <a:rPr lang="cs-CZ"/>
              <a:t>Zápatí prezentace</a:t>
            </a:r>
          </a:p>
        </p:txBody>
      </p:sp>
      <p:sp>
        <p:nvSpPr>
          <p:cNvPr id="2052" name="Rectangle 11"/>
          <p:cNvSpPr>
            <a:spLocks noGrp="1" noChangeArrowheads="1"/>
          </p:cNvSpPr>
          <p:nvPr>
            <p:ph type="title"/>
          </p:nvPr>
        </p:nvSpPr>
        <p:spPr bwMode="auto">
          <a:xfrm>
            <a:off x="2705100" y="3141663"/>
            <a:ext cx="59690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cs typeface="+mn-cs"/>
            </a:endParaRPr>
          </a:p>
        </p:txBody>
      </p:sp>
      <p:pic>
        <p:nvPicPr>
          <p:cNvPr id="2054" name="Picture 24" descr="pruh+znak_PF_13_gray5+fialovy_RGB"/>
          <p:cNvPicPr>
            <a:picLocks noChangeAspect="1" noChangeArrowheads="1"/>
          </p:cNvPicPr>
          <p:nvPr/>
        </p:nvPicPr>
        <p:blipFill>
          <a:blip r:embed="rId13">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5" descr="PF_PPT_e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35" r:id="rId9"/>
    <p:sldLayoutId id="2147483734" r:id="rId10"/>
    <p:sldLayoutId id="2147483733" r:id="rId11"/>
  </p:sldLayoutIdLst>
  <p:timing>
    <p:tnLst>
      <p:par>
        <p:cTn id="1" dur="indefinite" restart="never" nodeType="tmRoot"/>
      </p:par>
    </p:tnLst>
  </p:timing>
  <p:hf sldNum="0" hd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solidFill>
                <a:srgbClr val="000000"/>
              </a:solidFill>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r>
              <a:rPr 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cs typeface="+mn-cs"/>
              </a:defRPr>
            </a:lvl1pPr>
          </a:lstStyle>
          <a:p>
            <a:pPr>
              <a:defRPr/>
            </a:pPr>
            <a:fld id="{82E91F94-5E41-48E9-A8BC-FBDBD7CB7EF6}" type="slidenum">
              <a:rPr lang="cs-CZ">
                <a:solidFill>
                  <a:srgbClr val="000000"/>
                </a:solidFill>
              </a:rPr>
              <a:pPr>
                <a:defRPr/>
              </a:pPr>
              <a:t>‹#›</a:t>
            </a:fld>
            <a:endParaRPr lang="cs-CZ">
              <a:solidFill>
                <a:srgbClr val="000000"/>
              </a:solidFill>
            </a:endParaRPr>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rPr>
              <a:t>www.law.muni.cz</a:t>
            </a:r>
          </a:p>
        </p:txBody>
      </p:sp>
      <p:pic>
        <p:nvPicPr>
          <p:cNvPr id="1032" name="Picture 24" descr="PF_PPT_nahl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endParaRPr>
          </a:p>
        </p:txBody>
      </p:sp>
      <p:pic>
        <p:nvPicPr>
          <p:cNvPr id="1034" name="Picture 28" descr="PF_PPT_en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215900"/>
            <a:ext cx="20224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17791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p:txBody>
          <a:bodyPr/>
          <a:lstStyle/>
          <a:p>
            <a:pPr algn="ctr" eaLnBrk="1" hangingPunct="1"/>
            <a:r>
              <a:rPr lang="cs-CZ" sz="4000" smtClean="0"/>
              <a:t>MVV60K</a:t>
            </a:r>
            <a:r>
              <a:rPr lang="cs-CZ" sz="5400" smtClean="0"/>
              <a:t> </a:t>
            </a:r>
            <a:br>
              <a:rPr lang="cs-CZ" sz="5400" smtClean="0"/>
            </a:br>
            <a:r>
              <a:rPr lang="cs-CZ" sz="5400" smtClean="0"/>
              <a:t>Media Law</a:t>
            </a:r>
            <a:br>
              <a:rPr lang="cs-CZ" sz="5400" smtClean="0"/>
            </a:br>
            <a:r>
              <a:rPr lang="cs-CZ" sz="4800" smtClean="0">
                <a:latin typeface="Arial" charset="0"/>
              </a:rPr>
              <a:t>Rights of Journalists</a:t>
            </a:r>
            <a:endParaRPr lang="cs-CZ" sz="4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F9A4E5AD-6222-42B9-B4B2-DE3E4C5D0680}" type="slidenum">
              <a:rPr lang="cs-CZ"/>
              <a:pPr>
                <a:defRPr/>
              </a:pPr>
              <a:t>10</a:t>
            </a:fld>
            <a:endParaRPr lang="cs-CZ"/>
          </a:p>
        </p:txBody>
      </p:sp>
      <p:sp>
        <p:nvSpPr>
          <p:cNvPr id="88066" name="Rectangle 2"/>
          <p:cNvSpPr>
            <a:spLocks noGrp="1" noChangeArrowheads="1"/>
          </p:cNvSpPr>
          <p:nvPr>
            <p:ph type="title"/>
          </p:nvPr>
        </p:nvSpPr>
        <p:spPr/>
        <p:txBody>
          <a:bodyPr/>
          <a:lstStyle/>
          <a:p>
            <a:r>
              <a:rPr lang="cs-CZ" smtClean="0">
                <a:latin typeface="Arial" charset="0"/>
              </a:rPr>
              <a:t>Prior Restraints</a:t>
            </a:r>
            <a:endParaRPr lang="en-US" smtClean="0">
              <a:latin typeface="Arial" charset="0"/>
            </a:endParaRPr>
          </a:p>
        </p:txBody>
      </p:sp>
      <p:sp>
        <p:nvSpPr>
          <p:cNvPr id="88067" name="Rectangle 3"/>
          <p:cNvSpPr>
            <a:spLocks noGrp="1" noChangeArrowheads="1"/>
          </p:cNvSpPr>
          <p:nvPr>
            <p:ph type="body" idx="1"/>
          </p:nvPr>
        </p:nvSpPr>
        <p:spPr>
          <a:xfrm>
            <a:off x="323850" y="1773238"/>
            <a:ext cx="8348663" cy="4679950"/>
          </a:xfrm>
        </p:spPr>
        <p:txBody>
          <a:bodyPr/>
          <a:lstStyle/>
          <a:p>
            <a:r>
              <a:rPr lang="cs-CZ" smtClean="0">
                <a:latin typeface="Arial" charset="0"/>
              </a:rPr>
              <a:t>„Spycatcher Case“ (Observer and Guardian v. U.K.):</a:t>
            </a:r>
          </a:p>
          <a:p>
            <a:pPr lvl="1" algn="just"/>
            <a:r>
              <a:rPr lang="en-US" i="1" smtClean="0"/>
              <a:t>The dangers inherent in prior restraints are such that they call for the most careful scrutiny on the part of the Court. This is especially so as far as the press is concerned, for news is a perishable commodity and to delay its publication, even for a short period, may well deprive it of all its value and interest.</a:t>
            </a:r>
            <a:r>
              <a:rPr lang="en-US" smtClean="0"/>
              <a:t> </a:t>
            </a:r>
            <a:endParaRPr lang="cs-CZ" smtClean="0">
              <a:latin typeface="Arial" charset="0"/>
            </a:endParaRPr>
          </a:p>
          <a:p>
            <a:pPr algn="just"/>
            <a:r>
              <a:rPr lang="cs-CZ" smtClean="0">
                <a:latin typeface="Arial" charset="0"/>
              </a:rPr>
              <a:t>„Pentagon Papers“ (</a:t>
            </a:r>
            <a:r>
              <a:rPr lang="en-US" smtClean="0">
                <a:latin typeface="Arial" charset="0"/>
              </a:rPr>
              <a:t>New York Times Co. v. United States</a:t>
            </a:r>
            <a:r>
              <a:rPr lang="cs-CZ" smtClean="0">
                <a:latin typeface="Arial" charset="0"/>
              </a:rPr>
              <a:t>):</a:t>
            </a:r>
          </a:p>
          <a:p>
            <a:pPr lvl="1" algn="just"/>
            <a:r>
              <a:rPr lang="en-US" i="1" smtClean="0"/>
              <a:t>Any system of prior restraints of expression comes to this Court bearing a heavy presumption against its constitutional validity" ... The Government "thus carries a heavy burden of showing justification for the imposition of such a restraint.</a:t>
            </a:r>
            <a:r>
              <a:rPr lang="en-US"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3183159E-68D9-4766-8D1B-0996963C79C0}" type="slidenum">
              <a:rPr lang="cs-CZ"/>
              <a:pPr>
                <a:defRPr/>
              </a:pPr>
              <a:t>11</a:t>
            </a:fld>
            <a:endParaRPr lang="cs-CZ"/>
          </a:p>
        </p:txBody>
      </p:sp>
      <p:sp>
        <p:nvSpPr>
          <p:cNvPr id="9218" name="Nadpis 1"/>
          <p:cNvSpPr>
            <a:spLocks noGrp="1"/>
          </p:cNvSpPr>
          <p:nvPr>
            <p:ph type="title"/>
          </p:nvPr>
        </p:nvSpPr>
        <p:spPr/>
        <p:txBody>
          <a:bodyPr/>
          <a:lstStyle/>
          <a:p>
            <a:r>
              <a:rPr lang="cs-CZ" smtClean="0">
                <a:latin typeface="Arial" charset="0"/>
              </a:rPr>
              <a:t>Incidental restrictions</a:t>
            </a:r>
            <a:endParaRPr lang="en-US" smtClean="0">
              <a:latin typeface="Arial" charset="0"/>
            </a:endParaRPr>
          </a:p>
        </p:txBody>
      </p:sp>
      <p:sp>
        <p:nvSpPr>
          <p:cNvPr id="3" name="Zástupný symbol pro obsah 2"/>
          <p:cNvSpPr>
            <a:spLocks noGrp="1"/>
          </p:cNvSpPr>
          <p:nvPr>
            <p:ph idx="1"/>
          </p:nvPr>
        </p:nvSpPr>
        <p:spPr/>
        <p:txBody>
          <a:bodyPr>
            <a:normAutofit fontScale="92500"/>
          </a:bodyPr>
          <a:lstStyle/>
          <a:p>
            <a:pPr algn="just"/>
            <a:r>
              <a:rPr lang="en-US" sz="2200" i="1" smtClean="0">
                <a:latin typeface="Arial" charset="0"/>
              </a:rPr>
              <a:t>The</a:t>
            </a:r>
            <a:r>
              <a:rPr lang="en-US" sz="2200" i="1" smtClean="0"/>
              <a:t> judicial character of the system of registration is a valuable safeguard of freedom of the press. However, the decisions given by the national courts in this area must also conform to the right to freedom of expression. The Court observes that in the present case this in itself did not prevent the courts from imposing a prior restraint on a printed media in a manner which entailed a ban on publication of entire periodicals on the basis of their titles.  (Gaweda v. Poland)</a:t>
            </a:r>
          </a:p>
          <a:p>
            <a:pPr algn="just"/>
            <a:r>
              <a:rPr lang="en-US" sz="2200" i="1" smtClean="0"/>
              <a:t>An award of damages for defamation must bear a reasonable relationship of proportionality to the injury to reputation suffered. (Tolstoy Miloslavsky v. U.K.)</a:t>
            </a:r>
          </a:p>
          <a:p>
            <a:pPr algn="just"/>
            <a:r>
              <a:rPr lang="en-US" sz="2200" i="1" smtClean="0"/>
              <a:t>Costs of legal proceedings. (Campbell v. MGN Limited [2004] UKHL 22 – MGN Ltd. v U.K.)</a:t>
            </a:r>
          </a:p>
        </p:txBody>
      </p:sp>
      <p:sp>
        <p:nvSpPr>
          <p:cNvPr id="5" name="Zástupný symbol pro číslo snímku 4"/>
          <p:cNvSpPr txBox="1">
            <a:spLocks noGrp="1"/>
          </p:cNvSpPr>
          <p:nvPr/>
        </p:nvSpPr>
        <p:spPr bwMode="auto">
          <a:xfrm>
            <a:off x="8023225" y="6442075"/>
            <a:ext cx="663575" cy="263525"/>
          </a:xfrm>
          <a:prstGeom prst="rect">
            <a:avLst/>
          </a:prstGeom>
          <a:noFill/>
          <a:ln>
            <a:miter lim="800000"/>
            <a:headEnd/>
            <a:tailEnd/>
          </a:ln>
        </p:spPr>
        <p:txBody>
          <a:bodyPr lIns="0" tIns="0" rIns="0" bIns="0"/>
          <a:lstStyle/>
          <a:p>
            <a:pPr algn="r">
              <a:defRPr/>
            </a:pPr>
            <a:fld id="{9020436B-9048-43F7-87E0-BAB84741FAA6}" type="slidenum">
              <a:rPr lang="cs-CZ" sz="1200" b="1">
                <a:latin typeface="+mn-lt"/>
                <a:cs typeface="+mn-cs"/>
              </a:rPr>
              <a:pPr algn="r">
                <a:defRPr/>
              </a:pPr>
              <a:t>11</a:t>
            </a:fld>
            <a:endParaRPr lang="cs-CZ" sz="1200" b="1">
              <a:latin typeface="+mn-lt"/>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F9E745A3-60F2-46C3-B78E-885C060F336A}" type="slidenum">
              <a:rPr lang="cs-CZ"/>
              <a:pPr>
                <a:defRPr/>
              </a:pPr>
              <a:t>12</a:t>
            </a:fld>
            <a:endParaRPr lang="cs-CZ"/>
          </a:p>
        </p:txBody>
      </p:sp>
      <p:sp>
        <p:nvSpPr>
          <p:cNvPr id="70658" name="Rectangle 2"/>
          <p:cNvSpPr>
            <a:spLocks noGrp="1" noChangeArrowheads="1"/>
          </p:cNvSpPr>
          <p:nvPr>
            <p:ph type="title"/>
          </p:nvPr>
        </p:nvSpPr>
        <p:spPr/>
        <p:txBody>
          <a:bodyPr/>
          <a:lstStyle/>
          <a:p>
            <a:r>
              <a:rPr lang="en-US" smtClean="0"/>
              <a:t>Journalists</a:t>
            </a:r>
          </a:p>
        </p:txBody>
      </p:sp>
      <p:sp>
        <p:nvSpPr>
          <p:cNvPr id="70659" name="Rectangle 3"/>
          <p:cNvSpPr>
            <a:spLocks noGrp="1" noChangeArrowheads="1"/>
          </p:cNvSpPr>
          <p:nvPr>
            <p:ph type="body" idx="1"/>
          </p:nvPr>
        </p:nvSpPr>
        <p:spPr/>
        <p:txBody>
          <a:bodyPr/>
          <a:lstStyle/>
          <a:p>
            <a:r>
              <a:rPr lang="en-US" smtClean="0"/>
              <a:t>Who is journalist? Do we need any specific definition?</a:t>
            </a:r>
          </a:p>
          <a:p>
            <a:pPr algn="just"/>
            <a:r>
              <a:rPr lang="en-US" smtClean="0"/>
              <a:t>Switzerland: two years of prior experience in the media sector and the completion of a nine-week academic training course.</a:t>
            </a:r>
          </a:p>
          <a:p>
            <a:pPr algn="just"/>
            <a:r>
              <a:rPr lang="en-US" smtClean="0"/>
              <a:t>Greece: the conditions and qualifications requisite for the practice of the profession of journalist shall be specified by law. (Constitution; 14-8).</a:t>
            </a:r>
          </a:p>
          <a:p>
            <a:pPr algn="just"/>
            <a:r>
              <a:rPr lang="en-US" smtClean="0"/>
              <a:t>Spain, Italy: journalists entering the profession are required to pass an examination.</a:t>
            </a:r>
          </a:p>
          <a:p>
            <a:pPr algn="just"/>
            <a:r>
              <a:rPr lang="en-US" smtClean="0"/>
              <a:t>Journalists in social media…?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2472DA5D-BA64-409A-880B-DD9B0888B719}" type="slidenum">
              <a:rPr lang="cs-CZ"/>
              <a:pPr>
                <a:defRPr/>
              </a:pPr>
              <a:t>13</a:t>
            </a:fld>
            <a:endParaRPr lang="cs-CZ"/>
          </a:p>
        </p:txBody>
      </p:sp>
      <p:sp>
        <p:nvSpPr>
          <p:cNvPr id="83970" name="Rectangle 2"/>
          <p:cNvSpPr>
            <a:spLocks noGrp="1" noChangeArrowheads="1"/>
          </p:cNvSpPr>
          <p:nvPr>
            <p:ph type="title"/>
          </p:nvPr>
        </p:nvSpPr>
        <p:spPr/>
        <p:txBody>
          <a:bodyPr/>
          <a:lstStyle/>
          <a:p>
            <a:r>
              <a:rPr lang="cs-CZ" smtClean="0"/>
              <a:t>Journalists</a:t>
            </a:r>
            <a:endParaRPr lang="en-US" smtClean="0"/>
          </a:p>
        </p:txBody>
      </p:sp>
      <p:sp>
        <p:nvSpPr>
          <p:cNvPr id="83971" name="Rectangle 3"/>
          <p:cNvSpPr>
            <a:spLocks noGrp="1" noChangeArrowheads="1"/>
          </p:cNvSpPr>
          <p:nvPr>
            <p:ph type="body" idx="1"/>
          </p:nvPr>
        </p:nvSpPr>
        <p:spPr>
          <a:xfrm>
            <a:off x="395288" y="1773238"/>
            <a:ext cx="8277225" cy="4608512"/>
          </a:xfrm>
        </p:spPr>
        <p:txBody>
          <a:bodyPr/>
          <a:lstStyle/>
          <a:p>
            <a:pPr algn="just">
              <a:lnSpc>
                <a:spcPct val="80000"/>
              </a:lnSpc>
            </a:pPr>
            <a:r>
              <a:rPr lang="en-US" sz="1400" smtClean="0"/>
              <a:t>Mark MADDEN. TITAN SPORTS, INC., v. TURNER BROADCASTING SYSTEMS, INC. (1998)</a:t>
            </a:r>
          </a:p>
          <a:p>
            <a:pPr lvl="1" algn="just">
              <a:lnSpc>
                <a:spcPct val="80000"/>
              </a:lnSpc>
            </a:pPr>
            <a:r>
              <a:rPr lang="en-US" sz="1300" smtClean="0"/>
              <a:t>To summarize, we hold that individuals claiming the protections of the journalist's privilege must demonstrate the concurrence of three elements: that they:</a:t>
            </a:r>
          </a:p>
          <a:p>
            <a:pPr lvl="2" algn="just">
              <a:lnSpc>
                <a:spcPct val="80000"/>
              </a:lnSpc>
              <a:buFont typeface="Wingdings" pitchFamily="2" charset="2"/>
              <a:buNone/>
            </a:pPr>
            <a:r>
              <a:rPr lang="en-US" sz="1200" smtClean="0"/>
              <a:t>1) are engaged in investigative reporting;</a:t>
            </a:r>
          </a:p>
          <a:p>
            <a:pPr lvl="2" algn="just">
              <a:lnSpc>
                <a:spcPct val="80000"/>
              </a:lnSpc>
              <a:buFont typeface="Wingdings" pitchFamily="2" charset="2"/>
              <a:buNone/>
            </a:pPr>
            <a:r>
              <a:rPr lang="en-US" sz="1200" smtClean="0"/>
              <a:t>2) are gathering news; and</a:t>
            </a:r>
          </a:p>
          <a:p>
            <a:pPr lvl="2" algn="just">
              <a:lnSpc>
                <a:spcPct val="80000"/>
              </a:lnSpc>
              <a:buFont typeface="Wingdings" pitchFamily="2" charset="2"/>
              <a:buNone/>
            </a:pPr>
            <a:r>
              <a:rPr lang="en-US" sz="1200" smtClean="0"/>
              <a:t>3) possess the intent at the inception of the newsgathering process to disseminate this news to the public.</a:t>
            </a:r>
          </a:p>
          <a:p>
            <a:pPr algn="just">
              <a:lnSpc>
                <a:spcPct val="80000"/>
              </a:lnSpc>
            </a:pPr>
            <a:r>
              <a:rPr lang="en-US" sz="1400" smtClean="0"/>
              <a:t>Martha von BULOW, v. Claus von BULOW (1987)</a:t>
            </a:r>
          </a:p>
          <a:p>
            <a:pPr lvl="1" algn="just">
              <a:lnSpc>
                <a:spcPct val="80000"/>
              </a:lnSpc>
            </a:pPr>
            <a:r>
              <a:rPr lang="en-US" sz="1300" smtClean="0"/>
              <a:t>On rare occasions the journalist's privilege has been invoked successfully by persons who are not journalists in the traditional sense of that term. In Silkwood v. Kerr-McGee Corp., 563 F.2d 433 (10 Cir.1977), the court was called upon to determine whether a documentary film maker, a third-party witness, was protected by a privilege from revealing confidential sources in his deposition. The witness was a film maker who organized a production company for the purpose of making a film having to do with the events surrounding the death of Karen Silkwood. The defendants sought to depose the film maker and, in connection with his deposition, subpoenaed documents and writings in connection with the film maker's investigation. The film maker appeared for the deposition but, invoking his First Amendment privilege, refused to answer questions which called for the disclosure of information given to him under agreements of confidentiality. The district court denied protective relief to the film maker. The Tenth Circuit first considered the effect on the validity of the journalist's privilege where the witness was not a regular newsman. It concluded that the fact that the film maker was not a salaried newspaper reporter did not, in and of itself, deprive him of the right to seek protective relief. The court therefore reversed the district court. The court reasoned that:</a:t>
            </a:r>
            <a:r>
              <a:rPr lang="cs-CZ" sz="1300" smtClean="0"/>
              <a:t> </a:t>
            </a:r>
            <a:r>
              <a:rPr lang="en-US" sz="1300" smtClean="0"/>
              <a:t>"His mission in this case was to carry out investigative reporting for use in the preparation of a documentary film. He is shown to have spent considerable time and effort in obtaining facts and information of the subject of this lawsuit, but it cannot be disputed that his intention, at least, was to make use of this in preparation of the film."</a:t>
            </a:r>
          </a:p>
          <a:p>
            <a:pPr algn="just">
              <a:lnSpc>
                <a:spcPct val="80000"/>
              </a:lnSpc>
            </a:pPr>
            <a:endParaRPr lang="en-US" sz="1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47C8B260-A37D-4DCA-9218-400F20517830}" type="slidenum">
              <a:rPr lang="cs-CZ"/>
              <a:pPr>
                <a:defRPr/>
              </a:pPr>
              <a:t>14</a:t>
            </a:fld>
            <a:endParaRPr lang="cs-CZ"/>
          </a:p>
        </p:txBody>
      </p:sp>
      <p:sp>
        <p:nvSpPr>
          <p:cNvPr id="71682" name="Rectangle 2"/>
          <p:cNvSpPr>
            <a:spLocks noGrp="1" noChangeArrowheads="1"/>
          </p:cNvSpPr>
          <p:nvPr>
            <p:ph type="title"/>
          </p:nvPr>
        </p:nvSpPr>
        <p:spPr/>
        <p:txBody>
          <a:bodyPr/>
          <a:lstStyle/>
          <a:p>
            <a:r>
              <a:rPr lang="en-US" smtClean="0"/>
              <a:t>Compulsory Membership in Association</a:t>
            </a:r>
            <a:r>
              <a:rPr lang="cs-CZ" smtClean="0"/>
              <a:t>s</a:t>
            </a:r>
            <a:endParaRPr lang="en-US" smtClean="0"/>
          </a:p>
        </p:txBody>
      </p:sp>
      <p:sp>
        <p:nvSpPr>
          <p:cNvPr id="71683" name="Rectangle 3"/>
          <p:cNvSpPr>
            <a:spLocks noGrp="1" noChangeArrowheads="1"/>
          </p:cNvSpPr>
          <p:nvPr>
            <p:ph type="body" idx="1"/>
          </p:nvPr>
        </p:nvSpPr>
        <p:spPr/>
        <p:txBody>
          <a:bodyPr/>
          <a:lstStyle/>
          <a:p>
            <a:pPr>
              <a:lnSpc>
                <a:spcPct val="80000"/>
              </a:lnSpc>
            </a:pPr>
            <a:r>
              <a:rPr lang="cs-CZ" sz="1600" smtClean="0"/>
              <a:t>Costa Rica:</a:t>
            </a:r>
          </a:p>
          <a:p>
            <a:pPr lvl="1" algn="just">
              <a:lnSpc>
                <a:spcPct val="80000"/>
              </a:lnSpc>
            </a:pPr>
            <a:r>
              <a:rPr lang="en-US" sz="1500" i="1" smtClean="0"/>
              <a:t>[J]ournalism is the primary and principal manifestation of freedom of expression of thought. For that reason, because it is linked with freedom of expression, which is an inherent right of each individual, journalism cannot be equated to a profession that is merely granting a service to the public through the application of some knowledge or training acquired in a university or through those who are enrolled in a certain professional </a:t>
            </a:r>
            <a:r>
              <a:rPr lang="cs-CZ" sz="1500" i="1" smtClean="0"/>
              <a:t>„</a:t>
            </a:r>
            <a:r>
              <a:rPr lang="en-US" sz="1500" i="1" smtClean="0"/>
              <a:t>colegio</a:t>
            </a:r>
            <a:r>
              <a:rPr lang="cs-CZ" sz="1500" i="1" smtClean="0"/>
              <a:t>“</a:t>
            </a:r>
            <a:r>
              <a:rPr lang="en-US" sz="1500" i="1" smtClean="0"/>
              <a:t>.</a:t>
            </a:r>
            <a:endParaRPr lang="cs-CZ" sz="1500" i="1" smtClean="0"/>
          </a:p>
          <a:p>
            <a:pPr algn="just">
              <a:lnSpc>
                <a:spcPct val="80000"/>
              </a:lnSpc>
            </a:pPr>
            <a:r>
              <a:rPr lang="en-US" sz="1600" i="1" smtClean="0"/>
              <a:t>Canada</a:t>
            </a:r>
            <a:r>
              <a:rPr lang="cs-CZ" sz="1600" i="1" smtClean="0"/>
              <a:t>:</a:t>
            </a:r>
          </a:p>
          <a:p>
            <a:pPr lvl="1" algn="just">
              <a:lnSpc>
                <a:spcPct val="80000"/>
              </a:lnSpc>
            </a:pPr>
            <a:r>
              <a:rPr lang="en-US" sz="1500" i="1" smtClean="0"/>
              <a:t>Since the accreditation scheme operates as a restriction of article 19 rights, its operation must be shown as necessary and proportionate to the goal in question and not arbitrary. The Committee does not accept that this is a matter exclusively for the State to determine. The relevant criteria for the accreditation system should be specific, fair and reasonable, and their application should be transparent.</a:t>
            </a:r>
            <a:endParaRPr lang="cs-CZ" sz="1500" i="1" smtClean="0"/>
          </a:p>
          <a:p>
            <a:pPr algn="just">
              <a:lnSpc>
                <a:spcPct val="80000"/>
              </a:lnSpc>
            </a:pPr>
            <a:r>
              <a:rPr lang="en-US" sz="1600" i="1" smtClean="0"/>
              <a:t>Sweden</a:t>
            </a:r>
            <a:r>
              <a:rPr lang="cs-CZ" sz="1600" i="1" smtClean="0"/>
              <a:t>:</a:t>
            </a:r>
          </a:p>
          <a:p>
            <a:pPr lvl="1" algn="just">
              <a:lnSpc>
                <a:spcPct val="80000"/>
              </a:lnSpc>
            </a:pPr>
            <a:r>
              <a:rPr lang="en-US" sz="1500" i="1" smtClean="0"/>
              <a:t>The purpose of the website as it is stated on the aforementioned and as have been unfolded by [the defendant] must in light of the circumstances be understood to fall within the ambit of a journalistic purpose to inform, exercise criticism and instigate debate on societal issues of importance for the general public.</a:t>
            </a:r>
            <a:endParaRPr lang="en-US" sz="15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797CA979-A150-4584-83CC-EA2BC3A3CFD6}" type="slidenum">
              <a:rPr lang="cs-CZ"/>
              <a:pPr>
                <a:defRPr/>
              </a:pPr>
              <a:t>15</a:t>
            </a:fld>
            <a:endParaRPr lang="cs-CZ"/>
          </a:p>
        </p:txBody>
      </p:sp>
      <p:sp>
        <p:nvSpPr>
          <p:cNvPr id="77826" name="Rectangle 2"/>
          <p:cNvSpPr>
            <a:spLocks noGrp="1" noChangeArrowheads="1"/>
          </p:cNvSpPr>
          <p:nvPr>
            <p:ph type="title"/>
          </p:nvPr>
        </p:nvSpPr>
        <p:spPr/>
        <p:txBody>
          <a:bodyPr/>
          <a:lstStyle/>
          <a:p>
            <a:r>
              <a:rPr lang="cs-CZ" smtClean="0"/>
              <a:t>Journalist as a public figure</a:t>
            </a:r>
            <a:endParaRPr lang="en-US" smtClean="0"/>
          </a:p>
        </p:txBody>
      </p:sp>
      <p:sp>
        <p:nvSpPr>
          <p:cNvPr id="77827" name="Rectangle 3"/>
          <p:cNvSpPr>
            <a:spLocks noGrp="1" noChangeArrowheads="1"/>
          </p:cNvSpPr>
          <p:nvPr>
            <p:ph type="body" idx="1"/>
          </p:nvPr>
        </p:nvSpPr>
        <p:spPr/>
        <p:txBody>
          <a:bodyPr/>
          <a:lstStyle/>
          <a:p>
            <a:r>
              <a:rPr lang="en-US" smtClean="0"/>
              <a:t>Constitutional court (I.ÚS 453/03):</a:t>
            </a:r>
          </a:p>
          <a:p>
            <a:pPr lvl="1" algn="just"/>
            <a:r>
              <a:rPr lang="en-US" smtClean="0"/>
              <a:t>…</a:t>
            </a:r>
            <a:r>
              <a:rPr lang="cs-CZ" smtClean="0"/>
              <a:t>o</a:t>
            </a:r>
            <a:r>
              <a:rPr lang="en-US" smtClean="0"/>
              <a:t>f course, the arts, including journalistic activities and show business, and everything which attracts public attention, are also a public matter. </a:t>
            </a:r>
          </a:p>
          <a:p>
            <a:pPr lvl="1" algn="just"/>
            <a:r>
              <a:rPr lang="en-US" smtClean="0"/>
              <a:t>…</a:t>
            </a:r>
            <a:r>
              <a:rPr lang="cs-CZ" smtClean="0"/>
              <a:t>j</a:t>
            </a:r>
            <a:r>
              <a:rPr lang="en-US" smtClean="0"/>
              <a:t>ournalist, is subject to heightened scrutiny, and must bear possible criticism for his opinions and positions;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1335EEF7-06DC-41A2-A1C2-5F8FF9E0DAEB}" type="slidenum">
              <a:rPr lang="cs-CZ"/>
              <a:pPr>
                <a:defRPr/>
              </a:pPr>
              <a:t>16</a:t>
            </a:fld>
            <a:endParaRPr lang="cs-CZ"/>
          </a:p>
        </p:txBody>
      </p:sp>
      <p:sp>
        <p:nvSpPr>
          <p:cNvPr id="80898" name="Rectangle 2"/>
          <p:cNvSpPr>
            <a:spLocks noGrp="1" noChangeArrowheads="1"/>
          </p:cNvSpPr>
          <p:nvPr>
            <p:ph type="title"/>
          </p:nvPr>
        </p:nvSpPr>
        <p:spPr/>
        <p:txBody>
          <a:bodyPr/>
          <a:lstStyle/>
          <a:p>
            <a:r>
              <a:rPr lang="cs-CZ" smtClean="0"/>
              <a:t>Protection of sources - ECHR</a:t>
            </a:r>
            <a:endParaRPr lang="en-US" smtClean="0"/>
          </a:p>
        </p:txBody>
      </p:sp>
      <p:sp>
        <p:nvSpPr>
          <p:cNvPr id="80899" name="Rectangle 3"/>
          <p:cNvSpPr>
            <a:spLocks noGrp="1" noChangeArrowheads="1"/>
          </p:cNvSpPr>
          <p:nvPr>
            <p:ph type="body" idx="1"/>
          </p:nvPr>
        </p:nvSpPr>
        <p:spPr>
          <a:xfrm>
            <a:off x="323850" y="1773238"/>
            <a:ext cx="8348663" cy="4608512"/>
          </a:xfrm>
        </p:spPr>
        <p:txBody>
          <a:bodyPr/>
          <a:lstStyle/>
          <a:p>
            <a:pPr algn="just">
              <a:lnSpc>
                <a:spcPct val="90000"/>
              </a:lnSpc>
            </a:pPr>
            <a:r>
              <a:rPr lang="en-US" sz="2000" b="1" i="1" smtClean="0"/>
              <a:t>Goodwin v. United Kingdom</a:t>
            </a:r>
            <a:r>
              <a:rPr lang="en-US" sz="2000" smtClean="0"/>
              <a:t> </a:t>
            </a:r>
            <a:endParaRPr lang="cs-CZ" sz="2000" i="1" smtClean="0"/>
          </a:p>
          <a:p>
            <a:pPr lvl="1" algn="just">
              <a:lnSpc>
                <a:spcPct val="90000"/>
              </a:lnSpc>
            </a:pPr>
            <a:r>
              <a:rPr lang="en-US" sz="2000" i="1" smtClean="0"/>
              <a:t>Protection of journalistic sources is one of the basic conditions for press freedom as is reflected in the laws and professional codes of conduct in a number of Contracting States and is affirmed in several international instruments on journalistic freedoms. Without such protection, sources may be deterred from assisting the press in informing the public on matters of public interest. As a result, the vital public-watchdog role of the press may be undermined and the ability of the press to provide accurate and reliable information may be adversely affected. Having regard to the importance of the protection of journalistic sources for press freedom in a democratic society and the potential chilling effect an order of source disclosure has on the exercise of that freedom, such a measure cannot be compatible with Article 10 unless it is justified by an overriding requirement in the public interest.</a:t>
            </a:r>
            <a:r>
              <a:rPr lang="en-US" sz="200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AB2D5DEF-7F59-4ADE-B48C-0173DA6390BB}" type="slidenum">
              <a:rPr lang="cs-CZ"/>
              <a:pPr>
                <a:defRPr/>
              </a:pPr>
              <a:t>17</a:t>
            </a:fld>
            <a:endParaRPr lang="cs-CZ"/>
          </a:p>
        </p:txBody>
      </p:sp>
      <p:sp>
        <p:nvSpPr>
          <p:cNvPr id="78850" name="Rectangle 2"/>
          <p:cNvSpPr>
            <a:spLocks noGrp="1" noChangeArrowheads="1"/>
          </p:cNvSpPr>
          <p:nvPr>
            <p:ph type="title"/>
          </p:nvPr>
        </p:nvSpPr>
        <p:spPr/>
        <p:txBody>
          <a:bodyPr/>
          <a:lstStyle/>
          <a:p>
            <a:r>
              <a:rPr lang="en-US" dirty="0" smtClean="0"/>
              <a:t>Disclosure of journalists´ sources</a:t>
            </a:r>
          </a:p>
        </p:txBody>
      </p:sp>
      <p:sp>
        <p:nvSpPr>
          <p:cNvPr id="78851" name="Rectangle 3"/>
          <p:cNvSpPr>
            <a:spLocks noGrp="1" noChangeArrowheads="1"/>
          </p:cNvSpPr>
          <p:nvPr>
            <p:ph type="body" idx="1"/>
          </p:nvPr>
        </p:nvSpPr>
        <p:spPr>
          <a:xfrm>
            <a:off x="323850" y="1773238"/>
            <a:ext cx="8569325" cy="4608512"/>
          </a:xfrm>
        </p:spPr>
        <p:txBody>
          <a:bodyPr/>
          <a:lstStyle/>
          <a:p>
            <a:pPr>
              <a:lnSpc>
                <a:spcPct val="80000"/>
              </a:lnSpc>
            </a:pPr>
            <a:r>
              <a:rPr lang="cs-CZ" sz="2000" dirty="0" err="1" smtClean="0"/>
              <a:t>Austria</a:t>
            </a:r>
            <a:r>
              <a:rPr lang="cs-CZ" sz="2000" dirty="0" smtClean="0"/>
              <a:t> - </a:t>
            </a:r>
            <a:r>
              <a:rPr lang="en-US" sz="2000" dirty="0" smtClean="0"/>
              <a:t>Federal Act on the Press and other Publication Media (Media Act)</a:t>
            </a:r>
            <a:r>
              <a:rPr lang="cs-CZ" sz="2000" dirty="0" smtClean="0"/>
              <a:t>:</a:t>
            </a:r>
          </a:p>
          <a:p>
            <a:pPr marL="536575" lvl="1" indent="-14288">
              <a:lnSpc>
                <a:spcPct val="80000"/>
              </a:lnSpc>
            </a:pPr>
            <a:r>
              <a:rPr lang="en-US" sz="2000" b="1" dirty="0" smtClean="0"/>
              <a:t>Protection of editorial confidentiality</a:t>
            </a:r>
            <a:r>
              <a:rPr lang="cs-CZ" sz="2000" dirty="0" smtClean="0"/>
              <a:t> (§ 31)</a:t>
            </a:r>
            <a:endParaRPr lang="en-US" sz="2000" dirty="0" smtClean="0"/>
          </a:p>
          <a:p>
            <a:pPr marL="536575" lvl="1" indent="-14288" algn="just">
              <a:lnSpc>
                <a:spcPct val="80000"/>
              </a:lnSpc>
              <a:buFont typeface="Wingdings" pitchFamily="2" charset="2"/>
              <a:buNone/>
            </a:pPr>
            <a:r>
              <a:rPr lang="en-US" sz="2000" dirty="0" smtClean="0"/>
              <a:t>(1) Media owners, editors, copy editors and employees of a media undertaking or media service as witnesses in a proceeding before court or an administrative authority have the right to refuse answering questions concerning the person of an author, sender or source of articles and documentation or any information obtained for their profession.</a:t>
            </a:r>
          </a:p>
          <a:p>
            <a:pPr marL="536575" lvl="1" indent="-14288" algn="just">
              <a:lnSpc>
                <a:spcPct val="80000"/>
              </a:lnSpc>
              <a:buFont typeface="Wingdings" pitchFamily="2" charset="2"/>
              <a:buNone/>
            </a:pPr>
            <a:r>
              <a:rPr lang="en-US" sz="2000" dirty="0" smtClean="0"/>
              <a:t>(2) The right as stated in </a:t>
            </a:r>
            <a:r>
              <a:rPr lang="en-US" sz="2000" dirty="0" err="1" smtClean="0"/>
              <a:t>para</a:t>
            </a:r>
            <a:r>
              <a:rPr lang="en-US" sz="2000" dirty="0" smtClean="0"/>
              <a:t> 1 must not be by-passed by requesting the person enjoying this right to surrender documents, printed matter, image, sound or data carriers, illustrations or other representations of such contents or confiscating them.</a:t>
            </a:r>
          </a:p>
          <a:p>
            <a:pPr marL="536575" lvl="1" indent="-14288" algn="just">
              <a:lnSpc>
                <a:spcPct val="80000"/>
              </a:lnSpc>
              <a:buFont typeface="Wingdings" pitchFamily="2" charset="2"/>
              <a:buNone/>
            </a:pPr>
            <a:r>
              <a:rPr lang="en-US" sz="2000" dirty="0" smtClean="0"/>
              <a:t>(3) The extent to which tapping of telecommunications of subscribers who are media undertakings or optical and acoustical observation of persons with technical devices on premises of a media undertaking are admissible, is governed by the Code of Criminal Procedure.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7FC7DFA5-9C58-4417-9324-E0EBE44B6D90}" type="slidenum">
              <a:rPr lang="cs-CZ"/>
              <a:pPr>
                <a:defRPr/>
              </a:pPr>
              <a:t>18</a:t>
            </a:fld>
            <a:endParaRPr lang="cs-CZ"/>
          </a:p>
        </p:txBody>
      </p:sp>
      <p:sp>
        <p:nvSpPr>
          <p:cNvPr id="79874" name="Rectangle 2"/>
          <p:cNvSpPr>
            <a:spLocks noGrp="1" noChangeArrowheads="1"/>
          </p:cNvSpPr>
          <p:nvPr>
            <p:ph type="title"/>
          </p:nvPr>
        </p:nvSpPr>
        <p:spPr/>
        <p:txBody>
          <a:bodyPr/>
          <a:lstStyle/>
          <a:p>
            <a:r>
              <a:rPr lang="cs-CZ" smtClean="0"/>
              <a:t>Sweden – Freedom of the Press Act</a:t>
            </a:r>
            <a:endParaRPr lang="en-US" smtClean="0"/>
          </a:p>
        </p:txBody>
      </p:sp>
      <p:sp>
        <p:nvSpPr>
          <p:cNvPr id="79875" name="Rectangle 3"/>
          <p:cNvSpPr>
            <a:spLocks noGrp="1" noChangeArrowheads="1"/>
          </p:cNvSpPr>
          <p:nvPr>
            <p:ph type="body" idx="1"/>
          </p:nvPr>
        </p:nvSpPr>
        <p:spPr/>
        <p:txBody>
          <a:bodyPr/>
          <a:lstStyle/>
          <a:p>
            <a:pPr algn="just">
              <a:lnSpc>
                <a:spcPct val="90000"/>
              </a:lnSpc>
            </a:pPr>
            <a:r>
              <a:rPr lang="cs-CZ" smtClean="0"/>
              <a:t>(Chapter 3) </a:t>
            </a:r>
            <a:r>
              <a:rPr lang="en-US" smtClean="0"/>
              <a:t>Art. 5. A person who, whether through negligence or by deliberate intent, inserts in printed matter the name, pseudonym or pen-name of the author, or, in a case under Article 1, the editor or source, against his wishes, or disregards a duty of confidentiality under Article 3, shall be sentenced to pay a fine or to imprisonment for up to one year. The same penalty shall apply to a person who, whether through negligence or by deliberate intent, publishes in printed matter as that of the author, editor or source, the name, pseudonym or pen-name of a person other than the true author, editor or source.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4A6FA837-EA32-4BDE-8E75-FEE605A4D4CC}" type="slidenum">
              <a:rPr lang="cs-CZ"/>
              <a:pPr>
                <a:defRPr/>
              </a:pPr>
              <a:t>19</a:t>
            </a:fld>
            <a:endParaRPr lang="cs-CZ"/>
          </a:p>
        </p:txBody>
      </p:sp>
      <p:sp>
        <p:nvSpPr>
          <p:cNvPr id="81922" name="Rectangle 2"/>
          <p:cNvSpPr>
            <a:spLocks noGrp="1" noChangeArrowheads="1"/>
          </p:cNvSpPr>
          <p:nvPr>
            <p:ph type="title"/>
          </p:nvPr>
        </p:nvSpPr>
        <p:spPr/>
        <p:txBody>
          <a:bodyPr/>
          <a:lstStyle/>
          <a:p>
            <a:r>
              <a:rPr lang="en-US" smtClean="0"/>
              <a:t>Protection of sources - Lithuania</a:t>
            </a:r>
          </a:p>
        </p:txBody>
      </p:sp>
      <p:sp>
        <p:nvSpPr>
          <p:cNvPr id="81923" name="Rectangle 3"/>
          <p:cNvSpPr>
            <a:spLocks noGrp="1" noChangeArrowheads="1"/>
          </p:cNvSpPr>
          <p:nvPr>
            <p:ph type="body" idx="1"/>
          </p:nvPr>
        </p:nvSpPr>
        <p:spPr/>
        <p:txBody>
          <a:bodyPr/>
          <a:lstStyle/>
          <a:p>
            <a:r>
              <a:rPr lang="en-US" smtClean="0"/>
              <a:t>THE CONSTITUTIONAL COURT OF THE REPUBLIC OF LITHUANIA:</a:t>
            </a:r>
          </a:p>
          <a:p>
            <a:pPr lvl="1" algn="just"/>
            <a:r>
              <a:rPr lang="en-US" i="1" smtClean="0"/>
              <a:t>The disclosure of information identifying a source should not be deemed necessary unless it can be convincingly established that the legitimate interest in the disclosure clearly outweighs the public interest in the non-disclosure. Where journalists respond to a request or order to disclose information identifying a source, the competent authorities should consider applying measures to limit the extent of a disclosure.</a:t>
            </a:r>
            <a:r>
              <a:rPr lang="cs-CZ" i="1" smtClean="0"/>
              <a:t> </a:t>
            </a:r>
            <a:endParaRPr lang="en-US" i="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0160F862-15F2-4C06-BEEF-5DD3D505B327}" type="slidenum">
              <a:rPr lang="cs-CZ">
                <a:solidFill>
                  <a:srgbClr val="000000"/>
                </a:solidFill>
              </a:rPr>
              <a:pPr>
                <a:defRPr/>
              </a:pPr>
              <a:t>2</a:t>
            </a:fld>
            <a:endParaRPr lang="cs-CZ">
              <a:solidFill>
                <a:srgbClr val="000000"/>
              </a:solidFill>
            </a:endParaRPr>
          </a:p>
        </p:txBody>
      </p:sp>
      <p:sp>
        <p:nvSpPr>
          <p:cNvPr id="34818" name="Rectangle 2"/>
          <p:cNvSpPr>
            <a:spLocks noGrp="1" noChangeArrowheads="1"/>
          </p:cNvSpPr>
          <p:nvPr>
            <p:ph type="title"/>
          </p:nvPr>
        </p:nvSpPr>
        <p:spPr/>
        <p:txBody>
          <a:bodyPr/>
          <a:lstStyle/>
          <a:p>
            <a:r>
              <a:rPr lang="cs-CZ" smtClean="0">
                <a:latin typeface="Arial" charset="0"/>
              </a:rPr>
              <a:t>Restriction of speech</a:t>
            </a:r>
          </a:p>
        </p:txBody>
      </p:sp>
      <p:sp>
        <p:nvSpPr>
          <p:cNvPr id="34819" name="Rectangle 3"/>
          <p:cNvSpPr>
            <a:spLocks noGrp="1" noChangeArrowheads="1"/>
          </p:cNvSpPr>
          <p:nvPr>
            <p:ph type="body" idx="1"/>
          </p:nvPr>
        </p:nvSpPr>
        <p:spPr/>
        <p:txBody>
          <a:bodyPr/>
          <a:lstStyle/>
          <a:p>
            <a:r>
              <a:rPr lang="en-US" smtClean="0">
                <a:latin typeface="Arial" charset="0"/>
              </a:rPr>
              <a:t>assessment of particular categories of speech (</a:t>
            </a:r>
            <a:r>
              <a:rPr lang="en-US" b="1" smtClean="0">
                <a:latin typeface="Arial" charset="0"/>
              </a:rPr>
              <a:t>negative content regulation)</a:t>
            </a:r>
            <a:r>
              <a:rPr lang="cs-CZ" b="1" smtClean="0">
                <a:latin typeface="Arial" charset="0"/>
              </a:rPr>
              <a:t>, e.g.:</a:t>
            </a:r>
            <a:endParaRPr lang="en-US" smtClean="0">
              <a:latin typeface="Arial" charset="0"/>
            </a:endParaRPr>
          </a:p>
          <a:p>
            <a:pPr lvl="1"/>
            <a:r>
              <a:rPr lang="en-US" smtClean="0">
                <a:latin typeface="Arial" charset="0"/>
              </a:rPr>
              <a:t>indecency</a:t>
            </a:r>
          </a:p>
          <a:p>
            <a:pPr lvl="1"/>
            <a:r>
              <a:rPr lang="en-US" smtClean="0">
                <a:latin typeface="Arial" charset="0"/>
              </a:rPr>
              <a:t>protection of the state</a:t>
            </a:r>
            <a:r>
              <a:rPr lang="cs-CZ" smtClean="0">
                <a:latin typeface="Arial" charset="0"/>
              </a:rPr>
              <a:t> (public order)</a:t>
            </a:r>
            <a:endParaRPr lang="en-US" smtClean="0">
              <a:latin typeface="Arial" charset="0"/>
            </a:endParaRPr>
          </a:p>
          <a:p>
            <a:pPr lvl="1"/>
            <a:r>
              <a:rPr lang="en-US" smtClean="0">
                <a:latin typeface="Arial" charset="0"/>
              </a:rPr>
              <a:t>protection of the state organs (incl. protection of the court proceedings)</a:t>
            </a:r>
          </a:p>
          <a:p>
            <a:pPr lvl="1"/>
            <a:r>
              <a:rPr lang="en-US" smtClean="0">
                <a:latin typeface="Arial" charset="0"/>
              </a:rPr>
              <a:t>regulation of elections</a:t>
            </a:r>
          </a:p>
          <a:p>
            <a:pPr lvl="1"/>
            <a:r>
              <a:rPr lang="en-US" smtClean="0">
                <a:latin typeface="Arial" charset="0"/>
              </a:rPr>
              <a:t>etc.</a:t>
            </a:r>
          </a:p>
          <a:p>
            <a:r>
              <a:rPr lang="en-US" b="1" smtClean="0">
                <a:latin typeface="Arial" charset="0"/>
              </a:rPr>
              <a:t>prior restraints</a:t>
            </a:r>
            <a:r>
              <a:rPr lang="en-US" smtClean="0">
                <a:latin typeface="Arial" charset="0"/>
              </a:rPr>
              <a:t> (incl. general censorship)</a:t>
            </a:r>
          </a:p>
          <a:p>
            <a:r>
              <a:rPr lang="en-US" b="1" smtClean="0">
                <a:latin typeface="Arial" charset="0"/>
              </a:rPr>
              <a:t>incidental restrictions</a:t>
            </a:r>
          </a:p>
        </p:txBody>
      </p:sp>
    </p:spTree>
    <p:extLst>
      <p:ext uri="{BB962C8B-B14F-4D97-AF65-F5344CB8AC3E}">
        <p14:creationId xmlns:p14="http://schemas.microsoft.com/office/powerpoint/2010/main" val="3233937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A7C15E1E-4A4E-4366-AB77-CB53DC05B553}" type="slidenum">
              <a:rPr lang="cs-CZ"/>
              <a:pPr>
                <a:defRPr/>
              </a:pPr>
              <a:t>20</a:t>
            </a:fld>
            <a:endParaRPr lang="cs-CZ"/>
          </a:p>
        </p:txBody>
      </p:sp>
      <p:sp>
        <p:nvSpPr>
          <p:cNvPr id="82946" name="Rectangle 2"/>
          <p:cNvSpPr>
            <a:spLocks noGrp="1" noChangeArrowheads="1"/>
          </p:cNvSpPr>
          <p:nvPr>
            <p:ph type="title"/>
          </p:nvPr>
        </p:nvSpPr>
        <p:spPr/>
        <p:txBody>
          <a:bodyPr/>
          <a:lstStyle/>
          <a:p>
            <a:r>
              <a:rPr lang="cs-CZ" smtClean="0"/>
              <a:t>Protection of sources – U.S.A.</a:t>
            </a:r>
            <a:endParaRPr lang="en-US" smtClean="0"/>
          </a:p>
        </p:txBody>
      </p:sp>
      <p:sp>
        <p:nvSpPr>
          <p:cNvPr id="82947" name="Rectangle 3"/>
          <p:cNvSpPr>
            <a:spLocks noGrp="1" noChangeArrowheads="1"/>
          </p:cNvSpPr>
          <p:nvPr>
            <p:ph type="body" idx="1"/>
          </p:nvPr>
        </p:nvSpPr>
        <p:spPr>
          <a:xfrm>
            <a:off x="179388" y="1773238"/>
            <a:ext cx="8785225" cy="4679950"/>
          </a:xfrm>
        </p:spPr>
        <p:txBody>
          <a:bodyPr/>
          <a:lstStyle/>
          <a:p>
            <a:pPr marL="179388" indent="-179388" algn="just">
              <a:lnSpc>
                <a:spcPct val="80000"/>
              </a:lnSpc>
            </a:pPr>
            <a:r>
              <a:rPr lang="en-US" sz="1600" smtClean="0"/>
              <a:t>BRANZBURG v. HAYES</a:t>
            </a:r>
            <a:r>
              <a:rPr lang="cs-CZ" sz="1600" smtClean="0"/>
              <a:t> (1972)</a:t>
            </a:r>
          </a:p>
          <a:p>
            <a:pPr marL="358775" lvl="1" indent="0" algn="just">
              <a:lnSpc>
                <a:spcPct val="80000"/>
              </a:lnSpc>
            </a:pPr>
            <a:r>
              <a:rPr lang="en-US" sz="1500" smtClean="0"/>
              <a:t>We are asked to create another by interpreting the First Amendment to grant newsmen a testimonial privilege that other citizens do not enjoy. This we decline to do. Fair and effective law enforcement aimed at providing security for the person and property of the individual is a fundamental function of government, and the grand jury plays an important, constitutionally mandated role in this process. On the records now before us, we perceive no basis for holding that the public interest in law enforcement and in ensuring effective grand jury proceedings is insufficient to override the consequential, but uncertain, burden on news gathering that is said to result from insisting that reporters, like other citizens, respond to relevant questions put to them in the course of a valid grand jury investigation or criminal trial.</a:t>
            </a:r>
            <a:endParaRPr lang="cs-CZ" sz="1500" smtClean="0"/>
          </a:p>
          <a:p>
            <a:pPr marL="179388" indent="-179388" algn="just">
              <a:lnSpc>
                <a:spcPct val="80000"/>
              </a:lnSpc>
            </a:pPr>
            <a:r>
              <a:rPr lang="nl-NL" sz="1600" smtClean="0"/>
              <a:t>Solers, Inc. v. Doe (2009)</a:t>
            </a:r>
            <a:endParaRPr lang="cs-CZ" sz="1600" smtClean="0"/>
          </a:p>
          <a:p>
            <a:pPr marL="358775" lvl="1" indent="0" algn="just">
              <a:lnSpc>
                <a:spcPct val="80000"/>
              </a:lnSpc>
            </a:pPr>
            <a:r>
              <a:rPr lang="en-US" sz="1500" smtClean="0"/>
              <a:t>When presented with a motion to quash (or to enforce) a subpoena which seeks the identity of an anonymous defendant, the court should:</a:t>
            </a:r>
            <a:endParaRPr lang="cs-CZ" sz="1500" smtClean="0"/>
          </a:p>
          <a:p>
            <a:pPr marL="358775" lvl="1" indent="0" algn="just">
              <a:lnSpc>
                <a:spcPct val="80000"/>
              </a:lnSpc>
              <a:buFont typeface="Wingdings" pitchFamily="2" charset="2"/>
              <a:buNone/>
            </a:pPr>
            <a:r>
              <a:rPr lang="en-US" sz="1500" smtClean="0"/>
              <a:t>(1) ensure that the plaintiff has adequately pleaded the elements of the defamation claim,</a:t>
            </a:r>
            <a:endParaRPr lang="cs-CZ" sz="1500" smtClean="0"/>
          </a:p>
          <a:p>
            <a:pPr marL="358775" lvl="1" indent="0" algn="just">
              <a:lnSpc>
                <a:spcPct val="80000"/>
              </a:lnSpc>
              <a:buFont typeface="Wingdings" pitchFamily="2" charset="2"/>
              <a:buNone/>
            </a:pPr>
            <a:r>
              <a:rPr lang="en-US" sz="1500" smtClean="0"/>
              <a:t>(2) require reasonable efforts to notify the anonymous defendant that the complaint has been filed and the subpoena has been served,</a:t>
            </a:r>
            <a:endParaRPr lang="cs-CZ" sz="1500" smtClean="0"/>
          </a:p>
          <a:p>
            <a:pPr marL="358775" lvl="1" indent="0" algn="just">
              <a:lnSpc>
                <a:spcPct val="80000"/>
              </a:lnSpc>
              <a:buFont typeface="Wingdings" pitchFamily="2" charset="2"/>
              <a:buNone/>
            </a:pPr>
            <a:r>
              <a:rPr lang="en-US" sz="1500" smtClean="0"/>
              <a:t>(3) delay further action for a reasonable time to allow the defendant an opportunity to file a motion to quash,</a:t>
            </a:r>
            <a:endParaRPr lang="cs-CZ" sz="1500" smtClean="0"/>
          </a:p>
          <a:p>
            <a:pPr marL="358775" lvl="1" indent="0" algn="just">
              <a:lnSpc>
                <a:spcPct val="80000"/>
              </a:lnSpc>
              <a:buFont typeface="Wingdings" pitchFamily="2" charset="2"/>
              <a:buNone/>
            </a:pPr>
            <a:r>
              <a:rPr lang="en-US" sz="1500" smtClean="0"/>
              <a:t>(4) require the plaintiff to proffer evidence creating a genuine issue of material fact on each element of the claim that is within its control, and</a:t>
            </a:r>
            <a:endParaRPr lang="cs-CZ" sz="1500" smtClean="0"/>
          </a:p>
          <a:p>
            <a:pPr marL="358775" lvl="1" indent="0" algn="just">
              <a:lnSpc>
                <a:spcPct val="80000"/>
              </a:lnSpc>
              <a:buFont typeface="Wingdings" pitchFamily="2" charset="2"/>
              <a:buNone/>
            </a:pPr>
            <a:r>
              <a:rPr lang="en-US" sz="1500" smtClean="0"/>
              <a:t>(5) determine that the information sought is important to enable the plaintiff to proceed with his lawsuit.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B811A64D-5F5B-45A9-B9BF-6643B04F145A}" type="slidenum">
              <a:rPr lang="cs-CZ"/>
              <a:pPr>
                <a:defRPr/>
              </a:pPr>
              <a:t>21</a:t>
            </a:fld>
            <a:endParaRPr lang="cs-CZ"/>
          </a:p>
        </p:txBody>
      </p:sp>
      <p:sp>
        <p:nvSpPr>
          <p:cNvPr id="84994" name="Rectangle 2"/>
          <p:cNvSpPr>
            <a:spLocks noGrp="1" noChangeArrowheads="1"/>
          </p:cNvSpPr>
          <p:nvPr>
            <p:ph type="title"/>
          </p:nvPr>
        </p:nvSpPr>
        <p:spPr/>
        <p:txBody>
          <a:bodyPr/>
          <a:lstStyle/>
          <a:p>
            <a:r>
              <a:rPr lang="cs-CZ" smtClean="0"/>
              <a:t>Question of sources</a:t>
            </a:r>
            <a:endParaRPr lang="en-US" smtClean="0"/>
          </a:p>
        </p:txBody>
      </p:sp>
      <p:sp>
        <p:nvSpPr>
          <p:cNvPr id="84995" name="Rectangle 3"/>
          <p:cNvSpPr>
            <a:spLocks noGrp="1" noChangeArrowheads="1"/>
          </p:cNvSpPr>
          <p:nvPr>
            <p:ph type="body" idx="1"/>
          </p:nvPr>
        </p:nvSpPr>
        <p:spPr/>
        <p:txBody>
          <a:bodyPr/>
          <a:lstStyle/>
          <a:p>
            <a:r>
              <a:rPr lang="en-US" smtClean="0"/>
              <a:t>Elton John v. Express Newspapers plc (2000)</a:t>
            </a:r>
            <a:r>
              <a:rPr lang="cs-CZ" smtClean="0"/>
              <a:t>:</a:t>
            </a:r>
          </a:p>
          <a:p>
            <a:pPr lvl="1" algn="just"/>
            <a:r>
              <a:rPr lang="en-US" smtClean="0"/>
              <a:t>So that journalists can effectively discharge their right indeed their duty to expose wrongdoing, abuse, corruption and</a:t>
            </a:r>
            <a:r>
              <a:rPr lang="cs-CZ" smtClean="0"/>
              <a:t> </a:t>
            </a:r>
            <a:r>
              <a:rPr lang="en-US" smtClean="0"/>
              <a:t>incompetence in all aspects of central and local government and of business, industry, the professions and all aspects of</a:t>
            </a:r>
            <a:r>
              <a:rPr lang="cs-CZ" smtClean="0"/>
              <a:t> </a:t>
            </a:r>
            <a:r>
              <a:rPr lang="en-US" smtClean="0"/>
              <a:t>society, they have to receive information including confidential information from a variety of sources including seedy</a:t>
            </a:r>
            <a:r>
              <a:rPr lang="cs-CZ" smtClean="0"/>
              <a:t> </a:t>
            </a:r>
            <a:r>
              <a:rPr lang="en-US" smtClean="0"/>
              <a:t>sources and disloyal sources.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6924D19F-9ADB-4C57-B739-C71E812674A9}" type="slidenum">
              <a:rPr lang="cs-CZ"/>
              <a:pPr>
                <a:defRPr/>
              </a:pPr>
              <a:t>22</a:t>
            </a:fld>
            <a:endParaRPr lang="cs-CZ"/>
          </a:p>
        </p:txBody>
      </p:sp>
      <p:sp>
        <p:nvSpPr>
          <p:cNvPr id="86018" name="Rectangle 2"/>
          <p:cNvSpPr>
            <a:spLocks noGrp="1" noChangeArrowheads="1"/>
          </p:cNvSpPr>
          <p:nvPr>
            <p:ph type="title"/>
          </p:nvPr>
        </p:nvSpPr>
        <p:spPr/>
        <p:txBody>
          <a:bodyPr/>
          <a:lstStyle/>
          <a:p>
            <a:r>
              <a:rPr lang="cs-CZ" smtClean="0"/>
              <a:t>Investigative Journalism</a:t>
            </a:r>
            <a:endParaRPr lang="en-US" smtClean="0"/>
          </a:p>
        </p:txBody>
      </p:sp>
      <p:sp>
        <p:nvSpPr>
          <p:cNvPr id="86019" name="Rectangle 3"/>
          <p:cNvSpPr>
            <a:spLocks noGrp="1" noChangeArrowheads="1"/>
          </p:cNvSpPr>
          <p:nvPr>
            <p:ph type="body" idx="1"/>
          </p:nvPr>
        </p:nvSpPr>
        <p:spPr/>
        <p:txBody>
          <a:bodyPr/>
          <a:lstStyle/>
          <a:p>
            <a:pPr>
              <a:lnSpc>
                <a:spcPct val="90000"/>
              </a:lnSpc>
            </a:pPr>
            <a:r>
              <a:rPr lang="en-US" sz="2000" smtClean="0"/>
              <a:t>CUMPĂNĂ AND MAZĂRE v. ROMANIA</a:t>
            </a:r>
            <a:r>
              <a:rPr lang="cs-CZ" sz="2000" smtClean="0"/>
              <a:t>:</a:t>
            </a:r>
          </a:p>
          <a:p>
            <a:pPr lvl="1" algn="just">
              <a:lnSpc>
                <a:spcPct val="90000"/>
              </a:lnSpc>
            </a:pPr>
            <a:r>
              <a:rPr lang="cs-CZ" sz="2000" smtClean="0"/>
              <a:t>…</a:t>
            </a:r>
            <a:r>
              <a:rPr lang="en-US" sz="2000" smtClean="0"/>
              <a:t>the Court would point out that the role of investigative journalists is precisely to inform and alert the public about such undesirable phenomena in society as soon as the relevant information comes into their possession.</a:t>
            </a:r>
            <a:endParaRPr lang="cs-CZ" sz="2000" smtClean="0"/>
          </a:p>
          <a:p>
            <a:pPr algn="just">
              <a:lnSpc>
                <a:spcPct val="90000"/>
              </a:lnSpc>
            </a:pPr>
            <a:r>
              <a:rPr lang="en-US" sz="2000" smtClean="0"/>
              <a:t>RUMYANA IVANOVA v. BULGARIA</a:t>
            </a:r>
            <a:r>
              <a:rPr lang="cs-CZ" sz="2000" smtClean="0"/>
              <a:t>:</a:t>
            </a:r>
          </a:p>
          <a:p>
            <a:pPr lvl="1" algn="just">
              <a:lnSpc>
                <a:spcPct val="90000"/>
              </a:lnSpc>
            </a:pPr>
            <a:r>
              <a:rPr lang="cs-CZ" sz="2000" smtClean="0"/>
              <a:t>… </a:t>
            </a:r>
            <a:r>
              <a:rPr lang="en-US" sz="2000" smtClean="0"/>
              <a:t>the applicant had still not adequately verified the facts from reliable sources and had thus failed to comply with the customary rules of investigative journalism, publishing facts which she knew or ought to have known were dubious (see paragraphs 26 and 30 above). The Court sees no reason to hold otherwise. Nor does it consider that the applicant was dispensed on other grounds from properly verifying her information.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1"/>
          </p:nvPr>
        </p:nvSpPr>
        <p:spPr/>
        <p:txBody>
          <a:bodyPr/>
          <a:lstStyle/>
          <a:p>
            <a:pPr>
              <a:defRPr/>
            </a:pPr>
            <a:fld id="{02705027-C415-42A6-8556-F2B29DA05A47}" type="slidenum">
              <a:rPr lang="cs-CZ"/>
              <a:pPr>
                <a:defRPr/>
              </a:pPr>
              <a:t>23</a:t>
            </a:fld>
            <a:endParaRPr lang="cs-CZ"/>
          </a:p>
        </p:txBody>
      </p:sp>
      <p:pic>
        <p:nvPicPr>
          <p:cNvPr id="87045" name="Picture 5" descr="359960"/>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827088" y="1341438"/>
            <a:ext cx="3143250" cy="23622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6798297F-49D6-4D3E-9158-B84AD2978163}" type="slidenum">
              <a:rPr lang="cs-CZ"/>
              <a:pPr>
                <a:defRPr/>
              </a:pPr>
              <a:t>3</a:t>
            </a:fld>
            <a:endParaRPr lang="cs-CZ"/>
          </a:p>
        </p:txBody>
      </p:sp>
      <p:sp>
        <p:nvSpPr>
          <p:cNvPr id="51202" name="Rectangle 2"/>
          <p:cNvSpPr>
            <a:spLocks noGrp="1" noChangeArrowheads="1"/>
          </p:cNvSpPr>
          <p:nvPr>
            <p:ph type="title"/>
          </p:nvPr>
        </p:nvSpPr>
        <p:spPr/>
        <p:txBody>
          <a:bodyPr/>
          <a:lstStyle/>
          <a:p>
            <a:r>
              <a:rPr lang="cs-CZ" smtClean="0"/>
              <a:t>Reality television – Big brother series</a:t>
            </a:r>
            <a:endParaRPr lang="en-US" smtClean="0"/>
          </a:p>
        </p:txBody>
      </p:sp>
      <p:sp>
        <p:nvSpPr>
          <p:cNvPr id="51203" name="Rectangle 3"/>
          <p:cNvSpPr>
            <a:spLocks noGrp="1" noChangeArrowheads="1"/>
          </p:cNvSpPr>
          <p:nvPr>
            <p:ph type="body" idx="1"/>
          </p:nvPr>
        </p:nvSpPr>
        <p:spPr/>
        <p:txBody>
          <a:bodyPr/>
          <a:lstStyle/>
          <a:p>
            <a:pPr algn="just"/>
            <a:r>
              <a:rPr lang="en-US" smtClean="0"/>
              <a:t>One of the key rationales for regulatory intervention refers to the power of broadcasting to intrude into people’s lives and to influence their lives.</a:t>
            </a:r>
          </a:p>
          <a:p>
            <a:pPr algn="just"/>
            <a:r>
              <a:rPr lang="en-US" smtClean="0"/>
              <a:t>Regulate such tv series?</a:t>
            </a:r>
          </a:p>
          <a:p>
            <a:pPr lvl="1" algn="just"/>
            <a:r>
              <a:rPr lang="en-US" smtClean="0"/>
              <a:t>regulate reality television?</a:t>
            </a:r>
          </a:p>
        </p:txBody>
      </p:sp>
    </p:spTree>
    <p:extLst>
      <p:ext uri="{BB962C8B-B14F-4D97-AF65-F5344CB8AC3E}">
        <p14:creationId xmlns:p14="http://schemas.microsoft.com/office/powerpoint/2010/main" val="425094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42FEE033-1339-44FE-9F9F-44CADC9E7855}" type="slidenum">
              <a:rPr lang="cs-CZ"/>
              <a:pPr>
                <a:defRPr/>
              </a:pPr>
              <a:t>4</a:t>
            </a:fld>
            <a:endParaRPr lang="cs-CZ"/>
          </a:p>
        </p:txBody>
      </p:sp>
      <p:sp>
        <p:nvSpPr>
          <p:cNvPr id="50178" name="Rectangle 2"/>
          <p:cNvSpPr>
            <a:spLocks noGrp="1" noChangeArrowheads="1"/>
          </p:cNvSpPr>
          <p:nvPr>
            <p:ph type="title"/>
          </p:nvPr>
        </p:nvSpPr>
        <p:spPr/>
        <p:txBody>
          <a:bodyPr/>
          <a:lstStyle/>
          <a:p>
            <a:r>
              <a:rPr lang="cs-CZ" smtClean="0"/>
              <a:t>Public order</a:t>
            </a:r>
            <a:endParaRPr lang="en-US" smtClean="0"/>
          </a:p>
        </p:txBody>
      </p:sp>
      <p:sp>
        <p:nvSpPr>
          <p:cNvPr id="50179" name="Rectangle 3"/>
          <p:cNvSpPr>
            <a:spLocks noGrp="1" noChangeArrowheads="1"/>
          </p:cNvSpPr>
          <p:nvPr>
            <p:ph type="body" idx="1"/>
          </p:nvPr>
        </p:nvSpPr>
        <p:spPr/>
        <p:txBody>
          <a:bodyPr/>
          <a:lstStyle/>
          <a:p>
            <a:r>
              <a:rPr lang="en-US" smtClean="0"/>
              <a:t>Right to criticize the Government</a:t>
            </a:r>
            <a:r>
              <a:rPr lang="cs-CZ" smtClean="0"/>
              <a:t>.</a:t>
            </a:r>
            <a:endParaRPr lang="en-US" smtClean="0"/>
          </a:p>
          <a:p>
            <a:r>
              <a:rPr lang="en-US" b="1" smtClean="0"/>
              <a:t>Castells v. Spain </a:t>
            </a:r>
            <a:r>
              <a:rPr lang="en-US" smtClean="0"/>
              <a:t>23 April 1992:</a:t>
            </a:r>
          </a:p>
          <a:p>
            <a:pPr lvl="1" algn="just"/>
            <a:r>
              <a:rPr lang="en-US" i="1" smtClean="0"/>
              <a:t>In the case under review Mr Castells did not express his opinion from the senate floor, as he might have done without fear of sanctions, but chose to do so in a periodical. That does not mean, however, that he lost his right to criticize the Government</a:t>
            </a:r>
            <a:r>
              <a:rPr lang="en-US" smtClean="0"/>
              <a:t>.</a:t>
            </a:r>
            <a:endParaRPr lang="cs-CZ" smtClean="0"/>
          </a:p>
          <a:p>
            <a:pPr algn="just"/>
            <a:r>
              <a:rPr lang="en-US" b="1" smtClean="0"/>
              <a:t>Thorgeir Thorgeirson v. Iceland</a:t>
            </a:r>
            <a:r>
              <a:rPr lang="cs-CZ" b="1" smtClean="0"/>
              <a:t> </a:t>
            </a:r>
            <a:r>
              <a:rPr lang="en-US" smtClean="0"/>
              <a:t>25 June 1992</a:t>
            </a:r>
            <a:r>
              <a:rPr lang="cs-CZ" smtClean="0"/>
              <a:t>:</a:t>
            </a:r>
          </a:p>
          <a:p>
            <a:pPr lvl="1" algn="just"/>
            <a:r>
              <a:rPr lang="cs-CZ" smtClean="0"/>
              <a:t>Press as a public watchdog.</a:t>
            </a:r>
          </a:p>
          <a:p>
            <a:pPr lvl="1" algn="just"/>
            <a:r>
              <a:rPr lang="cs-CZ" smtClean="0"/>
              <a:t>High protection of political dabates.</a:t>
            </a:r>
            <a:endParaRPr lang="en-US" smtClean="0"/>
          </a:p>
        </p:txBody>
      </p:sp>
    </p:spTree>
    <p:extLst>
      <p:ext uri="{BB962C8B-B14F-4D97-AF65-F5344CB8AC3E}">
        <p14:creationId xmlns:p14="http://schemas.microsoft.com/office/powerpoint/2010/main" val="1793503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2054E9EB-1072-409A-91FD-AF881B0C67ED}" type="slidenum">
              <a:rPr lang="cs-CZ"/>
              <a:pPr>
                <a:defRPr/>
              </a:pPr>
              <a:t>5</a:t>
            </a:fld>
            <a:endParaRPr lang="cs-CZ"/>
          </a:p>
        </p:txBody>
      </p:sp>
      <p:sp>
        <p:nvSpPr>
          <p:cNvPr id="52226" name="Rectangle 2"/>
          <p:cNvSpPr>
            <a:spLocks noGrp="1" noChangeArrowheads="1"/>
          </p:cNvSpPr>
          <p:nvPr>
            <p:ph type="title"/>
          </p:nvPr>
        </p:nvSpPr>
        <p:spPr/>
        <p:txBody>
          <a:bodyPr/>
          <a:lstStyle/>
          <a:p>
            <a:r>
              <a:rPr lang="cs-CZ" smtClean="0"/>
              <a:t>Public order – the question of war</a:t>
            </a:r>
            <a:endParaRPr lang="en-US" smtClean="0"/>
          </a:p>
        </p:txBody>
      </p:sp>
      <p:sp>
        <p:nvSpPr>
          <p:cNvPr id="52227" name="Rectangle 3"/>
          <p:cNvSpPr>
            <a:spLocks noGrp="1" noChangeArrowheads="1"/>
          </p:cNvSpPr>
          <p:nvPr>
            <p:ph type="body" idx="1"/>
          </p:nvPr>
        </p:nvSpPr>
        <p:spPr>
          <a:xfrm>
            <a:off x="900113" y="1773238"/>
            <a:ext cx="7772400" cy="1943100"/>
          </a:xfrm>
        </p:spPr>
        <p:txBody>
          <a:bodyPr/>
          <a:lstStyle/>
          <a:p>
            <a:r>
              <a:rPr lang="en-US" smtClean="0"/>
              <a:t>Government propaganda</a:t>
            </a:r>
          </a:p>
          <a:p>
            <a:r>
              <a:rPr lang="en-US" smtClean="0"/>
              <a:t>censorship</a:t>
            </a:r>
          </a:p>
          <a:p>
            <a:r>
              <a:rPr lang="en-US" smtClean="0"/>
              <a:t>interest of people</a:t>
            </a:r>
          </a:p>
          <a:p>
            <a:r>
              <a:rPr lang="en-US" smtClean="0"/>
              <a:t>interest of government</a:t>
            </a:r>
          </a:p>
        </p:txBody>
      </p:sp>
      <p:pic>
        <p:nvPicPr>
          <p:cNvPr id="52229" name="Picture 5" descr="Fenton_cannonballs_crime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263" y="3716338"/>
            <a:ext cx="3527425" cy="2695575"/>
          </a:xfrm>
          <a:prstGeom prst="rect">
            <a:avLst/>
          </a:prstGeom>
          <a:noFill/>
          <a:extLst>
            <a:ext uri="{909E8E84-426E-40DD-AFC4-6F175D3DCCD1}">
              <a14:hiddenFill xmlns:a14="http://schemas.microsoft.com/office/drawing/2010/main">
                <a:solidFill>
                  <a:srgbClr val="FFFFFF"/>
                </a:solidFill>
              </a14:hiddenFill>
            </a:ext>
          </a:extLst>
        </p:spPr>
      </p:pic>
      <p:pic>
        <p:nvPicPr>
          <p:cNvPr id="52230" name="Picture 6" descr="harves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3644900"/>
            <a:ext cx="358140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65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1E828171-57D7-42A5-B827-ACF035B7C264}" type="slidenum">
              <a:rPr lang="cs-CZ"/>
              <a:pPr>
                <a:defRPr/>
              </a:pPr>
              <a:t>6</a:t>
            </a:fld>
            <a:endParaRPr lang="cs-CZ"/>
          </a:p>
        </p:txBody>
      </p:sp>
      <p:sp>
        <p:nvSpPr>
          <p:cNvPr id="63490" name="Rectangle 2"/>
          <p:cNvSpPr>
            <a:spLocks noGrp="1" noChangeArrowheads="1"/>
          </p:cNvSpPr>
          <p:nvPr>
            <p:ph type="title"/>
          </p:nvPr>
        </p:nvSpPr>
        <p:spPr/>
        <p:txBody>
          <a:bodyPr/>
          <a:lstStyle/>
          <a:p>
            <a:r>
              <a:rPr lang="en-US" sz="2600" smtClean="0"/>
              <a:t>Contempt of court – problem of pretrial publicity</a:t>
            </a:r>
          </a:p>
        </p:txBody>
      </p:sp>
      <p:sp>
        <p:nvSpPr>
          <p:cNvPr id="63491" name="Rectangle 3"/>
          <p:cNvSpPr>
            <a:spLocks noGrp="1" noChangeArrowheads="1"/>
          </p:cNvSpPr>
          <p:nvPr>
            <p:ph type="body" idx="1"/>
          </p:nvPr>
        </p:nvSpPr>
        <p:spPr/>
        <p:txBody>
          <a:bodyPr/>
          <a:lstStyle/>
          <a:p>
            <a:pPr algn="just">
              <a:lnSpc>
                <a:spcPct val="90000"/>
              </a:lnSpc>
            </a:pPr>
            <a:r>
              <a:rPr lang="en-US" sz="2000" smtClean="0"/>
              <a:t>Should there be any restriction on the publication of matters relating to pending judicial proceedings?</a:t>
            </a:r>
          </a:p>
          <a:p>
            <a:pPr algn="just">
              <a:lnSpc>
                <a:spcPct val="90000"/>
              </a:lnSpc>
            </a:pPr>
            <a:r>
              <a:rPr lang="en-US" sz="2000" smtClean="0"/>
              <a:t>The primary purpose is to ensure that a fair trial can be achieved.</a:t>
            </a:r>
          </a:p>
          <a:p>
            <a:pPr>
              <a:lnSpc>
                <a:spcPct val="90000"/>
              </a:lnSpc>
            </a:pPr>
            <a:r>
              <a:rPr lang="en-US" sz="2000" b="1" smtClean="0"/>
              <a:t>Trial by media.</a:t>
            </a:r>
          </a:p>
          <a:p>
            <a:pPr>
              <a:lnSpc>
                <a:spcPct val="90000"/>
              </a:lnSpc>
            </a:pPr>
            <a:r>
              <a:rPr lang="en-US" sz="2000" b="1" smtClean="0"/>
              <a:t>Scandalizing the court.</a:t>
            </a:r>
          </a:p>
          <a:p>
            <a:pPr>
              <a:lnSpc>
                <a:spcPct val="90000"/>
              </a:lnSpc>
            </a:pPr>
            <a:r>
              <a:rPr lang="en-US" sz="2000" b="1" smtClean="0"/>
              <a:t>Contempt of Court Act 1981 (U.K.)</a:t>
            </a:r>
          </a:p>
          <a:p>
            <a:pPr lvl="1">
              <a:lnSpc>
                <a:spcPct val="90000"/>
              </a:lnSpc>
            </a:pPr>
            <a:r>
              <a:rPr lang="en-US" sz="2000" u="sng" smtClean="0"/>
              <a:t>strict liability</a:t>
            </a:r>
          </a:p>
          <a:p>
            <a:pPr>
              <a:lnSpc>
                <a:spcPct val="90000"/>
              </a:lnSpc>
            </a:pPr>
            <a:r>
              <a:rPr lang="en-US" sz="2000" smtClean="0"/>
              <a:t>Australia, New Zealand:</a:t>
            </a:r>
          </a:p>
          <a:p>
            <a:pPr lvl="1" algn="just">
              <a:lnSpc>
                <a:spcPct val="90000"/>
              </a:lnSpc>
            </a:pPr>
            <a:r>
              <a:rPr lang="en-US" sz="2000" i="1" smtClean="0"/>
              <a:t>A finding of contempt… depends upon proof that the publication has, as a matter of practical reality, a real (or clear) and definite tendency to interfere with the administration of justice, that is, to prejudice a fair trial.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BD4BFCF5-C80D-4A4C-BA58-1689D5BF18DE}" type="slidenum">
              <a:rPr lang="cs-CZ"/>
              <a:pPr>
                <a:defRPr/>
              </a:pPr>
              <a:t>7</a:t>
            </a:fld>
            <a:endParaRPr lang="cs-CZ"/>
          </a:p>
        </p:txBody>
      </p:sp>
      <p:sp>
        <p:nvSpPr>
          <p:cNvPr id="64514" name="Rectangle 2"/>
          <p:cNvSpPr>
            <a:spLocks noGrp="1" noChangeArrowheads="1"/>
          </p:cNvSpPr>
          <p:nvPr>
            <p:ph type="title"/>
          </p:nvPr>
        </p:nvSpPr>
        <p:spPr/>
        <p:txBody>
          <a:bodyPr/>
          <a:lstStyle/>
          <a:p>
            <a:r>
              <a:rPr lang="cs-CZ" smtClean="0"/>
              <a:t>Contempt of court – U.S.A.</a:t>
            </a:r>
            <a:endParaRPr lang="en-US" smtClean="0"/>
          </a:p>
        </p:txBody>
      </p:sp>
      <p:sp>
        <p:nvSpPr>
          <p:cNvPr id="64515" name="Rectangle 3"/>
          <p:cNvSpPr>
            <a:spLocks noGrp="1" noChangeArrowheads="1"/>
          </p:cNvSpPr>
          <p:nvPr>
            <p:ph type="body" idx="1"/>
          </p:nvPr>
        </p:nvSpPr>
        <p:spPr/>
        <p:txBody>
          <a:bodyPr/>
          <a:lstStyle/>
          <a:p>
            <a:pPr algn="just">
              <a:lnSpc>
                <a:spcPct val="90000"/>
              </a:lnSpc>
            </a:pPr>
            <a:r>
              <a:rPr lang="en-US" sz="2000" smtClean="0"/>
              <a:t>The general rule is that a publication cannot be punished for contempt unless there is a “clear and present danger” to the administration of justice.</a:t>
            </a:r>
            <a:endParaRPr lang="en-US" sz="2000" b="1" smtClean="0">
              <a:latin typeface="Garamond" pitchFamily="18" charset="0"/>
            </a:endParaRPr>
          </a:p>
          <a:p>
            <a:pPr algn="just">
              <a:lnSpc>
                <a:spcPct val="90000"/>
              </a:lnSpc>
            </a:pPr>
            <a:r>
              <a:rPr lang="en-US" sz="2000" b="1" i="1" smtClean="0"/>
              <a:t>Sheppard v. Maxwell</a:t>
            </a:r>
            <a:r>
              <a:rPr lang="cs-CZ" sz="2000" b="1" i="1" smtClean="0"/>
              <a:t> </a:t>
            </a:r>
            <a:r>
              <a:rPr lang="en-US" sz="2000" b="1" i="1" smtClean="0"/>
              <a:t>384 US 333 (1966)</a:t>
            </a:r>
            <a:r>
              <a:rPr lang="cs-CZ" sz="2000" b="1" i="1" smtClean="0"/>
              <a:t>:</a:t>
            </a:r>
          </a:p>
          <a:p>
            <a:pPr lvl="1" algn="just">
              <a:lnSpc>
                <a:spcPct val="90000"/>
              </a:lnSpc>
            </a:pPr>
            <a:r>
              <a:rPr lang="en-US" sz="2000" b="1" i="1" smtClean="0"/>
              <a:t>A responsible press has always been regarded as the handmaiden of effective judicial administration, especially in the criminal field. Its function in this regard is documented by an impressive record of service over several centuries. The press does not simply publish information about trials but guards against the miscarriage of justice by subjecting the police, prosecutors, and judicial processes to extensive public scrutiny and criticism.</a:t>
            </a:r>
            <a:r>
              <a:rPr lang="en-US" sz="2000" smtClean="0"/>
              <a:t> </a:t>
            </a:r>
            <a:endParaRPr lang="cs-CZ" sz="2000" smtClean="0"/>
          </a:p>
          <a:p>
            <a:pPr lvl="1" algn="just">
              <a:lnSpc>
                <a:spcPct val="90000"/>
              </a:lnSpc>
            </a:pPr>
            <a:r>
              <a:rPr lang="en-US" sz="2000" b="1" i="1" smtClean="0"/>
              <a:t>[l]egal trials are not like elections, to be won through the use of the meeting-hall, the radio, and the newspaper.</a:t>
            </a:r>
            <a:endParaRPr lang="en-US" sz="2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1"/>
          </p:nvPr>
        </p:nvSpPr>
        <p:spPr>
          <a:ln/>
        </p:spPr>
        <p:txBody>
          <a:bodyPr/>
          <a:lstStyle/>
          <a:p>
            <a:pPr>
              <a:defRPr/>
            </a:pPr>
            <a:fld id="{71E0BCBD-85CC-4C47-A3DC-A3E5A62E6BA4}" type="slidenum">
              <a:rPr lang="cs-CZ"/>
              <a:pPr>
                <a:defRPr/>
              </a:pPr>
              <a:t>8</a:t>
            </a:fld>
            <a:endParaRPr lang="cs-CZ"/>
          </a:p>
        </p:txBody>
      </p:sp>
      <p:sp>
        <p:nvSpPr>
          <p:cNvPr id="65538" name="Rectangle 2"/>
          <p:cNvSpPr>
            <a:spLocks noGrp="1" noChangeArrowheads="1"/>
          </p:cNvSpPr>
          <p:nvPr>
            <p:ph type="title"/>
          </p:nvPr>
        </p:nvSpPr>
        <p:spPr>
          <a:xfrm>
            <a:off x="250825" y="1125538"/>
            <a:ext cx="8435975" cy="503237"/>
          </a:xfrm>
        </p:spPr>
        <p:txBody>
          <a:bodyPr/>
          <a:lstStyle/>
          <a:p>
            <a:r>
              <a:rPr lang="en-US" sz="2400" b="1" smtClean="0">
                <a:effectLst>
                  <a:outerShdw blurRad="38100" dist="38100" dir="2700000" algn="tl">
                    <a:srgbClr val="C0C0C0"/>
                  </a:outerShdw>
                </a:effectLst>
              </a:rPr>
              <a:t>Contempt of court – Czech Republic – Criticizing the Court</a:t>
            </a:r>
          </a:p>
        </p:txBody>
      </p:sp>
      <p:sp>
        <p:nvSpPr>
          <p:cNvPr id="65539" name="Rectangle 3"/>
          <p:cNvSpPr>
            <a:spLocks noGrp="1" noChangeArrowheads="1"/>
          </p:cNvSpPr>
          <p:nvPr>
            <p:ph type="body" idx="1"/>
          </p:nvPr>
        </p:nvSpPr>
        <p:spPr>
          <a:xfrm>
            <a:off x="323850" y="1773238"/>
            <a:ext cx="8348663" cy="4535487"/>
          </a:xfrm>
        </p:spPr>
        <p:txBody>
          <a:bodyPr/>
          <a:lstStyle/>
          <a:p>
            <a:r>
              <a:rPr lang="en-US" sz="2000" b="1" smtClean="0">
                <a:latin typeface="Garamond" pitchFamily="18" charset="0"/>
              </a:rPr>
              <a:t>IV. ÚS 23/05</a:t>
            </a:r>
            <a:endParaRPr lang="cs-CZ" sz="2000" b="1" smtClean="0">
              <a:latin typeface="Garamond" pitchFamily="18" charset="0"/>
            </a:endParaRPr>
          </a:p>
          <a:p>
            <a:pPr lvl="1" algn="just"/>
            <a:r>
              <a:rPr lang="en-US" sz="2000" i="1" smtClean="0"/>
              <a:t>In other words, each broadcaster, in</a:t>
            </a:r>
            <a:r>
              <a:rPr lang="cs-CZ" sz="2000" i="1" smtClean="0"/>
              <a:t> </a:t>
            </a:r>
            <a:r>
              <a:rPr lang="en-US" sz="2000" i="1" smtClean="0"/>
              <a:t>connection with any programme broadcast, may claim protection by referring to the</a:t>
            </a:r>
            <a:r>
              <a:rPr lang="cs-CZ" sz="2000" i="1" smtClean="0"/>
              <a:t> </a:t>
            </a:r>
            <a:r>
              <a:rPr lang="en-US" sz="2000" i="1" smtClean="0"/>
              <a:t>fundamental right to free expression, be it a political broadcast, a review programme</a:t>
            </a:r>
            <a:r>
              <a:rPr lang="cs-CZ" sz="2000" i="1" smtClean="0"/>
              <a:t> </a:t>
            </a:r>
            <a:r>
              <a:rPr lang="en-US" sz="2000" i="1" smtClean="0"/>
              <a:t>addressing issues of public interest, or artistic and entertainment programming.</a:t>
            </a:r>
            <a:endParaRPr lang="cs-CZ" sz="2000" i="1" smtClean="0"/>
          </a:p>
          <a:p>
            <a:pPr lvl="1" algn="just"/>
            <a:r>
              <a:rPr lang="en-US" sz="2000" i="1" smtClean="0"/>
              <a:t>The petitioner is a journalist, the secondary party is a judge, and their professional honour</a:t>
            </a:r>
            <a:r>
              <a:rPr lang="cs-CZ" sz="2000" i="1" smtClean="0"/>
              <a:t> </a:t>
            </a:r>
            <a:r>
              <a:rPr lang="en-US" sz="2000" i="1" smtClean="0"/>
              <a:t>is thus located within a sphere of involvement which is public, and that is why openness of</a:t>
            </a:r>
            <a:r>
              <a:rPr lang="cs-CZ" sz="2000" i="1" smtClean="0"/>
              <a:t> </a:t>
            </a:r>
            <a:r>
              <a:rPr lang="en-US" sz="2000" i="1" smtClean="0"/>
              <a:t>information should apply to it. Reasoning on the impossibility of separating personal and</a:t>
            </a:r>
            <a:r>
              <a:rPr lang="cs-CZ" sz="2000" i="1" smtClean="0"/>
              <a:t> </a:t>
            </a:r>
            <a:r>
              <a:rPr lang="en-US" sz="2000" i="1" smtClean="0"/>
              <a:t>professional lives cannot grant a judge any immunity against public</a:t>
            </a:r>
            <a:r>
              <a:rPr lang="cs-CZ" sz="2000" i="1" smtClean="0"/>
              <a:t> </a:t>
            </a:r>
            <a:r>
              <a:rPr lang="en-US" sz="2000" i="1" smtClean="0"/>
              <a:t>interest in the judge's professional qualifications for holding such an office.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1"/>
          </p:nvPr>
        </p:nvSpPr>
        <p:spPr>
          <a:ln/>
        </p:spPr>
        <p:txBody>
          <a:bodyPr/>
          <a:lstStyle/>
          <a:p>
            <a:pPr>
              <a:defRPr/>
            </a:pPr>
            <a:fld id="{D77F27E1-144D-4CC3-8C00-970FA630E9A9}" type="slidenum">
              <a:rPr lang="cs-CZ"/>
              <a:pPr>
                <a:defRPr/>
              </a:pPr>
              <a:t>9</a:t>
            </a:fld>
            <a:endParaRPr lang="cs-CZ"/>
          </a:p>
        </p:txBody>
      </p:sp>
      <p:sp>
        <p:nvSpPr>
          <p:cNvPr id="8194" name="Nadpis 1"/>
          <p:cNvSpPr>
            <a:spLocks noGrp="1"/>
          </p:cNvSpPr>
          <p:nvPr>
            <p:ph type="title"/>
          </p:nvPr>
        </p:nvSpPr>
        <p:spPr/>
        <p:txBody>
          <a:bodyPr/>
          <a:lstStyle/>
          <a:p>
            <a:r>
              <a:rPr lang="en-US" smtClean="0"/>
              <a:t>Prior restraints</a:t>
            </a:r>
          </a:p>
        </p:txBody>
      </p:sp>
      <p:sp>
        <p:nvSpPr>
          <p:cNvPr id="3" name="Zástupný symbol pro obsah 2"/>
          <p:cNvSpPr>
            <a:spLocks noGrp="1"/>
          </p:cNvSpPr>
          <p:nvPr>
            <p:ph idx="1"/>
          </p:nvPr>
        </p:nvSpPr>
        <p:spPr/>
        <p:txBody>
          <a:bodyPr>
            <a:normAutofit/>
          </a:bodyPr>
          <a:lstStyle/>
          <a:p>
            <a:pPr algn="just">
              <a:lnSpc>
                <a:spcPct val="80000"/>
              </a:lnSpc>
            </a:pPr>
            <a:r>
              <a:rPr lang="en-US" sz="1700" i="1" smtClean="0"/>
              <a:t>Prior restraint in acts of expression, hindering the matters of expression, such as publication of newspapers, magazines and other publications and broadcasts, etc. from reaching free society, shutting the door on communication of its contents to readers or viewers, or delaying the communication and thus destroying its significance has the effect of reducing the opportunities for public criticism. Moreover, due to characteristics of prior control being such that it can not be but presupposed, it easily becomes more far-reaching than after-the-fact sanctions, and in addition to the possibility of its abuse, it is considered to have a more deterrent effect, in reality, than after-the-fact sanctions. Therefore ... prior restraint on acts of expression is allowed only under strict and definite requirements.</a:t>
            </a:r>
            <a:r>
              <a:rPr lang="cs-CZ" sz="1700" i="1" smtClean="0"/>
              <a:t> </a:t>
            </a:r>
            <a:r>
              <a:rPr lang="cs-CZ" sz="1700" smtClean="0"/>
              <a:t>(Japan; </a:t>
            </a:r>
            <a:r>
              <a:rPr lang="en-US" sz="1700" smtClean="0"/>
              <a:t>Constitutionality of prior restraint of a magazine</a:t>
            </a:r>
            <a:r>
              <a:rPr lang="cs-CZ" sz="1700" smtClean="0"/>
              <a:t> </a:t>
            </a:r>
            <a:r>
              <a:rPr lang="en-US" sz="1700" smtClean="0"/>
              <a:t>11 June 1986, Case No. 609 of 1981 (Supreme Court)</a:t>
            </a:r>
            <a:r>
              <a:rPr lang="cs-CZ" sz="1700" smtClean="0"/>
              <a:t>)</a:t>
            </a:r>
          </a:p>
          <a:p>
            <a:pPr algn="just">
              <a:lnSpc>
                <a:spcPct val="80000"/>
              </a:lnSpc>
            </a:pPr>
            <a:r>
              <a:rPr lang="cs-CZ" sz="1700" i="1" smtClean="0">
                <a:latin typeface="Arial" charset="0"/>
              </a:rPr>
              <a:t>T</a:t>
            </a:r>
            <a:r>
              <a:rPr lang="en-US" sz="1700" i="1" smtClean="0"/>
              <a:t>he dangers inherent in prior restraints are such that they call for the most careful scrutiny</a:t>
            </a:r>
            <a:r>
              <a:rPr lang="cs-CZ" sz="1700" i="1" smtClean="0">
                <a:latin typeface="Arial" charset="0"/>
              </a:rPr>
              <a:t>.</a:t>
            </a:r>
            <a:r>
              <a:rPr lang="en-US" sz="1700" i="1" smtClean="0"/>
              <a:t> </a:t>
            </a:r>
            <a:r>
              <a:rPr lang="cs-CZ" sz="1700" i="1" smtClean="0">
                <a:latin typeface="Arial" charset="0"/>
              </a:rPr>
              <a:t>[</a:t>
            </a:r>
            <a:r>
              <a:rPr lang="en-US" sz="1700" i="1" smtClean="0"/>
              <a:t>...</a:t>
            </a:r>
            <a:r>
              <a:rPr lang="cs-CZ" sz="1700" i="1" smtClean="0">
                <a:latin typeface="Arial" charset="0"/>
              </a:rPr>
              <a:t>]</a:t>
            </a:r>
            <a:r>
              <a:rPr lang="en-US" sz="1700" i="1" smtClean="0"/>
              <a:t> This is especially so as far as the press is concerned, for news is a perishable commodity and to delay its publication, even for a short period, may well deprive it of all its value and interest.</a:t>
            </a:r>
            <a:r>
              <a:rPr lang="cs-CZ" sz="1700" i="1" smtClean="0"/>
              <a:t> </a:t>
            </a:r>
            <a:r>
              <a:rPr lang="en-US" sz="1700" i="1" smtClean="0"/>
              <a:t>(</a:t>
            </a:r>
            <a:r>
              <a:rPr lang="cs-CZ" sz="1700" i="1" smtClean="0"/>
              <a:t>U.K.; </a:t>
            </a:r>
            <a:r>
              <a:rPr lang="en-US" sz="1700" smtClean="0"/>
              <a:t>Douglas and Others v. Hello! Limited</a:t>
            </a:r>
            <a:br>
              <a:rPr lang="en-US" sz="1700" smtClean="0"/>
            </a:br>
            <a:r>
              <a:rPr lang="en-US" sz="1700" smtClean="0"/>
              <a:t>21 December 2000, 2001 2 All ER 289)</a:t>
            </a:r>
          </a:p>
        </p:txBody>
      </p:sp>
      <p:sp>
        <p:nvSpPr>
          <p:cNvPr id="5" name="Zástupný symbol pro číslo snímku 4"/>
          <p:cNvSpPr txBox="1">
            <a:spLocks noGrp="1"/>
          </p:cNvSpPr>
          <p:nvPr/>
        </p:nvSpPr>
        <p:spPr bwMode="auto">
          <a:xfrm>
            <a:off x="8023225" y="6442075"/>
            <a:ext cx="663575" cy="263525"/>
          </a:xfrm>
          <a:prstGeom prst="rect">
            <a:avLst/>
          </a:prstGeom>
          <a:noFill/>
          <a:ln>
            <a:miter lim="800000"/>
            <a:headEnd/>
            <a:tailEnd/>
          </a:ln>
        </p:spPr>
        <p:txBody>
          <a:bodyPr lIns="0" tIns="0" rIns="0" bIns="0"/>
          <a:lstStyle/>
          <a:p>
            <a:pPr algn="r">
              <a:defRPr/>
            </a:pPr>
            <a:fld id="{781EC82F-B0A1-4A77-9567-D44DC6CC5DBC}" type="slidenum">
              <a:rPr lang="cs-CZ" sz="1200" b="1">
                <a:latin typeface="+mn-lt"/>
                <a:cs typeface="+mn-cs"/>
              </a:rPr>
              <a:pPr algn="r">
                <a:defRPr/>
              </a:pPr>
              <a:t>9</a:t>
            </a:fld>
            <a:endParaRPr lang="cs-CZ" sz="1200" b="1">
              <a:latin typeface="+mn-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1255</TotalTime>
  <Words>2940</Words>
  <Application>Microsoft Office PowerPoint</Application>
  <PresentationFormat>Předvádění na obrazovce (4:3)</PresentationFormat>
  <Paragraphs>137</Paragraphs>
  <Slides>23</Slides>
  <Notes>12</Notes>
  <HiddenSlides>0</HiddenSlides>
  <MMClips>0</MMClips>
  <ScaleCrop>false</ScaleCrop>
  <HeadingPairs>
    <vt:vector size="4" baseType="variant">
      <vt:variant>
        <vt:lpstr>Motiv</vt:lpstr>
      </vt:variant>
      <vt:variant>
        <vt:i4>3</vt:i4>
      </vt:variant>
      <vt:variant>
        <vt:lpstr>Nadpisy snímků</vt:lpstr>
      </vt:variant>
      <vt:variant>
        <vt:i4>23</vt:i4>
      </vt:variant>
    </vt:vector>
  </HeadingPairs>
  <TitlesOfParts>
    <vt:vector size="26" baseType="lpstr">
      <vt:lpstr>PF_PPT_prezentace</vt:lpstr>
      <vt:lpstr>BÉŽOVÁ TITL</vt:lpstr>
      <vt:lpstr>1_PF_PPT_prezentace</vt:lpstr>
      <vt:lpstr>MVV60K  Media Law Rights of Journalists</vt:lpstr>
      <vt:lpstr>Restriction of speech</vt:lpstr>
      <vt:lpstr>Reality television – Big brother series</vt:lpstr>
      <vt:lpstr>Public order</vt:lpstr>
      <vt:lpstr>Public order – the question of war</vt:lpstr>
      <vt:lpstr>Contempt of court – problem of pretrial publicity</vt:lpstr>
      <vt:lpstr>Contempt of court – U.S.A.</vt:lpstr>
      <vt:lpstr>Contempt of court – Czech Republic – Criticizing the Court</vt:lpstr>
      <vt:lpstr>Prior restraints</vt:lpstr>
      <vt:lpstr>Prior Restraints</vt:lpstr>
      <vt:lpstr>Incidental restrictions</vt:lpstr>
      <vt:lpstr>Journalists</vt:lpstr>
      <vt:lpstr>Journalists</vt:lpstr>
      <vt:lpstr>Compulsory Membership in Associations</vt:lpstr>
      <vt:lpstr>Journalist as a public figure</vt:lpstr>
      <vt:lpstr>Protection of sources - ECHR</vt:lpstr>
      <vt:lpstr>Disclosure of journalists´ sources</vt:lpstr>
      <vt:lpstr>Sweden – Freedom of the Press Act</vt:lpstr>
      <vt:lpstr>Protection of sources - Lithuania</vt:lpstr>
      <vt:lpstr>Protection of sources – U.S.A.</vt:lpstr>
      <vt:lpstr>Question of sources</vt:lpstr>
      <vt:lpstr>Investigative Journalism</vt:lpstr>
      <vt:lpstr>Prezentace aplikace PowerPoint</vt:lpstr>
    </vt:vector>
  </TitlesOfParts>
  <Company>Radek Poisl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Radek Poisl</dc:creator>
  <cp:lastModifiedBy>Martin Škop</cp:lastModifiedBy>
  <cp:revision>78</cp:revision>
  <dcterms:created xsi:type="dcterms:W3CDTF">2008-07-15T11:53:06Z</dcterms:created>
  <dcterms:modified xsi:type="dcterms:W3CDTF">2011-10-06T12:30:59Z</dcterms:modified>
</cp:coreProperties>
</file>