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Lst>
  <p:notesMasterIdLst>
    <p:notesMasterId r:id="rId33"/>
  </p:notesMasterIdLst>
  <p:handoutMasterIdLst>
    <p:handoutMasterId r:id="rId34"/>
  </p:handoutMasterIdLst>
  <p:sldIdLst>
    <p:sldId id="309" r:id="rId3"/>
    <p:sldId id="304" r:id="rId4"/>
    <p:sldId id="312" r:id="rId5"/>
    <p:sldId id="310" r:id="rId6"/>
    <p:sldId id="313" r:id="rId7"/>
    <p:sldId id="314" r:id="rId8"/>
    <p:sldId id="315" r:id="rId9"/>
    <p:sldId id="311" r:id="rId10"/>
    <p:sldId id="316" r:id="rId11"/>
    <p:sldId id="317" r:id="rId12"/>
    <p:sldId id="324" r:id="rId13"/>
    <p:sldId id="325" r:id="rId14"/>
    <p:sldId id="330" r:id="rId15"/>
    <p:sldId id="326" r:id="rId16"/>
    <p:sldId id="318" r:id="rId17"/>
    <p:sldId id="319" r:id="rId18"/>
    <p:sldId id="331" r:id="rId19"/>
    <p:sldId id="332" r:id="rId20"/>
    <p:sldId id="333" r:id="rId21"/>
    <p:sldId id="334" r:id="rId22"/>
    <p:sldId id="335" r:id="rId23"/>
    <p:sldId id="336" r:id="rId24"/>
    <p:sldId id="337" r:id="rId25"/>
    <p:sldId id="338" r:id="rId26"/>
    <p:sldId id="339" r:id="rId27"/>
    <p:sldId id="340" r:id="rId28"/>
    <p:sldId id="341" r:id="rId29"/>
    <p:sldId id="342" r:id="rId30"/>
    <p:sldId id="343" r:id="rId31"/>
    <p:sldId id="344" r:id="rId32"/>
  </p:sldIdLst>
  <p:sldSz cx="9144000" cy="6858000" type="screen4x3"/>
  <p:notesSz cx="6797675" cy="9926638"/>
  <p:defaultTextStyle>
    <a:defPPr>
      <a:defRPr lang="cs-CZ"/>
    </a:defPPr>
    <a:lvl1pPr algn="l" rtl="0" fontAlgn="base">
      <a:spcBef>
        <a:spcPct val="0"/>
      </a:spcBef>
      <a:spcAft>
        <a:spcPct val="0"/>
      </a:spcAft>
      <a:defRPr sz="1600" kern="1200">
        <a:solidFill>
          <a:schemeClr val="tx1"/>
        </a:solidFill>
        <a:latin typeface="Arial" charset="0"/>
        <a:ea typeface="+mn-ea"/>
        <a:cs typeface="Arial" charset="0"/>
      </a:defRPr>
    </a:lvl1pPr>
    <a:lvl2pPr marL="457200" algn="l" rtl="0" fontAlgn="base">
      <a:spcBef>
        <a:spcPct val="0"/>
      </a:spcBef>
      <a:spcAft>
        <a:spcPct val="0"/>
      </a:spcAft>
      <a:defRPr sz="1600" kern="1200">
        <a:solidFill>
          <a:schemeClr val="tx1"/>
        </a:solidFill>
        <a:latin typeface="Arial" charset="0"/>
        <a:ea typeface="+mn-ea"/>
        <a:cs typeface="Arial" charset="0"/>
      </a:defRPr>
    </a:lvl2pPr>
    <a:lvl3pPr marL="914400" algn="l" rtl="0" fontAlgn="base">
      <a:spcBef>
        <a:spcPct val="0"/>
      </a:spcBef>
      <a:spcAft>
        <a:spcPct val="0"/>
      </a:spcAft>
      <a:defRPr sz="1600" kern="1200">
        <a:solidFill>
          <a:schemeClr val="tx1"/>
        </a:solidFill>
        <a:latin typeface="Arial" charset="0"/>
        <a:ea typeface="+mn-ea"/>
        <a:cs typeface="Arial" charset="0"/>
      </a:defRPr>
    </a:lvl3pPr>
    <a:lvl4pPr marL="1371600" algn="l" rtl="0" fontAlgn="base">
      <a:spcBef>
        <a:spcPct val="0"/>
      </a:spcBef>
      <a:spcAft>
        <a:spcPct val="0"/>
      </a:spcAft>
      <a:defRPr sz="1600" kern="1200">
        <a:solidFill>
          <a:schemeClr val="tx1"/>
        </a:solidFill>
        <a:latin typeface="Arial" charset="0"/>
        <a:ea typeface="+mn-ea"/>
        <a:cs typeface="Arial" charset="0"/>
      </a:defRPr>
    </a:lvl4pPr>
    <a:lvl5pPr marL="1828800" algn="l" rtl="0" fontAlgn="base">
      <a:spcBef>
        <a:spcPct val="0"/>
      </a:spcBef>
      <a:spcAft>
        <a:spcPct val="0"/>
      </a:spcAft>
      <a:defRPr sz="1600" kern="1200">
        <a:solidFill>
          <a:schemeClr val="tx1"/>
        </a:solidFill>
        <a:latin typeface="Arial" charset="0"/>
        <a:ea typeface="+mn-ea"/>
        <a:cs typeface="Arial" charset="0"/>
      </a:defRPr>
    </a:lvl5pPr>
    <a:lvl6pPr marL="2286000" algn="l" defTabSz="914400" rtl="0" eaLnBrk="1" latinLnBrk="0" hangingPunct="1">
      <a:defRPr sz="1600" kern="1200">
        <a:solidFill>
          <a:schemeClr val="tx1"/>
        </a:solidFill>
        <a:latin typeface="Arial" charset="0"/>
        <a:ea typeface="+mn-ea"/>
        <a:cs typeface="Arial" charset="0"/>
      </a:defRPr>
    </a:lvl6pPr>
    <a:lvl7pPr marL="2743200" algn="l" defTabSz="914400" rtl="0" eaLnBrk="1" latinLnBrk="0" hangingPunct="1">
      <a:defRPr sz="1600" kern="1200">
        <a:solidFill>
          <a:schemeClr val="tx1"/>
        </a:solidFill>
        <a:latin typeface="Arial" charset="0"/>
        <a:ea typeface="+mn-ea"/>
        <a:cs typeface="Arial" charset="0"/>
      </a:defRPr>
    </a:lvl7pPr>
    <a:lvl8pPr marL="3200400" algn="l" defTabSz="914400" rtl="0" eaLnBrk="1" latinLnBrk="0" hangingPunct="1">
      <a:defRPr sz="1600" kern="1200">
        <a:solidFill>
          <a:schemeClr val="tx1"/>
        </a:solidFill>
        <a:latin typeface="Arial" charset="0"/>
        <a:ea typeface="+mn-ea"/>
        <a:cs typeface="Arial" charset="0"/>
      </a:defRPr>
    </a:lvl8pPr>
    <a:lvl9pPr marL="3657600" algn="l" defTabSz="914400" rtl="0" eaLnBrk="1" latinLnBrk="0" hangingPunct="1">
      <a:defRPr sz="16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D5BD"/>
    <a:srgbClr val="E7C99D"/>
    <a:srgbClr val="80379B"/>
    <a:srgbClr val="A9AAAE"/>
    <a:srgbClr val="68676C"/>
    <a:srgbClr val="DFE1E2"/>
    <a:srgbClr val="F6F6F7"/>
    <a:srgbClr val="DFE0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97" autoAdjust="0"/>
    <p:restoredTop sz="94747" autoAdjust="0"/>
  </p:normalViewPr>
  <p:slideViewPr>
    <p:cSldViewPr>
      <p:cViewPr varScale="1">
        <p:scale>
          <a:sx n="100" d="100"/>
          <a:sy n="100" d="100"/>
        </p:scale>
        <p:origin x="-16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8CC54D-38F5-4698-A380-98B0AD210CB0}" type="doc">
      <dgm:prSet loTypeId="urn:microsoft.com/office/officeart/2005/8/layout/vList2" loCatId="list" qsTypeId="urn:microsoft.com/office/officeart/2005/8/quickstyle/3d1" qsCatId="3D" csTypeId="urn:microsoft.com/office/officeart/2005/8/colors/colorful2" csCatId="colorful" phldr="1"/>
      <dgm:spPr/>
      <dgm:t>
        <a:bodyPr/>
        <a:lstStyle/>
        <a:p>
          <a:endParaRPr lang="cs-CZ"/>
        </a:p>
      </dgm:t>
    </dgm:pt>
    <dgm:pt modelId="{D5F84058-E919-4019-B9F8-5F8603CBAE03}">
      <dgm:prSet custT="1"/>
      <dgm:spPr/>
      <dgm:t>
        <a:bodyPr/>
        <a:lstStyle/>
        <a:p>
          <a:pPr rtl="0"/>
          <a:r>
            <a:rPr lang="en-US" sz="1400" b="1" noProof="0" dirty="0" smtClean="0">
              <a:solidFill>
                <a:schemeClr val="tx1"/>
              </a:solidFill>
            </a:rPr>
            <a:t>Written and spoken words (especially newspapers) </a:t>
          </a:r>
          <a:endParaRPr lang="en-US" sz="1400" b="1" noProof="0" dirty="0">
            <a:solidFill>
              <a:schemeClr val="tx1"/>
            </a:solidFill>
          </a:endParaRPr>
        </a:p>
      </dgm:t>
    </dgm:pt>
    <dgm:pt modelId="{8904014F-95AC-44CA-8402-4420690EB20D}" type="parTrans" cxnId="{1BB4602B-0E6C-4539-AE57-D84A86A22CFA}">
      <dgm:prSet/>
      <dgm:spPr/>
      <dgm:t>
        <a:bodyPr/>
        <a:lstStyle/>
        <a:p>
          <a:endParaRPr lang="cs-CZ"/>
        </a:p>
      </dgm:t>
    </dgm:pt>
    <dgm:pt modelId="{3A18CABB-1927-4529-A24C-59A0506817CC}" type="sibTrans" cxnId="{1BB4602B-0E6C-4539-AE57-D84A86A22CFA}">
      <dgm:prSet/>
      <dgm:spPr/>
      <dgm:t>
        <a:bodyPr/>
        <a:lstStyle/>
        <a:p>
          <a:endParaRPr lang="cs-CZ"/>
        </a:p>
      </dgm:t>
    </dgm:pt>
    <dgm:pt modelId="{9D57AEEA-0FFC-4197-A0F0-423AADECFA7B}">
      <dgm:prSet custT="1"/>
      <dgm:spPr/>
      <dgm:t>
        <a:bodyPr/>
        <a:lstStyle/>
        <a:p>
          <a:pPr rtl="0"/>
          <a:r>
            <a:rPr lang="en-US" sz="1400" b="1" noProof="0" dirty="0" smtClean="0">
              <a:solidFill>
                <a:schemeClr val="tx1"/>
              </a:solidFill>
            </a:rPr>
            <a:t>Television and radio broadcasting</a:t>
          </a:r>
          <a:endParaRPr lang="en-US" sz="1400" b="1" noProof="0" dirty="0">
            <a:solidFill>
              <a:schemeClr val="tx1"/>
            </a:solidFill>
          </a:endParaRPr>
        </a:p>
      </dgm:t>
    </dgm:pt>
    <dgm:pt modelId="{078371F9-AF69-42A3-B9C0-B009D59A6EE0}" type="parTrans" cxnId="{7021116F-3FA3-4C64-9051-7374B6712AB7}">
      <dgm:prSet/>
      <dgm:spPr/>
      <dgm:t>
        <a:bodyPr/>
        <a:lstStyle/>
        <a:p>
          <a:endParaRPr lang="cs-CZ"/>
        </a:p>
      </dgm:t>
    </dgm:pt>
    <dgm:pt modelId="{61F5A600-DD00-4B1F-AB5F-B79BEEEB7207}" type="sibTrans" cxnId="{7021116F-3FA3-4C64-9051-7374B6712AB7}">
      <dgm:prSet/>
      <dgm:spPr/>
      <dgm:t>
        <a:bodyPr/>
        <a:lstStyle/>
        <a:p>
          <a:endParaRPr lang="cs-CZ"/>
        </a:p>
      </dgm:t>
    </dgm:pt>
    <dgm:pt modelId="{13BDC50D-57FE-4FCA-A41A-53DA833C44E3}">
      <dgm:prSet custT="1"/>
      <dgm:spPr/>
      <dgm:t>
        <a:bodyPr/>
        <a:lstStyle/>
        <a:p>
          <a:pPr rtl="0"/>
          <a:r>
            <a:rPr lang="en-US" sz="1600" b="1" noProof="0" dirty="0" smtClean="0">
              <a:solidFill>
                <a:schemeClr val="tx1"/>
              </a:solidFill>
            </a:rPr>
            <a:t>Other symbols (peace symbol)</a:t>
          </a:r>
          <a:endParaRPr lang="en-US" sz="1600" b="1" noProof="0" dirty="0">
            <a:solidFill>
              <a:schemeClr val="tx1"/>
            </a:solidFill>
          </a:endParaRPr>
        </a:p>
      </dgm:t>
    </dgm:pt>
    <dgm:pt modelId="{66CBA8DB-2770-4F8D-AC75-5CFDCF28FF1D}" type="parTrans" cxnId="{675E0B57-0D52-4F34-BB10-9AD3F916228A}">
      <dgm:prSet/>
      <dgm:spPr/>
      <dgm:t>
        <a:bodyPr/>
        <a:lstStyle/>
        <a:p>
          <a:endParaRPr lang="cs-CZ"/>
        </a:p>
      </dgm:t>
    </dgm:pt>
    <dgm:pt modelId="{C08FA3FD-4A8E-446D-8BA3-48F82E217C21}" type="sibTrans" cxnId="{675E0B57-0D52-4F34-BB10-9AD3F916228A}">
      <dgm:prSet/>
      <dgm:spPr/>
      <dgm:t>
        <a:bodyPr/>
        <a:lstStyle/>
        <a:p>
          <a:endParaRPr lang="cs-CZ"/>
        </a:p>
      </dgm:t>
    </dgm:pt>
    <dgm:pt modelId="{8D932563-E8A3-4F2E-AF9F-1E296852F622}">
      <dgm:prSet custT="1"/>
      <dgm:spPr/>
      <dgm:t>
        <a:bodyPr/>
        <a:lstStyle/>
        <a:p>
          <a:pPr rtl="0"/>
          <a:r>
            <a:rPr lang="en-US" sz="1400" b="1" noProof="0" dirty="0" smtClean="0">
              <a:solidFill>
                <a:schemeClr val="tx1"/>
              </a:solidFill>
            </a:rPr>
            <a:t>Non-verbal acts of protest</a:t>
          </a:r>
          <a:endParaRPr lang="en-US" sz="1400" b="1" noProof="0" dirty="0">
            <a:solidFill>
              <a:schemeClr val="tx1"/>
            </a:solidFill>
          </a:endParaRPr>
        </a:p>
      </dgm:t>
    </dgm:pt>
    <dgm:pt modelId="{A8CC74D2-EDB6-4564-9FD9-7926577EE341}" type="parTrans" cxnId="{43AE871F-2F5F-4E8D-AA8F-D9F8B0D8FE4C}">
      <dgm:prSet/>
      <dgm:spPr/>
      <dgm:t>
        <a:bodyPr/>
        <a:lstStyle/>
        <a:p>
          <a:endParaRPr lang="cs-CZ"/>
        </a:p>
      </dgm:t>
    </dgm:pt>
    <dgm:pt modelId="{FCC2A407-841F-43B9-8E5A-A8A5077A08D7}" type="sibTrans" cxnId="{43AE871F-2F5F-4E8D-AA8F-D9F8B0D8FE4C}">
      <dgm:prSet/>
      <dgm:spPr/>
      <dgm:t>
        <a:bodyPr/>
        <a:lstStyle/>
        <a:p>
          <a:endParaRPr lang="cs-CZ"/>
        </a:p>
      </dgm:t>
    </dgm:pt>
    <dgm:pt modelId="{9138C044-1B1B-405D-9D42-11A128785433}">
      <dgm:prSet custT="1"/>
      <dgm:spPr/>
      <dgm:t>
        <a:bodyPr/>
        <a:lstStyle/>
        <a:p>
          <a:pPr rtl="0"/>
          <a:r>
            <a:rPr lang="en-US" sz="1400" b="1" noProof="0" dirty="0" smtClean="0">
              <a:solidFill>
                <a:schemeClr val="tx1"/>
              </a:solidFill>
            </a:rPr>
            <a:t>Clothes</a:t>
          </a:r>
          <a:endParaRPr lang="en-US" sz="1400" b="1" noProof="0" dirty="0">
            <a:solidFill>
              <a:schemeClr val="tx1"/>
            </a:solidFill>
          </a:endParaRPr>
        </a:p>
      </dgm:t>
    </dgm:pt>
    <dgm:pt modelId="{E104B695-CE93-43C2-85CB-1A68FA79BFBB}" type="sibTrans" cxnId="{7A963B27-A321-40B0-9906-DC9575BB468A}">
      <dgm:prSet/>
      <dgm:spPr/>
      <dgm:t>
        <a:bodyPr/>
        <a:lstStyle/>
        <a:p>
          <a:endParaRPr lang="cs-CZ"/>
        </a:p>
      </dgm:t>
    </dgm:pt>
    <dgm:pt modelId="{512983C5-B4F2-4593-9EE7-B7D61A5A1C76}" type="parTrans" cxnId="{7A963B27-A321-40B0-9906-DC9575BB468A}">
      <dgm:prSet/>
      <dgm:spPr/>
      <dgm:t>
        <a:bodyPr/>
        <a:lstStyle/>
        <a:p>
          <a:endParaRPr lang="cs-CZ"/>
        </a:p>
      </dgm:t>
    </dgm:pt>
    <dgm:pt modelId="{446C7031-D4C1-46FA-A8DD-EDA4EC4029B6}">
      <dgm:prSet custT="1"/>
      <dgm:spPr/>
      <dgm:t>
        <a:bodyPr/>
        <a:lstStyle/>
        <a:p>
          <a:pPr rtl="0"/>
          <a:r>
            <a:rPr lang="en-US" sz="1400" b="1" noProof="0" dirty="0" smtClean="0">
              <a:solidFill>
                <a:schemeClr val="tx1"/>
              </a:solidFill>
            </a:rPr>
            <a:t>Paintings</a:t>
          </a:r>
          <a:endParaRPr lang="en-US" sz="1400" b="1" noProof="0" dirty="0">
            <a:solidFill>
              <a:schemeClr val="tx1"/>
            </a:solidFill>
          </a:endParaRPr>
        </a:p>
      </dgm:t>
    </dgm:pt>
    <dgm:pt modelId="{B5EAF766-8A12-40DE-862C-D9C609167581}" type="sibTrans" cxnId="{7448FA51-0229-4750-9458-647150AF6866}">
      <dgm:prSet/>
      <dgm:spPr/>
      <dgm:t>
        <a:bodyPr/>
        <a:lstStyle/>
        <a:p>
          <a:endParaRPr lang="cs-CZ"/>
        </a:p>
      </dgm:t>
    </dgm:pt>
    <dgm:pt modelId="{89B0E8F5-127A-4197-AA3C-1B839B25BCBC}" type="parTrans" cxnId="{7448FA51-0229-4750-9458-647150AF6866}">
      <dgm:prSet/>
      <dgm:spPr/>
      <dgm:t>
        <a:bodyPr/>
        <a:lstStyle/>
        <a:p>
          <a:endParaRPr lang="cs-CZ"/>
        </a:p>
      </dgm:t>
    </dgm:pt>
    <dgm:pt modelId="{19B32DB6-D497-43A4-BAA5-66D5DD38F5B7}">
      <dgm:prSet custT="1"/>
      <dgm:spPr/>
      <dgm:t>
        <a:bodyPr/>
        <a:lstStyle/>
        <a:p>
          <a:pPr rtl="0"/>
          <a:r>
            <a:rPr lang="en-US" sz="1400" b="1" noProof="0" dirty="0" smtClean="0">
              <a:solidFill>
                <a:schemeClr val="tx1"/>
              </a:solidFill>
            </a:rPr>
            <a:t>Video records</a:t>
          </a:r>
          <a:endParaRPr lang="en-US" sz="1400" b="1" noProof="0" dirty="0">
            <a:solidFill>
              <a:schemeClr val="tx1"/>
            </a:solidFill>
          </a:endParaRPr>
        </a:p>
      </dgm:t>
    </dgm:pt>
    <dgm:pt modelId="{01E7F5DC-FA77-4DFE-A3E0-C2858D502A02}" type="sibTrans" cxnId="{E47121DD-654E-448D-8D10-788CB4A55CCD}">
      <dgm:prSet/>
      <dgm:spPr/>
      <dgm:t>
        <a:bodyPr/>
        <a:lstStyle/>
        <a:p>
          <a:endParaRPr lang="cs-CZ"/>
        </a:p>
      </dgm:t>
    </dgm:pt>
    <dgm:pt modelId="{49D53D2E-4F7B-4D11-8D75-8CD53E063328}" type="parTrans" cxnId="{E47121DD-654E-448D-8D10-788CB4A55CCD}">
      <dgm:prSet/>
      <dgm:spPr/>
      <dgm:t>
        <a:bodyPr/>
        <a:lstStyle/>
        <a:p>
          <a:endParaRPr lang="cs-CZ"/>
        </a:p>
      </dgm:t>
    </dgm:pt>
    <dgm:pt modelId="{CAE6240D-F0B4-485F-A69F-E23FB953B5F9}">
      <dgm:prSet custT="1"/>
      <dgm:spPr/>
      <dgm:t>
        <a:bodyPr/>
        <a:lstStyle/>
        <a:p>
          <a:pPr rtl="0"/>
          <a:r>
            <a:rPr lang="en-US" sz="1400" b="1" noProof="0" dirty="0" smtClean="0">
              <a:solidFill>
                <a:schemeClr val="tx1"/>
              </a:solidFill>
            </a:rPr>
            <a:t>Cinematography</a:t>
          </a:r>
          <a:endParaRPr lang="en-US" sz="1400" b="1" noProof="0" dirty="0">
            <a:solidFill>
              <a:schemeClr val="tx1"/>
            </a:solidFill>
          </a:endParaRPr>
        </a:p>
      </dgm:t>
    </dgm:pt>
    <dgm:pt modelId="{0B93A58D-AE3B-4F1E-8DFA-6807D7E17D4E}" type="sibTrans" cxnId="{D641FECE-74FE-4114-9AF1-05F4063A5282}">
      <dgm:prSet/>
      <dgm:spPr/>
      <dgm:t>
        <a:bodyPr/>
        <a:lstStyle/>
        <a:p>
          <a:endParaRPr lang="cs-CZ"/>
        </a:p>
      </dgm:t>
    </dgm:pt>
    <dgm:pt modelId="{2CD55198-74FD-47B9-A3AF-3435D3ABBE1B}" type="parTrans" cxnId="{D641FECE-74FE-4114-9AF1-05F4063A5282}">
      <dgm:prSet/>
      <dgm:spPr/>
      <dgm:t>
        <a:bodyPr/>
        <a:lstStyle/>
        <a:p>
          <a:endParaRPr lang="cs-CZ"/>
        </a:p>
      </dgm:t>
    </dgm:pt>
    <dgm:pt modelId="{A1150D0F-B50C-455A-8465-7F49785DEB2A}" type="pres">
      <dgm:prSet presAssocID="{928CC54D-38F5-4698-A380-98B0AD210CB0}" presName="linear" presStyleCnt="0">
        <dgm:presLayoutVars>
          <dgm:animLvl val="lvl"/>
          <dgm:resizeHandles val="exact"/>
        </dgm:presLayoutVars>
      </dgm:prSet>
      <dgm:spPr/>
      <dgm:t>
        <a:bodyPr/>
        <a:lstStyle/>
        <a:p>
          <a:endParaRPr lang="cs-CZ"/>
        </a:p>
      </dgm:t>
    </dgm:pt>
    <dgm:pt modelId="{68A7B91B-5055-4ACB-A0F6-18D9B3A1B231}" type="pres">
      <dgm:prSet presAssocID="{D5F84058-E919-4019-B9F8-5F8603CBAE03}" presName="parentText" presStyleLbl="node1" presStyleIdx="0" presStyleCnt="8">
        <dgm:presLayoutVars>
          <dgm:chMax val="0"/>
          <dgm:bulletEnabled val="1"/>
        </dgm:presLayoutVars>
      </dgm:prSet>
      <dgm:spPr/>
      <dgm:t>
        <a:bodyPr/>
        <a:lstStyle/>
        <a:p>
          <a:endParaRPr lang="cs-CZ"/>
        </a:p>
      </dgm:t>
    </dgm:pt>
    <dgm:pt modelId="{64ABBC62-BF99-4B9C-8C6F-43FD6444B343}" type="pres">
      <dgm:prSet presAssocID="{3A18CABB-1927-4529-A24C-59A0506817CC}" presName="spacer" presStyleCnt="0"/>
      <dgm:spPr/>
    </dgm:pt>
    <dgm:pt modelId="{D4171CB1-638E-44EE-B155-A7408551CBF5}" type="pres">
      <dgm:prSet presAssocID="{9D57AEEA-0FFC-4197-A0F0-423AADECFA7B}" presName="parentText" presStyleLbl="node1" presStyleIdx="1" presStyleCnt="8">
        <dgm:presLayoutVars>
          <dgm:chMax val="0"/>
          <dgm:bulletEnabled val="1"/>
        </dgm:presLayoutVars>
      </dgm:prSet>
      <dgm:spPr/>
      <dgm:t>
        <a:bodyPr/>
        <a:lstStyle/>
        <a:p>
          <a:endParaRPr lang="cs-CZ"/>
        </a:p>
      </dgm:t>
    </dgm:pt>
    <dgm:pt modelId="{CA128EAA-7776-49A7-A131-C1B1DCB34D6C}" type="pres">
      <dgm:prSet presAssocID="{61F5A600-DD00-4B1F-AB5F-B79BEEEB7207}" presName="spacer" presStyleCnt="0"/>
      <dgm:spPr/>
    </dgm:pt>
    <dgm:pt modelId="{6377688C-3887-46A2-B34A-AABCC45F1C03}" type="pres">
      <dgm:prSet presAssocID="{CAE6240D-F0B4-485F-A69F-E23FB953B5F9}" presName="parentText" presStyleLbl="node1" presStyleIdx="2" presStyleCnt="8">
        <dgm:presLayoutVars>
          <dgm:chMax val="0"/>
          <dgm:bulletEnabled val="1"/>
        </dgm:presLayoutVars>
      </dgm:prSet>
      <dgm:spPr/>
      <dgm:t>
        <a:bodyPr/>
        <a:lstStyle/>
        <a:p>
          <a:endParaRPr lang="cs-CZ"/>
        </a:p>
      </dgm:t>
    </dgm:pt>
    <dgm:pt modelId="{4478D785-BCCB-4B14-B5EE-BB34AD50CD36}" type="pres">
      <dgm:prSet presAssocID="{0B93A58D-AE3B-4F1E-8DFA-6807D7E17D4E}" presName="spacer" presStyleCnt="0"/>
      <dgm:spPr/>
    </dgm:pt>
    <dgm:pt modelId="{711810E9-2E33-4D3C-BC34-3DDE37D4A0AF}" type="pres">
      <dgm:prSet presAssocID="{19B32DB6-D497-43A4-BAA5-66D5DD38F5B7}" presName="parentText" presStyleLbl="node1" presStyleIdx="3" presStyleCnt="8">
        <dgm:presLayoutVars>
          <dgm:chMax val="0"/>
          <dgm:bulletEnabled val="1"/>
        </dgm:presLayoutVars>
      </dgm:prSet>
      <dgm:spPr/>
      <dgm:t>
        <a:bodyPr/>
        <a:lstStyle/>
        <a:p>
          <a:endParaRPr lang="cs-CZ"/>
        </a:p>
      </dgm:t>
    </dgm:pt>
    <dgm:pt modelId="{F6A67E2F-E4B0-4C92-A154-3C3CDC55D310}" type="pres">
      <dgm:prSet presAssocID="{01E7F5DC-FA77-4DFE-A3E0-C2858D502A02}" presName="spacer" presStyleCnt="0"/>
      <dgm:spPr/>
    </dgm:pt>
    <dgm:pt modelId="{E2E8E279-D30C-4DEE-A860-75F479A1D98C}" type="pres">
      <dgm:prSet presAssocID="{446C7031-D4C1-46FA-A8DD-EDA4EC4029B6}" presName="parentText" presStyleLbl="node1" presStyleIdx="4" presStyleCnt="8">
        <dgm:presLayoutVars>
          <dgm:chMax val="0"/>
          <dgm:bulletEnabled val="1"/>
        </dgm:presLayoutVars>
      </dgm:prSet>
      <dgm:spPr/>
      <dgm:t>
        <a:bodyPr/>
        <a:lstStyle/>
        <a:p>
          <a:endParaRPr lang="cs-CZ"/>
        </a:p>
      </dgm:t>
    </dgm:pt>
    <dgm:pt modelId="{DD2BE02F-B151-43DD-ABD3-6BEC617AD243}" type="pres">
      <dgm:prSet presAssocID="{B5EAF766-8A12-40DE-862C-D9C609167581}" presName="spacer" presStyleCnt="0"/>
      <dgm:spPr/>
    </dgm:pt>
    <dgm:pt modelId="{4F15EFA9-C72F-42CE-8AEB-571C3FA7203C}" type="pres">
      <dgm:prSet presAssocID="{9138C044-1B1B-405D-9D42-11A128785433}" presName="parentText" presStyleLbl="node1" presStyleIdx="5" presStyleCnt="8">
        <dgm:presLayoutVars>
          <dgm:chMax val="0"/>
          <dgm:bulletEnabled val="1"/>
        </dgm:presLayoutVars>
      </dgm:prSet>
      <dgm:spPr/>
      <dgm:t>
        <a:bodyPr/>
        <a:lstStyle/>
        <a:p>
          <a:endParaRPr lang="cs-CZ"/>
        </a:p>
      </dgm:t>
    </dgm:pt>
    <dgm:pt modelId="{C5660C4A-808E-46D8-90FE-DFC84FDB0EBD}" type="pres">
      <dgm:prSet presAssocID="{E104B695-CE93-43C2-85CB-1A68FA79BFBB}" presName="spacer" presStyleCnt="0"/>
      <dgm:spPr/>
    </dgm:pt>
    <dgm:pt modelId="{5AFB0F68-4BA3-42D2-ACD9-10840D3F4238}" type="pres">
      <dgm:prSet presAssocID="{13BDC50D-57FE-4FCA-A41A-53DA833C44E3}" presName="parentText" presStyleLbl="node1" presStyleIdx="6" presStyleCnt="8">
        <dgm:presLayoutVars>
          <dgm:chMax val="0"/>
          <dgm:bulletEnabled val="1"/>
        </dgm:presLayoutVars>
      </dgm:prSet>
      <dgm:spPr/>
      <dgm:t>
        <a:bodyPr/>
        <a:lstStyle/>
        <a:p>
          <a:endParaRPr lang="cs-CZ"/>
        </a:p>
      </dgm:t>
    </dgm:pt>
    <dgm:pt modelId="{1ED3DA02-3633-4B12-868B-0A549D1D317C}" type="pres">
      <dgm:prSet presAssocID="{C08FA3FD-4A8E-446D-8BA3-48F82E217C21}" presName="spacer" presStyleCnt="0"/>
      <dgm:spPr/>
    </dgm:pt>
    <dgm:pt modelId="{BB9FA35E-A854-432F-9077-6D676CE3AE4E}" type="pres">
      <dgm:prSet presAssocID="{8D932563-E8A3-4F2E-AF9F-1E296852F622}" presName="parentText" presStyleLbl="node1" presStyleIdx="7" presStyleCnt="8">
        <dgm:presLayoutVars>
          <dgm:chMax val="0"/>
          <dgm:bulletEnabled val="1"/>
        </dgm:presLayoutVars>
      </dgm:prSet>
      <dgm:spPr/>
      <dgm:t>
        <a:bodyPr/>
        <a:lstStyle/>
        <a:p>
          <a:endParaRPr lang="cs-CZ"/>
        </a:p>
      </dgm:t>
    </dgm:pt>
  </dgm:ptLst>
  <dgm:cxnLst>
    <dgm:cxn modelId="{7021116F-3FA3-4C64-9051-7374B6712AB7}" srcId="{928CC54D-38F5-4698-A380-98B0AD210CB0}" destId="{9D57AEEA-0FFC-4197-A0F0-423AADECFA7B}" srcOrd="1" destOrd="0" parTransId="{078371F9-AF69-42A3-B9C0-B009D59A6EE0}" sibTransId="{61F5A600-DD00-4B1F-AB5F-B79BEEEB7207}"/>
    <dgm:cxn modelId="{675E0B57-0D52-4F34-BB10-9AD3F916228A}" srcId="{928CC54D-38F5-4698-A380-98B0AD210CB0}" destId="{13BDC50D-57FE-4FCA-A41A-53DA833C44E3}" srcOrd="6" destOrd="0" parTransId="{66CBA8DB-2770-4F8D-AC75-5CFDCF28FF1D}" sibTransId="{C08FA3FD-4A8E-446D-8BA3-48F82E217C21}"/>
    <dgm:cxn modelId="{E10AEE87-C085-4DD0-BCA5-AC9E29AC7EB6}" type="presOf" srcId="{8D932563-E8A3-4F2E-AF9F-1E296852F622}" destId="{BB9FA35E-A854-432F-9077-6D676CE3AE4E}" srcOrd="0" destOrd="0" presId="urn:microsoft.com/office/officeart/2005/8/layout/vList2"/>
    <dgm:cxn modelId="{43AE871F-2F5F-4E8D-AA8F-D9F8B0D8FE4C}" srcId="{928CC54D-38F5-4698-A380-98B0AD210CB0}" destId="{8D932563-E8A3-4F2E-AF9F-1E296852F622}" srcOrd="7" destOrd="0" parTransId="{A8CC74D2-EDB6-4564-9FD9-7926577EE341}" sibTransId="{FCC2A407-841F-43B9-8E5A-A8A5077A08D7}"/>
    <dgm:cxn modelId="{D641FECE-74FE-4114-9AF1-05F4063A5282}" srcId="{928CC54D-38F5-4698-A380-98B0AD210CB0}" destId="{CAE6240D-F0B4-485F-A69F-E23FB953B5F9}" srcOrd="2" destOrd="0" parTransId="{2CD55198-74FD-47B9-A3AF-3435D3ABBE1B}" sibTransId="{0B93A58D-AE3B-4F1E-8DFA-6807D7E17D4E}"/>
    <dgm:cxn modelId="{94CB600F-9B18-4EA9-8E7D-E91464CF52F9}" type="presOf" srcId="{CAE6240D-F0B4-485F-A69F-E23FB953B5F9}" destId="{6377688C-3887-46A2-B34A-AABCC45F1C03}" srcOrd="0" destOrd="0" presId="urn:microsoft.com/office/officeart/2005/8/layout/vList2"/>
    <dgm:cxn modelId="{EA6D8E0B-DED1-4238-A64F-91031E1A67BC}" type="presOf" srcId="{D5F84058-E919-4019-B9F8-5F8603CBAE03}" destId="{68A7B91B-5055-4ACB-A0F6-18D9B3A1B231}" srcOrd="0" destOrd="0" presId="urn:microsoft.com/office/officeart/2005/8/layout/vList2"/>
    <dgm:cxn modelId="{1BB4602B-0E6C-4539-AE57-D84A86A22CFA}" srcId="{928CC54D-38F5-4698-A380-98B0AD210CB0}" destId="{D5F84058-E919-4019-B9F8-5F8603CBAE03}" srcOrd="0" destOrd="0" parTransId="{8904014F-95AC-44CA-8402-4420690EB20D}" sibTransId="{3A18CABB-1927-4529-A24C-59A0506817CC}"/>
    <dgm:cxn modelId="{7448FA51-0229-4750-9458-647150AF6866}" srcId="{928CC54D-38F5-4698-A380-98B0AD210CB0}" destId="{446C7031-D4C1-46FA-A8DD-EDA4EC4029B6}" srcOrd="4" destOrd="0" parTransId="{89B0E8F5-127A-4197-AA3C-1B839B25BCBC}" sibTransId="{B5EAF766-8A12-40DE-862C-D9C609167581}"/>
    <dgm:cxn modelId="{7A963B27-A321-40B0-9906-DC9575BB468A}" srcId="{928CC54D-38F5-4698-A380-98B0AD210CB0}" destId="{9138C044-1B1B-405D-9D42-11A128785433}" srcOrd="5" destOrd="0" parTransId="{512983C5-B4F2-4593-9EE7-B7D61A5A1C76}" sibTransId="{E104B695-CE93-43C2-85CB-1A68FA79BFBB}"/>
    <dgm:cxn modelId="{03F5ABE4-746E-4189-862F-868C18CD4258}" type="presOf" srcId="{13BDC50D-57FE-4FCA-A41A-53DA833C44E3}" destId="{5AFB0F68-4BA3-42D2-ACD9-10840D3F4238}" srcOrd="0" destOrd="0" presId="urn:microsoft.com/office/officeart/2005/8/layout/vList2"/>
    <dgm:cxn modelId="{E47121DD-654E-448D-8D10-788CB4A55CCD}" srcId="{928CC54D-38F5-4698-A380-98B0AD210CB0}" destId="{19B32DB6-D497-43A4-BAA5-66D5DD38F5B7}" srcOrd="3" destOrd="0" parTransId="{49D53D2E-4F7B-4D11-8D75-8CD53E063328}" sibTransId="{01E7F5DC-FA77-4DFE-A3E0-C2858D502A02}"/>
    <dgm:cxn modelId="{ABFAA2A4-8287-4107-9FBC-E90B44A76605}" type="presOf" srcId="{928CC54D-38F5-4698-A380-98B0AD210CB0}" destId="{A1150D0F-B50C-455A-8465-7F49785DEB2A}" srcOrd="0" destOrd="0" presId="urn:microsoft.com/office/officeart/2005/8/layout/vList2"/>
    <dgm:cxn modelId="{1C88E5A9-5305-4048-BF8B-AD1998B3A7F6}" type="presOf" srcId="{9D57AEEA-0FFC-4197-A0F0-423AADECFA7B}" destId="{D4171CB1-638E-44EE-B155-A7408551CBF5}" srcOrd="0" destOrd="0" presId="urn:microsoft.com/office/officeart/2005/8/layout/vList2"/>
    <dgm:cxn modelId="{857B6244-2270-4946-AF7F-DA9DC40A78E4}" type="presOf" srcId="{446C7031-D4C1-46FA-A8DD-EDA4EC4029B6}" destId="{E2E8E279-D30C-4DEE-A860-75F479A1D98C}" srcOrd="0" destOrd="0" presId="urn:microsoft.com/office/officeart/2005/8/layout/vList2"/>
    <dgm:cxn modelId="{B0B95231-3CBA-4313-98D4-49013E69DD8B}" type="presOf" srcId="{19B32DB6-D497-43A4-BAA5-66D5DD38F5B7}" destId="{711810E9-2E33-4D3C-BC34-3DDE37D4A0AF}" srcOrd="0" destOrd="0" presId="urn:microsoft.com/office/officeart/2005/8/layout/vList2"/>
    <dgm:cxn modelId="{C230ABC4-790D-4B48-B233-BC9111E78CD7}" type="presOf" srcId="{9138C044-1B1B-405D-9D42-11A128785433}" destId="{4F15EFA9-C72F-42CE-8AEB-571C3FA7203C}" srcOrd="0" destOrd="0" presId="urn:microsoft.com/office/officeart/2005/8/layout/vList2"/>
    <dgm:cxn modelId="{CA29A294-2D8C-4ECB-9B2E-696435D73F3B}" type="presParOf" srcId="{A1150D0F-B50C-455A-8465-7F49785DEB2A}" destId="{68A7B91B-5055-4ACB-A0F6-18D9B3A1B231}" srcOrd="0" destOrd="0" presId="urn:microsoft.com/office/officeart/2005/8/layout/vList2"/>
    <dgm:cxn modelId="{C286FD81-2B2B-4C59-B38E-9003F1D7EBF7}" type="presParOf" srcId="{A1150D0F-B50C-455A-8465-7F49785DEB2A}" destId="{64ABBC62-BF99-4B9C-8C6F-43FD6444B343}" srcOrd="1" destOrd="0" presId="urn:microsoft.com/office/officeart/2005/8/layout/vList2"/>
    <dgm:cxn modelId="{52BF1FC4-DA8E-4B33-A38B-98961E822825}" type="presParOf" srcId="{A1150D0F-B50C-455A-8465-7F49785DEB2A}" destId="{D4171CB1-638E-44EE-B155-A7408551CBF5}" srcOrd="2" destOrd="0" presId="urn:microsoft.com/office/officeart/2005/8/layout/vList2"/>
    <dgm:cxn modelId="{4BA01064-14A4-4E20-BE9C-1069720F9A82}" type="presParOf" srcId="{A1150D0F-B50C-455A-8465-7F49785DEB2A}" destId="{CA128EAA-7776-49A7-A131-C1B1DCB34D6C}" srcOrd="3" destOrd="0" presId="urn:microsoft.com/office/officeart/2005/8/layout/vList2"/>
    <dgm:cxn modelId="{9F67656E-6F74-4920-87EA-837F01A20D2B}" type="presParOf" srcId="{A1150D0F-B50C-455A-8465-7F49785DEB2A}" destId="{6377688C-3887-46A2-B34A-AABCC45F1C03}" srcOrd="4" destOrd="0" presId="urn:microsoft.com/office/officeart/2005/8/layout/vList2"/>
    <dgm:cxn modelId="{76668B4F-EC1C-43BA-A860-2D0C349EEA5F}" type="presParOf" srcId="{A1150D0F-B50C-455A-8465-7F49785DEB2A}" destId="{4478D785-BCCB-4B14-B5EE-BB34AD50CD36}" srcOrd="5" destOrd="0" presId="urn:microsoft.com/office/officeart/2005/8/layout/vList2"/>
    <dgm:cxn modelId="{DF67A623-9C80-46F3-AC1B-B7746E7DE990}" type="presParOf" srcId="{A1150D0F-B50C-455A-8465-7F49785DEB2A}" destId="{711810E9-2E33-4D3C-BC34-3DDE37D4A0AF}" srcOrd="6" destOrd="0" presId="urn:microsoft.com/office/officeart/2005/8/layout/vList2"/>
    <dgm:cxn modelId="{3250EB00-02E9-46F9-A077-357762394FA5}" type="presParOf" srcId="{A1150D0F-B50C-455A-8465-7F49785DEB2A}" destId="{F6A67E2F-E4B0-4C92-A154-3C3CDC55D310}" srcOrd="7" destOrd="0" presId="urn:microsoft.com/office/officeart/2005/8/layout/vList2"/>
    <dgm:cxn modelId="{911B387D-1702-4AEC-9CEF-28F0C97E4FA0}" type="presParOf" srcId="{A1150D0F-B50C-455A-8465-7F49785DEB2A}" destId="{E2E8E279-D30C-4DEE-A860-75F479A1D98C}" srcOrd="8" destOrd="0" presId="urn:microsoft.com/office/officeart/2005/8/layout/vList2"/>
    <dgm:cxn modelId="{A91B085D-4B8B-4F70-8920-A8FA573550F2}" type="presParOf" srcId="{A1150D0F-B50C-455A-8465-7F49785DEB2A}" destId="{DD2BE02F-B151-43DD-ABD3-6BEC617AD243}" srcOrd="9" destOrd="0" presId="urn:microsoft.com/office/officeart/2005/8/layout/vList2"/>
    <dgm:cxn modelId="{0218E019-C62E-4010-B394-378B9B0C36CF}" type="presParOf" srcId="{A1150D0F-B50C-455A-8465-7F49785DEB2A}" destId="{4F15EFA9-C72F-42CE-8AEB-571C3FA7203C}" srcOrd="10" destOrd="0" presId="urn:microsoft.com/office/officeart/2005/8/layout/vList2"/>
    <dgm:cxn modelId="{36D57A6A-9427-4A26-8590-B685CBF03157}" type="presParOf" srcId="{A1150D0F-B50C-455A-8465-7F49785DEB2A}" destId="{C5660C4A-808E-46D8-90FE-DFC84FDB0EBD}" srcOrd="11" destOrd="0" presId="urn:microsoft.com/office/officeart/2005/8/layout/vList2"/>
    <dgm:cxn modelId="{86DE5C1F-C651-479D-AC16-E45366DF8D63}" type="presParOf" srcId="{A1150D0F-B50C-455A-8465-7F49785DEB2A}" destId="{5AFB0F68-4BA3-42D2-ACD9-10840D3F4238}" srcOrd="12" destOrd="0" presId="urn:microsoft.com/office/officeart/2005/8/layout/vList2"/>
    <dgm:cxn modelId="{F9A949B4-176B-4B5C-9047-137F2FFEAACF}" type="presParOf" srcId="{A1150D0F-B50C-455A-8465-7F49785DEB2A}" destId="{1ED3DA02-3633-4B12-868B-0A549D1D317C}" srcOrd="13" destOrd="0" presId="urn:microsoft.com/office/officeart/2005/8/layout/vList2"/>
    <dgm:cxn modelId="{739265E1-EAA1-44F9-B4E1-71E88601A485}" type="presParOf" srcId="{A1150D0F-B50C-455A-8465-7F49785DEB2A}" destId="{BB9FA35E-A854-432F-9077-6D676CE3AE4E}"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920EA0-543E-4747-85B0-0B9B9BC90F90}"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cs-CZ"/>
        </a:p>
      </dgm:t>
    </dgm:pt>
    <dgm:pt modelId="{FAC21E48-1EA9-4506-9DBD-2AE1ABEEF79F}">
      <dgm:prSet/>
      <dgm:spPr/>
      <dgm:t>
        <a:bodyPr/>
        <a:lstStyle/>
        <a:p>
          <a:pPr rtl="0"/>
          <a:r>
            <a:rPr lang="cs-CZ" b="1" i="1" dirty="0" err="1" smtClean="0"/>
            <a:t>Schenck</a:t>
          </a:r>
          <a:r>
            <a:rPr lang="cs-CZ" b="1" i="1" dirty="0" smtClean="0"/>
            <a:t> v. </a:t>
          </a:r>
          <a:r>
            <a:rPr lang="cs-CZ" b="1" i="1" dirty="0" err="1" smtClean="0"/>
            <a:t>United</a:t>
          </a:r>
          <a:r>
            <a:rPr lang="cs-CZ" b="1" i="1" dirty="0" smtClean="0"/>
            <a:t> </a:t>
          </a:r>
          <a:r>
            <a:rPr lang="cs-CZ" b="1" i="1" dirty="0" err="1" smtClean="0"/>
            <a:t>States</a:t>
          </a:r>
          <a:r>
            <a:rPr lang="cs-CZ" b="1" dirty="0" smtClean="0"/>
            <a:t> 249 U.S. 47 (1919)</a:t>
          </a:r>
          <a:endParaRPr lang="cs-CZ" dirty="0"/>
        </a:p>
      </dgm:t>
    </dgm:pt>
    <dgm:pt modelId="{EE40D658-AA9D-4B1E-9675-3E49B994D304}" type="parTrans" cxnId="{483B4149-F526-4D9A-A1D8-7DB1C66558E8}">
      <dgm:prSet/>
      <dgm:spPr/>
      <dgm:t>
        <a:bodyPr/>
        <a:lstStyle/>
        <a:p>
          <a:endParaRPr lang="cs-CZ"/>
        </a:p>
      </dgm:t>
    </dgm:pt>
    <dgm:pt modelId="{FAC33223-64D1-4CBE-9E8D-6F16936FC4FE}" type="sibTrans" cxnId="{483B4149-F526-4D9A-A1D8-7DB1C66558E8}">
      <dgm:prSet/>
      <dgm:spPr/>
      <dgm:t>
        <a:bodyPr/>
        <a:lstStyle/>
        <a:p>
          <a:endParaRPr lang="cs-CZ"/>
        </a:p>
      </dgm:t>
    </dgm:pt>
    <dgm:pt modelId="{A4E3AE83-7615-47D3-82E2-FBA5ACA84E59}">
      <dgm:prSet/>
      <dgm:spPr/>
      <dgm:t>
        <a:bodyPr/>
        <a:lstStyle/>
        <a:p>
          <a:pPr rtl="0"/>
          <a:r>
            <a:rPr lang="cs-CZ" i="1" dirty="0" smtClean="0"/>
            <a:t>„</a:t>
          </a:r>
          <a:r>
            <a:rPr lang="en-US" dirty="0" smtClean="0"/>
            <a:t>The question in every case is whether the words used are used in such circumstances and are of such a nature as to create a clear and present danger that they will bring about the substantive evils that Congress has a right to prevent. It is a question of proximity and degree</a:t>
          </a:r>
          <a:r>
            <a:rPr lang="cs-CZ" dirty="0" smtClean="0"/>
            <a:t>.“ </a:t>
          </a:r>
          <a:endParaRPr lang="cs-CZ" dirty="0"/>
        </a:p>
      </dgm:t>
    </dgm:pt>
    <dgm:pt modelId="{1C252CD9-F69D-4C1F-BAA7-002C9615F624}" type="parTrans" cxnId="{AFD945D4-11F5-4D4C-A6A5-CCB31DEFE3B8}">
      <dgm:prSet/>
      <dgm:spPr/>
      <dgm:t>
        <a:bodyPr/>
        <a:lstStyle/>
        <a:p>
          <a:endParaRPr lang="cs-CZ"/>
        </a:p>
      </dgm:t>
    </dgm:pt>
    <dgm:pt modelId="{F95D6867-CE9A-4A5E-9D3B-11E75EC4751B}" type="sibTrans" cxnId="{AFD945D4-11F5-4D4C-A6A5-CCB31DEFE3B8}">
      <dgm:prSet/>
      <dgm:spPr/>
      <dgm:t>
        <a:bodyPr/>
        <a:lstStyle/>
        <a:p>
          <a:endParaRPr lang="cs-CZ"/>
        </a:p>
      </dgm:t>
    </dgm:pt>
    <dgm:pt modelId="{07E89DD7-E0FF-4A3A-BEF3-8B70ED40CC4F}">
      <dgm:prSet/>
      <dgm:spPr/>
      <dgm:t>
        <a:bodyPr/>
        <a:lstStyle/>
        <a:p>
          <a:pPr rtl="0"/>
          <a:r>
            <a:rPr lang="cs-CZ" b="1" i="1" dirty="0" smtClean="0"/>
            <a:t>Brandenburg v. Ohio</a:t>
          </a:r>
          <a:r>
            <a:rPr lang="cs-CZ" b="1" dirty="0" smtClean="0"/>
            <a:t> 395 U.S. 444 (1969)</a:t>
          </a:r>
          <a:endParaRPr lang="cs-CZ" dirty="0"/>
        </a:p>
      </dgm:t>
    </dgm:pt>
    <dgm:pt modelId="{D8FEF504-FC17-420A-8CE7-02AC412A9D3F}" type="parTrans" cxnId="{F1D1E97C-D5E4-4F9C-AAC2-33C2D65B3A34}">
      <dgm:prSet/>
      <dgm:spPr/>
      <dgm:t>
        <a:bodyPr/>
        <a:lstStyle/>
        <a:p>
          <a:endParaRPr lang="cs-CZ"/>
        </a:p>
      </dgm:t>
    </dgm:pt>
    <dgm:pt modelId="{62D3B49A-277E-49D0-B364-B32CB932FD58}" type="sibTrans" cxnId="{F1D1E97C-D5E4-4F9C-AAC2-33C2D65B3A34}">
      <dgm:prSet/>
      <dgm:spPr/>
      <dgm:t>
        <a:bodyPr/>
        <a:lstStyle/>
        <a:p>
          <a:endParaRPr lang="cs-CZ"/>
        </a:p>
      </dgm:t>
    </dgm:pt>
    <dgm:pt modelId="{D0FD61CF-016C-4AED-9C29-C411BF529221}">
      <dgm:prSet/>
      <dgm:spPr/>
      <dgm:t>
        <a:bodyPr/>
        <a:lstStyle/>
        <a:p>
          <a:pPr rtl="0"/>
          <a:r>
            <a:rPr lang="cs-CZ" i="1" dirty="0" smtClean="0"/>
            <a:t>„</a:t>
          </a:r>
          <a:r>
            <a:rPr lang="en-US" i="1" dirty="0" smtClean="0"/>
            <a:t>[T]he constitutional guarantees of free speech and free press do not permit a State to forbid or proscribe advocacy of the use of force or of law violation except where such advocacy is directed to inciting or producing imminent lawless action and is likely to incite or produce such action.</a:t>
          </a:r>
          <a:r>
            <a:rPr lang="cs-CZ" i="1" dirty="0" smtClean="0"/>
            <a:t>“</a:t>
          </a:r>
          <a:endParaRPr lang="cs-CZ" dirty="0"/>
        </a:p>
      </dgm:t>
    </dgm:pt>
    <dgm:pt modelId="{52C6D23C-827F-42D5-8434-F5705584F491}" type="parTrans" cxnId="{F6F787E9-C80E-4263-BA56-914A47B4C409}">
      <dgm:prSet/>
      <dgm:spPr/>
      <dgm:t>
        <a:bodyPr/>
        <a:lstStyle/>
        <a:p>
          <a:endParaRPr lang="cs-CZ"/>
        </a:p>
      </dgm:t>
    </dgm:pt>
    <dgm:pt modelId="{48083852-70AB-4176-A903-B0BBEF68F436}" type="sibTrans" cxnId="{F6F787E9-C80E-4263-BA56-914A47B4C409}">
      <dgm:prSet/>
      <dgm:spPr/>
      <dgm:t>
        <a:bodyPr/>
        <a:lstStyle/>
        <a:p>
          <a:endParaRPr lang="cs-CZ"/>
        </a:p>
      </dgm:t>
    </dgm:pt>
    <dgm:pt modelId="{F4F6D1AC-CF03-4334-B73B-D65BE969A5EF}">
      <dgm:prSet/>
      <dgm:spPr/>
      <dgm:t>
        <a:bodyPr/>
        <a:lstStyle/>
        <a:p>
          <a:pPr rtl="0"/>
          <a:r>
            <a:rPr lang="cs-CZ" dirty="0" err="1" smtClean="0"/>
            <a:t>Important</a:t>
          </a:r>
          <a:r>
            <a:rPr lang="cs-CZ" dirty="0" smtClean="0"/>
            <a:t> </a:t>
          </a:r>
          <a:r>
            <a:rPr lang="cs-CZ" dirty="0" err="1" smtClean="0"/>
            <a:t>is</a:t>
          </a:r>
          <a:r>
            <a:rPr lang="cs-CZ" dirty="0" smtClean="0"/>
            <a:t> the </a:t>
          </a:r>
          <a:r>
            <a:rPr lang="cs-CZ" dirty="0" err="1" smtClean="0"/>
            <a:t>content</a:t>
          </a:r>
          <a:r>
            <a:rPr lang="cs-CZ" dirty="0" smtClean="0"/>
            <a:t>.</a:t>
          </a:r>
          <a:endParaRPr lang="cs-CZ" dirty="0"/>
        </a:p>
      </dgm:t>
    </dgm:pt>
    <dgm:pt modelId="{9C0D6571-03DA-4A0C-9B91-8F849B9CD78F}" type="parTrans" cxnId="{7BEEC6D5-B5FA-47CE-ABC7-DBB475AD1B24}">
      <dgm:prSet/>
      <dgm:spPr/>
      <dgm:t>
        <a:bodyPr/>
        <a:lstStyle/>
        <a:p>
          <a:endParaRPr lang="cs-CZ"/>
        </a:p>
      </dgm:t>
    </dgm:pt>
    <dgm:pt modelId="{3CB8E697-D561-4474-B795-474902CF6C52}" type="sibTrans" cxnId="{7BEEC6D5-B5FA-47CE-ABC7-DBB475AD1B24}">
      <dgm:prSet/>
      <dgm:spPr/>
      <dgm:t>
        <a:bodyPr/>
        <a:lstStyle/>
        <a:p>
          <a:endParaRPr lang="cs-CZ"/>
        </a:p>
      </dgm:t>
    </dgm:pt>
    <dgm:pt modelId="{931845CC-2504-4E8D-AACF-2838A9E44894}" type="pres">
      <dgm:prSet presAssocID="{22920EA0-543E-4747-85B0-0B9B9BC90F90}" presName="CompostProcess" presStyleCnt="0">
        <dgm:presLayoutVars>
          <dgm:dir/>
          <dgm:resizeHandles val="exact"/>
        </dgm:presLayoutVars>
      </dgm:prSet>
      <dgm:spPr/>
      <dgm:t>
        <a:bodyPr/>
        <a:lstStyle/>
        <a:p>
          <a:endParaRPr lang="cs-CZ"/>
        </a:p>
      </dgm:t>
    </dgm:pt>
    <dgm:pt modelId="{EB3F1639-2B26-4AB5-8667-E206290FC1B7}" type="pres">
      <dgm:prSet presAssocID="{22920EA0-543E-4747-85B0-0B9B9BC90F90}" presName="arrow" presStyleLbl="bgShp" presStyleIdx="0" presStyleCnt="1" custLinFactNeighborX="-6753" custLinFactNeighborY="-30872"/>
      <dgm:spPr/>
    </dgm:pt>
    <dgm:pt modelId="{895C6BE9-8DEA-42FE-B177-DC98E02DB04D}" type="pres">
      <dgm:prSet presAssocID="{22920EA0-543E-4747-85B0-0B9B9BC90F90}" presName="linearProcess" presStyleCnt="0"/>
      <dgm:spPr/>
    </dgm:pt>
    <dgm:pt modelId="{42B106F8-3AFE-4B92-B9E7-37975FFB3664}" type="pres">
      <dgm:prSet presAssocID="{FAC21E48-1EA9-4506-9DBD-2AE1ABEEF79F}" presName="textNode" presStyleLbl="node1" presStyleIdx="0" presStyleCnt="2">
        <dgm:presLayoutVars>
          <dgm:bulletEnabled val="1"/>
        </dgm:presLayoutVars>
      </dgm:prSet>
      <dgm:spPr/>
      <dgm:t>
        <a:bodyPr/>
        <a:lstStyle/>
        <a:p>
          <a:endParaRPr lang="cs-CZ"/>
        </a:p>
      </dgm:t>
    </dgm:pt>
    <dgm:pt modelId="{9D3ECB7B-769C-4424-8067-3789FF27B07D}" type="pres">
      <dgm:prSet presAssocID="{FAC33223-64D1-4CBE-9E8D-6F16936FC4FE}" presName="sibTrans" presStyleCnt="0"/>
      <dgm:spPr/>
    </dgm:pt>
    <dgm:pt modelId="{9CA65A15-5E07-4E5D-960C-4F0C435F1DEC}" type="pres">
      <dgm:prSet presAssocID="{07E89DD7-E0FF-4A3A-BEF3-8B70ED40CC4F}" presName="textNode" presStyleLbl="node1" presStyleIdx="1" presStyleCnt="2">
        <dgm:presLayoutVars>
          <dgm:bulletEnabled val="1"/>
        </dgm:presLayoutVars>
      </dgm:prSet>
      <dgm:spPr/>
      <dgm:t>
        <a:bodyPr/>
        <a:lstStyle/>
        <a:p>
          <a:endParaRPr lang="cs-CZ"/>
        </a:p>
      </dgm:t>
    </dgm:pt>
  </dgm:ptLst>
  <dgm:cxnLst>
    <dgm:cxn modelId="{71BB6065-F702-4CEE-97BC-69A8A29A49A7}" type="presOf" srcId="{FAC21E48-1EA9-4506-9DBD-2AE1ABEEF79F}" destId="{42B106F8-3AFE-4B92-B9E7-37975FFB3664}" srcOrd="0" destOrd="0" presId="urn:microsoft.com/office/officeart/2005/8/layout/hProcess9"/>
    <dgm:cxn modelId="{AFD945D4-11F5-4D4C-A6A5-CCB31DEFE3B8}" srcId="{FAC21E48-1EA9-4506-9DBD-2AE1ABEEF79F}" destId="{A4E3AE83-7615-47D3-82E2-FBA5ACA84E59}" srcOrd="0" destOrd="0" parTransId="{1C252CD9-F69D-4C1F-BAA7-002C9615F624}" sibTransId="{F95D6867-CE9A-4A5E-9D3B-11E75EC4751B}"/>
    <dgm:cxn modelId="{7BEEC6D5-B5FA-47CE-ABC7-DBB475AD1B24}" srcId="{07E89DD7-E0FF-4A3A-BEF3-8B70ED40CC4F}" destId="{F4F6D1AC-CF03-4334-B73B-D65BE969A5EF}" srcOrd="1" destOrd="0" parTransId="{9C0D6571-03DA-4A0C-9B91-8F849B9CD78F}" sibTransId="{3CB8E697-D561-4474-B795-474902CF6C52}"/>
    <dgm:cxn modelId="{4A2754CC-4ADF-4596-B7B9-BB4D4F3AFB5B}" type="presOf" srcId="{07E89DD7-E0FF-4A3A-BEF3-8B70ED40CC4F}" destId="{9CA65A15-5E07-4E5D-960C-4F0C435F1DEC}" srcOrd="0" destOrd="0" presId="urn:microsoft.com/office/officeart/2005/8/layout/hProcess9"/>
    <dgm:cxn modelId="{EBA643BF-FDE1-4AD7-A459-D827BFC4652A}" type="presOf" srcId="{D0FD61CF-016C-4AED-9C29-C411BF529221}" destId="{9CA65A15-5E07-4E5D-960C-4F0C435F1DEC}" srcOrd="0" destOrd="1" presId="urn:microsoft.com/office/officeart/2005/8/layout/hProcess9"/>
    <dgm:cxn modelId="{4FB651A9-5FA1-412F-A07B-C9CB729391F6}" type="presOf" srcId="{22920EA0-543E-4747-85B0-0B9B9BC90F90}" destId="{931845CC-2504-4E8D-AACF-2838A9E44894}" srcOrd="0" destOrd="0" presId="urn:microsoft.com/office/officeart/2005/8/layout/hProcess9"/>
    <dgm:cxn modelId="{F6F787E9-C80E-4263-BA56-914A47B4C409}" srcId="{07E89DD7-E0FF-4A3A-BEF3-8B70ED40CC4F}" destId="{D0FD61CF-016C-4AED-9C29-C411BF529221}" srcOrd="0" destOrd="0" parTransId="{52C6D23C-827F-42D5-8434-F5705584F491}" sibTransId="{48083852-70AB-4176-A903-B0BBEF68F436}"/>
    <dgm:cxn modelId="{1C77F30A-FC32-4559-9102-F920962E88CE}" type="presOf" srcId="{A4E3AE83-7615-47D3-82E2-FBA5ACA84E59}" destId="{42B106F8-3AFE-4B92-B9E7-37975FFB3664}" srcOrd="0" destOrd="1" presId="urn:microsoft.com/office/officeart/2005/8/layout/hProcess9"/>
    <dgm:cxn modelId="{F1D1E97C-D5E4-4F9C-AAC2-33C2D65B3A34}" srcId="{22920EA0-543E-4747-85B0-0B9B9BC90F90}" destId="{07E89DD7-E0FF-4A3A-BEF3-8B70ED40CC4F}" srcOrd="1" destOrd="0" parTransId="{D8FEF504-FC17-420A-8CE7-02AC412A9D3F}" sibTransId="{62D3B49A-277E-49D0-B364-B32CB932FD58}"/>
    <dgm:cxn modelId="{024AD9C5-3D73-478C-B261-751799B6844B}" type="presOf" srcId="{F4F6D1AC-CF03-4334-B73B-D65BE969A5EF}" destId="{9CA65A15-5E07-4E5D-960C-4F0C435F1DEC}" srcOrd="0" destOrd="2" presId="urn:microsoft.com/office/officeart/2005/8/layout/hProcess9"/>
    <dgm:cxn modelId="{483B4149-F526-4D9A-A1D8-7DB1C66558E8}" srcId="{22920EA0-543E-4747-85B0-0B9B9BC90F90}" destId="{FAC21E48-1EA9-4506-9DBD-2AE1ABEEF79F}" srcOrd="0" destOrd="0" parTransId="{EE40D658-AA9D-4B1E-9675-3E49B994D304}" sibTransId="{FAC33223-64D1-4CBE-9E8D-6F16936FC4FE}"/>
    <dgm:cxn modelId="{88E47286-DC0B-482F-8DA6-36804D9C79CB}" type="presParOf" srcId="{931845CC-2504-4E8D-AACF-2838A9E44894}" destId="{EB3F1639-2B26-4AB5-8667-E206290FC1B7}" srcOrd="0" destOrd="0" presId="urn:microsoft.com/office/officeart/2005/8/layout/hProcess9"/>
    <dgm:cxn modelId="{8BBA5729-D843-482F-BA8C-7332B40A36EE}" type="presParOf" srcId="{931845CC-2504-4E8D-AACF-2838A9E44894}" destId="{895C6BE9-8DEA-42FE-B177-DC98E02DB04D}" srcOrd="1" destOrd="0" presId="urn:microsoft.com/office/officeart/2005/8/layout/hProcess9"/>
    <dgm:cxn modelId="{97875D80-9DFC-44B8-8553-18CB30D8768F}" type="presParOf" srcId="{895C6BE9-8DEA-42FE-B177-DC98E02DB04D}" destId="{42B106F8-3AFE-4B92-B9E7-37975FFB3664}" srcOrd="0" destOrd="0" presId="urn:microsoft.com/office/officeart/2005/8/layout/hProcess9"/>
    <dgm:cxn modelId="{49B51CF5-2490-4246-8805-6D33D9051466}" type="presParOf" srcId="{895C6BE9-8DEA-42FE-B177-DC98E02DB04D}" destId="{9D3ECB7B-769C-4424-8067-3789FF27B07D}" srcOrd="1" destOrd="0" presId="urn:microsoft.com/office/officeart/2005/8/layout/hProcess9"/>
    <dgm:cxn modelId="{55571614-4918-4B52-865B-DD8A120AC5AD}" type="presParOf" srcId="{895C6BE9-8DEA-42FE-B177-DC98E02DB04D}" destId="{9CA65A15-5E07-4E5D-960C-4F0C435F1DEC}"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A7B91B-5055-4ACB-A0F6-18D9B3A1B231}">
      <dsp:nvSpPr>
        <dsp:cNvPr id="0" name=""/>
        <dsp:cNvSpPr/>
      </dsp:nvSpPr>
      <dsp:spPr>
        <a:xfrm>
          <a:off x="0" y="10335"/>
          <a:ext cx="8559552" cy="505440"/>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b="1" kern="1200" noProof="0" dirty="0" smtClean="0">
              <a:solidFill>
                <a:schemeClr val="tx1"/>
              </a:solidFill>
            </a:rPr>
            <a:t>Written and spoken words (especially newspapers) </a:t>
          </a:r>
          <a:endParaRPr lang="en-US" sz="1400" b="1" kern="1200" noProof="0" dirty="0">
            <a:solidFill>
              <a:schemeClr val="tx1"/>
            </a:solidFill>
          </a:endParaRPr>
        </a:p>
      </dsp:txBody>
      <dsp:txXfrm>
        <a:off x="24674" y="35009"/>
        <a:ext cx="8510204" cy="456092"/>
      </dsp:txXfrm>
    </dsp:sp>
    <dsp:sp modelId="{D4171CB1-638E-44EE-B155-A7408551CBF5}">
      <dsp:nvSpPr>
        <dsp:cNvPr id="0" name=""/>
        <dsp:cNvSpPr/>
      </dsp:nvSpPr>
      <dsp:spPr>
        <a:xfrm>
          <a:off x="0" y="593535"/>
          <a:ext cx="8559552" cy="505440"/>
        </a:xfrm>
        <a:prstGeom prst="roundRect">
          <a:avLst/>
        </a:prstGeom>
        <a:gradFill rotWithShape="0">
          <a:gsLst>
            <a:gs pos="0">
              <a:schemeClr val="accent2">
                <a:hueOff val="375293"/>
                <a:satOff val="0"/>
                <a:lumOff val="6106"/>
                <a:alphaOff val="0"/>
                <a:shade val="51000"/>
                <a:satMod val="130000"/>
              </a:schemeClr>
            </a:gs>
            <a:gs pos="80000">
              <a:schemeClr val="accent2">
                <a:hueOff val="375293"/>
                <a:satOff val="0"/>
                <a:lumOff val="6106"/>
                <a:alphaOff val="0"/>
                <a:shade val="93000"/>
                <a:satMod val="130000"/>
              </a:schemeClr>
            </a:gs>
            <a:gs pos="100000">
              <a:schemeClr val="accent2">
                <a:hueOff val="375293"/>
                <a:satOff val="0"/>
                <a:lumOff val="610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b="1" kern="1200" noProof="0" dirty="0" smtClean="0">
              <a:solidFill>
                <a:schemeClr val="tx1"/>
              </a:solidFill>
            </a:rPr>
            <a:t>Television and radio broadcasting</a:t>
          </a:r>
          <a:endParaRPr lang="en-US" sz="1400" b="1" kern="1200" noProof="0" dirty="0">
            <a:solidFill>
              <a:schemeClr val="tx1"/>
            </a:solidFill>
          </a:endParaRPr>
        </a:p>
      </dsp:txBody>
      <dsp:txXfrm>
        <a:off x="24674" y="618209"/>
        <a:ext cx="8510204" cy="456092"/>
      </dsp:txXfrm>
    </dsp:sp>
    <dsp:sp modelId="{6377688C-3887-46A2-B34A-AABCC45F1C03}">
      <dsp:nvSpPr>
        <dsp:cNvPr id="0" name=""/>
        <dsp:cNvSpPr/>
      </dsp:nvSpPr>
      <dsp:spPr>
        <a:xfrm>
          <a:off x="0" y="1176735"/>
          <a:ext cx="8559552" cy="505440"/>
        </a:xfrm>
        <a:prstGeom prst="roundRect">
          <a:avLst/>
        </a:prstGeom>
        <a:gradFill rotWithShape="0">
          <a:gsLst>
            <a:gs pos="0">
              <a:schemeClr val="accent2">
                <a:hueOff val="750585"/>
                <a:satOff val="0"/>
                <a:lumOff val="12213"/>
                <a:alphaOff val="0"/>
                <a:shade val="51000"/>
                <a:satMod val="130000"/>
              </a:schemeClr>
            </a:gs>
            <a:gs pos="80000">
              <a:schemeClr val="accent2">
                <a:hueOff val="750585"/>
                <a:satOff val="0"/>
                <a:lumOff val="12213"/>
                <a:alphaOff val="0"/>
                <a:shade val="93000"/>
                <a:satMod val="130000"/>
              </a:schemeClr>
            </a:gs>
            <a:gs pos="100000">
              <a:schemeClr val="accent2">
                <a:hueOff val="750585"/>
                <a:satOff val="0"/>
                <a:lumOff val="1221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b="1" kern="1200" noProof="0" dirty="0" smtClean="0">
              <a:solidFill>
                <a:schemeClr val="tx1"/>
              </a:solidFill>
            </a:rPr>
            <a:t>Cinematography</a:t>
          </a:r>
          <a:endParaRPr lang="en-US" sz="1400" b="1" kern="1200" noProof="0" dirty="0">
            <a:solidFill>
              <a:schemeClr val="tx1"/>
            </a:solidFill>
          </a:endParaRPr>
        </a:p>
      </dsp:txBody>
      <dsp:txXfrm>
        <a:off x="24674" y="1201409"/>
        <a:ext cx="8510204" cy="456092"/>
      </dsp:txXfrm>
    </dsp:sp>
    <dsp:sp modelId="{711810E9-2E33-4D3C-BC34-3DDE37D4A0AF}">
      <dsp:nvSpPr>
        <dsp:cNvPr id="0" name=""/>
        <dsp:cNvSpPr/>
      </dsp:nvSpPr>
      <dsp:spPr>
        <a:xfrm>
          <a:off x="0" y="1759936"/>
          <a:ext cx="8559552" cy="505440"/>
        </a:xfrm>
        <a:prstGeom prst="roundRect">
          <a:avLst/>
        </a:prstGeom>
        <a:gradFill rotWithShape="0">
          <a:gsLst>
            <a:gs pos="0">
              <a:schemeClr val="accent2">
                <a:hueOff val="1125878"/>
                <a:satOff val="0"/>
                <a:lumOff val="18319"/>
                <a:alphaOff val="0"/>
                <a:shade val="51000"/>
                <a:satMod val="130000"/>
              </a:schemeClr>
            </a:gs>
            <a:gs pos="80000">
              <a:schemeClr val="accent2">
                <a:hueOff val="1125878"/>
                <a:satOff val="0"/>
                <a:lumOff val="18319"/>
                <a:alphaOff val="0"/>
                <a:shade val="93000"/>
                <a:satMod val="130000"/>
              </a:schemeClr>
            </a:gs>
            <a:gs pos="100000">
              <a:schemeClr val="accent2">
                <a:hueOff val="1125878"/>
                <a:satOff val="0"/>
                <a:lumOff val="1831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b="1" kern="1200" noProof="0" dirty="0" smtClean="0">
              <a:solidFill>
                <a:schemeClr val="tx1"/>
              </a:solidFill>
            </a:rPr>
            <a:t>Video records</a:t>
          </a:r>
          <a:endParaRPr lang="en-US" sz="1400" b="1" kern="1200" noProof="0" dirty="0">
            <a:solidFill>
              <a:schemeClr val="tx1"/>
            </a:solidFill>
          </a:endParaRPr>
        </a:p>
      </dsp:txBody>
      <dsp:txXfrm>
        <a:off x="24674" y="1784610"/>
        <a:ext cx="8510204" cy="456092"/>
      </dsp:txXfrm>
    </dsp:sp>
    <dsp:sp modelId="{E2E8E279-D30C-4DEE-A860-75F479A1D98C}">
      <dsp:nvSpPr>
        <dsp:cNvPr id="0" name=""/>
        <dsp:cNvSpPr/>
      </dsp:nvSpPr>
      <dsp:spPr>
        <a:xfrm>
          <a:off x="0" y="2343136"/>
          <a:ext cx="8559552" cy="505440"/>
        </a:xfrm>
        <a:prstGeom prst="roundRect">
          <a:avLst/>
        </a:prstGeom>
        <a:gradFill rotWithShape="0">
          <a:gsLst>
            <a:gs pos="0">
              <a:schemeClr val="accent2">
                <a:hueOff val="1501171"/>
                <a:satOff val="0"/>
                <a:lumOff val="24426"/>
                <a:alphaOff val="0"/>
                <a:shade val="51000"/>
                <a:satMod val="130000"/>
              </a:schemeClr>
            </a:gs>
            <a:gs pos="80000">
              <a:schemeClr val="accent2">
                <a:hueOff val="1501171"/>
                <a:satOff val="0"/>
                <a:lumOff val="24426"/>
                <a:alphaOff val="0"/>
                <a:shade val="93000"/>
                <a:satMod val="130000"/>
              </a:schemeClr>
            </a:gs>
            <a:gs pos="100000">
              <a:schemeClr val="accent2">
                <a:hueOff val="1501171"/>
                <a:satOff val="0"/>
                <a:lumOff val="2442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b="1" kern="1200" noProof="0" dirty="0" smtClean="0">
              <a:solidFill>
                <a:schemeClr val="tx1"/>
              </a:solidFill>
            </a:rPr>
            <a:t>Paintings</a:t>
          </a:r>
          <a:endParaRPr lang="en-US" sz="1400" b="1" kern="1200" noProof="0" dirty="0">
            <a:solidFill>
              <a:schemeClr val="tx1"/>
            </a:solidFill>
          </a:endParaRPr>
        </a:p>
      </dsp:txBody>
      <dsp:txXfrm>
        <a:off x="24674" y="2367810"/>
        <a:ext cx="8510204" cy="456092"/>
      </dsp:txXfrm>
    </dsp:sp>
    <dsp:sp modelId="{4F15EFA9-C72F-42CE-8AEB-571C3FA7203C}">
      <dsp:nvSpPr>
        <dsp:cNvPr id="0" name=""/>
        <dsp:cNvSpPr/>
      </dsp:nvSpPr>
      <dsp:spPr>
        <a:xfrm>
          <a:off x="0" y="2926336"/>
          <a:ext cx="8559552" cy="505440"/>
        </a:xfrm>
        <a:prstGeom prst="roundRect">
          <a:avLst/>
        </a:prstGeom>
        <a:gradFill rotWithShape="0">
          <a:gsLst>
            <a:gs pos="0">
              <a:schemeClr val="accent2">
                <a:hueOff val="1876464"/>
                <a:satOff val="0"/>
                <a:lumOff val="30532"/>
                <a:alphaOff val="0"/>
                <a:shade val="51000"/>
                <a:satMod val="130000"/>
              </a:schemeClr>
            </a:gs>
            <a:gs pos="80000">
              <a:schemeClr val="accent2">
                <a:hueOff val="1876464"/>
                <a:satOff val="0"/>
                <a:lumOff val="30532"/>
                <a:alphaOff val="0"/>
                <a:shade val="93000"/>
                <a:satMod val="130000"/>
              </a:schemeClr>
            </a:gs>
            <a:gs pos="100000">
              <a:schemeClr val="accent2">
                <a:hueOff val="1876464"/>
                <a:satOff val="0"/>
                <a:lumOff val="3053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b="1" kern="1200" noProof="0" dirty="0" smtClean="0">
              <a:solidFill>
                <a:schemeClr val="tx1"/>
              </a:solidFill>
            </a:rPr>
            <a:t>Clothes</a:t>
          </a:r>
          <a:endParaRPr lang="en-US" sz="1400" b="1" kern="1200" noProof="0" dirty="0">
            <a:solidFill>
              <a:schemeClr val="tx1"/>
            </a:solidFill>
          </a:endParaRPr>
        </a:p>
      </dsp:txBody>
      <dsp:txXfrm>
        <a:off x="24674" y="2951010"/>
        <a:ext cx="8510204" cy="456092"/>
      </dsp:txXfrm>
    </dsp:sp>
    <dsp:sp modelId="{5AFB0F68-4BA3-42D2-ACD9-10840D3F4238}">
      <dsp:nvSpPr>
        <dsp:cNvPr id="0" name=""/>
        <dsp:cNvSpPr/>
      </dsp:nvSpPr>
      <dsp:spPr>
        <a:xfrm>
          <a:off x="0" y="3509536"/>
          <a:ext cx="8559552" cy="505440"/>
        </a:xfrm>
        <a:prstGeom prst="roundRect">
          <a:avLst/>
        </a:prstGeom>
        <a:gradFill rotWithShape="0">
          <a:gsLst>
            <a:gs pos="0">
              <a:schemeClr val="accent2">
                <a:hueOff val="2251756"/>
                <a:satOff val="0"/>
                <a:lumOff val="36639"/>
                <a:alphaOff val="0"/>
                <a:shade val="51000"/>
                <a:satMod val="130000"/>
              </a:schemeClr>
            </a:gs>
            <a:gs pos="80000">
              <a:schemeClr val="accent2">
                <a:hueOff val="2251756"/>
                <a:satOff val="0"/>
                <a:lumOff val="36639"/>
                <a:alphaOff val="0"/>
                <a:shade val="93000"/>
                <a:satMod val="130000"/>
              </a:schemeClr>
            </a:gs>
            <a:gs pos="100000">
              <a:schemeClr val="accent2">
                <a:hueOff val="2251756"/>
                <a:satOff val="0"/>
                <a:lumOff val="3663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1" kern="1200" noProof="0" dirty="0" smtClean="0">
              <a:solidFill>
                <a:schemeClr val="tx1"/>
              </a:solidFill>
            </a:rPr>
            <a:t>Other symbols (peace symbol)</a:t>
          </a:r>
          <a:endParaRPr lang="en-US" sz="1600" b="1" kern="1200" noProof="0" dirty="0">
            <a:solidFill>
              <a:schemeClr val="tx1"/>
            </a:solidFill>
          </a:endParaRPr>
        </a:p>
      </dsp:txBody>
      <dsp:txXfrm>
        <a:off x="24674" y="3534210"/>
        <a:ext cx="8510204" cy="456092"/>
      </dsp:txXfrm>
    </dsp:sp>
    <dsp:sp modelId="{BB9FA35E-A854-432F-9077-6D676CE3AE4E}">
      <dsp:nvSpPr>
        <dsp:cNvPr id="0" name=""/>
        <dsp:cNvSpPr/>
      </dsp:nvSpPr>
      <dsp:spPr>
        <a:xfrm>
          <a:off x="0" y="4092736"/>
          <a:ext cx="8559552" cy="505440"/>
        </a:xfrm>
        <a:prstGeom prst="roundRect">
          <a:avLst/>
        </a:prstGeom>
        <a:gradFill rotWithShape="0">
          <a:gsLst>
            <a:gs pos="0">
              <a:schemeClr val="accent2">
                <a:hueOff val="2627049"/>
                <a:satOff val="0"/>
                <a:lumOff val="42745"/>
                <a:alphaOff val="0"/>
                <a:shade val="51000"/>
                <a:satMod val="130000"/>
              </a:schemeClr>
            </a:gs>
            <a:gs pos="80000">
              <a:schemeClr val="accent2">
                <a:hueOff val="2627049"/>
                <a:satOff val="0"/>
                <a:lumOff val="42745"/>
                <a:alphaOff val="0"/>
                <a:shade val="93000"/>
                <a:satMod val="130000"/>
              </a:schemeClr>
            </a:gs>
            <a:gs pos="100000">
              <a:schemeClr val="accent2">
                <a:hueOff val="2627049"/>
                <a:satOff val="0"/>
                <a:lumOff val="4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b="1" kern="1200" noProof="0" dirty="0" smtClean="0">
              <a:solidFill>
                <a:schemeClr val="tx1"/>
              </a:solidFill>
            </a:rPr>
            <a:t>Non-verbal acts of protest</a:t>
          </a:r>
          <a:endParaRPr lang="en-US" sz="1400" b="1" kern="1200" noProof="0" dirty="0">
            <a:solidFill>
              <a:schemeClr val="tx1"/>
            </a:solidFill>
          </a:endParaRPr>
        </a:p>
      </dsp:txBody>
      <dsp:txXfrm>
        <a:off x="24674" y="4117410"/>
        <a:ext cx="8510204" cy="4560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3F1639-2B26-4AB5-8667-E206290FC1B7}">
      <dsp:nvSpPr>
        <dsp:cNvPr id="0" name=""/>
        <dsp:cNvSpPr/>
      </dsp:nvSpPr>
      <dsp:spPr>
        <a:xfrm>
          <a:off x="144007" y="0"/>
          <a:ext cx="6955111" cy="443170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B106F8-3AFE-4B92-B9E7-37975FFB3664}">
      <dsp:nvSpPr>
        <dsp:cNvPr id="0" name=""/>
        <dsp:cNvSpPr/>
      </dsp:nvSpPr>
      <dsp:spPr>
        <a:xfrm>
          <a:off x="99" y="1329511"/>
          <a:ext cx="3991358" cy="177268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cs-CZ" sz="1500" b="1" i="1" kern="1200" dirty="0" err="1" smtClean="0"/>
            <a:t>Schenck</a:t>
          </a:r>
          <a:r>
            <a:rPr lang="cs-CZ" sz="1500" b="1" i="1" kern="1200" dirty="0" smtClean="0"/>
            <a:t> v. </a:t>
          </a:r>
          <a:r>
            <a:rPr lang="cs-CZ" sz="1500" b="1" i="1" kern="1200" dirty="0" err="1" smtClean="0"/>
            <a:t>United</a:t>
          </a:r>
          <a:r>
            <a:rPr lang="cs-CZ" sz="1500" b="1" i="1" kern="1200" dirty="0" smtClean="0"/>
            <a:t> </a:t>
          </a:r>
          <a:r>
            <a:rPr lang="cs-CZ" sz="1500" b="1" i="1" kern="1200" dirty="0" err="1" smtClean="0"/>
            <a:t>States</a:t>
          </a:r>
          <a:r>
            <a:rPr lang="cs-CZ" sz="1500" b="1" kern="1200" dirty="0" smtClean="0"/>
            <a:t> 249 U.S. 47 (1919)</a:t>
          </a:r>
          <a:endParaRPr lang="cs-CZ" sz="1500" kern="1200" dirty="0"/>
        </a:p>
        <a:p>
          <a:pPr marL="114300" lvl="1" indent="-114300" algn="l" defTabSz="533400" rtl="0">
            <a:lnSpc>
              <a:spcPct val="90000"/>
            </a:lnSpc>
            <a:spcBef>
              <a:spcPct val="0"/>
            </a:spcBef>
            <a:spcAft>
              <a:spcPct val="15000"/>
            </a:spcAft>
            <a:buChar char="••"/>
          </a:pPr>
          <a:r>
            <a:rPr lang="cs-CZ" sz="1200" i="1" kern="1200" dirty="0" smtClean="0"/>
            <a:t>„</a:t>
          </a:r>
          <a:r>
            <a:rPr lang="en-US" sz="1200" kern="1200" dirty="0" smtClean="0"/>
            <a:t>The question in every case is whether the words used are used in such circumstances and are of such a nature as to create a clear and present danger that they will bring about the substantive evils that Congress has a right to prevent. It is a question of proximity and degree</a:t>
          </a:r>
          <a:r>
            <a:rPr lang="cs-CZ" sz="1200" kern="1200" dirty="0" smtClean="0"/>
            <a:t>.“ </a:t>
          </a:r>
          <a:endParaRPr lang="cs-CZ" sz="1200" kern="1200" dirty="0"/>
        </a:p>
      </dsp:txBody>
      <dsp:txXfrm>
        <a:off x="86634" y="1416046"/>
        <a:ext cx="3818288" cy="1599612"/>
      </dsp:txXfrm>
    </dsp:sp>
    <dsp:sp modelId="{9CA65A15-5E07-4E5D-960C-4F0C435F1DEC}">
      <dsp:nvSpPr>
        <dsp:cNvPr id="0" name=""/>
        <dsp:cNvSpPr/>
      </dsp:nvSpPr>
      <dsp:spPr>
        <a:xfrm>
          <a:off x="4191025" y="1329511"/>
          <a:ext cx="3991358" cy="177268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cs-CZ" sz="1500" b="1" i="1" kern="1200" dirty="0" smtClean="0"/>
            <a:t>Brandenburg v. Ohio</a:t>
          </a:r>
          <a:r>
            <a:rPr lang="cs-CZ" sz="1500" b="1" kern="1200" dirty="0" smtClean="0"/>
            <a:t> 395 U.S. 444 (1969)</a:t>
          </a:r>
          <a:endParaRPr lang="cs-CZ" sz="1500" kern="1200" dirty="0"/>
        </a:p>
        <a:p>
          <a:pPr marL="114300" lvl="1" indent="-114300" algn="l" defTabSz="533400" rtl="0">
            <a:lnSpc>
              <a:spcPct val="90000"/>
            </a:lnSpc>
            <a:spcBef>
              <a:spcPct val="0"/>
            </a:spcBef>
            <a:spcAft>
              <a:spcPct val="15000"/>
            </a:spcAft>
            <a:buChar char="••"/>
          </a:pPr>
          <a:r>
            <a:rPr lang="cs-CZ" sz="1200" i="1" kern="1200" dirty="0" smtClean="0"/>
            <a:t>„</a:t>
          </a:r>
          <a:r>
            <a:rPr lang="en-US" sz="1200" i="1" kern="1200" dirty="0" smtClean="0"/>
            <a:t>[T]he constitutional guarantees of free speech and free press do not permit a State to forbid or proscribe advocacy of the use of force or of law violation except where such advocacy is directed to inciting or producing imminent lawless action and is likely to incite or produce such action.</a:t>
          </a:r>
          <a:r>
            <a:rPr lang="cs-CZ" sz="1200" i="1" kern="1200" dirty="0" smtClean="0"/>
            <a:t>“</a:t>
          </a:r>
          <a:endParaRPr lang="cs-CZ" sz="1200" kern="1200" dirty="0"/>
        </a:p>
        <a:p>
          <a:pPr marL="114300" lvl="1" indent="-114300" algn="l" defTabSz="533400" rtl="0">
            <a:lnSpc>
              <a:spcPct val="90000"/>
            </a:lnSpc>
            <a:spcBef>
              <a:spcPct val="0"/>
            </a:spcBef>
            <a:spcAft>
              <a:spcPct val="15000"/>
            </a:spcAft>
            <a:buChar char="••"/>
          </a:pPr>
          <a:r>
            <a:rPr lang="cs-CZ" sz="1200" kern="1200" dirty="0" err="1" smtClean="0"/>
            <a:t>Important</a:t>
          </a:r>
          <a:r>
            <a:rPr lang="cs-CZ" sz="1200" kern="1200" dirty="0" smtClean="0"/>
            <a:t> </a:t>
          </a:r>
          <a:r>
            <a:rPr lang="cs-CZ" sz="1200" kern="1200" dirty="0" err="1" smtClean="0"/>
            <a:t>is</a:t>
          </a:r>
          <a:r>
            <a:rPr lang="cs-CZ" sz="1200" kern="1200" dirty="0" smtClean="0"/>
            <a:t> the </a:t>
          </a:r>
          <a:r>
            <a:rPr lang="cs-CZ" sz="1200" kern="1200" dirty="0" err="1" smtClean="0"/>
            <a:t>content</a:t>
          </a:r>
          <a:r>
            <a:rPr lang="cs-CZ" sz="1200" kern="1200" dirty="0" smtClean="0"/>
            <a:t>.</a:t>
          </a:r>
          <a:endParaRPr lang="cs-CZ" sz="1200" kern="1200" dirty="0"/>
        </a:p>
      </dsp:txBody>
      <dsp:txXfrm>
        <a:off x="4277560" y="1416046"/>
        <a:ext cx="3818288" cy="159961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cs typeface="+mn-cs"/>
              </a:defRPr>
            </a:lvl1pPr>
          </a:lstStyle>
          <a:p>
            <a:pPr>
              <a:defRPr/>
            </a:pPr>
            <a:endParaRPr lang="cs-CZ"/>
          </a:p>
        </p:txBody>
      </p:sp>
      <p:sp>
        <p:nvSpPr>
          <p:cNvPr id="238595" name="Rectangle 3"/>
          <p:cNvSpPr>
            <a:spLocks noGrp="1" noChangeArrowheads="1"/>
          </p:cNvSpPr>
          <p:nvPr>
            <p:ph type="dt" sz="quarter"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cs-CZ"/>
          </a:p>
        </p:txBody>
      </p:sp>
      <p:sp>
        <p:nvSpPr>
          <p:cNvPr id="238596" name="Rectangle 4"/>
          <p:cNvSpPr>
            <a:spLocks noGrp="1" noChangeArrowheads="1"/>
          </p:cNvSpPr>
          <p:nvPr>
            <p:ph type="ftr" sz="quarter" idx="2"/>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cs typeface="+mn-cs"/>
              </a:defRPr>
            </a:lvl1pPr>
          </a:lstStyle>
          <a:p>
            <a:pPr>
              <a:defRPr/>
            </a:pPr>
            <a:endParaRPr lang="cs-CZ"/>
          </a:p>
        </p:txBody>
      </p:sp>
      <p:sp>
        <p:nvSpPr>
          <p:cNvPr id="238597" name="Rectangle 5"/>
          <p:cNvSpPr>
            <a:spLocks noGrp="1" noChangeArrowheads="1"/>
          </p:cNvSpPr>
          <p:nvPr>
            <p:ph type="sldNum" sz="quarter" idx="3"/>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40FF9175-6CCA-4B42-A354-362BDDCAB419}" type="slidenum">
              <a:rPr lang="cs-CZ"/>
              <a:pPr>
                <a:defRPr/>
              </a:pPr>
              <a:t>‹#›</a:t>
            </a:fld>
            <a:endParaRPr lang="cs-CZ"/>
          </a:p>
        </p:txBody>
      </p:sp>
    </p:spTree>
    <p:extLst>
      <p:ext uri="{BB962C8B-B14F-4D97-AF65-F5344CB8AC3E}">
        <p14:creationId xmlns:p14="http://schemas.microsoft.com/office/powerpoint/2010/main" val="11668486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cs typeface="+mn-cs"/>
              </a:defRPr>
            </a:lvl1pPr>
          </a:lstStyle>
          <a:p>
            <a:pPr>
              <a:defRPr/>
            </a:pPr>
            <a:endParaRPr lang="cs-CZ"/>
          </a:p>
        </p:txBody>
      </p:sp>
      <p:sp>
        <p:nvSpPr>
          <p:cNvPr id="334851"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cs-CZ"/>
          </a:p>
        </p:txBody>
      </p:sp>
      <p:sp>
        <p:nvSpPr>
          <p:cNvPr id="2048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4853"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334854"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cs typeface="+mn-cs"/>
              </a:defRPr>
            </a:lvl1pPr>
          </a:lstStyle>
          <a:p>
            <a:pPr>
              <a:defRPr/>
            </a:pPr>
            <a:endParaRPr lang="cs-CZ"/>
          </a:p>
        </p:txBody>
      </p:sp>
      <p:sp>
        <p:nvSpPr>
          <p:cNvPr id="334855"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8F33D39C-9F65-4EEB-861B-4990EDADF801}" type="slidenum">
              <a:rPr lang="cs-CZ"/>
              <a:pPr>
                <a:defRPr/>
              </a:pPr>
              <a:t>‹#›</a:t>
            </a:fld>
            <a:endParaRPr lang="cs-CZ"/>
          </a:p>
        </p:txBody>
      </p:sp>
    </p:spTree>
    <p:extLst>
      <p:ext uri="{BB962C8B-B14F-4D97-AF65-F5344CB8AC3E}">
        <p14:creationId xmlns:p14="http://schemas.microsoft.com/office/powerpoint/2010/main" val="2059454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p:txBody>
          <a:bodyPr/>
          <a:lstStyle/>
          <a:p>
            <a:pPr>
              <a:defRPr/>
            </a:pPr>
            <a:fld id="{EA62ADB9-035A-4FF3-92EA-FF4DA281D076}" type="slidenum">
              <a:rPr lang="cs-CZ" smtClean="0"/>
              <a:pPr>
                <a:defRPr/>
              </a:pPr>
              <a:t>2</a:t>
            </a:fld>
            <a:endParaRPr lang="cs-CZ"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4"/>
          <p:cNvSpPr>
            <a:spLocks noChangeArrowheads="1"/>
          </p:cNvSpPr>
          <p:nvPr/>
        </p:nvSpPr>
        <p:spPr bwMode="auto">
          <a:xfrm>
            <a:off x="0" y="-6350"/>
            <a:ext cx="9144000" cy="2536825"/>
          </a:xfrm>
          <a:prstGeom prst="rect">
            <a:avLst/>
          </a:prstGeom>
          <a:solidFill>
            <a:srgbClr val="DFE1E2"/>
          </a:solidFill>
          <a:ln w="9525">
            <a:noFill/>
            <a:miter lim="800000"/>
            <a:headEnd/>
            <a:tailEnd/>
          </a:ln>
          <a:effectLst/>
        </p:spPr>
        <p:txBody>
          <a:bodyPr wrap="none" anchor="ctr"/>
          <a:lstStyle/>
          <a:p>
            <a:pPr algn="r">
              <a:defRPr/>
            </a:pPr>
            <a:endParaRPr lang="cs-CZ">
              <a:cs typeface="+mn-cs"/>
            </a:endParaRPr>
          </a:p>
        </p:txBody>
      </p:sp>
      <p:pic>
        <p:nvPicPr>
          <p:cNvPr id="5" name="Picture 21" descr="pruh+znak_PF_13_gray5+fialovy_RGB"/>
          <p:cNvPicPr>
            <a:picLocks noChangeAspect="1" noChangeArrowheads="1"/>
          </p:cNvPicPr>
          <p:nvPr/>
        </p:nvPicPr>
        <p:blipFill>
          <a:blip r:embed="rId2">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6"/>
          <p:cNvSpPr>
            <a:spLocks noChangeArrowheads="1"/>
          </p:cNvSpPr>
          <p:nvPr/>
        </p:nvSpPr>
        <p:spPr bwMode="auto">
          <a:xfrm>
            <a:off x="6391275" y="2457450"/>
            <a:ext cx="2752725" cy="115888"/>
          </a:xfrm>
          <a:prstGeom prst="rect">
            <a:avLst/>
          </a:prstGeom>
          <a:solidFill>
            <a:srgbClr val="80379B"/>
          </a:solidFill>
          <a:ln w="9525">
            <a:noFill/>
            <a:miter lim="800000"/>
            <a:headEnd/>
            <a:tailEnd/>
          </a:ln>
          <a:effectLst/>
        </p:spPr>
        <p:txBody>
          <a:bodyPr wrap="none" anchor="ctr"/>
          <a:lstStyle/>
          <a:p>
            <a:pPr algn="r">
              <a:defRPr/>
            </a:pPr>
            <a:endParaRPr lang="cs-CZ">
              <a:cs typeface="+mn-cs"/>
            </a:endParaRPr>
          </a:p>
        </p:txBody>
      </p:sp>
      <p:pic>
        <p:nvPicPr>
          <p:cNvPr id="7" name="Picture 27" descr="PF_PPT_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5100" y="431800"/>
            <a:ext cx="5387975"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1908" name="Rectangle 4"/>
          <p:cNvSpPr>
            <a:spLocks noGrp="1" noChangeArrowheads="1"/>
          </p:cNvSpPr>
          <p:nvPr>
            <p:ph type="ctrTitle"/>
          </p:nvPr>
        </p:nvSpPr>
        <p:spPr>
          <a:xfrm>
            <a:off x="2705100" y="3860800"/>
            <a:ext cx="5969000" cy="2376488"/>
          </a:xfrm>
        </p:spPr>
        <p:txBody>
          <a:bodyPr bIns="1080000"/>
          <a:lstStyle>
            <a:lvl1pPr>
              <a:defRPr sz="4600"/>
            </a:lvl1pPr>
          </a:lstStyle>
          <a:p>
            <a:r>
              <a:rPr lang="cs-CZ"/>
              <a:t>Klepnutím lze upravit styl </a:t>
            </a:r>
            <a:br>
              <a:rPr lang="cs-CZ"/>
            </a:br>
            <a:r>
              <a:rPr lang="cs-CZ"/>
              <a:t>předlohy nadpisů.</a:t>
            </a:r>
          </a:p>
        </p:txBody>
      </p:sp>
      <p:sp>
        <p:nvSpPr>
          <p:cNvPr id="251909" name="Rectangle 5"/>
          <p:cNvSpPr>
            <a:spLocks noGrp="1" noChangeArrowheads="1"/>
          </p:cNvSpPr>
          <p:nvPr>
            <p:ph type="subTitle" idx="1"/>
          </p:nvPr>
        </p:nvSpPr>
        <p:spPr>
          <a:xfrm>
            <a:off x="2705100" y="3141663"/>
            <a:ext cx="5969000" cy="647700"/>
          </a:xfrm>
        </p:spPr>
        <p:txBody>
          <a:bodyPr/>
          <a:lstStyle>
            <a:lvl1pPr marL="0" indent="0">
              <a:buFont typeface="Wingdings" pitchFamily="2" charset="2"/>
              <a:buNone/>
              <a:defRPr>
                <a:solidFill>
                  <a:srgbClr val="68676C"/>
                </a:solidFill>
              </a:defRPr>
            </a:lvl1pPr>
          </a:lstStyle>
          <a:p>
            <a:r>
              <a:rPr lang="cs-CZ"/>
              <a:t>Klepnutím lze upravit styl předlohy podnadpisů.</a:t>
            </a:r>
          </a:p>
        </p:txBody>
      </p:sp>
      <p:sp>
        <p:nvSpPr>
          <p:cNvPr id="8" name="Rectangle 6"/>
          <p:cNvSpPr>
            <a:spLocks noGrp="1" noChangeArrowheads="1"/>
          </p:cNvSpPr>
          <p:nvPr>
            <p:ph type="ftr" sz="quarter" idx="10"/>
          </p:nvPr>
        </p:nvSpPr>
        <p:spPr>
          <a:xfrm>
            <a:off x="2705100" y="6442075"/>
            <a:ext cx="4960938" cy="279400"/>
          </a:xfrm>
        </p:spPr>
        <p:txBody>
          <a:bodyPr/>
          <a:lstStyle>
            <a:lvl1pPr>
              <a:defRPr/>
            </a:lvl1pPr>
          </a:lstStyle>
          <a:p>
            <a:pPr>
              <a:defRPr/>
            </a:pPr>
            <a:r>
              <a:rPr lang="cs-CZ"/>
              <a:t>Zápatí prezentace</a:t>
            </a:r>
          </a:p>
        </p:txBody>
      </p:sp>
      <p:sp>
        <p:nvSpPr>
          <p:cNvPr id="9" name="Rectangle 7"/>
          <p:cNvSpPr>
            <a:spLocks noGrp="1" noChangeArrowheads="1"/>
          </p:cNvSpPr>
          <p:nvPr>
            <p:ph type="sldNum" sz="quarter" idx="11"/>
          </p:nvPr>
        </p:nvSpPr>
        <p:spPr>
          <a:xfrm>
            <a:off x="8027988" y="6442075"/>
            <a:ext cx="658812" cy="279400"/>
          </a:xfrm>
        </p:spPr>
        <p:txBody>
          <a:bodyPr/>
          <a:lstStyle>
            <a:lvl1pPr>
              <a:defRPr/>
            </a:lvl1pPr>
          </a:lstStyle>
          <a:p>
            <a:pPr>
              <a:defRPr/>
            </a:pPr>
            <a:fld id="{CF2CB28B-76BD-4FFD-80D9-4DB7069A9E84}" type="slidenum">
              <a:rPr lang="cs-CZ"/>
              <a:pPr>
                <a:defRPr/>
              </a:pPr>
              <a:t>‹#›</a:t>
            </a:fld>
            <a:endParaRPr lang="cs-CZ"/>
          </a:p>
        </p:txBody>
      </p:sp>
    </p:spTree>
    <p:extLst>
      <p:ext uri="{BB962C8B-B14F-4D97-AF65-F5344CB8AC3E}">
        <p14:creationId xmlns:p14="http://schemas.microsoft.com/office/powerpoint/2010/main" val="999069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37FBEE8E-035F-4D19-B764-D94414180D87}" type="slidenum">
              <a:rPr lang="cs-CZ"/>
              <a:pPr>
                <a:defRPr/>
              </a:pPr>
              <a:t>‹#›</a:t>
            </a:fld>
            <a:endParaRPr lang="cs-CZ"/>
          </a:p>
        </p:txBody>
      </p:sp>
    </p:spTree>
    <p:extLst>
      <p:ext uri="{BB962C8B-B14F-4D97-AF65-F5344CB8AC3E}">
        <p14:creationId xmlns:p14="http://schemas.microsoft.com/office/powerpoint/2010/main" val="2574370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D71B593A-E4A7-4F43-9756-70E0A305466D}" type="slidenum">
              <a:rPr lang="cs-CZ"/>
              <a:pPr>
                <a:defRPr/>
              </a:pPr>
              <a:t>‹#›</a:t>
            </a:fld>
            <a:endParaRPr lang="cs-CZ"/>
          </a:p>
        </p:txBody>
      </p:sp>
    </p:spTree>
    <p:extLst>
      <p:ext uri="{BB962C8B-B14F-4D97-AF65-F5344CB8AC3E}">
        <p14:creationId xmlns:p14="http://schemas.microsoft.com/office/powerpoint/2010/main" val="1963089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25579451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4453792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7824945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18360390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27733428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27220550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16589750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2991433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F3D8E4D8-DA1F-401F-8A48-DD0328724E42}" type="slidenum">
              <a:rPr lang="cs-CZ"/>
              <a:pPr>
                <a:defRPr/>
              </a:pPr>
              <a:t>‹#›</a:t>
            </a:fld>
            <a:endParaRPr lang="cs-CZ"/>
          </a:p>
        </p:txBody>
      </p:sp>
    </p:spTree>
    <p:extLst>
      <p:ext uri="{BB962C8B-B14F-4D97-AF65-F5344CB8AC3E}">
        <p14:creationId xmlns:p14="http://schemas.microsoft.com/office/powerpoint/2010/main" val="2402290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16535096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16694690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852988"/>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6019800" cy="4852988"/>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1619874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3E042C76-4626-4B40-9D49-504F0B4381E5}" type="slidenum">
              <a:rPr lang="cs-CZ"/>
              <a:pPr>
                <a:defRPr/>
              </a:pPr>
              <a:t>‹#›</a:t>
            </a:fld>
            <a:endParaRPr lang="cs-CZ"/>
          </a:p>
        </p:txBody>
      </p:sp>
    </p:spTree>
    <p:extLst>
      <p:ext uri="{BB962C8B-B14F-4D97-AF65-F5344CB8AC3E}">
        <p14:creationId xmlns:p14="http://schemas.microsoft.com/office/powerpoint/2010/main" val="907136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6" name="Rectangle 5"/>
          <p:cNvSpPr>
            <a:spLocks noGrp="1" noChangeArrowheads="1"/>
          </p:cNvSpPr>
          <p:nvPr>
            <p:ph type="sldNum" sz="quarter" idx="11"/>
          </p:nvPr>
        </p:nvSpPr>
        <p:spPr>
          <a:ln/>
        </p:spPr>
        <p:txBody>
          <a:bodyPr/>
          <a:lstStyle>
            <a:lvl1pPr>
              <a:defRPr/>
            </a:lvl1pPr>
          </a:lstStyle>
          <a:p>
            <a:pPr>
              <a:defRPr/>
            </a:pPr>
            <a:fld id="{2243D284-A503-4A93-B4DB-AE3E8075B0B5}" type="slidenum">
              <a:rPr lang="cs-CZ"/>
              <a:pPr>
                <a:defRPr/>
              </a:pPr>
              <a:t>‹#›</a:t>
            </a:fld>
            <a:endParaRPr lang="cs-CZ"/>
          </a:p>
        </p:txBody>
      </p:sp>
    </p:spTree>
    <p:extLst>
      <p:ext uri="{BB962C8B-B14F-4D97-AF65-F5344CB8AC3E}">
        <p14:creationId xmlns:p14="http://schemas.microsoft.com/office/powerpoint/2010/main" val="2616799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8" name="Rectangle 5"/>
          <p:cNvSpPr>
            <a:spLocks noGrp="1" noChangeArrowheads="1"/>
          </p:cNvSpPr>
          <p:nvPr>
            <p:ph type="sldNum" sz="quarter" idx="11"/>
          </p:nvPr>
        </p:nvSpPr>
        <p:spPr>
          <a:ln/>
        </p:spPr>
        <p:txBody>
          <a:bodyPr/>
          <a:lstStyle>
            <a:lvl1pPr>
              <a:defRPr/>
            </a:lvl1pPr>
          </a:lstStyle>
          <a:p>
            <a:pPr>
              <a:defRPr/>
            </a:pPr>
            <a:fld id="{BB4D394C-4DB5-49B6-A5F0-9310DB9A8553}" type="slidenum">
              <a:rPr lang="cs-CZ"/>
              <a:pPr>
                <a:defRPr/>
              </a:pPr>
              <a:t>‹#›</a:t>
            </a:fld>
            <a:endParaRPr lang="cs-CZ"/>
          </a:p>
        </p:txBody>
      </p:sp>
    </p:spTree>
    <p:extLst>
      <p:ext uri="{BB962C8B-B14F-4D97-AF65-F5344CB8AC3E}">
        <p14:creationId xmlns:p14="http://schemas.microsoft.com/office/powerpoint/2010/main" val="3605122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4" name="Rectangle 5"/>
          <p:cNvSpPr>
            <a:spLocks noGrp="1" noChangeArrowheads="1"/>
          </p:cNvSpPr>
          <p:nvPr>
            <p:ph type="sldNum" sz="quarter" idx="11"/>
          </p:nvPr>
        </p:nvSpPr>
        <p:spPr>
          <a:ln/>
        </p:spPr>
        <p:txBody>
          <a:bodyPr/>
          <a:lstStyle>
            <a:lvl1pPr>
              <a:defRPr/>
            </a:lvl1pPr>
          </a:lstStyle>
          <a:p>
            <a:pPr>
              <a:defRPr/>
            </a:pPr>
            <a:fld id="{46CDA503-D894-4E70-A034-CC077E412486}" type="slidenum">
              <a:rPr lang="cs-CZ"/>
              <a:pPr>
                <a:defRPr/>
              </a:pPr>
              <a:t>‹#›</a:t>
            </a:fld>
            <a:endParaRPr lang="cs-CZ"/>
          </a:p>
        </p:txBody>
      </p:sp>
    </p:spTree>
    <p:extLst>
      <p:ext uri="{BB962C8B-B14F-4D97-AF65-F5344CB8AC3E}">
        <p14:creationId xmlns:p14="http://schemas.microsoft.com/office/powerpoint/2010/main" val="863639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3" name="Rectangle 5"/>
          <p:cNvSpPr>
            <a:spLocks noGrp="1" noChangeArrowheads="1"/>
          </p:cNvSpPr>
          <p:nvPr>
            <p:ph type="sldNum" sz="quarter" idx="11"/>
          </p:nvPr>
        </p:nvSpPr>
        <p:spPr>
          <a:ln/>
        </p:spPr>
        <p:txBody>
          <a:bodyPr/>
          <a:lstStyle>
            <a:lvl1pPr>
              <a:defRPr/>
            </a:lvl1pPr>
          </a:lstStyle>
          <a:p>
            <a:pPr>
              <a:defRPr/>
            </a:pPr>
            <a:fld id="{90114F14-8A9B-4593-B26D-2294BF7CE0BD}" type="slidenum">
              <a:rPr lang="cs-CZ"/>
              <a:pPr>
                <a:defRPr/>
              </a:pPr>
              <a:t>‹#›</a:t>
            </a:fld>
            <a:endParaRPr lang="cs-CZ"/>
          </a:p>
        </p:txBody>
      </p:sp>
    </p:spTree>
    <p:extLst>
      <p:ext uri="{BB962C8B-B14F-4D97-AF65-F5344CB8AC3E}">
        <p14:creationId xmlns:p14="http://schemas.microsoft.com/office/powerpoint/2010/main" val="2771238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6" name="Rectangle 5"/>
          <p:cNvSpPr>
            <a:spLocks noGrp="1" noChangeArrowheads="1"/>
          </p:cNvSpPr>
          <p:nvPr>
            <p:ph type="sldNum" sz="quarter" idx="11"/>
          </p:nvPr>
        </p:nvSpPr>
        <p:spPr>
          <a:ln/>
        </p:spPr>
        <p:txBody>
          <a:bodyPr/>
          <a:lstStyle>
            <a:lvl1pPr>
              <a:defRPr/>
            </a:lvl1pPr>
          </a:lstStyle>
          <a:p>
            <a:pPr>
              <a:defRPr/>
            </a:pPr>
            <a:fld id="{1D8DD7C1-E969-433D-A3EF-8AB475E9DCCF}" type="slidenum">
              <a:rPr lang="cs-CZ"/>
              <a:pPr>
                <a:defRPr/>
              </a:pPr>
              <a:t>‹#›</a:t>
            </a:fld>
            <a:endParaRPr lang="cs-CZ"/>
          </a:p>
        </p:txBody>
      </p:sp>
    </p:spTree>
    <p:extLst>
      <p:ext uri="{BB962C8B-B14F-4D97-AF65-F5344CB8AC3E}">
        <p14:creationId xmlns:p14="http://schemas.microsoft.com/office/powerpoint/2010/main" val="2640288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6" name="Rectangle 5"/>
          <p:cNvSpPr>
            <a:spLocks noGrp="1" noChangeArrowheads="1"/>
          </p:cNvSpPr>
          <p:nvPr>
            <p:ph type="sldNum" sz="quarter" idx="11"/>
          </p:nvPr>
        </p:nvSpPr>
        <p:spPr>
          <a:ln/>
        </p:spPr>
        <p:txBody>
          <a:bodyPr/>
          <a:lstStyle>
            <a:lvl1pPr>
              <a:defRPr/>
            </a:lvl1pPr>
          </a:lstStyle>
          <a:p>
            <a:pPr>
              <a:defRPr/>
            </a:pPr>
            <a:fld id="{A58512F1-A490-464E-B6A0-2F19EE858309}" type="slidenum">
              <a:rPr lang="cs-CZ"/>
              <a:pPr>
                <a:defRPr/>
              </a:pPr>
              <a:t>‹#›</a:t>
            </a:fld>
            <a:endParaRPr lang="cs-CZ"/>
          </a:p>
        </p:txBody>
      </p:sp>
    </p:spTree>
    <p:extLst>
      <p:ext uri="{BB962C8B-B14F-4D97-AF65-F5344CB8AC3E}">
        <p14:creationId xmlns:p14="http://schemas.microsoft.com/office/powerpoint/2010/main" val="145296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6316" name="Rectangle 12"/>
          <p:cNvSpPr>
            <a:spLocks noChangeArrowheads="1"/>
          </p:cNvSpPr>
          <p:nvPr/>
        </p:nvSpPr>
        <p:spPr bwMode="auto">
          <a:xfrm>
            <a:off x="0" y="-6350"/>
            <a:ext cx="9144000" cy="889000"/>
          </a:xfrm>
          <a:prstGeom prst="rect">
            <a:avLst/>
          </a:prstGeom>
          <a:solidFill>
            <a:srgbClr val="DFE1E2"/>
          </a:solidFill>
          <a:ln w="9525">
            <a:noFill/>
            <a:miter lim="800000"/>
            <a:headEnd/>
            <a:tailEnd/>
          </a:ln>
          <a:effectLst/>
        </p:spPr>
        <p:txBody>
          <a:bodyPr wrap="none" anchor="ctr"/>
          <a:lstStyle/>
          <a:p>
            <a:pPr algn="ctr">
              <a:defRPr/>
            </a:pPr>
            <a:endParaRPr lang="cs-CZ">
              <a:cs typeface="+mn-cs"/>
            </a:endParaRPr>
          </a:p>
        </p:txBody>
      </p:sp>
      <p:sp>
        <p:nvSpPr>
          <p:cNvPr id="1027" name="Rectangle 2"/>
          <p:cNvSpPr>
            <a:spLocks noGrp="1" noChangeArrowheads="1"/>
          </p:cNvSpPr>
          <p:nvPr>
            <p:ph type="title"/>
          </p:nvPr>
        </p:nvSpPr>
        <p:spPr bwMode="auto">
          <a:xfrm>
            <a:off x="914400" y="1125538"/>
            <a:ext cx="77724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 předlohy nadpisů.</a:t>
            </a:r>
          </a:p>
        </p:txBody>
      </p:sp>
      <p:sp>
        <p:nvSpPr>
          <p:cNvPr id="1028" name="Rectangle 3"/>
          <p:cNvSpPr>
            <a:spLocks noGrp="1" noChangeArrowheads="1"/>
          </p:cNvSpPr>
          <p:nvPr>
            <p:ph type="body" idx="1"/>
          </p:nvPr>
        </p:nvSpPr>
        <p:spPr bwMode="auto">
          <a:xfrm>
            <a:off x="900113" y="1773238"/>
            <a:ext cx="7772400" cy="435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6308" name="Rectangle 4"/>
          <p:cNvSpPr>
            <a:spLocks noGrp="1" noChangeArrowheads="1"/>
          </p:cNvSpPr>
          <p:nvPr>
            <p:ph type="ftr" sz="quarter" idx="3"/>
          </p:nvPr>
        </p:nvSpPr>
        <p:spPr bwMode="auto">
          <a:xfrm>
            <a:off x="898525" y="6442075"/>
            <a:ext cx="6837363"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200">
                <a:solidFill>
                  <a:srgbClr val="777777"/>
                </a:solidFill>
                <a:latin typeface="+mn-lt"/>
                <a:cs typeface="+mn-cs"/>
              </a:defRPr>
            </a:lvl1pPr>
          </a:lstStyle>
          <a:p>
            <a:pPr>
              <a:defRPr/>
            </a:pPr>
            <a:r>
              <a:rPr lang="cs-CZ"/>
              <a:t>Zápatí prezentace</a:t>
            </a:r>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200" b="1">
                <a:latin typeface="+mn-lt"/>
                <a:cs typeface="+mn-cs"/>
              </a:defRPr>
            </a:lvl1pPr>
          </a:lstStyle>
          <a:p>
            <a:pPr>
              <a:defRPr/>
            </a:pPr>
            <a:fld id="{82E91F94-5E41-48E9-A8BC-FBDBD7CB7EF6}" type="slidenum">
              <a:rPr lang="cs-CZ"/>
              <a:pPr>
                <a:defRPr/>
              </a:pPr>
              <a:t>‹#›</a:t>
            </a:fld>
            <a:endParaRPr lang="cs-CZ"/>
          </a:p>
        </p:txBody>
      </p:sp>
      <p:sp>
        <p:nvSpPr>
          <p:cNvPr id="226314" name="Text Box 10"/>
          <p:cNvSpPr txBox="1">
            <a:spLocks noChangeArrowheads="1"/>
          </p:cNvSpPr>
          <p:nvPr/>
        </p:nvSpPr>
        <p:spPr bwMode="auto">
          <a:xfrm>
            <a:off x="6588125" y="161925"/>
            <a:ext cx="2160588" cy="212725"/>
          </a:xfrm>
          <a:prstGeom prst="rect">
            <a:avLst/>
          </a:prstGeom>
          <a:noFill/>
          <a:ln w="9525">
            <a:noFill/>
            <a:miter lim="800000"/>
            <a:headEnd/>
            <a:tailEnd/>
          </a:ln>
          <a:effectLst/>
        </p:spPr>
        <p:txBody>
          <a:bodyPr lIns="0" tIns="0" rIns="0" bIns="0">
            <a:spAutoFit/>
          </a:bodyPr>
          <a:lstStyle/>
          <a:p>
            <a:pPr algn="r">
              <a:defRPr/>
            </a:pPr>
            <a:r>
              <a:rPr lang="cs-CZ" sz="1400">
                <a:solidFill>
                  <a:srgbClr val="68676C"/>
                </a:solidFill>
                <a:latin typeface="Trebuchet MS" pitchFamily="34" charset="0"/>
                <a:cs typeface="+mn-cs"/>
              </a:rPr>
              <a:t>www.law.muni.cz</a:t>
            </a:r>
          </a:p>
        </p:txBody>
      </p:sp>
      <p:pic>
        <p:nvPicPr>
          <p:cNvPr id="1032" name="Picture 24" descr="PF_PPT_nahled"/>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15925" y="-6350"/>
            <a:ext cx="2339975"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6329" name="Rectangle 25"/>
          <p:cNvSpPr>
            <a:spLocks noChangeArrowheads="1"/>
          </p:cNvSpPr>
          <p:nvPr/>
        </p:nvSpPr>
        <p:spPr bwMode="auto">
          <a:xfrm>
            <a:off x="6391275" y="819150"/>
            <a:ext cx="2752725" cy="115888"/>
          </a:xfrm>
          <a:prstGeom prst="rect">
            <a:avLst/>
          </a:prstGeom>
          <a:solidFill>
            <a:srgbClr val="80379B"/>
          </a:solidFill>
          <a:ln w="9525">
            <a:noFill/>
            <a:miter lim="800000"/>
            <a:headEnd/>
            <a:tailEnd/>
          </a:ln>
          <a:effectLst/>
        </p:spPr>
        <p:txBody>
          <a:bodyPr wrap="none" anchor="ctr"/>
          <a:lstStyle/>
          <a:p>
            <a:pPr algn="r">
              <a:defRPr/>
            </a:pPr>
            <a:endParaRPr lang="cs-CZ">
              <a:cs typeface="+mn-cs"/>
            </a:endParaRPr>
          </a:p>
        </p:txBody>
      </p:sp>
      <p:pic>
        <p:nvPicPr>
          <p:cNvPr id="1034" name="Picture 28" descr="PF_PPT_en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705100" y="215900"/>
            <a:ext cx="2022475"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44"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iming>
    <p:tnLst>
      <p:par>
        <p:cTn id="1" dur="indefinite" restart="never" nodeType="tmRoot"/>
      </p:par>
    </p:tnLst>
  </p:timing>
  <p:hf hdr="0" dt="0"/>
  <p:txStyles>
    <p:titleStyle>
      <a:lvl1pPr algn="l" rtl="0" eaLnBrk="0" fontAlgn="base" hangingPunct="0">
        <a:spcBef>
          <a:spcPct val="0"/>
        </a:spcBef>
        <a:spcAft>
          <a:spcPct val="0"/>
        </a:spcAft>
        <a:defRPr sz="3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Trebuchet MS" pitchFamily="34" charset="0"/>
        </a:defRPr>
      </a:lvl2pPr>
      <a:lvl3pPr algn="l" rtl="0" eaLnBrk="0" fontAlgn="base" hangingPunct="0">
        <a:spcBef>
          <a:spcPct val="0"/>
        </a:spcBef>
        <a:spcAft>
          <a:spcPct val="0"/>
        </a:spcAft>
        <a:defRPr sz="3200">
          <a:solidFill>
            <a:schemeClr val="tx1"/>
          </a:solidFill>
          <a:latin typeface="Trebuchet MS" pitchFamily="34" charset="0"/>
        </a:defRPr>
      </a:lvl3pPr>
      <a:lvl4pPr algn="l" rtl="0" eaLnBrk="0" fontAlgn="base" hangingPunct="0">
        <a:spcBef>
          <a:spcPct val="0"/>
        </a:spcBef>
        <a:spcAft>
          <a:spcPct val="0"/>
        </a:spcAft>
        <a:defRPr sz="3200">
          <a:solidFill>
            <a:schemeClr val="tx1"/>
          </a:solidFill>
          <a:latin typeface="Trebuchet MS" pitchFamily="34" charset="0"/>
        </a:defRPr>
      </a:lvl4pPr>
      <a:lvl5pPr algn="l" rtl="0" eaLnBrk="0" fontAlgn="base" hangingPunct="0">
        <a:spcBef>
          <a:spcPct val="0"/>
        </a:spcBef>
        <a:spcAft>
          <a:spcPct val="0"/>
        </a:spcAft>
        <a:defRPr sz="3200">
          <a:solidFill>
            <a:schemeClr val="tx1"/>
          </a:solidFill>
          <a:latin typeface="Trebuchet MS" pitchFamily="34" charset="0"/>
        </a:defRPr>
      </a:lvl5pPr>
      <a:lvl6pPr marL="457200" algn="l" rtl="0" fontAlgn="base">
        <a:spcBef>
          <a:spcPct val="0"/>
        </a:spcBef>
        <a:spcAft>
          <a:spcPct val="0"/>
        </a:spcAft>
        <a:defRPr sz="3200">
          <a:solidFill>
            <a:schemeClr val="tx1"/>
          </a:solidFill>
          <a:latin typeface="Trebuchet MS" pitchFamily="34" charset="0"/>
        </a:defRPr>
      </a:lvl6pPr>
      <a:lvl7pPr marL="914400" algn="l" rtl="0" fontAlgn="base">
        <a:spcBef>
          <a:spcPct val="0"/>
        </a:spcBef>
        <a:spcAft>
          <a:spcPct val="0"/>
        </a:spcAft>
        <a:defRPr sz="3200">
          <a:solidFill>
            <a:schemeClr val="tx1"/>
          </a:solidFill>
          <a:latin typeface="Trebuchet MS" pitchFamily="34" charset="0"/>
        </a:defRPr>
      </a:lvl7pPr>
      <a:lvl8pPr marL="1371600" algn="l" rtl="0" fontAlgn="base">
        <a:spcBef>
          <a:spcPct val="0"/>
        </a:spcBef>
        <a:spcAft>
          <a:spcPct val="0"/>
        </a:spcAft>
        <a:defRPr sz="3200">
          <a:solidFill>
            <a:schemeClr val="tx1"/>
          </a:solidFill>
          <a:latin typeface="Trebuchet MS" pitchFamily="34" charset="0"/>
        </a:defRPr>
      </a:lvl8pPr>
      <a:lvl9pPr marL="1828800" algn="l" rtl="0" fontAlgn="base">
        <a:spcBef>
          <a:spcPct val="0"/>
        </a:spcBef>
        <a:spcAft>
          <a:spcPct val="0"/>
        </a:spcAft>
        <a:defRPr sz="3200">
          <a:solidFill>
            <a:schemeClr val="tx1"/>
          </a:solidFill>
          <a:latin typeface="Trebuchet MS" pitchFamily="34" charset="0"/>
        </a:defRPr>
      </a:lvl9pPr>
    </p:titleStyle>
    <p:bodyStyle>
      <a:lvl1pPr marL="342900" indent="-342900" algn="l" rtl="0" eaLnBrk="0" fontAlgn="base" hangingPunct="0">
        <a:spcBef>
          <a:spcPct val="20000"/>
        </a:spcBef>
        <a:spcAft>
          <a:spcPct val="0"/>
        </a:spcAft>
        <a:buClr>
          <a:srgbClr val="A9AAAE"/>
        </a:buClr>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9AAAE"/>
        </a:buClr>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A9AAAE"/>
        </a:buClr>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A9AAAE"/>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A9AAA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7330" name="Rectangle 2"/>
          <p:cNvSpPr>
            <a:spLocks noChangeArrowheads="1"/>
          </p:cNvSpPr>
          <p:nvPr/>
        </p:nvSpPr>
        <p:spPr bwMode="auto">
          <a:xfrm>
            <a:off x="0" y="-6350"/>
            <a:ext cx="9144000" cy="2536825"/>
          </a:xfrm>
          <a:prstGeom prst="rect">
            <a:avLst/>
          </a:prstGeom>
          <a:solidFill>
            <a:srgbClr val="DFE1E2"/>
          </a:solidFill>
          <a:ln w="9525">
            <a:noFill/>
            <a:miter lim="800000"/>
            <a:headEnd/>
            <a:tailEnd/>
          </a:ln>
          <a:effectLst/>
        </p:spPr>
        <p:txBody>
          <a:bodyPr wrap="none" anchor="ctr"/>
          <a:lstStyle/>
          <a:p>
            <a:pPr algn="ctr">
              <a:defRPr/>
            </a:pPr>
            <a:endParaRPr lang="cs-CZ">
              <a:cs typeface="+mn-cs"/>
            </a:endParaRPr>
          </a:p>
        </p:txBody>
      </p:sp>
      <p:sp>
        <p:nvSpPr>
          <p:cNvPr id="227332" name="Rectangle 4"/>
          <p:cNvSpPr>
            <a:spLocks noGrp="1" noChangeArrowheads="1"/>
          </p:cNvSpPr>
          <p:nvPr>
            <p:ph type="ftr" sz="quarter" idx="3"/>
          </p:nvPr>
        </p:nvSpPr>
        <p:spPr bwMode="auto">
          <a:xfrm>
            <a:off x="2705100" y="6442075"/>
            <a:ext cx="4960938"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200">
                <a:solidFill>
                  <a:srgbClr val="777777"/>
                </a:solidFill>
                <a:latin typeface="+mn-lt"/>
                <a:cs typeface="+mn-cs"/>
              </a:defRPr>
            </a:lvl1pPr>
          </a:lstStyle>
          <a:p>
            <a:pPr>
              <a:defRPr/>
            </a:pPr>
            <a:r>
              <a:rPr lang="cs-CZ"/>
              <a:t>Zápatí prezentace</a:t>
            </a:r>
          </a:p>
        </p:txBody>
      </p:sp>
      <p:sp>
        <p:nvSpPr>
          <p:cNvPr id="2052" name="Rectangle 11"/>
          <p:cNvSpPr>
            <a:spLocks noGrp="1" noChangeArrowheads="1"/>
          </p:cNvSpPr>
          <p:nvPr>
            <p:ph type="title"/>
          </p:nvPr>
        </p:nvSpPr>
        <p:spPr bwMode="auto">
          <a:xfrm>
            <a:off x="2705100" y="3141663"/>
            <a:ext cx="5969000"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1080000" numCol="1" anchor="t" anchorCtr="0" compatLnSpc="1">
            <a:prstTxWarp prst="textNoShape">
              <a:avLst/>
            </a:prstTxWarp>
          </a:bodyPr>
          <a:lstStyle/>
          <a:p>
            <a:pPr lvl="0"/>
            <a:r>
              <a:rPr lang="cs-CZ" smtClean="0"/>
              <a:t>Klepnutím lze upravit styl předlohy nadpisů.</a:t>
            </a:r>
          </a:p>
        </p:txBody>
      </p:sp>
      <p:sp>
        <p:nvSpPr>
          <p:cNvPr id="227350" name="Rectangle 22"/>
          <p:cNvSpPr>
            <a:spLocks noChangeArrowheads="1"/>
          </p:cNvSpPr>
          <p:nvPr/>
        </p:nvSpPr>
        <p:spPr bwMode="auto">
          <a:xfrm>
            <a:off x="6391275" y="2457450"/>
            <a:ext cx="2752725" cy="115888"/>
          </a:xfrm>
          <a:prstGeom prst="rect">
            <a:avLst/>
          </a:prstGeom>
          <a:solidFill>
            <a:srgbClr val="80379B"/>
          </a:solidFill>
          <a:ln w="9525">
            <a:noFill/>
            <a:miter lim="800000"/>
            <a:headEnd/>
            <a:tailEnd/>
          </a:ln>
          <a:effectLst/>
        </p:spPr>
        <p:txBody>
          <a:bodyPr wrap="none" anchor="ctr"/>
          <a:lstStyle/>
          <a:p>
            <a:pPr algn="r">
              <a:defRPr/>
            </a:pPr>
            <a:endParaRPr lang="cs-CZ">
              <a:cs typeface="+mn-cs"/>
            </a:endParaRPr>
          </a:p>
        </p:txBody>
      </p:sp>
      <p:pic>
        <p:nvPicPr>
          <p:cNvPr id="2054" name="Picture 24" descr="pruh+znak_PF_13_gray5+fialovy_RGB"/>
          <p:cNvPicPr>
            <a:picLocks noChangeAspect="1" noChangeArrowheads="1"/>
          </p:cNvPicPr>
          <p:nvPr/>
        </p:nvPicPr>
        <p:blipFill>
          <a:blip r:embed="rId13">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5" descr="PF_PPT_en"/>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705100" y="431800"/>
            <a:ext cx="5387975"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hf sldNum="0" hdr="0" dt="0"/>
  <p:txStyles>
    <p:titleStyle>
      <a:lvl1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mj-lt"/>
          <a:ea typeface="+mj-ea"/>
          <a:cs typeface="+mj-cs"/>
        </a:defRPr>
      </a:lvl1pPr>
      <a:lvl2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2pPr>
      <a:lvl3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3pPr>
      <a:lvl4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4pPr>
      <a:lvl5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mn-lt"/>
          <a:ea typeface="+mn-ea"/>
          <a:cs typeface="+mn-cs"/>
        </a:defRPr>
      </a:lvl1pPr>
      <a:lvl2pPr marL="827088" indent="-285750" algn="l" rtl="0" eaLnBrk="0" fontAlgn="base" hangingPunct="0">
        <a:spcBef>
          <a:spcPct val="20000"/>
        </a:spcBef>
        <a:spcAft>
          <a:spcPct val="0"/>
        </a:spcAft>
        <a:buClr>
          <a:srgbClr val="7D1E1E"/>
        </a:buClr>
        <a:buSzPct val="75000"/>
        <a:buFont typeface="Wingdings" pitchFamily="2" charset="2"/>
        <a:buChar char="n"/>
        <a:defRPr sz="2600">
          <a:solidFill>
            <a:schemeClr val="tx1"/>
          </a:solidFill>
          <a:latin typeface="Arial" charset="0"/>
        </a:defRPr>
      </a:lvl2pPr>
      <a:lvl3pPr marL="1235075" indent="-228600" algn="l" rtl="0" eaLnBrk="0" fontAlgn="base" hangingPunct="0">
        <a:spcBef>
          <a:spcPct val="20000"/>
        </a:spcBef>
        <a:spcAft>
          <a:spcPct val="0"/>
        </a:spcAft>
        <a:buClr>
          <a:srgbClr val="7D1E1E"/>
        </a:buClr>
        <a:buFont typeface="Wingdings" pitchFamily="2" charset="2"/>
        <a:buChar char="n"/>
        <a:defRPr sz="2300">
          <a:solidFill>
            <a:schemeClr val="tx1"/>
          </a:solidFill>
          <a:latin typeface="Arial" charset="0"/>
        </a:defRPr>
      </a:lvl3pPr>
      <a:lvl4pPr marL="1643063"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Arial" charset="0"/>
        </a:defRPr>
      </a:lvl4pPr>
      <a:lvl5pPr marL="20574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assembly.coe.int/main.asp?link=http://assembly.coe.int/ASP/Doc/RefRedirectEN.asp?Doc=Doc.%201171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noChangeArrowheads="1"/>
          </p:cNvSpPr>
          <p:nvPr>
            <p:ph type="title"/>
          </p:nvPr>
        </p:nvSpPr>
        <p:spPr/>
        <p:txBody>
          <a:bodyPr/>
          <a:lstStyle/>
          <a:p>
            <a:pPr algn="ctr" eaLnBrk="1" hangingPunct="1"/>
            <a:r>
              <a:rPr lang="cs-CZ" sz="4000" dirty="0" smtClean="0"/>
              <a:t>MVV60K</a:t>
            </a:r>
            <a:r>
              <a:rPr lang="cs-CZ" sz="5400" dirty="0" smtClean="0"/>
              <a:t> </a:t>
            </a:r>
            <a:br>
              <a:rPr lang="cs-CZ" sz="5400" dirty="0" smtClean="0"/>
            </a:br>
            <a:r>
              <a:rPr lang="cs-CZ" sz="5400" dirty="0" smtClean="0"/>
              <a:t>Media Law</a:t>
            </a:r>
            <a:br>
              <a:rPr lang="cs-CZ" sz="5400" dirty="0" smtClean="0"/>
            </a:br>
            <a:r>
              <a:rPr lang="cs-CZ" sz="4800" dirty="0" err="1" smtClean="0"/>
              <a:t>Freedom</a:t>
            </a:r>
            <a:r>
              <a:rPr lang="cs-CZ" sz="4800" dirty="0" smtClean="0"/>
              <a:t> </a:t>
            </a:r>
            <a:r>
              <a:rPr lang="cs-CZ" sz="4800" dirty="0" err="1" smtClean="0"/>
              <a:t>of</a:t>
            </a:r>
            <a:r>
              <a:rPr lang="cs-CZ" sz="4800" dirty="0" smtClean="0"/>
              <a:t> </a:t>
            </a:r>
            <a:r>
              <a:rPr lang="cs-CZ" sz="4800" dirty="0" err="1" smtClean="0"/>
              <a:t>Speech</a:t>
            </a:r>
            <a:endParaRPr lang="cs-CZ" sz="4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250825" y="1125538"/>
            <a:ext cx="8642350" cy="503237"/>
          </a:xfrm>
        </p:spPr>
        <p:txBody>
          <a:bodyPr/>
          <a:lstStyle/>
          <a:p>
            <a:pPr eaLnBrk="1" hangingPunct="1"/>
            <a:r>
              <a:rPr lang="en-US" sz="2300" b="1" smtClean="0"/>
              <a:t>International Covenant on Civil and Political Rights</a:t>
            </a:r>
            <a:r>
              <a:rPr lang="cs-CZ" sz="2300" b="1" smtClean="0"/>
              <a:t> – </a:t>
            </a:r>
            <a:r>
              <a:rPr lang="en-US" sz="2300" b="1" smtClean="0"/>
              <a:t>Article</a:t>
            </a:r>
            <a:r>
              <a:rPr lang="cs-CZ" sz="2300" b="1" smtClean="0"/>
              <a:t> 19</a:t>
            </a:r>
            <a:endParaRPr lang="cs-CZ" sz="2300" smtClean="0"/>
          </a:p>
        </p:txBody>
      </p:sp>
      <p:sp>
        <p:nvSpPr>
          <p:cNvPr id="3" name="Zástupný symbol pro obsah 2"/>
          <p:cNvSpPr>
            <a:spLocks noGrp="1"/>
          </p:cNvSpPr>
          <p:nvPr>
            <p:ph idx="1"/>
          </p:nvPr>
        </p:nvSpPr>
        <p:spPr>
          <a:xfrm>
            <a:off x="250825" y="1773238"/>
            <a:ext cx="8642350" cy="4824412"/>
          </a:xfrm>
        </p:spPr>
        <p:txBody>
          <a:bodyPr>
            <a:normAutofit fontScale="92500" lnSpcReduction="10000"/>
          </a:bodyPr>
          <a:lstStyle/>
          <a:p>
            <a:pPr marL="0" indent="0" algn="just" eaLnBrk="1" hangingPunct="1">
              <a:buFont typeface="Wingdings" pitchFamily="2" charset="2"/>
              <a:buNone/>
              <a:defRPr/>
            </a:pPr>
            <a:r>
              <a:rPr lang="en-US" dirty="0" smtClean="0"/>
              <a:t>1. Everyone shall have the right to hold opinions without interference. </a:t>
            </a:r>
          </a:p>
          <a:p>
            <a:pPr marL="0" indent="0" algn="just" eaLnBrk="1" hangingPunct="1">
              <a:buFont typeface="Wingdings" pitchFamily="2" charset="2"/>
              <a:buNone/>
              <a:defRPr/>
            </a:pPr>
            <a:r>
              <a:rPr lang="en-US" dirty="0" smtClean="0"/>
              <a:t>2. Everyone shall have the </a:t>
            </a:r>
            <a:r>
              <a:rPr lang="en-US" b="1" dirty="0" smtClean="0"/>
              <a:t>right to freedom of expression</a:t>
            </a:r>
            <a:r>
              <a:rPr lang="en-US" dirty="0" smtClean="0"/>
              <a:t>; this right shall include freedom to seek, receive and impart information and ideas of all kinds, regardless of frontiers, either orally, in writing or in print, in the form of art, or through any other media of his choice. </a:t>
            </a:r>
          </a:p>
          <a:p>
            <a:pPr marL="0" indent="0" algn="just" eaLnBrk="1" hangingPunct="1">
              <a:buFont typeface="Wingdings" pitchFamily="2" charset="2"/>
              <a:buNone/>
              <a:defRPr/>
            </a:pPr>
            <a:r>
              <a:rPr lang="en-US" dirty="0" smtClean="0"/>
              <a:t>3. The exercise of the rights provided for in paragraph 2 of this article carries with it special duties and responsibilities. It may therefore be subject to certain restrictions, but these shall only be such as are provided by law and are necessary: </a:t>
            </a:r>
          </a:p>
          <a:p>
            <a:pPr marL="0" indent="0" algn="just" eaLnBrk="1" hangingPunct="1">
              <a:buFont typeface="Wingdings" pitchFamily="2" charset="2"/>
              <a:buNone/>
              <a:defRPr/>
            </a:pPr>
            <a:r>
              <a:rPr lang="en-US" dirty="0" smtClean="0"/>
              <a:t>(a) For respect of the rights or reputations of others; </a:t>
            </a:r>
          </a:p>
          <a:p>
            <a:pPr marL="0" indent="0" algn="just" eaLnBrk="1" hangingPunct="1">
              <a:buFont typeface="Wingdings" pitchFamily="2" charset="2"/>
              <a:buNone/>
              <a:defRPr/>
            </a:pPr>
            <a:r>
              <a:rPr lang="en-US" dirty="0" smtClean="0"/>
              <a:t>(b) For the protection of national security or of public order (</a:t>
            </a:r>
            <a:r>
              <a:rPr lang="en-US" dirty="0" err="1" smtClean="0"/>
              <a:t>ordre</a:t>
            </a:r>
            <a:r>
              <a:rPr lang="en-US" dirty="0" smtClean="0"/>
              <a:t> public), or of public health or morals. </a:t>
            </a:r>
          </a:p>
          <a:p>
            <a:pPr marL="0" indent="0" algn="just" eaLnBrk="1" hangingPunct="1">
              <a:buFont typeface="Wingdings" pitchFamily="2" charset="2"/>
              <a:buNone/>
              <a:defRPr/>
            </a:pPr>
            <a:endParaRPr lang="cs-CZ" dirty="0"/>
          </a:p>
        </p:txBody>
      </p:sp>
      <p:sp>
        <p:nvSpPr>
          <p:cNvPr id="5" name="Zástupný symbol pro číslo snímku 4"/>
          <p:cNvSpPr>
            <a:spLocks noGrp="1"/>
          </p:cNvSpPr>
          <p:nvPr>
            <p:ph type="sldNum" sz="quarter" idx="11"/>
          </p:nvPr>
        </p:nvSpPr>
        <p:spPr/>
        <p:txBody>
          <a:bodyPr/>
          <a:lstStyle/>
          <a:p>
            <a:pPr>
              <a:defRPr/>
            </a:pPr>
            <a:fld id="{3F1397FA-748F-427B-8288-327E19DBB6CA}" type="slidenum">
              <a:rPr lang="cs-CZ" smtClean="0"/>
              <a:pPr>
                <a:defRPr/>
              </a:pPr>
              <a:t>10</a:t>
            </a:fld>
            <a:endParaRPr lang="cs-CZ"/>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Zástupný symbol pro číslo snímku 4"/>
          <p:cNvSpPr>
            <a:spLocks noGrp="1"/>
          </p:cNvSpPr>
          <p:nvPr>
            <p:ph type="sldNum" sz="quarter" idx="11"/>
          </p:nvPr>
        </p:nvSpPr>
        <p:spPr/>
        <p:txBody>
          <a:bodyPr/>
          <a:lstStyle/>
          <a:p>
            <a:pPr>
              <a:defRPr/>
            </a:pPr>
            <a:fld id="{9664BADB-3A92-4395-BD69-E01A0C759297}" type="slidenum">
              <a:rPr lang="cs-CZ" smtClean="0"/>
              <a:pPr>
                <a:defRPr/>
              </a:pPr>
              <a:t>11</a:t>
            </a:fld>
            <a:endParaRPr lang="cs-CZ" smtClean="0"/>
          </a:p>
        </p:txBody>
      </p:sp>
      <p:sp>
        <p:nvSpPr>
          <p:cNvPr id="14339" name="Rectangle 2"/>
          <p:cNvSpPr>
            <a:spLocks noGrp="1" noChangeArrowheads="1"/>
          </p:cNvSpPr>
          <p:nvPr>
            <p:ph type="title"/>
          </p:nvPr>
        </p:nvSpPr>
        <p:spPr>
          <a:xfrm>
            <a:off x="900113" y="981075"/>
            <a:ext cx="7772400" cy="503238"/>
          </a:xfrm>
        </p:spPr>
        <p:txBody>
          <a:bodyPr/>
          <a:lstStyle/>
          <a:p>
            <a:pPr eaLnBrk="1" hangingPunct="1"/>
            <a:r>
              <a:rPr lang="en-US" sz="2800" smtClean="0">
                <a:latin typeface="Arial" charset="0"/>
              </a:rPr>
              <a:t>Expression</a:t>
            </a:r>
          </a:p>
        </p:txBody>
      </p:sp>
      <p:sp>
        <p:nvSpPr>
          <p:cNvPr id="129027" name="Rectangle 3"/>
          <p:cNvSpPr>
            <a:spLocks noGrp="1" noChangeArrowheads="1"/>
          </p:cNvSpPr>
          <p:nvPr>
            <p:ph type="body" idx="1"/>
          </p:nvPr>
        </p:nvSpPr>
        <p:spPr>
          <a:xfrm>
            <a:off x="900113" y="1557338"/>
            <a:ext cx="7772400" cy="4751387"/>
          </a:xfrm>
        </p:spPr>
        <p:txBody>
          <a:bodyPr>
            <a:normAutofit fontScale="85000" lnSpcReduction="20000"/>
          </a:bodyPr>
          <a:lstStyle/>
          <a:p>
            <a:pPr algn="just" eaLnBrk="1" hangingPunct="1">
              <a:lnSpc>
                <a:spcPct val="90000"/>
              </a:lnSpc>
              <a:defRPr/>
            </a:pPr>
            <a:r>
              <a:rPr lang="en-US" sz="2000" dirty="0" smtClean="0">
                <a:latin typeface="Arial" charset="0"/>
              </a:rPr>
              <a:t>All verbal or non-verbal form s of communication by which is communicated some idea or opinion.</a:t>
            </a:r>
            <a:r>
              <a:rPr lang="en-US" sz="2000" dirty="0" smtClean="0">
                <a:latin typeface="Syntax LT CE" pitchFamily="34" charset="0"/>
              </a:rPr>
              <a:t> </a:t>
            </a:r>
          </a:p>
          <a:p>
            <a:pPr algn="just" eaLnBrk="1" hangingPunct="1">
              <a:lnSpc>
                <a:spcPct val="90000"/>
              </a:lnSpc>
              <a:defRPr/>
            </a:pPr>
            <a:r>
              <a:rPr lang="en-US" sz="2000" dirty="0" smtClean="0">
                <a:latin typeface="Syntax LT CE" pitchFamily="34" charset="0"/>
              </a:rPr>
              <a:t>Symbolical expression:</a:t>
            </a:r>
          </a:p>
          <a:p>
            <a:pPr lvl="1" algn="just" eaLnBrk="1" hangingPunct="1">
              <a:lnSpc>
                <a:spcPct val="90000"/>
              </a:lnSpc>
              <a:defRPr/>
            </a:pPr>
            <a:r>
              <a:rPr lang="en-US" sz="2000" i="1" dirty="0" smtClean="0"/>
              <a:t>In deciding whether particular conduct possesses sufficient communicative elements to bring the First Amendment into play, we have asked whether "[a]n intent to convey a particularized message was present, and [whether] the likelihood was great that the message would be understood by those who viewed it.</a:t>
            </a:r>
            <a:r>
              <a:rPr lang="en-US" sz="2000" dirty="0" smtClean="0"/>
              <a:t> </a:t>
            </a:r>
            <a:r>
              <a:rPr lang="en-US" sz="2000" dirty="0" smtClean="0">
                <a:latin typeface="Syntax LT CE" pitchFamily="34" charset="0"/>
              </a:rPr>
              <a:t> [</a:t>
            </a:r>
            <a:r>
              <a:rPr lang="en-US" sz="2000" b="1" i="1" dirty="0" smtClean="0">
                <a:latin typeface="Syntax LT CE" pitchFamily="34" charset="0"/>
              </a:rPr>
              <a:t>Texas v. Johnson</a:t>
            </a:r>
            <a:r>
              <a:rPr lang="en-US" sz="2000" i="1" dirty="0" smtClean="0">
                <a:latin typeface="Syntax LT CE" pitchFamily="34" charset="0"/>
              </a:rPr>
              <a:t>, 491 U.S. 397 (1989)]</a:t>
            </a:r>
            <a:endParaRPr lang="en-US" sz="2000" dirty="0" smtClean="0">
              <a:latin typeface="Syntax LT CE" pitchFamily="34" charset="0"/>
            </a:endParaRPr>
          </a:p>
          <a:p>
            <a:pPr algn="just" eaLnBrk="1" hangingPunct="1">
              <a:lnSpc>
                <a:spcPct val="90000"/>
              </a:lnSpc>
              <a:defRPr/>
            </a:pPr>
            <a:r>
              <a:rPr lang="en-US" sz="2000" dirty="0" smtClean="0">
                <a:latin typeface="Syntax LT CE" pitchFamily="34" charset="0"/>
              </a:rPr>
              <a:t>„Right not to speak“ [</a:t>
            </a:r>
            <a:r>
              <a:rPr lang="en-US" sz="2000" b="1" i="1" dirty="0" smtClean="0">
                <a:latin typeface="Syntax LT CE" pitchFamily="34" charset="0"/>
              </a:rPr>
              <a:t>West Virginia State Board of Education v. </a:t>
            </a:r>
            <a:r>
              <a:rPr lang="en-US" sz="2000" b="1" i="1" dirty="0" err="1" smtClean="0">
                <a:latin typeface="Syntax LT CE" pitchFamily="34" charset="0"/>
              </a:rPr>
              <a:t>Barnette</a:t>
            </a:r>
            <a:r>
              <a:rPr lang="en-US" sz="2000" i="1" dirty="0" smtClean="0">
                <a:latin typeface="Syntax LT CE" pitchFamily="34" charset="0"/>
              </a:rPr>
              <a:t>, 319 U.S. 624 (1943)]</a:t>
            </a:r>
            <a:r>
              <a:rPr lang="en-US" sz="2000" dirty="0" smtClean="0">
                <a:latin typeface="Syntax LT CE" pitchFamily="34" charset="0"/>
              </a:rPr>
              <a:t> </a:t>
            </a:r>
          </a:p>
          <a:p>
            <a:pPr algn="just" eaLnBrk="1" hangingPunct="1">
              <a:lnSpc>
                <a:spcPct val="90000"/>
              </a:lnSpc>
              <a:defRPr/>
            </a:pPr>
            <a:r>
              <a:rPr lang="en-US" sz="2000" dirty="0" smtClean="0">
                <a:latin typeface="Syntax LT CE" pitchFamily="34" charset="0"/>
              </a:rPr>
              <a:t>free commercial speech [</a:t>
            </a:r>
            <a:r>
              <a:rPr lang="en-US" sz="2000" i="1" dirty="0" err="1" smtClean="0">
                <a:latin typeface="Syntax LT CE" pitchFamily="34" charset="0"/>
              </a:rPr>
              <a:t>Casado</a:t>
            </a:r>
            <a:r>
              <a:rPr lang="en-US" sz="2000" i="1" dirty="0" smtClean="0">
                <a:latin typeface="Syntax LT CE" pitchFamily="34" charset="0"/>
              </a:rPr>
              <a:t> Coca v. Spain</a:t>
            </a:r>
            <a:r>
              <a:rPr lang="en-US" sz="2000" dirty="0" smtClean="0">
                <a:latin typeface="Syntax LT CE" pitchFamily="34" charset="0"/>
              </a:rPr>
              <a:t>]</a:t>
            </a:r>
          </a:p>
          <a:p>
            <a:pPr algn="just" eaLnBrk="1" hangingPunct="1">
              <a:lnSpc>
                <a:spcPct val="90000"/>
              </a:lnSpc>
              <a:defRPr/>
            </a:pPr>
            <a:r>
              <a:rPr lang="en-US" sz="2000" dirty="0" smtClean="0">
                <a:latin typeface="Syntax LT CE" pitchFamily="34" charset="0"/>
              </a:rPr>
              <a:t>Facts</a:t>
            </a:r>
          </a:p>
          <a:p>
            <a:pPr algn="just" eaLnBrk="1" hangingPunct="1">
              <a:lnSpc>
                <a:spcPct val="90000"/>
              </a:lnSpc>
              <a:defRPr/>
            </a:pPr>
            <a:r>
              <a:rPr lang="en-US" sz="2000" dirty="0" smtClean="0">
                <a:latin typeface="Syntax LT CE" pitchFamily="34" charset="0"/>
              </a:rPr>
              <a:t>Untrue statements</a:t>
            </a:r>
          </a:p>
          <a:p>
            <a:pPr lvl="1" algn="just" eaLnBrk="1" hangingPunct="1">
              <a:lnSpc>
                <a:spcPct val="90000"/>
              </a:lnSpc>
              <a:defRPr/>
            </a:pPr>
            <a:r>
              <a:rPr lang="en-US" sz="1800" i="1" dirty="0" smtClean="0"/>
              <a:t>False information is not a value worth protecting with respect to the freedom of expression. The deliberate expression of false facts is not protected. (</a:t>
            </a:r>
            <a:r>
              <a:rPr lang="en-US" sz="1800" dirty="0" smtClean="0"/>
              <a:t>CSU-NPD-decision (</a:t>
            </a:r>
            <a:r>
              <a:rPr lang="en-US" sz="1800" dirty="0" err="1" smtClean="0"/>
              <a:t>Wahlkampf</a:t>
            </a:r>
            <a:r>
              <a:rPr lang="en-US" sz="1800" dirty="0" smtClean="0"/>
              <a:t> case) </a:t>
            </a:r>
            <a:r>
              <a:rPr lang="en-US" sz="1800" dirty="0" err="1" smtClean="0"/>
              <a:t>BVerfGE</a:t>
            </a:r>
            <a:r>
              <a:rPr lang="en-US" sz="1800" dirty="0" smtClean="0"/>
              <a:t> 61, 1, 1 </a:t>
            </a:r>
            <a:r>
              <a:rPr lang="en-US" sz="1800" dirty="0" err="1" smtClean="0"/>
              <a:t>BvR</a:t>
            </a:r>
            <a:r>
              <a:rPr lang="en-US" sz="1800" dirty="0" smtClean="0"/>
              <a:t> 1376/79 of June 22, 1982</a:t>
            </a:r>
          </a:p>
          <a:p>
            <a:pPr lvl="1" algn="just" eaLnBrk="1" hangingPunct="1">
              <a:lnSpc>
                <a:spcPct val="90000"/>
              </a:lnSpc>
              <a:defRPr/>
            </a:pPr>
            <a:r>
              <a:rPr lang="en-US" sz="1800" i="1" dirty="0" smtClean="0"/>
              <a:t>even if there is no proof of the existence of the facts ... no crime of defamation was committed because of the absence of </a:t>
            </a:r>
            <a:r>
              <a:rPr lang="en-US" sz="1800" i="1" dirty="0" err="1" smtClean="0"/>
              <a:t>mens</a:t>
            </a:r>
            <a:r>
              <a:rPr lang="en-US" sz="1800" i="1" dirty="0" smtClean="0"/>
              <a:t> </a:t>
            </a:r>
            <a:r>
              <a:rPr lang="en-US" sz="1800" i="1" dirty="0" err="1" smtClean="0"/>
              <a:t>rea</a:t>
            </a:r>
            <a:r>
              <a:rPr lang="en-US" sz="1800" i="1" dirty="0" smtClean="0"/>
              <a:t>, when the publisher believed mistakenly in the existence of the facts and there was good reason for his mistaken belief on the basis of reliable information and grounds.</a:t>
            </a:r>
            <a:r>
              <a:rPr lang="cs-CZ" sz="1800" i="1" dirty="0" smtClean="0"/>
              <a:t> (Japan; </a:t>
            </a:r>
            <a:r>
              <a:rPr lang="en-US" sz="1800" dirty="0" err="1" smtClean="0"/>
              <a:t>Katsuyoshi</a:t>
            </a:r>
            <a:r>
              <a:rPr lang="en-US" sz="1800" dirty="0" smtClean="0"/>
              <a:t> </a:t>
            </a:r>
            <a:r>
              <a:rPr lang="en-US" sz="1800" dirty="0" err="1" smtClean="0"/>
              <a:t>Kawachi</a:t>
            </a:r>
            <a:r>
              <a:rPr lang="en-US" sz="1800" dirty="0" smtClean="0"/>
              <a:t> (Judgment upon a case of defamation)</a:t>
            </a:r>
            <a:r>
              <a:rPr lang="cs-CZ" sz="1800" dirty="0" smtClean="0"/>
              <a:t> </a:t>
            </a:r>
            <a:r>
              <a:rPr lang="en-US" sz="1800" dirty="0" smtClean="0"/>
              <a:t>25 June 1969, Case Number (A) No. 2472 of 1966 </a:t>
            </a:r>
            <a:endParaRPr lang="en-US" sz="1800" dirty="0" smtClean="0">
              <a:latin typeface="Syntax LT CE"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mtClean="0">
                <a:latin typeface="Arial" charset="0"/>
              </a:rPr>
              <a:t>Expression</a:t>
            </a:r>
            <a:r>
              <a:rPr lang="cs-CZ" smtClean="0">
                <a:latin typeface="Arial" charset="0"/>
              </a:rPr>
              <a:t> - ECHR</a:t>
            </a:r>
          </a:p>
        </p:txBody>
      </p:sp>
      <p:sp>
        <p:nvSpPr>
          <p:cNvPr id="15363" name="Rectangle 3"/>
          <p:cNvSpPr>
            <a:spLocks noGrp="1" noChangeArrowheads="1"/>
          </p:cNvSpPr>
          <p:nvPr>
            <p:ph type="body" idx="1"/>
          </p:nvPr>
        </p:nvSpPr>
        <p:spPr/>
        <p:txBody>
          <a:bodyPr/>
          <a:lstStyle/>
          <a:p>
            <a:pPr algn="just">
              <a:lnSpc>
                <a:spcPct val="80000"/>
              </a:lnSpc>
            </a:pPr>
            <a:r>
              <a:rPr lang="en-US" sz="2000" smtClean="0"/>
              <a:t>„information“ or „ideas“ that are favorably received or regarded as inoffensive or as a matter of indifference. </a:t>
            </a:r>
          </a:p>
          <a:p>
            <a:pPr algn="just">
              <a:lnSpc>
                <a:spcPct val="80000"/>
              </a:lnSpc>
            </a:pPr>
            <a:r>
              <a:rPr lang="en-US" sz="2000" smtClean="0"/>
              <a:t>information or ideas that offend, shock or disturb the State or any sector of the population</a:t>
            </a:r>
          </a:p>
          <a:p>
            <a:pPr algn="just">
              <a:lnSpc>
                <a:spcPct val="80000"/>
              </a:lnSpc>
            </a:pPr>
            <a:r>
              <a:rPr lang="en-US" sz="2000" smtClean="0"/>
              <a:t>„Expression“ is not restricted to verifiable, factual data, but also includes opinions, criticism and speculation, whether or not they are objectively „true“</a:t>
            </a:r>
          </a:p>
          <a:p>
            <a:pPr algn="just">
              <a:lnSpc>
                <a:spcPct val="80000"/>
              </a:lnSpc>
            </a:pPr>
            <a:r>
              <a:rPr lang="en-US" sz="2000" b="1" smtClean="0"/>
              <a:t>political expressions</a:t>
            </a:r>
          </a:p>
          <a:p>
            <a:pPr algn="just">
              <a:lnSpc>
                <a:spcPct val="80000"/>
              </a:lnSpc>
            </a:pPr>
            <a:r>
              <a:rPr lang="en-US" sz="2000" b="1" smtClean="0"/>
              <a:t>artistic expressions</a:t>
            </a:r>
          </a:p>
          <a:p>
            <a:pPr algn="just">
              <a:lnSpc>
                <a:spcPct val="80000"/>
              </a:lnSpc>
            </a:pPr>
            <a:r>
              <a:rPr lang="en-US" sz="2000" b="1" smtClean="0"/>
              <a:t>commercial expressions</a:t>
            </a:r>
          </a:p>
          <a:p>
            <a:pPr algn="just">
              <a:lnSpc>
                <a:spcPct val="80000"/>
              </a:lnSpc>
            </a:pPr>
            <a:r>
              <a:rPr lang="en-US" sz="2000" smtClean="0"/>
              <a:t>An extensive range of media for the production, transmission and distribution of information and ideas, including speech, print, radio and television broadcasting, artistic creations, film and electronic information systems, are protected.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r>
              <a:rPr lang="cs-CZ" smtClean="0"/>
              <a:t>Expressions</a:t>
            </a:r>
          </a:p>
        </p:txBody>
      </p:sp>
      <p:pic>
        <p:nvPicPr>
          <p:cNvPr id="16387" name="Zástupný symbol pro obsah 5" descr="benettonhivpositive.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50825" y="1989138"/>
            <a:ext cx="2565400" cy="1727200"/>
          </a:xfrm>
        </p:spPr>
      </p:pic>
      <p:sp>
        <p:nvSpPr>
          <p:cNvPr id="5" name="Zástupný symbol pro číslo snímku 4"/>
          <p:cNvSpPr>
            <a:spLocks noGrp="1"/>
          </p:cNvSpPr>
          <p:nvPr>
            <p:ph type="sldNum" sz="quarter" idx="11"/>
          </p:nvPr>
        </p:nvSpPr>
        <p:spPr/>
        <p:txBody>
          <a:bodyPr/>
          <a:lstStyle/>
          <a:p>
            <a:pPr>
              <a:defRPr/>
            </a:pPr>
            <a:fld id="{D8667C29-77FE-4A27-ABB3-0D1433708BDC}" type="slidenum">
              <a:rPr lang="cs-CZ" smtClean="0"/>
              <a:pPr>
                <a:defRPr/>
              </a:pPr>
              <a:t>13</a:t>
            </a:fld>
            <a:endParaRPr lang="cs-CZ"/>
          </a:p>
        </p:txBody>
      </p:sp>
      <p:pic>
        <p:nvPicPr>
          <p:cNvPr id="16389" name="Obrázek 6" descr="MIPbenetton2Feb.gif"/>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27400" y="1989138"/>
            <a:ext cx="2446338"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Obrázek 7" descr="semioticsHIVbenetton.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300788" y="1989138"/>
            <a:ext cx="2598737" cy="177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1" name="Obrázek 8" descr="Calvin Klein plakat.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50825" y="4149725"/>
            <a:ext cx="3241675" cy="243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Zástupný symbol pro číslo snímku 4"/>
          <p:cNvSpPr>
            <a:spLocks noGrp="1"/>
          </p:cNvSpPr>
          <p:nvPr>
            <p:ph type="sldNum" sz="quarter" idx="11"/>
          </p:nvPr>
        </p:nvSpPr>
        <p:spPr/>
        <p:txBody>
          <a:bodyPr/>
          <a:lstStyle/>
          <a:p>
            <a:pPr>
              <a:defRPr/>
            </a:pPr>
            <a:fld id="{7DD0BB64-41F7-4E28-BCD2-03A71E46EE4B}" type="slidenum">
              <a:rPr lang="cs-CZ" smtClean="0"/>
              <a:pPr>
                <a:defRPr/>
              </a:pPr>
              <a:t>14</a:t>
            </a:fld>
            <a:endParaRPr lang="cs-CZ" smtClean="0"/>
          </a:p>
        </p:txBody>
      </p:sp>
      <p:sp>
        <p:nvSpPr>
          <p:cNvPr id="17411" name="Rectangle 2"/>
          <p:cNvSpPr>
            <a:spLocks noGrp="1" noChangeArrowheads="1"/>
          </p:cNvSpPr>
          <p:nvPr>
            <p:ph type="title"/>
          </p:nvPr>
        </p:nvSpPr>
        <p:spPr/>
        <p:txBody>
          <a:bodyPr/>
          <a:lstStyle/>
          <a:p>
            <a:pPr eaLnBrk="1" hangingPunct="1"/>
            <a:r>
              <a:rPr lang="en-US" smtClean="0">
                <a:latin typeface="Arial" charset="0"/>
              </a:rPr>
              <a:t>Expression</a:t>
            </a:r>
            <a:r>
              <a:rPr lang="cs-CZ" smtClean="0">
                <a:latin typeface="Arial" charset="0"/>
              </a:rPr>
              <a:t> - ECHR</a:t>
            </a:r>
          </a:p>
        </p:txBody>
      </p:sp>
      <p:graphicFrame>
        <p:nvGraphicFramePr>
          <p:cNvPr id="6" name="Diagram 5"/>
          <p:cNvGraphicFramePr/>
          <p:nvPr/>
        </p:nvGraphicFramePr>
        <p:xfrm>
          <a:off x="395537" y="1772816"/>
          <a:ext cx="8559552"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pPr eaLnBrk="1" hangingPunct="1"/>
            <a:r>
              <a:rPr lang="en-US" smtClean="0"/>
              <a:t>Restraints of freedom of expression</a:t>
            </a:r>
            <a:r>
              <a:rPr lang="cs-CZ" smtClean="0"/>
              <a:t> I.</a:t>
            </a:r>
            <a:endParaRPr lang="en-US" smtClean="0"/>
          </a:p>
        </p:txBody>
      </p:sp>
      <p:sp>
        <p:nvSpPr>
          <p:cNvPr id="3" name="Zástupný symbol pro obsah 2"/>
          <p:cNvSpPr>
            <a:spLocks noGrp="1"/>
          </p:cNvSpPr>
          <p:nvPr>
            <p:ph idx="1"/>
          </p:nvPr>
        </p:nvSpPr>
        <p:spPr/>
        <p:txBody>
          <a:bodyPr>
            <a:normAutofit lnSpcReduction="10000"/>
          </a:bodyPr>
          <a:lstStyle/>
          <a:p>
            <a:pPr algn="just" eaLnBrk="1" hangingPunct="1">
              <a:defRPr/>
            </a:pPr>
            <a:r>
              <a:rPr lang="en-US" dirty="0" smtClean="0"/>
              <a:t>Provided by law: </a:t>
            </a:r>
          </a:p>
          <a:p>
            <a:pPr lvl="1" algn="just" eaLnBrk="1" hangingPunct="1">
              <a:defRPr/>
            </a:pPr>
            <a:r>
              <a:rPr lang="en-US" i="1" dirty="0" smtClean="0"/>
              <a:t>Firstly, the law must be adequately accessible: the citizen must be able to have an indication that is adequate in the circumstances of the legal rules applicable to a given case. </a:t>
            </a:r>
            <a:endParaRPr lang="cs-CZ" i="1" dirty="0" smtClean="0"/>
          </a:p>
          <a:p>
            <a:pPr lvl="1" algn="just" eaLnBrk="1" hangingPunct="1">
              <a:defRPr/>
            </a:pPr>
            <a:r>
              <a:rPr lang="en-US" i="1" dirty="0" smtClean="0"/>
              <a:t>Secondly, a norm cannot be regarded as a "law" unless it is formulated with sufficient precision to enable the citizen to regulate his conduct: he must be able - if need be with appropriate advice - to foresee, to a degree that is reasonable in the circumstances, the consequences which a given action may entail. Those consequences need not be foreseeable with absolute certainty: experience shows this to be unattainable. </a:t>
            </a:r>
            <a:endParaRPr lang="cs-CZ" i="1" dirty="0" smtClean="0"/>
          </a:p>
          <a:p>
            <a:pPr algn="just" eaLnBrk="1" hangingPunct="1">
              <a:defRPr/>
            </a:pPr>
            <a:r>
              <a:rPr lang="en-US" sz="1200" dirty="0" smtClean="0"/>
              <a:t>The Sunday Times v. The United Kingdom</a:t>
            </a:r>
            <a:r>
              <a:rPr lang="cs-CZ" sz="1200" dirty="0" smtClean="0"/>
              <a:t> - </a:t>
            </a:r>
            <a:r>
              <a:rPr lang="en-US" sz="1200" dirty="0" smtClean="0"/>
              <a:t>26 April 1979, Application No. 6538/74</a:t>
            </a:r>
            <a:endParaRPr lang="cs-CZ" sz="1200" dirty="0" smtClean="0"/>
          </a:p>
          <a:p>
            <a:pPr algn="just" eaLnBrk="1" hangingPunct="1">
              <a:buFont typeface="Wingdings" pitchFamily="2" charset="2"/>
              <a:buNone/>
              <a:defRPr/>
            </a:pPr>
            <a:endParaRPr lang="cs-CZ" sz="1200" dirty="0"/>
          </a:p>
        </p:txBody>
      </p:sp>
      <p:sp>
        <p:nvSpPr>
          <p:cNvPr id="5" name="Zástupný symbol pro číslo snímku 4"/>
          <p:cNvSpPr>
            <a:spLocks noGrp="1"/>
          </p:cNvSpPr>
          <p:nvPr>
            <p:ph type="sldNum" sz="quarter" idx="11"/>
          </p:nvPr>
        </p:nvSpPr>
        <p:spPr/>
        <p:txBody>
          <a:bodyPr/>
          <a:lstStyle/>
          <a:p>
            <a:pPr>
              <a:defRPr/>
            </a:pPr>
            <a:fld id="{ABCAC742-9893-417E-A244-2D90B512DAEB}" type="slidenum">
              <a:rPr lang="cs-CZ" smtClean="0"/>
              <a:pPr>
                <a:defRPr/>
              </a:pPr>
              <a:t>15</a:t>
            </a:fld>
            <a:endParaRPr lang="cs-CZ"/>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p:txBody>
          <a:bodyPr/>
          <a:lstStyle/>
          <a:p>
            <a:pPr eaLnBrk="1" hangingPunct="1"/>
            <a:r>
              <a:rPr lang="en-US" smtClean="0"/>
              <a:t>Restraints of freedom of expression</a:t>
            </a:r>
            <a:r>
              <a:rPr lang="cs-CZ" smtClean="0"/>
              <a:t> II.</a:t>
            </a:r>
          </a:p>
        </p:txBody>
      </p:sp>
      <p:sp>
        <p:nvSpPr>
          <p:cNvPr id="3" name="Zástupný symbol pro obsah 2"/>
          <p:cNvSpPr>
            <a:spLocks noGrp="1"/>
          </p:cNvSpPr>
          <p:nvPr>
            <p:ph idx="1"/>
          </p:nvPr>
        </p:nvSpPr>
        <p:spPr>
          <a:xfrm>
            <a:off x="900113" y="1773238"/>
            <a:ext cx="7772400" cy="4679950"/>
          </a:xfrm>
        </p:spPr>
        <p:txBody>
          <a:bodyPr>
            <a:normAutofit fontScale="92500" lnSpcReduction="10000"/>
          </a:bodyPr>
          <a:lstStyle/>
          <a:p>
            <a:pPr eaLnBrk="1" hangingPunct="1">
              <a:defRPr/>
            </a:pPr>
            <a:r>
              <a:rPr lang="en-US" b="1" dirty="0" smtClean="0"/>
              <a:t>Legitimate aim</a:t>
            </a:r>
          </a:p>
          <a:p>
            <a:pPr lvl="1" algn="just" eaLnBrk="1" hangingPunct="1">
              <a:defRPr/>
            </a:pPr>
            <a:r>
              <a:rPr lang="en-US" i="1" dirty="0" smtClean="0"/>
              <a:t>In cases concerning the press, the national margin of appreciation is circumscribed by the interest of democratic society in ensuring and maintaining a free press. Similarly, that interest will weigh heavily in the balance in determining, as must be done under paragraph 2 of Article 10, whether the restriction was proportionate to the legitimate aim pursued.</a:t>
            </a:r>
            <a:r>
              <a:rPr lang="en-US" dirty="0" smtClean="0"/>
              <a:t>  (</a:t>
            </a:r>
            <a:r>
              <a:rPr lang="en-US" dirty="0" err="1" smtClean="0"/>
              <a:t>Thoma</a:t>
            </a:r>
            <a:r>
              <a:rPr lang="en-US" dirty="0" smtClean="0"/>
              <a:t> v. Luxembourg, 2001)</a:t>
            </a:r>
          </a:p>
          <a:p>
            <a:pPr eaLnBrk="1" hangingPunct="1">
              <a:defRPr/>
            </a:pPr>
            <a:r>
              <a:rPr lang="en-US" b="1" dirty="0" smtClean="0"/>
              <a:t>Necessary in a democratic society</a:t>
            </a:r>
          </a:p>
          <a:p>
            <a:pPr lvl="1" algn="just" eaLnBrk="1" hangingPunct="1">
              <a:defRPr/>
            </a:pPr>
            <a:r>
              <a:rPr lang="en-US" i="1" dirty="0" smtClean="0"/>
              <a:t>The test of "necessity in a democratic society" requires the Court to determine whether the "interference" complained of corresponded to a "pressing social need", whether it was proportionate to the legitimate aim pursued and whether the reasons given by the national authorities to justify it are relevant and sufficient. (</a:t>
            </a:r>
            <a:r>
              <a:rPr lang="en-US" dirty="0" err="1" smtClean="0"/>
              <a:t>Feldek</a:t>
            </a:r>
            <a:r>
              <a:rPr lang="en-US" dirty="0" smtClean="0"/>
              <a:t> v. Slovakia, 2001)</a:t>
            </a:r>
            <a:endParaRPr lang="en-US" dirty="0"/>
          </a:p>
        </p:txBody>
      </p:sp>
      <p:sp>
        <p:nvSpPr>
          <p:cNvPr id="5" name="Zástupný symbol pro číslo snímku 4"/>
          <p:cNvSpPr>
            <a:spLocks noGrp="1"/>
          </p:cNvSpPr>
          <p:nvPr>
            <p:ph type="sldNum" sz="quarter" idx="11"/>
          </p:nvPr>
        </p:nvSpPr>
        <p:spPr/>
        <p:txBody>
          <a:bodyPr/>
          <a:lstStyle/>
          <a:p>
            <a:pPr>
              <a:defRPr/>
            </a:pPr>
            <a:fld id="{9387CAB2-32EC-44DF-BE61-1A2C962E7B51}" type="slidenum">
              <a:rPr lang="cs-CZ" smtClean="0"/>
              <a:pPr>
                <a:defRPr/>
              </a:pPr>
              <a:t>16</a:t>
            </a:fld>
            <a:endParaRPr lang="cs-CZ"/>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11"/>
          </p:nvPr>
        </p:nvSpPr>
        <p:spPr>
          <a:ln/>
        </p:spPr>
        <p:txBody>
          <a:bodyPr/>
          <a:lstStyle/>
          <a:p>
            <a:pPr>
              <a:defRPr/>
            </a:pPr>
            <a:fld id="{6BC424E7-FE3D-4859-9EBE-C137D0040397}" type="slidenum">
              <a:rPr lang="cs-CZ"/>
              <a:pPr>
                <a:defRPr/>
              </a:pPr>
              <a:t>17</a:t>
            </a:fld>
            <a:endParaRPr lang="cs-CZ"/>
          </a:p>
        </p:txBody>
      </p:sp>
      <p:sp>
        <p:nvSpPr>
          <p:cNvPr id="5122" name="Nadpis 1"/>
          <p:cNvSpPr>
            <a:spLocks noGrp="1"/>
          </p:cNvSpPr>
          <p:nvPr>
            <p:ph type="title"/>
          </p:nvPr>
        </p:nvSpPr>
        <p:spPr/>
        <p:txBody>
          <a:bodyPr/>
          <a:lstStyle/>
          <a:p>
            <a:pPr eaLnBrk="1" hangingPunct="1"/>
            <a:r>
              <a:rPr lang="cs-CZ" smtClean="0">
                <a:latin typeface="Arial" charset="0"/>
              </a:rPr>
              <a:t>Tests</a:t>
            </a:r>
            <a:r>
              <a:rPr lang="en-US" smtClean="0"/>
              <a:t> – Supreme court of the U.S.A.</a:t>
            </a:r>
          </a:p>
        </p:txBody>
      </p:sp>
      <p:sp>
        <p:nvSpPr>
          <p:cNvPr id="3" name="Zástupný symbol pro obsah 2"/>
          <p:cNvSpPr>
            <a:spLocks noGrp="1"/>
          </p:cNvSpPr>
          <p:nvPr>
            <p:ph idx="1"/>
          </p:nvPr>
        </p:nvSpPr>
        <p:spPr>
          <a:xfrm>
            <a:off x="250825" y="1773238"/>
            <a:ext cx="8642350" cy="4357687"/>
          </a:xfrm>
        </p:spPr>
        <p:txBody>
          <a:bodyPr>
            <a:normAutofit fontScale="92500" lnSpcReduction="20000"/>
          </a:bodyPr>
          <a:lstStyle/>
          <a:p>
            <a:pPr marL="361950" indent="-361950" eaLnBrk="1" hangingPunct="1">
              <a:lnSpc>
                <a:spcPct val="90000"/>
              </a:lnSpc>
              <a:buClr>
                <a:schemeClr val="tx1"/>
              </a:buClr>
              <a:buFontTx/>
              <a:buAutoNum type="romanUcPeriod"/>
              <a:defRPr/>
            </a:pPr>
            <a:r>
              <a:rPr lang="en-US" i="1" u="sng" dirty="0" smtClean="0">
                <a:latin typeface="Syntax LT CE"/>
              </a:rPr>
              <a:t>Bad tendency doctrine</a:t>
            </a:r>
          </a:p>
          <a:p>
            <a:pPr marL="541338" lvl="1" indent="-179388" algn="just" eaLnBrk="1" hangingPunct="1">
              <a:lnSpc>
                <a:spcPct val="90000"/>
              </a:lnSpc>
              <a:buClr>
                <a:schemeClr val="tx1"/>
              </a:buClr>
              <a:buFontTx/>
              <a:buChar char="•"/>
              <a:defRPr/>
            </a:pPr>
            <a:r>
              <a:rPr lang="en-US" i="1" dirty="0" smtClean="0">
                <a:latin typeface="Syntax LT CE"/>
              </a:rPr>
              <a:t>Whitney v. California </a:t>
            </a:r>
            <a:r>
              <a:rPr lang="en-US" dirty="0" smtClean="0">
                <a:latin typeface="Syntax LT CE"/>
              </a:rPr>
              <a:t>274 U.S. 357 (1927)</a:t>
            </a:r>
            <a:endParaRPr lang="en-US" i="1" dirty="0" smtClean="0">
              <a:latin typeface="Syntax LT CE"/>
            </a:endParaRPr>
          </a:p>
          <a:p>
            <a:pPr marL="541338" lvl="1" indent="-179388" algn="just" eaLnBrk="1" hangingPunct="1">
              <a:lnSpc>
                <a:spcPct val="90000"/>
              </a:lnSpc>
              <a:buClr>
                <a:schemeClr val="tx1"/>
              </a:buClr>
              <a:buFontTx/>
              <a:buChar char="•"/>
              <a:defRPr/>
            </a:pPr>
            <a:r>
              <a:rPr lang="en-US" sz="1800" dirty="0" smtClean="0"/>
              <a:t>It is a fundamental principle, long established, that the freedom of speech and of the press which is secured by the Constitution, does not confer an absolute right to speak or publish, without responsibility, whatever one may choose, or an unrestricted and unbridled license that gives immunity for every possible use of language and prevents the punishment of those who abuse this freedom. […] It does not protect publications or teachings which tend to subvert or imperil the government or to impede or hinder it in the performance of its governmental duties.</a:t>
            </a:r>
            <a:r>
              <a:rPr lang="cs-CZ" sz="1800" i="1" dirty="0" smtClean="0"/>
              <a:t> </a:t>
            </a:r>
            <a:r>
              <a:rPr lang="en-US" sz="1600" i="1" dirty="0" err="1" smtClean="0">
                <a:latin typeface="Syntax LT CE"/>
              </a:rPr>
              <a:t>Gitlow</a:t>
            </a:r>
            <a:r>
              <a:rPr lang="en-US" sz="1600" i="1" dirty="0" smtClean="0">
                <a:latin typeface="Syntax LT CE"/>
              </a:rPr>
              <a:t> v. New York</a:t>
            </a:r>
            <a:r>
              <a:rPr lang="en-US" sz="1600" dirty="0" smtClean="0">
                <a:latin typeface="Syntax LT CE"/>
              </a:rPr>
              <a:t> (1925)</a:t>
            </a:r>
            <a:endParaRPr lang="en-US" sz="1800" i="1" dirty="0" smtClean="0">
              <a:latin typeface="Syntax LT CE"/>
            </a:endParaRPr>
          </a:p>
          <a:p>
            <a:pPr marL="361950" indent="-361950" eaLnBrk="1" hangingPunct="1">
              <a:lnSpc>
                <a:spcPct val="90000"/>
              </a:lnSpc>
              <a:buClr>
                <a:schemeClr val="tx1"/>
              </a:buClr>
              <a:buFontTx/>
              <a:buAutoNum type="romanUcPeriod"/>
              <a:defRPr/>
            </a:pPr>
            <a:r>
              <a:rPr lang="en-US" i="1" u="sng" dirty="0" smtClean="0">
                <a:latin typeface="Syntax LT CE"/>
              </a:rPr>
              <a:t>Clear and present danger doctrine</a:t>
            </a:r>
          </a:p>
          <a:p>
            <a:pPr marL="541338" lvl="1" indent="-179388" algn="just" eaLnBrk="1" hangingPunct="1">
              <a:lnSpc>
                <a:spcPct val="90000"/>
              </a:lnSpc>
              <a:buClr>
                <a:schemeClr val="tx1"/>
              </a:buClr>
              <a:buFontTx/>
              <a:buChar char="•"/>
              <a:defRPr/>
            </a:pPr>
            <a:r>
              <a:rPr lang="en-US" sz="1800" dirty="0" smtClean="0"/>
              <a:t>I do not doubt for a moment that by the same reasoning that would justify punishing persuasion to murder, the United States constitutionally may punish speech that produces or is intended to produce a clear and imminent danger that it will bring about forthwith certain substantive evils that the United States constitutionally may seek to prevent. The power undoubtedly is   greater in time of war than in time of peace because war opens dangers that do not exist at other times. </a:t>
            </a:r>
            <a:r>
              <a:rPr lang="en-US" sz="1600" i="1" dirty="0" smtClean="0"/>
              <a:t>ABRAMS v. U S, Holmes dissenting</a:t>
            </a:r>
            <a:endParaRPr lang="en-US" sz="1600" i="1" dirty="0" smtClean="0">
              <a:latin typeface="Syntax LT CE"/>
            </a:endParaRPr>
          </a:p>
          <a:p>
            <a:pPr marL="361950" indent="-361950" eaLnBrk="1" hangingPunct="1">
              <a:lnSpc>
                <a:spcPct val="90000"/>
              </a:lnSpc>
              <a:buClr>
                <a:schemeClr val="tx1"/>
              </a:buClr>
              <a:buFont typeface="+mj-lt"/>
              <a:buAutoNum type="romanUcPeriod"/>
              <a:defRPr/>
            </a:pPr>
            <a:r>
              <a:rPr lang="en-US" i="1" u="sng" dirty="0" smtClean="0">
                <a:latin typeface="Syntax LT CE"/>
              </a:rPr>
              <a:t>Imminent lawless action</a:t>
            </a:r>
          </a:p>
          <a:p>
            <a:pPr marL="361950" indent="-361950" eaLnBrk="1" hangingPunct="1">
              <a:lnSpc>
                <a:spcPct val="90000"/>
              </a:lnSpc>
              <a:buClr>
                <a:schemeClr val="tx1"/>
              </a:buClr>
              <a:buFontTx/>
              <a:buAutoNum type="romanUcPeriod"/>
              <a:defRPr/>
            </a:pPr>
            <a:r>
              <a:rPr lang="en-US" i="1" u="sng" dirty="0" smtClean="0">
                <a:latin typeface="Syntax LT CE"/>
              </a:rPr>
              <a:t>Preferred position </a:t>
            </a:r>
            <a:r>
              <a:rPr lang="en-US" i="1" u="sng" dirty="0" err="1" smtClean="0">
                <a:latin typeface="Syntax LT CE"/>
              </a:rPr>
              <a:t>doctrin</a:t>
            </a:r>
            <a:endParaRPr lang="en-US" i="1" u="sng" dirty="0" smtClean="0">
              <a:latin typeface="Syntax LT CE"/>
            </a:endParaRPr>
          </a:p>
        </p:txBody>
      </p:sp>
      <p:sp>
        <p:nvSpPr>
          <p:cNvPr id="5" name="Zástupný symbol pro číslo snímku 4"/>
          <p:cNvSpPr txBox="1">
            <a:spLocks noGrp="1"/>
          </p:cNvSpPr>
          <p:nvPr/>
        </p:nvSpPr>
        <p:spPr bwMode="auto">
          <a:xfrm>
            <a:off x="8023225" y="6442075"/>
            <a:ext cx="663575" cy="263525"/>
          </a:xfrm>
          <a:prstGeom prst="rect">
            <a:avLst/>
          </a:prstGeom>
          <a:noFill/>
          <a:ln>
            <a:miter lim="800000"/>
            <a:headEnd/>
            <a:tailEnd/>
          </a:ln>
        </p:spPr>
        <p:txBody>
          <a:bodyPr lIns="0" tIns="0" rIns="0" bIns="0"/>
          <a:lstStyle/>
          <a:p>
            <a:pPr algn="r">
              <a:defRPr/>
            </a:pPr>
            <a:fld id="{80D25BBD-CFC8-4343-AA19-5F39F9D96DE4}" type="slidenum">
              <a:rPr lang="cs-CZ" sz="1200" b="1">
                <a:latin typeface="+mn-lt"/>
                <a:cs typeface="+mn-cs"/>
              </a:rPr>
              <a:pPr algn="r">
                <a:defRPr/>
              </a:pPr>
              <a:t>17</a:t>
            </a:fld>
            <a:endParaRPr lang="cs-CZ" sz="1200" b="1">
              <a:latin typeface="+mn-lt"/>
              <a:cs typeface="+mn-cs"/>
            </a:endParaRPr>
          </a:p>
        </p:txBody>
      </p:sp>
    </p:spTree>
    <p:extLst>
      <p:ext uri="{BB962C8B-B14F-4D97-AF65-F5344CB8AC3E}">
        <p14:creationId xmlns:p14="http://schemas.microsoft.com/office/powerpoint/2010/main" val="26289451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11"/>
          </p:nvPr>
        </p:nvSpPr>
        <p:spPr>
          <a:ln/>
        </p:spPr>
        <p:txBody>
          <a:bodyPr/>
          <a:lstStyle/>
          <a:p>
            <a:pPr>
              <a:defRPr/>
            </a:pPr>
            <a:fld id="{B0C882AF-4935-4FA5-BBCA-CAB418B9097A}" type="slidenum">
              <a:rPr lang="cs-CZ"/>
              <a:pPr>
                <a:defRPr/>
              </a:pPr>
              <a:t>18</a:t>
            </a:fld>
            <a:endParaRPr lang="cs-CZ"/>
          </a:p>
        </p:txBody>
      </p:sp>
      <p:sp>
        <p:nvSpPr>
          <p:cNvPr id="6146" name="Nadpis 1"/>
          <p:cNvSpPr>
            <a:spLocks noGrp="1"/>
          </p:cNvSpPr>
          <p:nvPr>
            <p:ph type="title"/>
          </p:nvPr>
        </p:nvSpPr>
        <p:spPr/>
        <p:txBody>
          <a:bodyPr/>
          <a:lstStyle/>
          <a:p>
            <a:pPr eaLnBrk="1" hangingPunct="1"/>
            <a:r>
              <a:rPr lang="cs-CZ" smtClean="0">
                <a:latin typeface="Arial" charset="0"/>
              </a:rPr>
              <a:t>Tests</a:t>
            </a:r>
            <a:r>
              <a:rPr lang="en-US" smtClean="0"/>
              <a:t>– Supreme court of the U.S.A.</a:t>
            </a:r>
            <a:endParaRPr lang="cs-CZ" smtClean="0"/>
          </a:p>
        </p:txBody>
      </p:sp>
      <p:sp>
        <p:nvSpPr>
          <p:cNvPr id="5" name="Zástupný symbol pro číslo snímku 4"/>
          <p:cNvSpPr txBox="1">
            <a:spLocks noGrp="1"/>
          </p:cNvSpPr>
          <p:nvPr/>
        </p:nvSpPr>
        <p:spPr bwMode="auto">
          <a:xfrm>
            <a:off x="8023225" y="6442075"/>
            <a:ext cx="663575" cy="263525"/>
          </a:xfrm>
          <a:prstGeom prst="rect">
            <a:avLst/>
          </a:prstGeom>
          <a:noFill/>
          <a:ln>
            <a:miter lim="800000"/>
            <a:headEnd/>
            <a:tailEnd/>
          </a:ln>
        </p:spPr>
        <p:txBody>
          <a:bodyPr lIns="0" tIns="0" rIns="0" bIns="0"/>
          <a:lstStyle/>
          <a:p>
            <a:pPr algn="r">
              <a:defRPr/>
            </a:pPr>
            <a:fld id="{9708B46A-AAB4-4B98-B7C9-95E49F494C69}" type="slidenum">
              <a:rPr lang="cs-CZ" sz="1200" b="1">
                <a:latin typeface="+mn-lt"/>
                <a:cs typeface="+mn-cs"/>
              </a:rPr>
              <a:pPr algn="r">
                <a:defRPr/>
              </a:pPr>
              <a:t>18</a:t>
            </a:fld>
            <a:endParaRPr lang="cs-CZ" sz="1200" b="1">
              <a:latin typeface="+mn-lt"/>
              <a:cs typeface="+mn-cs"/>
            </a:endParaRPr>
          </a:p>
        </p:txBody>
      </p:sp>
      <p:graphicFrame>
        <p:nvGraphicFramePr>
          <p:cNvPr id="6" name="Diagram 5"/>
          <p:cNvGraphicFramePr/>
          <p:nvPr/>
        </p:nvGraphicFramePr>
        <p:xfrm>
          <a:off x="395536" y="1772816"/>
          <a:ext cx="8182484" cy="44317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991973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11"/>
          </p:nvPr>
        </p:nvSpPr>
        <p:spPr>
          <a:ln/>
        </p:spPr>
        <p:txBody>
          <a:bodyPr/>
          <a:lstStyle/>
          <a:p>
            <a:pPr>
              <a:defRPr/>
            </a:pPr>
            <a:fld id="{4B8AABBB-6EDD-46D0-895D-A51FD040DA63}" type="slidenum">
              <a:rPr lang="cs-CZ"/>
              <a:pPr>
                <a:defRPr/>
              </a:pPr>
              <a:t>19</a:t>
            </a:fld>
            <a:endParaRPr lang="cs-CZ"/>
          </a:p>
        </p:txBody>
      </p:sp>
      <p:sp>
        <p:nvSpPr>
          <p:cNvPr id="7170" name="Nadpis 1"/>
          <p:cNvSpPr>
            <a:spLocks noGrp="1"/>
          </p:cNvSpPr>
          <p:nvPr>
            <p:ph type="title"/>
          </p:nvPr>
        </p:nvSpPr>
        <p:spPr/>
        <p:txBody>
          <a:bodyPr/>
          <a:lstStyle/>
          <a:p>
            <a:r>
              <a:rPr lang="en-US" b="1" smtClean="0"/>
              <a:t>Fighting Words</a:t>
            </a:r>
            <a:r>
              <a:rPr lang="cs-CZ" smtClean="0"/>
              <a:t/>
            </a:r>
            <a:br>
              <a:rPr lang="cs-CZ" smtClean="0"/>
            </a:br>
            <a:endParaRPr lang="cs-CZ" smtClean="0"/>
          </a:p>
        </p:txBody>
      </p:sp>
      <p:sp>
        <p:nvSpPr>
          <p:cNvPr id="7171" name="Zástupný symbol pro obsah 2"/>
          <p:cNvSpPr>
            <a:spLocks noGrp="1"/>
          </p:cNvSpPr>
          <p:nvPr>
            <p:ph idx="1"/>
          </p:nvPr>
        </p:nvSpPr>
        <p:spPr>
          <a:xfrm>
            <a:off x="179388" y="1773238"/>
            <a:ext cx="8493125" cy="4357687"/>
          </a:xfrm>
        </p:spPr>
        <p:txBody>
          <a:bodyPr/>
          <a:lstStyle/>
          <a:p>
            <a:pPr algn="just" eaLnBrk="1" hangingPunct="1">
              <a:lnSpc>
                <a:spcPct val="80000"/>
              </a:lnSpc>
            </a:pPr>
            <a:r>
              <a:rPr lang="en-US" sz="1600" b="1" i="1" smtClean="0">
                <a:latin typeface="Syntax LT CE" pitchFamily="34" charset="0"/>
              </a:rPr>
              <a:t>Chaplinsky v. New Hampshire</a:t>
            </a:r>
            <a:r>
              <a:rPr lang="en-US" sz="1600" b="1" smtClean="0">
                <a:latin typeface="Syntax LT CE" pitchFamily="34" charset="0"/>
              </a:rPr>
              <a:t> 315 U.S. 568 (1941)</a:t>
            </a:r>
          </a:p>
          <a:p>
            <a:pPr marL="541338" lvl="1" indent="-269875" algn="just" eaLnBrk="1" hangingPunct="1">
              <a:lnSpc>
                <a:spcPct val="80000"/>
              </a:lnSpc>
            </a:pPr>
            <a:r>
              <a:rPr lang="en-US" sz="1700" smtClean="0"/>
              <a:t>It is well understood that the right of free speech is not absolute at all times and under all circumstances. For example, lewd or obscene speech, profane or libelous speech may legitimately be limited. This also included 'fighting words': [Words] which by their very utterance inflict injury or tend to incite an immediate breach of the peace. </a:t>
            </a:r>
            <a:endParaRPr lang="en-US" sz="1700" smtClean="0">
              <a:latin typeface="Syntax LT CE" pitchFamily="34" charset="0"/>
            </a:endParaRPr>
          </a:p>
          <a:p>
            <a:pPr algn="just" eaLnBrk="1" hangingPunct="1">
              <a:lnSpc>
                <a:spcPct val="80000"/>
              </a:lnSpc>
            </a:pPr>
            <a:r>
              <a:rPr lang="en-US" sz="1600" b="1" i="1" smtClean="0">
                <a:latin typeface="Syntax LT CE" pitchFamily="34" charset="0"/>
              </a:rPr>
              <a:t>R.A.V. v. City of St. Paul</a:t>
            </a:r>
            <a:r>
              <a:rPr lang="en-US" sz="1600" b="1" smtClean="0">
                <a:latin typeface="Syntax LT CE" pitchFamily="34" charset="0"/>
              </a:rPr>
              <a:t> 505 U.S. 377 (1992)</a:t>
            </a:r>
            <a:endParaRPr lang="en-US" sz="1600" b="1" smtClean="0">
              <a:latin typeface="Arial" charset="0"/>
            </a:endParaRPr>
          </a:p>
          <a:p>
            <a:pPr marL="541338" lvl="1" indent="-269875" algn="just" eaLnBrk="1" hangingPunct="1">
              <a:lnSpc>
                <a:spcPct val="80000"/>
              </a:lnSpc>
            </a:pPr>
            <a:r>
              <a:rPr lang="en-US" sz="1700" smtClean="0"/>
              <a:t>Although the phrase in the ordinance, "arouses anger, alarm or resentment in others," has been limited by the Minnesota Supreme Court's construction to reach only those symbols or displays that amount to "fighting words," the remaining, unmodified terms make clear that the ordinance applies only to "fighting words" that insult, or provoke violence, "on the basis of race, color, creed, religion or gender." Displays containing abusive invective, no matter how vicious or severe, are permissible unless they are addressed to one of the specified disfavored topics. Those who wish to use "fighting words" in connection with other ideas - to express hostility, for example, on the basis of political affiliation, union membership, or homosexuality - are not covered. The First Amendment does not permit St. Paul to impose special prohibitions on those speakers who express views on disfavored subjects. </a:t>
            </a:r>
          </a:p>
        </p:txBody>
      </p:sp>
      <p:sp>
        <p:nvSpPr>
          <p:cNvPr id="5" name="Zástupný symbol pro číslo snímku 4"/>
          <p:cNvSpPr txBox="1">
            <a:spLocks noGrp="1"/>
          </p:cNvSpPr>
          <p:nvPr/>
        </p:nvSpPr>
        <p:spPr bwMode="auto">
          <a:xfrm>
            <a:off x="8023225" y="6442075"/>
            <a:ext cx="663575" cy="263525"/>
          </a:xfrm>
          <a:prstGeom prst="rect">
            <a:avLst/>
          </a:prstGeom>
          <a:noFill/>
          <a:ln>
            <a:miter lim="800000"/>
            <a:headEnd/>
            <a:tailEnd/>
          </a:ln>
        </p:spPr>
        <p:txBody>
          <a:bodyPr lIns="0" tIns="0" rIns="0" bIns="0"/>
          <a:lstStyle/>
          <a:p>
            <a:pPr algn="r">
              <a:defRPr/>
            </a:pPr>
            <a:fld id="{818E3875-5B73-4131-ACB8-3980C8CA54BF}" type="slidenum">
              <a:rPr lang="cs-CZ" sz="1200" b="1">
                <a:latin typeface="+mn-lt"/>
                <a:cs typeface="+mn-cs"/>
              </a:rPr>
              <a:pPr algn="r">
                <a:defRPr/>
              </a:pPr>
              <a:t>19</a:t>
            </a:fld>
            <a:endParaRPr lang="cs-CZ" sz="1200" b="1">
              <a:latin typeface="+mn-lt"/>
              <a:cs typeface="+mn-cs"/>
            </a:endParaRPr>
          </a:p>
        </p:txBody>
      </p:sp>
    </p:spTree>
    <p:extLst>
      <p:ext uri="{BB962C8B-B14F-4D97-AF65-F5344CB8AC3E}">
        <p14:creationId xmlns:p14="http://schemas.microsoft.com/office/powerpoint/2010/main" val="1992160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pPr>
              <a:defRPr/>
            </a:pPr>
            <a:fld id="{7E975276-B2AD-411B-B95C-BD60CCECCB76}" type="slidenum">
              <a:rPr lang="cs-CZ"/>
              <a:pPr>
                <a:defRPr/>
              </a:pPr>
              <a:t>2</a:t>
            </a:fld>
            <a:endParaRPr lang="cs-CZ"/>
          </a:p>
        </p:txBody>
      </p:sp>
      <p:sp>
        <p:nvSpPr>
          <p:cNvPr id="5123" name="Rectangle 48"/>
          <p:cNvSpPr>
            <a:spLocks noGrp="1" noChangeArrowheads="1"/>
          </p:cNvSpPr>
          <p:nvPr>
            <p:ph type="title"/>
          </p:nvPr>
        </p:nvSpPr>
        <p:spPr/>
        <p:txBody>
          <a:bodyPr/>
          <a:lstStyle/>
          <a:p>
            <a:pPr eaLnBrk="1" hangingPunct="1"/>
            <a:r>
              <a:rPr lang="cs-CZ" smtClean="0"/>
              <a:t>Role of </a:t>
            </a:r>
            <a:r>
              <a:rPr lang="en-US" smtClean="0"/>
              <a:t>mass media</a:t>
            </a:r>
            <a:r>
              <a:rPr lang="cs-CZ" smtClean="0"/>
              <a:t> in society</a:t>
            </a:r>
          </a:p>
        </p:txBody>
      </p:sp>
      <p:sp>
        <p:nvSpPr>
          <p:cNvPr id="258097" name="Rectangle 49"/>
          <p:cNvSpPr>
            <a:spLocks noGrp="1" noChangeArrowheads="1"/>
          </p:cNvSpPr>
          <p:nvPr>
            <p:ph type="body" idx="1"/>
          </p:nvPr>
        </p:nvSpPr>
        <p:spPr>
          <a:xfrm>
            <a:off x="900113" y="1773238"/>
            <a:ext cx="7772400" cy="4679950"/>
          </a:xfrm>
        </p:spPr>
        <p:txBody>
          <a:bodyPr>
            <a:normAutofit fontScale="92500" lnSpcReduction="10000"/>
          </a:bodyPr>
          <a:lstStyle/>
          <a:p>
            <a:pPr eaLnBrk="1" hangingPunct="1">
              <a:defRPr/>
            </a:pPr>
            <a:r>
              <a:rPr lang="en-US" dirty="0" smtClean="0"/>
              <a:t>Mass media influence society and people…</a:t>
            </a:r>
          </a:p>
          <a:p>
            <a:pPr lvl="1" eaLnBrk="1" hangingPunct="1">
              <a:defRPr/>
            </a:pPr>
            <a:r>
              <a:rPr lang="en-US" dirty="0" smtClean="0"/>
              <a:t>but we do not know how.</a:t>
            </a:r>
          </a:p>
          <a:p>
            <a:pPr lvl="2" eaLnBrk="1" hangingPunct="1">
              <a:defRPr/>
            </a:pPr>
            <a:r>
              <a:rPr lang="en-US" dirty="0" smtClean="0"/>
              <a:t>reason for regulation</a:t>
            </a:r>
          </a:p>
          <a:p>
            <a:pPr lvl="1" eaLnBrk="1" hangingPunct="1">
              <a:defRPr/>
            </a:pPr>
            <a:endParaRPr lang="en-US" dirty="0" smtClean="0"/>
          </a:p>
          <a:p>
            <a:pPr eaLnBrk="1" hangingPunct="1">
              <a:defRPr/>
            </a:pPr>
            <a:r>
              <a:rPr lang="en-US" dirty="0" smtClean="0"/>
              <a:t>Media can help </a:t>
            </a:r>
            <a:r>
              <a:rPr lang="en-US" b="1" dirty="0" smtClean="0"/>
              <a:t>understand</a:t>
            </a:r>
            <a:r>
              <a:rPr lang="en-US" dirty="0" smtClean="0"/>
              <a:t> specific issues in society.</a:t>
            </a:r>
          </a:p>
          <a:p>
            <a:pPr eaLnBrk="1" hangingPunct="1">
              <a:defRPr/>
            </a:pPr>
            <a:r>
              <a:rPr lang="en-US" dirty="0" smtClean="0"/>
              <a:t>Media can help </a:t>
            </a:r>
            <a:r>
              <a:rPr lang="en-US" b="1" dirty="0" smtClean="0"/>
              <a:t>not to understand </a:t>
            </a:r>
            <a:r>
              <a:rPr lang="en-US" dirty="0" smtClean="0"/>
              <a:t>specific issues in society.</a:t>
            </a:r>
          </a:p>
          <a:p>
            <a:pPr eaLnBrk="1" hangingPunct="1">
              <a:defRPr/>
            </a:pPr>
            <a:endParaRPr lang="en-US" dirty="0" smtClean="0"/>
          </a:p>
          <a:p>
            <a:pPr eaLnBrk="1" hangingPunct="1">
              <a:defRPr/>
            </a:pPr>
            <a:r>
              <a:rPr lang="en-US" dirty="0" smtClean="0"/>
              <a:t>Public debates on a political question of general importance.</a:t>
            </a:r>
          </a:p>
          <a:p>
            <a:pPr lvl="1" eaLnBrk="1" hangingPunct="1">
              <a:defRPr/>
            </a:pPr>
            <a:r>
              <a:rPr lang="en-US" dirty="0" smtClean="0"/>
              <a:t>What is in public interest?</a:t>
            </a:r>
          </a:p>
          <a:p>
            <a:pPr lvl="1" eaLnBrk="1" hangingPunct="1">
              <a:defRPr/>
            </a:pPr>
            <a:r>
              <a:rPr lang="en-US" dirty="0" smtClean="0"/>
              <a:t>Entertainment – infotainment…</a:t>
            </a:r>
          </a:p>
          <a:p>
            <a:pPr lvl="1" eaLnBrk="1" hangingPunct="1">
              <a:defRPr/>
            </a:pPr>
            <a:r>
              <a:rPr lang="en-US" dirty="0" smtClean="0"/>
              <a:t>Is there anyone who wants to speak?</a:t>
            </a:r>
            <a:endParaRPr lang="en-US" dirty="0"/>
          </a:p>
        </p:txBody>
      </p:sp>
      <p:cxnSp>
        <p:nvCxnSpPr>
          <p:cNvPr id="5125" name="Přímá spojovací čára 6"/>
          <p:cNvCxnSpPr>
            <a:cxnSpLocks noChangeShapeType="1"/>
          </p:cNvCxnSpPr>
          <p:nvPr/>
        </p:nvCxnSpPr>
        <p:spPr bwMode="auto">
          <a:xfrm>
            <a:off x="827088" y="2924175"/>
            <a:ext cx="7561262"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26" name="Přímá spojovací čára 7"/>
          <p:cNvCxnSpPr>
            <a:cxnSpLocks noChangeShapeType="1"/>
          </p:cNvCxnSpPr>
          <p:nvPr/>
        </p:nvCxnSpPr>
        <p:spPr bwMode="auto">
          <a:xfrm>
            <a:off x="827088" y="4292600"/>
            <a:ext cx="7561262"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0160F862-15F2-4C06-BEEF-5DD3D505B327}" type="slidenum">
              <a:rPr lang="cs-CZ"/>
              <a:pPr>
                <a:defRPr/>
              </a:pPr>
              <a:t>20</a:t>
            </a:fld>
            <a:endParaRPr lang="cs-CZ"/>
          </a:p>
        </p:txBody>
      </p:sp>
      <p:sp>
        <p:nvSpPr>
          <p:cNvPr id="34818" name="Rectangle 2"/>
          <p:cNvSpPr>
            <a:spLocks noGrp="1" noChangeArrowheads="1"/>
          </p:cNvSpPr>
          <p:nvPr>
            <p:ph type="title"/>
          </p:nvPr>
        </p:nvSpPr>
        <p:spPr/>
        <p:txBody>
          <a:bodyPr/>
          <a:lstStyle/>
          <a:p>
            <a:r>
              <a:rPr lang="cs-CZ" smtClean="0">
                <a:latin typeface="Arial" charset="0"/>
              </a:rPr>
              <a:t>Restriction of speech</a:t>
            </a:r>
          </a:p>
        </p:txBody>
      </p:sp>
      <p:sp>
        <p:nvSpPr>
          <p:cNvPr id="34819" name="Rectangle 3"/>
          <p:cNvSpPr>
            <a:spLocks noGrp="1" noChangeArrowheads="1"/>
          </p:cNvSpPr>
          <p:nvPr>
            <p:ph type="body" idx="1"/>
          </p:nvPr>
        </p:nvSpPr>
        <p:spPr/>
        <p:txBody>
          <a:bodyPr/>
          <a:lstStyle/>
          <a:p>
            <a:r>
              <a:rPr lang="en-US" smtClean="0">
                <a:latin typeface="Arial" charset="0"/>
              </a:rPr>
              <a:t>assessment of particular categories of speech (</a:t>
            </a:r>
            <a:r>
              <a:rPr lang="en-US" b="1" smtClean="0">
                <a:latin typeface="Arial" charset="0"/>
              </a:rPr>
              <a:t>negative content regulation)</a:t>
            </a:r>
            <a:r>
              <a:rPr lang="cs-CZ" b="1" smtClean="0">
                <a:latin typeface="Arial" charset="0"/>
              </a:rPr>
              <a:t>, e.g.:</a:t>
            </a:r>
            <a:endParaRPr lang="en-US" smtClean="0">
              <a:latin typeface="Arial" charset="0"/>
            </a:endParaRPr>
          </a:p>
          <a:p>
            <a:pPr lvl="1"/>
            <a:r>
              <a:rPr lang="en-US" smtClean="0">
                <a:latin typeface="Arial" charset="0"/>
              </a:rPr>
              <a:t>indecency</a:t>
            </a:r>
          </a:p>
          <a:p>
            <a:pPr lvl="1"/>
            <a:r>
              <a:rPr lang="en-US" smtClean="0">
                <a:latin typeface="Arial" charset="0"/>
              </a:rPr>
              <a:t>protection of the state</a:t>
            </a:r>
            <a:r>
              <a:rPr lang="cs-CZ" smtClean="0">
                <a:latin typeface="Arial" charset="0"/>
              </a:rPr>
              <a:t> (public order)</a:t>
            </a:r>
            <a:endParaRPr lang="en-US" smtClean="0">
              <a:latin typeface="Arial" charset="0"/>
            </a:endParaRPr>
          </a:p>
          <a:p>
            <a:pPr lvl="1"/>
            <a:r>
              <a:rPr lang="en-US" smtClean="0">
                <a:latin typeface="Arial" charset="0"/>
              </a:rPr>
              <a:t>protection of the state organs (incl. protection of the court proceedings)</a:t>
            </a:r>
          </a:p>
          <a:p>
            <a:pPr lvl="1"/>
            <a:r>
              <a:rPr lang="en-US" smtClean="0">
                <a:latin typeface="Arial" charset="0"/>
              </a:rPr>
              <a:t>regulation of elections</a:t>
            </a:r>
          </a:p>
          <a:p>
            <a:pPr lvl="1"/>
            <a:r>
              <a:rPr lang="en-US" smtClean="0">
                <a:latin typeface="Arial" charset="0"/>
              </a:rPr>
              <a:t>etc.</a:t>
            </a:r>
          </a:p>
          <a:p>
            <a:r>
              <a:rPr lang="en-US" b="1" smtClean="0">
                <a:latin typeface="Arial" charset="0"/>
              </a:rPr>
              <a:t>prior restraints</a:t>
            </a:r>
            <a:r>
              <a:rPr lang="en-US" smtClean="0">
                <a:latin typeface="Arial" charset="0"/>
              </a:rPr>
              <a:t> (incl. general censorship)</a:t>
            </a:r>
          </a:p>
          <a:p>
            <a:r>
              <a:rPr lang="en-US" b="1" smtClean="0">
                <a:latin typeface="Arial" charset="0"/>
              </a:rPr>
              <a:t>incidental restrictions</a:t>
            </a:r>
          </a:p>
        </p:txBody>
      </p:sp>
    </p:spTree>
    <p:extLst>
      <p:ext uri="{BB962C8B-B14F-4D97-AF65-F5344CB8AC3E}">
        <p14:creationId xmlns:p14="http://schemas.microsoft.com/office/powerpoint/2010/main" val="10722908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9C19F357-7DBC-4897-B70A-E560E665A871}" type="slidenum">
              <a:rPr lang="cs-CZ"/>
              <a:pPr>
                <a:defRPr/>
              </a:pPr>
              <a:t>21</a:t>
            </a:fld>
            <a:endParaRPr lang="cs-CZ"/>
          </a:p>
        </p:txBody>
      </p:sp>
      <p:sp>
        <p:nvSpPr>
          <p:cNvPr id="43010" name="Rectangle 2"/>
          <p:cNvSpPr>
            <a:spLocks noGrp="1" noChangeArrowheads="1"/>
          </p:cNvSpPr>
          <p:nvPr>
            <p:ph type="title"/>
          </p:nvPr>
        </p:nvSpPr>
        <p:spPr/>
        <p:txBody>
          <a:bodyPr/>
          <a:lstStyle/>
          <a:p>
            <a:r>
              <a:rPr lang="en-US" smtClean="0">
                <a:latin typeface="Arial" charset="0"/>
              </a:rPr>
              <a:t>Obscenity, indecency,…</a:t>
            </a:r>
            <a:r>
              <a:rPr lang="cs-CZ" smtClean="0">
                <a:latin typeface="Arial" charset="0"/>
              </a:rPr>
              <a:t> in Europe</a:t>
            </a:r>
            <a:endParaRPr lang="en-US" smtClean="0">
              <a:latin typeface="Arial" charset="0"/>
            </a:endParaRPr>
          </a:p>
        </p:txBody>
      </p:sp>
      <p:sp>
        <p:nvSpPr>
          <p:cNvPr id="43011" name="Rectangle 3"/>
          <p:cNvSpPr>
            <a:spLocks noGrp="1" noChangeArrowheads="1"/>
          </p:cNvSpPr>
          <p:nvPr>
            <p:ph type="body" idx="1"/>
          </p:nvPr>
        </p:nvSpPr>
        <p:spPr>
          <a:xfrm>
            <a:off x="468313" y="1773238"/>
            <a:ext cx="8204200" cy="4357687"/>
          </a:xfrm>
        </p:spPr>
        <p:txBody>
          <a:bodyPr/>
          <a:lstStyle/>
          <a:p>
            <a:pPr marL="263525" indent="-263525" algn="just">
              <a:lnSpc>
                <a:spcPct val="90000"/>
              </a:lnSpc>
            </a:pPr>
            <a:r>
              <a:rPr lang="en-US" sz="2000" b="1" smtClean="0"/>
              <a:t>Handyside v. the United Kingdom</a:t>
            </a:r>
            <a:r>
              <a:rPr lang="cs-CZ" sz="2000" b="1" smtClean="0">
                <a:latin typeface="Arial" charset="0"/>
              </a:rPr>
              <a:t> </a:t>
            </a:r>
            <a:r>
              <a:rPr lang="en-US" sz="2000" smtClean="0"/>
              <a:t>7 December 1976</a:t>
            </a:r>
            <a:r>
              <a:rPr lang="cs-CZ" sz="2000" smtClean="0">
                <a:latin typeface="Arial" charset="0"/>
              </a:rPr>
              <a:t>:</a:t>
            </a:r>
          </a:p>
          <a:p>
            <a:pPr marL="715963" lvl="1" indent="-273050" algn="just">
              <a:lnSpc>
                <a:spcPct val="90000"/>
              </a:lnSpc>
            </a:pPr>
            <a:r>
              <a:rPr lang="en-US" sz="2000" i="1" smtClean="0"/>
              <a:t>In particular, it is not possible to find in the domestic law of the various Contracting States a uniform European conception of morals. </a:t>
            </a:r>
            <a:r>
              <a:rPr lang="cs-CZ" sz="2000" i="1" smtClean="0">
                <a:latin typeface="Arial" charset="0"/>
              </a:rPr>
              <a:t>T</a:t>
            </a:r>
            <a:r>
              <a:rPr lang="en-US" sz="2000" i="1" smtClean="0"/>
              <a:t>he view taken by their respective laws of the requirements of morals varies from time to time and from place to place, especially in our era which is characterised by a rapid and far-reaching evolution of opinions on the subject. By reason of their direct and continuous contact with the vital forces of their countries, State authorities are in principle in a better position than the international judge to give an opinion on the exact content of these requirements as well as on the "necessity" of a "restriction" or "penalty" intended to meet them</a:t>
            </a:r>
            <a:r>
              <a:rPr lang="cs-CZ" sz="2000" i="1" smtClean="0">
                <a:latin typeface="Arial" charset="0"/>
              </a:rPr>
              <a:t>.</a:t>
            </a:r>
          </a:p>
          <a:p>
            <a:pPr marL="263525" indent="-263525" algn="just">
              <a:lnSpc>
                <a:spcPct val="90000"/>
              </a:lnSpc>
            </a:pPr>
            <a:r>
              <a:rPr lang="en-GB" sz="2000" i="1" smtClean="0">
                <a:cs typeface="Arial" charset="0"/>
              </a:rPr>
              <a:t>Open</a:t>
            </a:r>
            <a:r>
              <a:rPr lang="en-GB" sz="2000" i="1" smtClean="0">
                <a:solidFill>
                  <a:srgbClr val="7F7F7F"/>
                </a:solidFill>
                <a:cs typeface="Arial" charset="0"/>
              </a:rPr>
              <a:t> </a:t>
            </a:r>
            <a:r>
              <a:rPr lang="en-GB" sz="2000" i="1" smtClean="0">
                <a:cs typeface="Arial" charset="0"/>
              </a:rPr>
              <a:t>Door</a:t>
            </a:r>
            <a:r>
              <a:rPr lang="en-GB" sz="2000" i="1" smtClean="0">
                <a:solidFill>
                  <a:srgbClr val="7F7F7F"/>
                </a:solidFill>
                <a:cs typeface="Arial" charset="0"/>
              </a:rPr>
              <a:t> </a:t>
            </a:r>
            <a:r>
              <a:rPr lang="en-GB" sz="2000" i="1" smtClean="0">
                <a:cs typeface="Arial" charset="0"/>
              </a:rPr>
              <a:t>Counselling</a:t>
            </a:r>
            <a:r>
              <a:rPr lang="en-GB" sz="2000" i="1" smtClean="0">
                <a:solidFill>
                  <a:srgbClr val="7F7F7F"/>
                </a:solidFill>
                <a:cs typeface="Arial" charset="0"/>
              </a:rPr>
              <a:t> </a:t>
            </a:r>
            <a:r>
              <a:rPr lang="en-GB" sz="2000" i="1" smtClean="0">
                <a:cs typeface="Arial" charset="0"/>
              </a:rPr>
              <a:t>Ltd.</a:t>
            </a:r>
            <a:r>
              <a:rPr lang="en-GB" sz="2000" i="1" smtClean="0">
                <a:solidFill>
                  <a:srgbClr val="7F7F7F"/>
                </a:solidFill>
                <a:cs typeface="Arial" charset="0"/>
              </a:rPr>
              <a:t> </a:t>
            </a:r>
            <a:r>
              <a:rPr lang="en-GB" sz="2000" i="1" smtClean="0">
                <a:cs typeface="Arial" charset="0"/>
              </a:rPr>
              <a:t>and</a:t>
            </a:r>
            <a:r>
              <a:rPr lang="en-GB" sz="2000" i="1" smtClean="0">
                <a:solidFill>
                  <a:srgbClr val="7F7F7F"/>
                </a:solidFill>
                <a:cs typeface="Arial" charset="0"/>
              </a:rPr>
              <a:t> </a:t>
            </a:r>
            <a:r>
              <a:rPr lang="en-GB" sz="2000" i="1" smtClean="0">
                <a:cs typeface="Arial" charset="0"/>
              </a:rPr>
              <a:t>Dublin</a:t>
            </a:r>
            <a:r>
              <a:rPr lang="en-GB" sz="2000" i="1" smtClean="0">
                <a:solidFill>
                  <a:srgbClr val="7F7F7F"/>
                </a:solidFill>
                <a:cs typeface="Arial" charset="0"/>
              </a:rPr>
              <a:t> </a:t>
            </a:r>
            <a:r>
              <a:rPr lang="en-GB" sz="2000" i="1" smtClean="0">
                <a:cs typeface="Arial" charset="0"/>
              </a:rPr>
              <a:t>Well</a:t>
            </a:r>
            <a:r>
              <a:rPr lang="en-GB" sz="2000" i="1" smtClean="0">
                <a:solidFill>
                  <a:srgbClr val="7F7F7F"/>
                </a:solidFill>
                <a:cs typeface="Arial" charset="0"/>
              </a:rPr>
              <a:t> </a:t>
            </a:r>
            <a:r>
              <a:rPr lang="en-GB" sz="2000" i="1" smtClean="0">
                <a:cs typeface="Arial" charset="0"/>
              </a:rPr>
              <a:t>Woman</a:t>
            </a:r>
            <a:r>
              <a:rPr lang="en-GB" sz="2000" i="1" smtClean="0">
                <a:solidFill>
                  <a:srgbClr val="7F7F7F"/>
                </a:solidFill>
                <a:cs typeface="Arial" charset="0"/>
              </a:rPr>
              <a:t> </a:t>
            </a:r>
            <a:r>
              <a:rPr lang="en-GB" sz="2000" i="1" smtClean="0">
                <a:cs typeface="Arial" charset="0"/>
              </a:rPr>
              <a:t>v</a:t>
            </a:r>
            <a:r>
              <a:rPr lang="cs-CZ" sz="2000" i="1" smtClean="0">
                <a:cs typeface="Arial" charset="0"/>
              </a:rPr>
              <a:t>.</a:t>
            </a:r>
            <a:r>
              <a:rPr lang="en-GB" sz="2000" i="1" smtClean="0">
                <a:solidFill>
                  <a:srgbClr val="7F7F7F"/>
                </a:solidFill>
                <a:cs typeface="Arial" charset="0"/>
              </a:rPr>
              <a:t> </a:t>
            </a:r>
            <a:r>
              <a:rPr lang="en-GB" sz="2000" i="1" smtClean="0">
                <a:cs typeface="Arial" charset="0"/>
              </a:rPr>
              <a:t>Ir</a:t>
            </a:r>
            <a:r>
              <a:rPr lang="cs-CZ" sz="2000" i="1" smtClean="0">
                <a:cs typeface="Arial" charset="0"/>
              </a:rPr>
              <a:t>eland (1992):</a:t>
            </a:r>
          </a:p>
          <a:p>
            <a:pPr marL="715963" lvl="1" indent="-273050" algn="just">
              <a:lnSpc>
                <a:spcPct val="90000"/>
              </a:lnSpc>
            </a:pPr>
            <a:r>
              <a:rPr lang="en-US" sz="2000" smtClean="0">
                <a:cs typeface="Arial" charset="0"/>
              </a:rPr>
              <a:t>This can be a political question.</a:t>
            </a:r>
            <a:endParaRPr lang="en-US" sz="2000" smtClean="0"/>
          </a:p>
        </p:txBody>
      </p:sp>
    </p:spTree>
    <p:extLst>
      <p:ext uri="{BB962C8B-B14F-4D97-AF65-F5344CB8AC3E}">
        <p14:creationId xmlns:p14="http://schemas.microsoft.com/office/powerpoint/2010/main" val="15244117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25E8F6EE-6B00-4B42-919F-898163EAE7EF}" type="slidenum">
              <a:rPr lang="cs-CZ"/>
              <a:pPr>
                <a:defRPr/>
              </a:pPr>
              <a:t>22</a:t>
            </a:fld>
            <a:endParaRPr lang="cs-CZ"/>
          </a:p>
        </p:txBody>
      </p:sp>
      <p:sp>
        <p:nvSpPr>
          <p:cNvPr id="44034" name="Rectangle 2"/>
          <p:cNvSpPr>
            <a:spLocks noGrp="1" noChangeArrowheads="1"/>
          </p:cNvSpPr>
          <p:nvPr>
            <p:ph type="title"/>
          </p:nvPr>
        </p:nvSpPr>
        <p:spPr/>
        <p:txBody>
          <a:bodyPr/>
          <a:lstStyle/>
          <a:p>
            <a:r>
              <a:rPr lang="en-US" sz="2800" smtClean="0">
                <a:latin typeface="Arial" charset="0"/>
              </a:rPr>
              <a:t>Obscenity, indecency,…</a:t>
            </a:r>
            <a:r>
              <a:rPr lang="cs-CZ" sz="2800" smtClean="0">
                <a:latin typeface="Arial" charset="0"/>
              </a:rPr>
              <a:t> in Europe and elsewhere</a:t>
            </a:r>
            <a:endParaRPr lang="en-US" sz="2800" smtClean="0">
              <a:latin typeface="Arial" charset="0"/>
            </a:endParaRPr>
          </a:p>
        </p:txBody>
      </p:sp>
      <p:sp>
        <p:nvSpPr>
          <p:cNvPr id="44035" name="Rectangle 3"/>
          <p:cNvSpPr>
            <a:spLocks noGrp="1" noChangeArrowheads="1"/>
          </p:cNvSpPr>
          <p:nvPr>
            <p:ph type="body" idx="1"/>
          </p:nvPr>
        </p:nvSpPr>
        <p:spPr>
          <a:xfrm>
            <a:off x="900113" y="2060575"/>
            <a:ext cx="7772400" cy="4070350"/>
          </a:xfrm>
        </p:spPr>
        <p:txBody>
          <a:bodyPr/>
          <a:lstStyle/>
          <a:p>
            <a:pPr>
              <a:lnSpc>
                <a:spcPct val="90000"/>
              </a:lnSpc>
            </a:pPr>
            <a:r>
              <a:rPr lang="en-US" b="1" smtClean="0"/>
              <a:t>"A ver" Case</a:t>
            </a:r>
            <a:r>
              <a:rPr lang="en-US" smtClean="0"/>
              <a:t> </a:t>
            </a:r>
            <a:r>
              <a:rPr lang="cs-CZ" smtClean="0">
                <a:latin typeface="Arial" charset="0"/>
              </a:rPr>
              <a:t>(Spain):</a:t>
            </a:r>
          </a:p>
          <a:p>
            <a:pPr lvl="1" algn="just">
              <a:lnSpc>
                <a:spcPct val="90000"/>
              </a:lnSpc>
            </a:pPr>
            <a:r>
              <a:rPr lang="en-US" i="1" smtClean="0"/>
              <a:t>public morality -- as a shared ethical component of social life -- is liable to take different forms across different periods and in different countries and is conventionally not immutable from a social point of view</a:t>
            </a:r>
            <a:r>
              <a:rPr lang="cs-CZ" smtClean="0">
                <a:latin typeface="Arial" charset="0"/>
              </a:rPr>
              <a:t>.</a:t>
            </a:r>
          </a:p>
          <a:p>
            <a:pPr>
              <a:lnSpc>
                <a:spcPct val="90000"/>
              </a:lnSpc>
            </a:pPr>
            <a:r>
              <a:rPr lang="cs-CZ" b="1" smtClean="0">
                <a:latin typeface="Arial" charset="0"/>
              </a:rPr>
              <a:t>Korea</a:t>
            </a:r>
            <a:r>
              <a:rPr lang="cs-CZ" smtClean="0">
                <a:latin typeface="Arial" charset="0"/>
              </a:rPr>
              <a:t>:</a:t>
            </a:r>
          </a:p>
          <a:p>
            <a:pPr lvl="1" algn="just">
              <a:lnSpc>
                <a:spcPct val="90000"/>
              </a:lnSpc>
            </a:pPr>
            <a:r>
              <a:rPr lang="en-US" i="1" smtClean="0"/>
              <a:t>Obscenity is a sexually blatant and undisguised expression that distorts human dignity or humanity. It only appeals to prurient interests and, if taken as a whole, does not possess any literary, artistic, scientific, or political value.</a:t>
            </a:r>
            <a:r>
              <a:rPr lang="en-US" smtClean="0"/>
              <a:t> </a:t>
            </a:r>
            <a:endParaRPr lang="en-US" smtClean="0">
              <a:latin typeface="Arial" charset="0"/>
            </a:endParaRPr>
          </a:p>
        </p:txBody>
      </p:sp>
    </p:spTree>
    <p:extLst>
      <p:ext uri="{BB962C8B-B14F-4D97-AF65-F5344CB8AC3E}">
        <p14:creationId xmlns:p14="http://schemas.microsoft.com/office/powerpoint/2010/main" val="282027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52F8F403-9956-4203-93B2-01ED71213B80}" type="slidenum">
              <a:rPr lang="cs-CZ"/>
              <a:pPr>
                <a:defRPr/>
              </a:pPr>
              <a:t>23</a:t>
            </a:fld>
            <a:endParaRPr lang="cs-CZ"/>
          </a:p>
        </p:txBody>
      </p:sp>
      <p:sp>
        <p:nvSpPr>
          <p:cNvPr id="46082" name="Rectangle 2"/>
          <p:cNvSpPr>
            <a:spLocks noGrp="1" noChangeArrowheads="1"/>
          </p:cNvSpPr>
          <p:nvPr>
            <p:ph type="title"/>
          </p:nvPr>
        </p:nvSpPr>
        <p:spPr/>
        <p:txBody>
          <a:bodyPr/>
          <a:lstStyle/>
          <a:p>
            <a:r>
              <a:rPr lang="en-US" smtClean="0">
                <a:latin typeface="Arial" charset="0"/>
              </a:rPr>
              <a:t>Obscenity, indecency,…</a:t>
            </a:r>
            <a:r>
              <a:rPr lang="cs-CZ" smtClean="0">
                <a:latin typeface="Arial" charset="0"/>
              </a:rPr>
              <a:t> in the Europe</a:t>
            </a:r>
            <a:endParaRPr lang="en-US" smtClean="0">
              <a:latin typeface="Arial" charset="0"/>
            </a:endParaRPr>
          </a:p>
        </p:txBody>
      </p:sp>
      <p:sp>
        <p:nvSpPr>
          <p:cNvPr id="46083" name="Rectangle 3"/>
          <p:cNvSpPr>
            <a:spLocks noGrp="1" noChangeArrowheads="1"/>
          </p:cNvSpPr>
          <p:nvPr>
            <p:ph type="body" idx="1"/>
          </p:nvPr>
        </p:nvSpPr>
        <p:spPr/>
        <p:txBody>
          <a:bodyPr/>
          <a:lstStyle/>
          <a:p>
            <a:pPr>
              <a:lnSpc>
                <a:spcPct val="90000"/>
              </a:lnSpc>
            </a:pPr>
            <a:r>
              <a:rPr lang="en-US" smtClean="0"/>
              <a:t>Obscene Publications Act 1959 </a:t>
            </a:r>
            <a:r>
              <a:rPr lang="en-US" smtClean="0">
                <a:latin typeface="Arial" charset="0"/>
              </a:rPr>
              <a:t>(U.K.)</a:t>
            </a:r>
            <a:r>
              <a:rPr lang="cs-CZ" smtClean="0">
                <a:latin typeface="Arial" charset="0"/>
              </a:rPr>
              <a:t>:</a:t>
            </a:r>
            <a:endParaRPr lang="en-US" smtClean="0">
              <a:latin typeface="Arial" charset="0"/>
            </a:endParaRPr>
          </a:p>
          <a:p>
            <a:pPr lvl="1" algn="just">
              <a:lnSpc>
                <a:spcPct val="90000"/>
              </a:lnSpc>
            </a:pPr>
            <a:r>
              <a:rPr lang="en-US" smtClean="0"/>
              <a:t>For the purposes of this Act an article shall be deemed to be obscene if its effect or (where the article comprises two or more distinct items) the effect of any one of its items is, if taken as a whole, such as </a:t>
            </a:r>
            <a:r>
              <a:rPr lang="en-US" b="1" smtClean="0"/>
              <a:t>to tend to</a:t>
            </a:r>
            <a:r>
              <a:rPr lang="en-US" smtClean="0"/>
              <a:t> deprave and corrupt persons who are likely, having regard to all relevant circumstances, to read, see or hear the matter contained or embodied in it.</a:t>
            </a:r>
          </a:p>
          <a:p>
            <a:pPr algn="just">
              <a:lnSpc>
                <a:spcPct val="90000"/>
              </a:lnSpc>
            </a:pPr>
            <a:r>
              <a:rPr lang="en-US" smtClean="0">
                <a:latin typeface="Arial" charset="0"/>
              </a:rPr>
              <a:t>Czech Republic</a:t>
            </a:r>
            <a:r>
              <a:rPr lang="cs-CZ" smtClean="0">
                <a:latin typeface="Arial" charset="0"/>
              </a:rPr>
              <a:t>:</a:t>
            </a:r>
            <a:endParaRPr lang="en-US" smtClean="0">
              <a:latin typeface="Arial" charset="0"/>
            </a:endParaRPr>
          </a:p>
          <a:p>
            <a:pPr lvl="1" algn="just">
              <a:lnSpc>
                <a:spcPct val="90000"/>
              </a:lnSpc>
            </a:pPr>
            <a:r>
              <a:rPr lang="en-US" b="1" i="1" smtClean="0">
                <a:latin typeface="Arial" charset="0"/>
                <a:cs typeface="Arial" charset="0"/>
              </a:rPr>
              <a:t>IV.</a:t>
            </a:r>
            <a:r>
              <a:rPr lang="en-US" b="1" i="1" smtClean="0">
                <a:solidFill>
                  <a:srgbClr val="7F7F7F"/>
                </a:solidFill>
                <a:latin typeface="Arial" charset="0"/>
                <a:cs typeface="Arial" charset="0"/>
              </a:rPr>
              <a:t> </a:t>
            </a:r>
            <a:r>
              <a:rPr lang="en-US" b="1" i="1" smtClean="0">
                <a:latin typeface="Arial" charset="0"/>
                <a:cs typeface="Arial" charset="0"/>
              </a:rPr>
              <a:t>ÚS</a:t>
            </a:r>
            <a:r>
              <a:rPr lang="en-US" b="1" i="1" smtClean="0">
                <a:solidFill>
                  <a:srgbClr val="7F7F7F"/>
                </a:solidFill>
                <a:latin typeface="Arial" charset="0"/>
                <a:cs typeface="Arial" charset="0"/>
              </a:rPr>
              <a:t> </a:t>
            </a:r>
            <a:r>
              <a:rPr lang="en-US" b="1" i="1" smtClean="0">
                <a:latin typeface="Arial" charset="0"/>
                <a:cs typeface="Arial" charset="0"/>
              </a:rPr>
              <a:t>606/03</a:t>
            </a:r>
          </a:p>
          <a:p>
            <a:pPr lvl="1" algn="just">
              <a:lnSpc>
                <a:spcPct val="90000"/>
              </a:lnSpc>
            </a:pPr>
            <a:r>
              <a:rPr lang="en-US" smtClean="0">
                <a:latin typeface="Arial" charset="0"/>
                <a:cs typeface="Arial" charset="0"/>
              </a:rPr>
              <a:t>Incidence on person with common feelings</a:t>
            </a:r>
          </a:p>
          <a:p>
            <a:pPr lvl="1" algn="just">
              <a:lnSpc>
                <a:spcPct val="90000"/>
              </a:lnSpc>
            </a:pPr>
            <a:r>
              <a:rPr lang="en-US" smtClean="0">
                <a:latin typeface="Arial" charset="0"/>
                <a:cs typeface="Arial" charset="0"/>
              </a:rPr>
              <a:t>question of art</a:t>
            </a:r>
            <a:endParaRPr lang="en-US" smtClean="0">
              <a:latin typeface="Arial" charset="0"/>
            </a:endParaRPr>
          </a:p>
        </p:txBody>
      </p:sp>
    </p:spTree>
    <p:extLst>
      <p:ext uri="{BB962C8B-B14F-4D97-AF65-F5344CB8AC3E}">
        <p14:creationId xmlns:p14="http://schemas.microsoft.com/office/powerpoint/2010/main" val="30269736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EFE2EC96-CA30-4618-9B38-87058314079D}" type="slidenum">
              <a:rPr lang="cs-CZ"/>
              <a:pPr>
                <a:defRPr/>
              </a:pPr>
              <a:t>24</a:t>
            </a:fld>
            <a:endParaRPr lang="cs-CZ"/>
          </a:p>
        </p:txBody>
      </p:sp>
      <p:sp>
        <p:nvSpPr>
          <p:cNvPr id="45058" name="Rectangle 2"/>
          <p:cNvSpPr>
            <a:spLocks noGrp="1" noChangeArrowheads="1"/>
          </p:cNvSpPr>
          <p:nvPr>
            <p:ph type="title"/>
          </p:nvPr>
        </p:nvSpPr>
        <p:spPr/>
        <p:txBody>
          <a:bodyPr/>
          <a:lstStyle/>
          <a:p>
            <a:r>
              <a:rPr lang="cs-CZ" smtClean="0">
                <a:latin typeface="Arial" charset="0"/>
              </a:rPr>
              <a:t>Protection of youth and infancy</a:t>
            </a:r>
            <a:endParaRPr lang="en-US" smtClean="0">
              <a:latin typeface="Arial" charset="0"/>
            </a:endParaRPr>
          </a:p>
        </p:txBody>
      </p:sp>
      <p:sp>
        <p:nvSpPr>
          <p:cNvPr id="45059" name="Rectangle 3"/>
          <p:cNvSpPr>
            <a:spLocks noGrp="1" noChangeArrowheads="1"/>
          </p:cNvSpPr>
          <p:nvPr>
            <p:ph type="body" idx="1"/>
          </p:nvPr>
        </p:nvSpPr>
        <p:spPr/>
        <p:txBody>
          <a:bodyPr/>
          <a:lstStyle/>
          <a:p>
            <a:pPr>
              <a:lnSpc>
                <a:spcPct val="90000"/>
              </a:lnSpc>
            </a:pPr>
            <a:r>
              <a:rPr lang="cs-CZ" sz="1800" smtClean="0"/>
              <a:t>Council Directive 89/552/EEC (</a:t>
            </a:r>
            <a:r>
              <a:rPr lang="cs-CZ" sz="1800" i="1" smtClean="0"/>
              <a:t>Television without frontiers</a:t>
            </a:r>
            <a:r>
              <a:rPr lang="cs-CZ" sz="1800" smtClean="0"/>
              <a:t>).</a:t>
            </a:r>
          </a:p>
          <a:p>
            <a:pPr lvl="1" algn="just">
              <a:lnSpc>
                <a:spcPct val="90000"/>
              </a:lnSpc>
            </a:pPr>
            <a:r>
              <a:rPr lang="en-US" sz="1800" smtClean="0"/>
              <a:t>Article 22</a:t>
            </a:r>
            <a:r>
              <a:rPr lang="cs-CZ" sz="1800" smtClean="0"/>
              <a:t>: </a:t>
            </a:r>
            <a:r>
              <a:rPr lang="en-US" sz="1800" smtClean="0"/>
              <a:t>Member States shall take appropriate measures to ensure that television broadcasts by broadcasters under their jurisdiction </a:t>
            </a:r>
            <a:r>
              <a:rPr lang="en-US" sz="1800" b="1" smtClean="0"/>
              <a:t>do not include programmes which might seriously impair the physical, mental or moral development of minors, in particular those that involve pornography or gratuitous violence</a:t>
            </a:r>
            <a:r>
              <a:rPr lang="en-US" sz="1800" smtClean="0"/>
              <a:t>. This provision shall extend to other programmes which are likely to impair the physical, mental or moral development of minors, except where it is ensured, by selecting the time of the broadcast or by any technical measure, that minors in the area of transmission will not normally hear or see such broadcasts. </a:t>
            </a:r>
            <a:endParaRPr lang="cs-CZ" sz="1800" smtClean="0"/>
          </a:p>
          <a:p>
            <a:pPr algn="just">
              <a:lnSpc>
                <a:spcPct val="90000"/>
              </a:lnSpc>
            </a:pPr>
            <a:r>
              <a:rPr lang="cs-CZ" sz="1800" smtClean="0"/>
              <a:t>Case E-8/97:</a:t>
            </a:r>
          </a:p>
          <a:p>
            <a:pPr lvl="1" algn="just">
              <a:lnSpc>
                <a:spcPct val="90000"/>
              </a:lnSpc>
            </a:pPr>
            <a:r>
              <a:rPr lang="en-US" sz="1800" i="1" smtClean="0"/>
              <a:t>The exception in the second sentence of Article 22, first paragraph does not extend to programmes 'which might seriously impair the physical, mental or moral development of minors` dealt with in the first sentence of Article 22, first paragraph.</a:t>
            </a:r>
            <a:r>
              <a:rPr lang="en-US" sz="1800" smtClean="0"/>
              <a:t> </a:t>
            </a:r>
          </a:p>
        </p:txBody>
      </p:sp>
    </p:spTree>
    <p:extLst>
      <p:ext uri="{BB962C8B-B14F-4D97-AF65-F5344CB8AC3E}">
        <p14:creationId xmlns:p14="http://schemas.microsoft.com/office/powerpoint/2010/main" val="4243708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895F8799-92B1-442A-BDDA-7C21E3979E16}" type="slidenum">
              <a:rPr lang="cs-CZ"/>
              <a:pPr>
                <a:defRPr/>
              </a:pPr>
              <a:t>25</a:t>
            </a:fld>
            <a:endParaRPr lang="cs-CZ"/>
          </a:p>
        </p:txBody>
      </p:sp>
      <p:sp>
        <p:nvSpPr>
          <p:cNvPr id="47106" name="Rectangle 2"/>
          <p:cNvSpPr>
            <a:spLocks noGrp="1" noChangeArrowheads="1"/>
          </p:cNvSpPr>
          <p:nvPr>
            <p:ph type="title"/>
          </p:nvPr>
        </p:nvSpPr>
        <p:spPr/>
        <p:txBody>
          <a:bodyPr/>
          <a:lstStyle/>
          <a:p>
            <a:r>
              <a:rPr lang="en-US" smtClean="0">
                <a:latin typeface="Arial" charset="0"/>
              </a:rPr>
              <a:t>Obscenity, indecency,…</a:t>
            </a:r>
            <a:r>
              <a:rPr lang="cs-CZ" smtClean="0">
                <a:latin typeface="Arial" charset="0"/>
              </a:rPr>
              <a:t> in the U.S.A.</a:t>
            </a:r>
            <a:endParaRPr lang="en-US" smtClean="0">
              <a:latin typeface="Arial" charset="0"/>
            </a:endParaRPr>
          </a:p>
        </p:txBody>
      </p:sp>
      <p:sp>
        <p:nvSpPr>
          <p:cNvPr id="47107" name="Rectangle 3"/>
          <p:cNvSpPr>
            <a:spLocks noGrp="1" noChangeArrowheads="1"/>
          </p:cNvSpPr>
          <p:nvPr>
            <p:ph type="body" idx="1"/>
          </p:nvPr>
        </p:nvSpPr>
        <p:spPr/>
        <p:txBody>
          <a:bodyPr/>
          <a:lstStyle/>
          <a:p>
            <a:r>
              <a:rPr lang="en-US" sz="2000" smtClean="0"/>
              <a:t>JACOBELLIS v. OHIO, 378 U.S. 184 (1964)</a:t>
            </a:r>
            <a:r>
              <a:rPr lang="cs-CZ" sz="2000" smtClean="0">
                <a:latin typeface="Arial" charset="0"/>
              </a:rPr>
              <a:t>:</a:t>
            </a:r>
          </a:p>
          <a:p>
            <a:pPr lvl="1" algn="just"/>
            <a:r>
              <a:rPr lang="cs-CZ" sz="2000" i="1" smtClean="0"/>
              <a:t>… </a:t>
            </a:r>
            <a:r>
              <a:rPr lang="en-US" sz="2000" i="1" smtClean="0"/>
              <a:t>I imply no criticism of the Court, which in those cases was faced with the task of trying to define what may be indefinable. I have reached the conclusion, which I think is confirmed at least by negative implication in the Court's decisions since Roth and Alberts, that under the First and Fourteenth Amendments criminal laws in this area are constitutionally limited to hard-core pornography. I shall not today attempt further to define the kinds of material I understand to be embraced within that shorthand description; and perhaps I could never succeed in intelligibly doing so. </a:t>
            </a:r>
            <a:r>
              <a:rPr lang="en-US" sz="2000" b="1" i="1" smtClean="0"/>
              <a:t>But I know it when I see it</a:t>
            </a:r>
            <a:r>
              <a:rPr lang="en-US" sz="2000" i="1" smtClean="0"/>
              <a:t>, and the motion picture involved in this case is not that. </a:t>
            </a:r>
          </a:p>
        </p:txBody>
      </p:sp>
    </p:spTree>
    <p:extLst>
      <p:ext uri="{BB962C8B-B14F-4D97-AF65-F5344CB8AC3E}">
        <p14:creationId xmlns:p14="http://schemas.microsoft.com/office/powerpoint/2010/main" val="25313683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B7406678-E428-46A2-A935-00A9B6D798CD}" type="slidenum">
              <a:rPr lang="cs-CZ"/>
              <a:pPr>
                <a:defRPr/>
              </a:pPr>
              <a:t>26</a:t>
            </a:fld>
            <a:endParaRPr lang="cs-CZ"/>
          </a:p>
        </p:txBody>
      </p:sp>
      <p:sp>
        <p:nvSpPr>
          <p:cNvPr id="48130" name="Rectangle 2"/>
          <p:cNvSpPr>
            <a:spLocks noGrp="1" noChangeArrowheads="1"/>
          </p:cNvSpPr>
          <p:nvPr>
            <p:ph type="title"/>
          </p:nvPr>
        </p:nvSpPr>
        <p:spPr/>
        <p:txBody>
          <a:bodyPr/>
          <a:lstStyle/>
          <a:p>
            <a:r>
              <a:rPr lang="en-US" smtClean="0">
                <a:latin typeface="Arial" charset="0"/>
              </a:rPr>
              <a:t>Obscenity, indecency,…</a:t>
            </a:r>
            <a:r>
              <a:rPr lang="cs-CZ" smtClean="0">
                <a:latin typeface="Arial" charset="0"/>
              </a:rPr>
              <a:t> in the U.S.A.</a:t>
            </a:r>
            <a:endParaRPr lang="en-US" smtClean="0">
              <a:latin typeface="Arial" charset="0"/>
            </a:endParaRPr>
          </a:p>
        </p:txBody>
      </p:sp>
      <p:sp>
        <p:nvSpPr>
          <p:cNvPr id="48131" name="Rectangle 3"/>
          <p:cNvSpPr>
            <a:spLocks noGrp="1" noChangeArrowheads="1"/>
          </p:cNvSpPr>
          <p:nvPr>
            <p:ph type="body" idx="1"/>
          </p:nvPr>
        </p:nvSpPr>
        <p:spPr/>
        <p:txBody>
          <a:bodyPr/>
          <a:lstStyle/>
          <a:p>
            <a:r>
              <a:rPr lang="en-US" sz="2000" b="1" smtClean="0"/>
              <a:t>Miller v. California</a:t>
            </a:r>
            <a:r>
              <a:rPr lang="cs-CZ" sz="2000" b="1" smtClean="0"/>
              <a:t> </a:t>
            </a:r>
            <a:r>
              <a:rPr lang="en-US" sz="2000" smtClean="0"/>
              <a:t>413 U.S. 15 (1973</a:t>
            </a:r>
            <a:r>
              <a:rPr lang="cs-CZ" sz="2000" smtClean="0"/>
              <a:t>):</a:t>
            </a:r>
          </a:p>
          <a:p>
            <a:pPr lvl="1" algn="just"/>
            <a:r>
              <a:rPr lang="cs-CZ" sz="2000" i="1" smtClean="0"/>
              <a:t>T</a:t>
            </a:r>
            <a:r>
              <a:rPr lang="en-US" sz="2000" i="1" smtClean="0"/>
              <a:t>aken as a whole, appeals to the prurient interest in sex; portrays, in a patently offensive way, sexual conduct specifically defined by the applicable state law; and, taken as a whole, does not have serious literary, artistic, political or scientific value.</a:t>
            </a:r>
            <a:r>
              <a:rPr lang="en-US" sz="2000" smtClean="0"/>
              <a:t> </a:t>
            </a:r>
            <a:endParaRPr lang="cs-CZ" sz="2000" smtClean="0"/>
          </a:p>
          <a:p>
            <a:pPr lvl="1" algn="just"/>
            <a:r>
              <a:rPr lang="en-US" sz="2000" b="1" i="1" smtClean="0"/>
              <a:t>(a)</a:t>
            </a:r>
            <a:r>
              <a:rPr lang="en-US" sz="2000" i="1" smtClean="0"/>
              <a:t> whether "the average person, applying contemporary community standards" would find that the work, taken as a whole, appeals to the prurient interests; </a:t>
            </a:r>
            <a:r>
              <a:rPr lang="en-US" sz="2000" b="1" i="1" smtClean="0"/>
              <a:t>(b)</a:t>
            </a:r>
            <a:r>
              <a:rPr lang="en-US" sz="2000" i="1" smtClean="0"/>
              <a:t> whether the work depicts or describes, in a patently offensive way, sexual conduct specifically defined by the applicable state law; and </a:t>
            </a:r>
            <a:r>
              <a:rPr lang="en-US" sz="2000" b="1" i="1" smtClean="0"/>
              <a:t>(c)</a:t>
            </a:r>
            <a:r>
              <a:rPr lang="en-US" sz="2000" i="1" smtClean="0"/>
              <a:t> whether the work, taken as a whole, lacks serious literary, artistic, political or scientific value.</a:t>
            </a:r>
            <a:r>
              <a:rPr lang="en-US" sz="2000" smtClean="0"/>
              <a:t> </a:t>
            </a:r>
          </a:p>
        </p:txBody>
      </p:sp>
    </p:spTree>
    <p:extLst>
      <p:ext uri="{BB962C8B-B14F-4D97-AF65-F5344CB8AC3E}">
        <p14:creationId xmlns:p14="http://schemas.microsoft.com/office/powerpoint/2010/main" val="1469926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76C52CBC-58AA-4CDB-9B76-341453BB61FD}" type="slidenum">
              <a:rPr lang="cs-CZ"/>
              <a:pPr>
                <a:defRPr/>
              </a:pPr>
              <a:t>27</a:t>
            </a:fld>
            <a:endParaRPr lang="cs-CZ"/>
          </a:p>
        </p:txBody>
      </p:sp>
      <p:sp>
        <p:nvSpPr>
          <p:cNvPr id="49154" name="Rectangle 2"/>
          <p:cNvSpPr>
            <a:spLocks noGrp="1" noChangeArrowheads="1"/>
          </p:cNvSpPr>
          <p:nvPr>
            <p:ph type="title"/>
          </p:nvPr>
        </p:nvSpPr>
        <p:spPr/>
        <p:txBody>
          <a:bodyPr/>
          <a:lstStyle/>
          <a:p>
            <a:r>
              <a:rPr lang="en-US" smtClean="0">
                <a:latin typeface="Arial" charset="0"/>
              </a:rPr>
              <a:t>Obscenity, indecency,…</a:t>
            </a:r>
            <a:r>
              <a:rPr lang="cs-CZ" smtClean="0">
                <a:latin typeface="Arial" charset="0"/>
              </a:rPr>
              <a:t> in the U.S.A.</a:t>
            </a:r>
            <a:endParaRPr lang="en-US" smtClean="0">
              <a:latin typeface="Arial" charset="0"/>
            </a:endParaRPr>
          </a:p>
        </p:txBody>
      </p:sp>
      <p:sp>
        <p:nvSpPr>
          <p:cNvPr id="49155" name="Rectangle 3"/>
          <p:cNvSpPr>
            <a:spLocks noGrp="1" noChangeArrowheads="1"/>
          </p:cNvSpPr>
          <p:nvPr>
            <p:ph type="body" idx="1"/>
          </p:nvPr>
        </p:nvSpPr>
        <p:spPr/>
        <p:txBody>
          <a:bodyPr/>
          <a:lstStyle/>
          <a:p>
            <a:r>
              <a:rPr lang="en-US" sz="2000" b="1" smtClean="0"/>
              <a:t>UNITED STATES v. ONE BOOK CALLED "ULYSSES„</a:t>
            </a:r>
            <a:r>
              <a:rPr lang="cs-CZ" sz="2000" b="1" smtClean="0"/>
              <a:t>:</a:t>
            </a:r>
          </a:p>
          <a:p>
            <a:pPr lvl="1" algn="just"/>
            <a:r>
              <a:rPr lang="en-US" sz="2000" i="1" smtClean="0"/>
              <a:t>The reputation of "Ulysses" in the literary world, however, warranted my taking such time as was necessary to enable me to satisfy myself as to the intent with which the book was written, for, of course, in any case where a book is claimed to be obscene it must first be determined, whether the intent with which it was written was what is called, according to the usual phrase, pornographic, that is, written for the purpose of exploiting obscenity.</a:t>
            </a:r>
            <a:r>
              <a:rPr lang="cs-CZ" sz="2000" i="1" smtClean="0"/>
              <a:t> </a:t>
            </a:r>
            <a:r>
              <a:rPr lang="en-US" sz="2000" i="1" smtClean="0"/>
              <a:t>If the conclusion is that the book is pornographic, that is the end of the inquiry and forfeiture must follow.</a:t>
            </a:r>
            <a:r>
              <a:rPr lang="cs-CZ" sz="2000" i="1" smtClean="0"/>
              <a:t> </a:t>
            </a:r>
            <a:r>
              <a:rPr lang="en-US" sz="2000" i="1" smtClean="0"/>
              <a:t>But in "Ulysses," in spite of its unusual frankness, </a:t>
            </a:r>
            <a:r>
              <a:rPr lang="en-US" sz="2000" b="1" i="1" smtClean="0"/>
              <a:t>I do not detect anywhere the leer of the sensualist.</a:t>
            </a:r>
            <a:r>
              <a:rPr lang="en-US" sz="2000" i="1" smtClean="0"/>
              <a:t> I hold, therefore, that it is not pornographic. </a:t>
            </a:r>
          </a:p>
        </p:txBody>
      </p:sp>
    </p:spTree>
    <p:extLst>
      <p:ext uri="{BB962C8B-B14F-4D97-AF65-F5344CB8AC3E}">
        <p14:creationId xmlns:p14="http://schemas.microsoft.com/office/powerpoint/2010/main" val="33492600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6798297F-49D6-4D3E-9158-B84AD2978163}" type="slidenum">
              <a:rPr lang="cs-CZ"/>
              <a:pPr>
                <a:defRPr/>
              </a:pPr>
              <a:t>28</a:t>
            </a:fld>
            <a:endParaRPr lang="cs-CZ"/>
          </a:p>
        </p:txBody>
      </p:sp>
      <p:sp>
        <p:nvSpPr>
          <p:cNvPr id="51202" name="Rectangle 2"/>
          <p:cNvSpPr>
            <a:spLocks noGrp="1" noChangeArrowheads="1"/>
          </p:cNvSpPr>
          <p:nvPr>
            <p:ph type="title"/>
          </p:nvPr>
        </p:nvSpPr>
        <p:spPr/>
        <p:txBody>
          <a:bodyPr/>
          <a:lstStyle/>
          <a:p>
            <a:r>
              <a:rPr lang="cs-CZ" smtClean="0"/>
              <a:t>Reality television – Big brother series</a:t>
            </a:r>
            <a:endParaRPr lang="en-US" smtClean="0"/>
          </a:p>
        </p:txBody>
      </p:sp>
      <p:sp>
        <p:nvSpPr>
          <p:cNvPr id="51203" name="Rectangle 3"/>
          <p:cNvSpPr>
            <a:spLocks noGrp="1" noChangeArrowheads="1"/>
          </p:cNvSpPr>
          <p:nvPr>
            <p:ph type="body" idx="1"/>
          </p:nvPr>
        </p:nvSpPr>
        <p:spPr/>
        <p:txBody>
          <a:bodyPr/>
          <a:lstStyle/>
          <a:p>
            <a:pPr algn="just"/>
            <a:r>
              <a:rPr lang="en-US" smtClean="0"/>
              <a:t>One of the key rationales for regulatory intervention refers to the power of broadcasting to intrude into people’s lives and to influence their lives.</a:t>
            </a:r>
          </a:p>
          <a:p>
            <a:pPr algn="just"/>
            <a:r>
              <a:rPr lang="en-US" smtClean="0"/>
              <a:t>Regulate such tv series?</a:t>
            </a:r>
          </a:p>
          <a:p>
            <a:pPr lvl="1" algn="just"/>
            <a:r>
              <a:rPr lang="en-US" smtClean="0"/>
              <a:t>regulate reality television?</a:t>
            </a:r>
          </a:p>
        </p:txBody>
      </p:sp>
    </p:spTree>
    <p:extLst>
      <p:ext uri="{BB962C8B-B14F-4D97-AF65-F5344CB8AC3E}">
        <p14:creationId xmlns:p14="http://schemas.microsoft.com/office/powerpoint/2010/main" val="12656336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42FEE033-1339-44FE-9F9F-44CADC9E7855}" type="slidenum">
              <a:rPr lang="cs-CZ"/>
              <a:pPr>
                <a:defRPr/>
              </a:pPr>
              <a:t>29</a:t>
            </a:fld>
            <a:endParaRPr lang="cs-CZ"/>
          </a:p>
        </p:txBody>
      </p:sp>
      <p:sp>
        <p:nvSpPr>
          <p:cNvPr id="50178" name="Rectangle 2"/>
          <p:cNvSpPr>
            <a:spLocks noGrp="1" noChangeArrowheads="1"/>
          </p:cNvSpPr>
          <p:nvPr>
            <p:ph type="title"/>
          </p:nvPr>
        </p:nvSpPr>
        <p:spPr/>
        <p:txBody>
          <a:bodyPr/>
          <a:lstStyle/>
          <a:p>
            <a:r>
              <a:rPr lang="cs-CZ" smtClean="0"/>
              <a:t>Public order</a:t>
            </a:r>
            <a:endParaRPr lang="en-US" smtClean="0"/>
          </a:p>
        </p:txBody>
      </p:sp>
      <p:sp>
        <p:nvSpPr>
          <p:cNvPr id="50179" name="Rectangle 3"/>
          <p:cNvSpPr>
            <a:spLocks noGrp="1" noChangeArrowheads="1"/>
          </p:cNvSpPr>
          <p:nvPr>
            <p:ph type="body" idx="1"/>
          </p:nvPr>
        </p:nvSpPr>
        <p:spPr/>
        <p:txBody>
          <a:bodyPr/>
          <a:lstStyle/>
          <a:p>
            <a:r>
              <a:rPr lang="en-US" smtClean="0"/>
              <a:t>Right to criticize the Government</a:t>
            </a:r>
            <a:r>
              <a:rPr lang="cs-CZ" smtClean="0"/>
              <a:t>.</a:t>
            </a:r>
            <a:endParaRPr lang="en-US" smtClean="0"/>
          </a:p>
          <a:p>
            <a:r>
              <a:rPr lang="en-US" b="1" smtClean="0"/>
              <a:t>Castells v. Spain </a:t>
            </a:r>
            <a:r>
              <a:rPr lang="en-US" smtClean="0"/>
              <a:t>23 April 1992:</a:t>
            </a:r>
          </a:p>
          <a:p>
            <a:pPr lvl="1" algn="just"/>
            <a:r>
              <a:rPr lang="en-US" i="1" smtClean="0"/>
              <a:t>In the case under review Mr Castells did not express his opinion from the senate floor, as he might have done without fear of sanctions, but chose to do so in a periodical. That does not mean, however, that he lost his right to criticize the Government</a:t>
            </a:r>
            <a:r>
              <a:rPr lang="en-US" smtClean="0"/>
              <a:t>.</a:t>
            </a:r>
            <a:endParaRPr lang="cs-CZ" smtClean="0"/>
          </a:p>
          <a:p>
            <a:pPr algn="just"/>
            <a:r>
              <a:rPr lang="en-US" b="1" smtClean="0"/>
              <a:t>Thorgeir Thorgeirson v. Iceland</a:t>
            </a:r>
            <a:r>
              <a:rPr lang="cs-CZ" b="1" smtClean="0"/>
              <a:t> </a:t>
            </a:r>
            <a:r>
              <a:rPr lang="en-US" smtClean="0"/>
              <a:t>25 June 1992</a:t>
            </a:r>
            <a:r>
              <a:rPr lang="cs-CZ" smtClean="0"/>
              <a:t>:</a:t>
            </a:r>
          </a:p>
          <a:p>
            <a:pPr lvl="1" algn="just"/>
            <a:r>
              <a:rPr lang="cs-CZ" smtClean="0"/>
              <a:t>Press as a public watchdog.</a:t>
            </a:r>
          </a:p>
          <a:p>
            <a:pPr lvl="1" algn="just"/>
            <a:r>
              <a:rPr lang="cs-CZ" smtClean="0"/>
              <a:t>High protection of political dabates.</a:t>
            </a:r>
            <a:endParaRPr lang="en-US" smtClean="0"/>
          </a:p>
        </p:txBody>
      </p:sp>
    </p:spTree>
    <p:extLst>
      <p:ext uri="{BB962C8B-B14F-4D97-AF65-F5344CB8AC3E}">
        <p14:creationId xmlns:p14="http://schemas.microsoft.com/office/powerpoint/2010/main" val="427504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p:txBody>
          <a:bodyPr/>
          <a:lstStyle/>
          <a:p>
            <a:pPr eaLnBrk="1" hangingPunct="1"/>
            <a:r>
              <a:rPr lang="en-US" smtClean="0"/>
              <a:t>Stereotypes – responsibility of media</a:t>
            </a:r>
          </a:p>
        </p:txBody>
      </p:sp>
      <p:sp>
        <p:nvSpPr>
          <p:cNvPr id="3" name="Zástupný symbol pro obsah 2"/>
          <p:cNvSpPr>
            <a:spLocks noGrp="1"/>
          </p:cNvSpPr>
          <p:nvPr>
            <p:ph idx="1"/>
          </p:nvPr>
        </p:nvSpPr>
        <p:spPr/>
        <p:txBody>
          <a:bodyPr>
            <a:normAutofit fontScale="92500"/>
          </a:bodyPr>
          <a:lstStyle/>
          <a:p>
            <a:pPr algn="just" eaLnBrk="1" hangingPunct="1">
              <a:defRPr/>
            </a:pPr>
            <a:r>
              <a:rPr lang="en-GB" dirty="0" smtClean="0"/>
              <a:t>When they are not under-represented or invisible, women are often represented in the media in roles traditionally assigned by society, portrayed as passive and lesser beings, mothers or sexual objects. These sexist stereotypes in the media perpetuate a simplistic, immutable and caricatured image of women and men, legitimising everyday sexism and discriminatory practices and establishing a barrier to gender equality.</a:t>
            </a:r>
            <a:endParaRPr lang="cs-CZ" dirty="0" smtClean="0"/>
          </a:p>
          <a:p>
            <a:pPr algn="just" eaLnBrk="1" hangingPunct="1">
              <a:defRPr/>
            </a:pPr>
            <a:r>
              <a:rPr lang="en-GB" dirty="0" smtClean="0"/>
              <a:t>The media, a vital constituent of democracy, have a particular responsibility in this field to promote respect for human dignity, the fight against all forms of discrimination and equality between women and men. </a:t>
            </a:r>
            <a:endParaRPr lang="cs-CZ" dirty="0" smtClean="0"/>
          </a:p>
          <a:p>
            <a:pPr algn="just" eaLnBrk="1" hangingPunct="1">
              <a:defRPr/>
            </a:pPr>
            <a:r>
              <a:rPr lang="en-GB" sz="1100" dirty="0" smtClean="0"/>
              <a:t>Reference to Committee : </a:t>
            </a:r>
            <a:r>
              <a:rPr lang="en-GB" sz="1100" dirty="0" smtClean="0">
                <a:hlinkClick r:id="rId2"/>
              </a:rPr>
              <a:t>Doc. 11714</a:t>
            </a:r>
            <a:r>
              <a:rPr lang="en-GB" sz="1100" dirty="0" smtClean="0"/>
              <a:t>, Reference 3492 of 3 October 2008.</a:t>
            </a:r>
            <a:r>
              <a:rPr lang="cs-CZ" sz="1100" dirty="0" smtClean="0"/>
              <a:t> „</a:t>
            </a:r>
            <a:r>
              <a:rPr lang="en-GB" sz="1100" b="1" dirty="0" smtClean="0"/>
              <a:t>Combating sexist stereotypes in the media</a:t>
            </a:r>
            <a:r>
              <a:rPr lang="cs-CZ" sz="1100" b="1" dirty="0" smtClean="0"/>
              <a:t>“</a:t>
            </a:r>
            <a:endParaRPr lang="cs-CZ" sz="1100" dirty="0"/>
          </a:p>
        </p:txBody>
      </p:sp>
      <p:sp>
        <p:nvSpPr>
          <p:cNvPr id="5" name="Zástupný symbol pro číslo snímku 4"/>
          <p:cNvSpPr>
            <a:spLocks noGrp="1"/>
          </p:cNvSpPr>
          <p:nvPr>
            <p:ph type="sldNum" sz="quarter" idx="11"/>
          </p:nvPr>
        </p:nvSpPr>
        <p:spPr/>
        <p:txBody>
          <a:bodyPr/>
          <a:lstStyle/>
          <a:p>
            <a:pPr>
              <a:defRPr/>
            </a:pPr>
            <a:fld id="{C9EA4B75-762C-49D3-B813-A67B57CF5B71}" type="slidenum">
              <a:rPr lang="cs-CZ" smtClean="0"/>
              <a:pPr>
                <a:defRPr/>
              </a:pPr>
              <a:t>3</a:t>
            </a:fld>
            <a:endParaRPr lang="cs-CZ"/>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11"/>
          </p:nvPr>
        </p:nvSpPr>
        <p:spPr>
          <a:ln/>
        </p:spPr>
        <p:txBody>
          <a:bodyPr/>
          <a:lstStyle/>
          <a:p>
            <a:pPr>
              <a:defRPr/>
            </a:pPr>
            <a:fld id="{2054E9EB-1072-409A-91FD-AF881B0C67ED}" type="slidenum">
              <a:rPr lang="cs-CZ"/>
              <a:pPr>
                <a:defRPr/>
              </a:pPr>
              <a:t>30</a:t>
            </a:fld>
            <a:endParaRPr lang="cs-CZ"/>
          </a:p>
        </p:txBody>
      </p:sp>
      <p:sp>
        <p:nvSpPr>
          <p:cNvPr id="52226" name="Rectangle 2"/>
          <p:cNvSpPr>
            <a:spLocks noGrp="1" noChangeArrowheads="1"/>
          </p:cNvSpPr>
          <p:nvPr>
            <p:ph type="title"/>
          </p:nvPr>
        </p:nvSpPr>
        <p:spPr/>
        <p:txBody>
          <a:bodyPr/>
          <a:lstStyle/>
          <a:p>
            <a:r>
              <a:rPr lang="cs-CZ" smtClean="0"/>
              <a:t>Public order – the question of war</a:t>
            </a:r>
            <a:endParaRPr lang="en-US" smtClean="0"/>
          </a:p>
        </p:txBody>
      </p:sp>
      <p:sp>
        <p:nvSpPr>
          <p:cNvPr id="52227" name="Rectangle 3"/>
          <p:cNvSpPr>
            <a:spLocks noGrp="1" noChangeArrowheads="1"/>
          </p:cNvSpPr>
          <p:nvPr>
            <p:ph type="body" idx="1"/>
          </p:nvPr>
        </p:nvSpPr>
        <p:spPr>
          <a:xfrm>
            <a:off x="900113" y="1773238"/>
            <a:ext cx="7772400" cy="1943100"/>
          </a:xfrm>
        </p:spPr>
        <p:txBody>
          <a:bodyPr/>
          <a:lstStyle/>
          <a:p>
            <a:r>
              <a:rPr lang="en-US" smtClean="0"/>
              <a:t>Government propaganda</a:t>
            </a:r>
          </a:p>
          <a:p>
            <a:r>
              <a:rPr lang="en-US" smtClean="0"/>
              <a:t>censorship</a:t>
            </a:r>
          </a:p>
          <a:p>
            <a:r>
              <a:rPr lang="en-US" smtClean="0"/>
              <a:t>interest of people</a:t>
            </a:r>
          </a:p>
          <a:p>
            <a:r>
              <a:rPr lang="en-US" smtClean="0"/>
              <a:t>interest of government</a:t>
            </a:r>
          </a:p>
        </p:txBody>
      </p:sp>
      <p:pic>
        <p:nvPicPr>
          <p:cNvPr id="52229" name="Picture 5" descr="Fenton_cannonballs_crime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48263" y="3716338"/>
            <a:ext cx="3527425" cy="2695575"/>
          </a:xfrm>
          <a:prstGeom prst="rect">
            <a:avLst/>
          </a:prstGeom>
          <a:noFill/>
          <a:extLst>
            <a:ext uri="{909E8E84-426E-40DD-AFC4-6F175D3DCCD1}">
              <a14:hiddenFill xmlns:a14="http://schemas.microsoft.com/office/drawing/2010/main">
                <a:solidFill>
                  <a:srgbClr val="FFFFFF"/>
                </a:solidFill>
              </a14:hiddenFill>
            </a:ext>
          </a:extLst>
        </p:spPr>
      </p:pic>
      <p:pic>
        <p:nvPicPr>
          <p:cNvPr id="52230" name="Picture 6" descr="harves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088" y="3644900"/>
            <a:ext cx="3581400" cy="275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1780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388" y="1125538"/>
            <a:ext cx="8507412" cy="503237"/>
          </a:xfrm>
        </p:spPr>
        <p:txBody>
          <a:bodyPr>
            <a:normAutofit fontScale="90000"/>
          </a:bodyPr>
          <a:lstStyle/>
          <a:p>
            <a:pPr eaLnBrk="1" hangingPunct="1">
              <a:defRPr/>
            </a:pPr>
            <a:r>
              <a:rPr lang="cs-CZ" dirty="0" err="1" smtClean="0"/>
              <a:t>Marketplace</a:t>
            </a:r>
            <a:r>
              <a:rPr lang="cs-CZ" dirty="0" smtClean="0"/>
              <a:t> idea – U.S.A. - </a:t>
            </a:r>
            <a:r>
              <a:rPr lang="cs-CZ" i="1" dirty="0" err="1" smtClean="0"/>
              <a:t>Competition</a:t>
            </a:r>
            <a:r>
              <a:rPr lang="cs-CZ" i="1" dirty="0" smtClean="0"/>
              <a:t> of </a:t>
            </a:r>
            <a:r>
              <a:rPr lang="cs-CZ" i="1" dirty="0" err="1" smtClean="0"/>
              <a:t>ideas</a:t>
            </a:r>
            <a:r>
              <a:rPr lang="cs-CZ" i="1" dirty="0" smtClean="0"/>
              <a:t/>
            </a:r>
            <a:br>
              <a:rPr lang="cs-CZ" i="1" dirty="0" smtClean="0"/>
            </a:br>
            <a:endParaRPr lang="cs-CZ" dirty="0"/>
          </a:p>
        </p:txBody>
      </p:sp>
      <p:sp>
        <p:nvSpPr>
          <p:cNvPr id="3" name="Zástupný symbol pro obsah 2"/>
          <p:cNvSpPr>
            <a:spLocks noGrp="1"/>
          </p:cNvSpPr>
          <p:nvPr>
            <p:ph idx="1"/>
          </p:nvPr>
        </p:nvSpPr>
        <p:spPr>
          <a:xfrm>
            <a:off x="179388" y="1773238"/>
            <a:ext cx="8493125" cy="4608512"/>
          </a:xfrm>
        </p:spPr>
        <p:txBody>
          <a:bodyPr>
            <a:normAutofit fontScale="77500" lnSpcReduction="20000"/>
          </a:bodyPr>
          <a:lstStyle/>
          <a:p>
            <a:pPr algn="just" eaLnBrk="1" hangingPunct="1">
              <a:defRPr/>
            </a:pPr>
            <a:r>
              <a:rPr lang="cs-CZ" i="1" dirty="0" smtClean="0"/>
              <a:t>„</a:t>
            </a:r>
            <a:r>
              <a:rPr lang="en-US" dirty="0" smtClean="0"/>
              <a:t>Persecution for the expression of opinions seems to me perfectly logical. If you have no doubt of your premises or your power and want a certain result with all your heart you naturally express your wishes in law and sweep away all opposition. To allow opposition by speech seems to indicate that you think the speech impotent, as when a man says that he has squared the circle, or that you do not care whole heartedly for the result, or that you doubt either your power or your premises. But when men have realized that time has upset many fighting faiths, they may come to believe even more than they believe the very foundations of their own conduct that the ultimate good desired is better reached by free trade in ideas-that the best test of truth is the power of the thought to get itself accepted in the competition of the market, and that truth is the only ground upon which their wishes safely can be carried out.</a:t>
            </a:r>
            <a:r>
              <a:rPr lang="cs-CZ" dirty="0" smtClean="0"/>
              <a:t>“ (</a:t>
            </a:r>
            <a:r>
              <a:rPr lang="en-US" b="1" dirty="0" smtClean="0"/>
              <a:t>Abrams v. United States/Dissent Holmes</a:t>
            </a:r>
            <a:r>
              <a:rPr lang="cs-CZ" b="1" dirty="0" smtClean="0"/>
              <a:t>)</a:t>
            </a:r>
            <a:endParaRPr lang="cs-CZ" i="1" dirty="0" smtClean="0"/>
          </a:p>
          <a:p>
            <a:pPr algn="just" eaLnBrk="1" hangingPunct="1">
              <a:defRPr/>
            </a:pPr>
            <a:r>
              <a:rPr lang="en-US" i="1" dirty="0" smtClean="0"/>
              <a:t>The classroom is peculiarly the </a:t>
            </a:r>
            <a:r>
              <a:rPr lang="cs-CZ" i="1" dirty="0" smtClean="0"/>
              <a:t>„</a:t>
            </a:r>
            <a:r>
              <a:rPr lang="en-US" i="1" dirty="0" smtClean="0"/>
              <a:t>marketplace of ideas</a:t>
            </a:r>
            <a:r>
              <a:rPr lang="cs-CZ" i="1" dirty="0" smtClean="0"/>
              <a:t>“</a:t>
            </a:r>
            <a:r>
              <a:rPr lang="en-US" i="1" dirty="0" smtClean="0"/>
              <a:t>. The Nation's future depends upon leaders trained through wide exposure to that robust exchange of ideas which discovers truth 'out of a multitude of tongues, [rather] than through any kind of authoritative selection. (512) </a:t>
            </a:r>
            <a:r>
              <a:rPr lang="fr-FR" b="1" dirty="0" smtClean="0"/>
              <a:t>Tinker v. Des Moines School District</a:t>
            </a:r>
            <a:endParaRPr lang="cs-CZ" b="1" dirty="0" smtClean="0"/>
          </a:p>
        </p:txBody>
      </p:sp>
      <p:sp>
        <p:nvSpPr>
          <p:cNvPr id="5" name="Zástupný symbol pro číslo snímku 4"/>
          <p:cNvSpPr>
            <a:spLocks noGrp="1"/>
          </p:cNvSpPr>
          <p:nvPr>
            <p:ph type="sldNum" sz="quarter" idx="11"/>
          </p:nvPr>
        </p:nvSpPr>
        <p:spPr/>
        <p:txBody>
          <a:bodyPr/>
          <a:lstStyle/>
          <a:p>
            <a:pPr>
              <a:defRPr/>
            </a:pPr>
            <a:fld id="{81578557-5BFC-4C9A-A5D2-20F2602DAFF2}" type="slidenum">
              <a:rPr lang="cs-CZ" smtClean="0"/>
              <a:pPr>
                <a:defRPr/>
              </a:pPr>
              <a:t>4</a:t>
            </a:fld>
            <a:endParaRPr lang="cs-CZ"/>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pPr eaLnBrk="1" hangingPunct="1"/>
            <a:r>
              <a:rPr lang="cs-CZ" smtClean="0"/>
              <a:t>Marketplace - Europe</a:t>
            </a:r>
          </a:p>
        </p:txBody>
      </p:sp>
      <p:sp>
        <p:nvSpPr>
          <p:cNvPr id="3" name="Zástupný symbol pro obsah 2"/>
          <p:cNvSpPr>
            <a:spLocks noGrp="1"/>
          </p:cNvSpPr>
          <p:nvPr>
            <p:ph idx="1"/>
          </p:nvPr>
        </p:nvSpPr>
        <p:spPr/>
        <p:txBody>
          <a:bodyPr>
            <a:normAutofit lnSpcReduction="10000"/>
          </a:bodyPr>
          <a:lstStyle/>
          <a:p>
            <a:pPr algn="just" eaLnBrk="1" hangingPunct="1">
              <a:defRPr/>
            </a:pPr>
            <a:r>
              <a:rPr lang="cs-CZ" i="1" dirty="0" err="1" smtClean="0"/>
              <a:t>Importance</a:t>
            </a:r>
            <a:r>
              <a:rPr lang="cs-CZ" i="1" dirty="0" smtClean="0"/>
              <a:t> of the free </a:t>
            </a:r>
            <a:r>
              <a:rPr lang="cs-CZ" i="1" dirty="0" err="1" smtClean="0"/>
              <a:t>press</a:t>
            </a:r>
            <a:endParaRPr lang="cs-CZ" i="1" dirty="0" smtClean="0"/>
          </a:p>
          <a:p>
            <a:pPr algn="just" eaLnBrk="1" hangingPunct="1">
              <a:defRPr/>
            </a:pPr>
            <a:r>
              <a:rPr lang="en-US" dirty="0" smtClean="0"/>
              <a:t>The Court </a:t>
            </a:r>
            <a:r>
              <a:rPr lang="en-US" dirty="0" err="1" smtClean="0"/>
              <a:t>emphasises</a:t>
            </a:r>
            <a:r>
              <a:rPr lang="en-US" dirty="0" smtClean="0"/>
              <a:t> that the promotion of free political debate is a very important feature of a democratic society. It attaches the highest importance to the freedom of expression in the context of political debate and considers that very strong reasons are required to justify restrictions on political speech. Allowing broad restrictions on political speech in individual cases would undoubtedly affect respect for the freedom of expression in general in the State concerned. </a:t>
            </a:r>
            <a:r>
              <a:rPr lang="cs-CZ" dirty="0" smtClean="0"/>
              <a:t>(</a:t>
            </a:r>
            <a:r>
              <a:rPr lang="cs-CZ" b="1" dirty="0" smtClean="0"/>
              <a:t>FELDEK v. SLOVAKIA)</a:t>
            </a:r>
            <a:endParaRPr lang="cs-CZ" i="1" dirty="0" smtClean="0"/>
          </a:p>
        </p:txBody>
      </p:sp>
      <p:sp>
        <p:nvSpPr>
          <p:cNvPr id="5" name="Zástupný symbol pro číslo snímku 4"/>
          <p:cNvSpPr>
            <a:spLocks noGrp="1"/>
          </p:cNvSpPr>
          <p:nvPr>
            <p:ph type="sldNum" sz="quarter" idx="11"/>
          </p:nvPr>
        </p:nvSpPr>
        <p:spPr/>
        <p:txBody>
          <a:bodyPr/>
          <a:lstStyle/>
          <a:p>
            <a:pPr>
              <a:defRPr/>
            </a:pPr>
            <a:fld id="{1D1E3213-9176-49D2-9185-7A1D00B35FE8}" type="slidenum">
              <a:rPr lang="cs-CZ" smtClean="0"/>
              <a:pPr>
                <a:defRPr/>
              </a:pPr>
              <a:t>5</a:t>
            </a:fld>
            <a:endParaRPr lang="cs-CZ"/>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pPr eaLnBrk="1" hangingPunct="1"/>
            <a:r>
              <a:rPr lang="cs-CZ" smtClean="0"/>
              <a:t>Freedom of speech (expression)</a:t>
            </a:r>
          </a:p>
        </p:txBody>
      </p:sp>
      <p:sp>
        <p:nvSpPr>
          <p:cNvPr id="9219" name="Zástupný symbol pro obsah 2"/>
          <p:cNvSpPr>
            <a:spLocks noGrp="1"/>
          </p:cNvSpPr>
          <p:nvPr>
            <p:ph idx="1"/>
          </p:nvPr>
        </p:nvSpPr>
        <p:spPr>
          <a:xfrm>
            <a:off x="323850" y="1773238"/>
            <a:ext cx="8569325" cy="4824412"/>
          </a:xfrm>
        </p:spPr>
        <p:txBody>
          <a:bodyPr/>
          <a:lstStyle/>
          <a:p>
            <a:pPr marL="365125" indent="-365125" eaLnBrk="1" hangingPunct="1"/>
            <a:r>
              <a:rPr lang="en-US" smtClean="0">
                <a:latin typeface="Syntax LT CE" pitchFamily="34" charset="0"/>
              </a:rPr>
              <a:t>Includes the right to express opinions, right to receive and impart information and to share such information.</a:t>
            </a:r>
          </a:p>
          <a:p>
            <a:pPr marL="765175" lvl="1" indent="-365125" eaLnBrk="1" hangingPunct="1"/>
            <a:r>
              <a:rPr lang="en-US" sz="1800" i="1" smtClean="0"/>
              <a:t>[The right] guarantees not only the freedom of the press to inform the public but also the right of the public to be properly informed. (Sunday Times v. U.K. 1979)</a:t>
            </a:r>
            <a:endParaRPr lang="en-US" sz="1800" smtClean="0">
              <a:latin typeface="Syntax LT CE" pitchFamily="34" charset="0"/>
            </a:endParaRPr>
          </a:p>
          <a:p>
            <a:pPr marL="365125" indent="-365125" eaLnBrk="1" hangingPunct="1"/>
            <a:r>
              <a:rPr lang="en-US" smtClean="0">
                <a:latin typeface="Syntax LT CE" pitchFamily="34" charset="0"/>
              </a:rPr>
              <a:t>Open definition of the  content of this right.</a:t>
            </a:r>
          </a:p>
          <a:p>
            <a:pPr marL="365125" indent="-365125" eaLnBrk="1" hangingPunct="1">
              <a:lnSpc>
                <a:spcPct val="90000"/>
              </a:lnSpc>
            </a:pPr>
            <a:r>
              <a:rPr lang="en-US" smtClean="0">
                <a:latin typeface="Syntax LT CE" pitchFamily="34" charset="0"/>
              </a:rPr>
              <a:t>Limited through „</a:t>
            </a:r>
            <a:r>
              <a:rPr lang="en-US" b="1" i="1" smtClean="0">
                <a:solidFill>
                  <a:srgbClr val="00287D"/>
                </a:solidFill>
                <a:latin typeface="Syntax LT CE" pitchFamily="34" charset="0"/>
              </a:rPr>
              <a:t>non laedere“ - </a:t>
            </a:r>
            <a:r>
              <a:rPr lang="en-US" smtClean="0">
                <a:latin typeface="Syntax LT CE" pitchFamily="34" charset="0"/>
              </a:rPr>
              <a:t>no one shall restrict anyone else.</a:t>
            </a:r>
          </a:p>
          <a:p>
            <a:pPr marL="365125" indent="-365125" eaLnBrk="1" hangingPunct="1">
              <a:lnSpc>
                <a:spcPct val="90000"/>
              </a:lnSpc>
            </a:pPr>
            <a:r>
              <a:rPr lang="en-US" smtClean="0">
                <a:latin typeface="Syntax LT CE" pitchFamily="34" charset="0"/>
              </a:rPr>
              <a:t>Can be restraint by law.</a:t>
            </a:r>
          </a:p>
          <a:p>
            <a:pPr marL="365125" indent="-365125" eaLnBrk="1" hangingPunct="1">
              <a:lnSpc>
                <a:spcPct val="90000"/>
              </a:lnSpc>
            </a:pPr>
            <a:r>
              <a:rPr lang="en-US" smtClean="0">
                <a:latin typeface="Syntax LT CE" pitchFamily="34" charset="0"/>
              </a:rPr>
              <a:t>The state shall not disturb anyone who realizes his/her freedom of expression.</a:t>
            </a:r>
          </a:p>
          <a:p>
            <a:pPr marL="365125" indent="-365125" eaLnBrk="1" hangingPunct="1">
              <a:lnSpc>
                <a:spcPct val="90000"/>
              </a:lnSpc>
            </a:pPr>
            <a:r>
              <a:rPr lang="en-US" smtClean="0">
                <a:latin typeface="Syntax LT CE" pitchFamily="34" charset="0"/>
              </a:rPr>
              <a:t>No one is obliged to help to promote anyone's expression.</a:t>
            </a:r>
          </a:p>
          <a:p>
            <a:pPr marL="365125" indent="-365125" eaLnBrk="1" hangingPunct="1">
              <a:lnSpc>
                <a:spcPct val="90000"/>
              </a:lnSpc>
            </a:pPr>
            <a:r>
              <a:rPr lang="cs-CZ" smtClean="0">
                <a:latin typeface="Syntax LT CE" pitchFamily="34" charset="0"/>
              </a:rPr>
              <a:t>FoE</a:t>
            </a:r>
            <a:r>
              <a:rPr lang="en-US" smtClean="0">
                <a:latin typeface="Syntax LT CE" pitchFamily="34" charset="0"/>
              </a:rPr>
              <a:t> has many aspects.</a:t>
            </a:r>
          </a:p>
        </p:txBody>
      </p:sp>
      <p:sp>
        <p:nvSpPr>
          <p:cNvPr id="5" name="Zástupný symbol pro číslo snímku 4"/>
          <p:cNvSpPr>
            <a:spLocks noGrp="1"/>
          </p:cNvSpPr>
          <p:nvPr>
            <p:ph type="sldNum" sz="quarter" idx="11"/>
          </p:nvPr>
        </p:nvSpPr>
        <p:spPr/>
        <p:txBody>
          <a:bodyPr/>
          <a:lstStyle/>
          <a:p>
            <a:pPr>
              <a:defRPr/>
            </a:pPr>
            <a:fld id="{BC4CFDC4-DACC-4930-8153-2C75DA1BB511}" type="slidenum">
              <a:rPr lang="cs-CZ" smtClean="0"/>
              <a:pPr>
                <a:defRPr/>
              </a:pPr>
              <a:t>6</a:t>
            </a:fld>
            <a:endParaRPr lang="cs-CZ"/>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a:xfrm>
            <a:off x="250825" y="908050"/>
            <a:ext cx="8785225" cy="936625"/>
          </a:xfrm>
        </p:spPr>
        <p:txBody>
          <a:bodyPr/>
          <a:lstStyle/>
          <a:p>
            <a:pPr eaLnBrk="1" hangingPunct="1"/>
            <a:r>
              <a:rPr lang="en-US" sz="2800" b="1" smtClean="0"/>
              <a:t>Convention for the Protection of Human Rights and</a:t>
            </a:r>
            <a:r>
              <a:rPr lang="cs-CZ" sz="2800" b="1" smtClean="0"/>
              <a:t> </a:t>
            </a:r>
            <a:r>
              <a:rPr lang="en-US" sz="2800" b="1" smtClean="0"/>
              <a:t>Fundamental Freedoms </a:t>
            </a:r>
            <a:r>
              <a:rPr lang="cs-CZ" sz="2800" b="1" smtClean="0"/>
              <a:t>– Article 10</a:t>
            </a:r>
          </a:p>
        </p:txBody>
      </p:sp>
      <p:sp>
        <p:nvSpPr>
          <p:cNvPr id="3" name="Zástupný symbol pro obsah 2"/>
          <p:cNvSpPr>
            <a:spLocks noGrp="1"/>
          </p:cNvSpPr>
          <p:nvPr>
            <p:ph idx="1"/>
          </p:nvPr>
        </p:nvSpPr>
        <p:spPr>
          <a:xfrm>
            <a:off x="179388" y="2060575"/>
            <a:ext cx="8785225" cy="4608513"/>
          </a:xfrm>
        </p:spPr>
        <p:txBody>
          <a:bodyPr>
            <a:normAutofit fontScale="92500" lnSpcReduction="10000"/>
          </a:bodyPr>
          <a:lstStyle/>
          <a:p>
            <a:pPr marL="0" indent="0" algn="just" eaLnBrk="1" hangingPunct="1">
              <a:buFont typeface="Wingdings" pitchFamily="2" charset="2"/>
              <a:buNone/>
              <a:defRPr/>
            </a:pPr>
            <a:r>
              <a:rPr lang="en-US" dirty="0" smtClean="0"/>
              <a:t>1.  </a:t>
            </a:r>
            <a:r>
              <a:rPr lang="en-US" b="1" dirty="0" smtClean="0"/>
              <a:t>Everyone has the right to freedom of expression</a:t>
            </a:r>
            <a:r>
              <a:rPr lang="en-US" dirty="0" smtClean="0"/>
              <a:t>. This right shall include freedom to hold opinions and to receive and impart information and ideas without interference by public authority and regardless of frontiers. This Article shall not prevent States from requiring the licensing of broadcasting, television or cinema enterprises.</a:t>
            </a:r>
          </a:p>
          <a:p>
            <a:pPr marL="0" indent="0" algn="just" eaLnBrk="1" hangingPunct="1">
              <a:buFont typeface="Wingdings" pitchFamily="2" charset="2"/>
              <a:buNone/>
              <a:defRPr/>
            </a:pPr>
            <a:r>
              <a:rPr lang="en-US" dirty="0" smtClean="0"/>
              <a:t>2.  The exercise of these freedoms, since it carries with it duties and responsibilities, may be subject to such formalities, conditions, restrictions or penalties as are prescribed by law and are necessary in a democratic society, in the interests of national security, territorial integrity or public safety, for the prevention of disorder or crime, for the protection of health or morals, for the protection of the reputation or rights of others, for preventing the disclosure of information received in confidence, or for maintaining the authority and impartiality of the judiciary.</a:t>
            </a:r>
            <a:endParaRPr lang="cs-CZ" dirty="0"/>
          </a:p>
        </p:txBody>
      </p:sp>
      <p:sp>
        <p:nvSpPr>
          <p:cNvPr id="5" name="Zástupný symbol pro číslo snímku 4"/>
          <p:cNvSpPr>
            <a:spLocks noGrp="1"/>
          </p:cNvSpPr>
          <p:nvPr>
            <p:ph type="sldNum" sz="quarter" idx="11"/>
          </p:nvPr>
        </p:nvSpPr>
        <p:spPr/>
        <p:txBody>
          <a:bodyPr/>
          <a:lstStyle/>
          <a:p>
            <a:pPr>
              <a:defRPr/>
            </a:pPr>
            <a:fld id="{71A2DBEA-EE8B-4E97-BC23-90AB98BD34DC}" type="slidenum">
              <a:rPr lang="cs-CZ" smtClean="0"/>
              <a:pPr>
                <a:defRPr/>
              </a:pPr>
              <a:t>7</a:t>
            </a:fld>
            <a:endParaRPr lang="cs-CZ"/>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773238"/>
            <a:ext cx="8642350" cy="4357687"/>
          </a:xfrm>
        </p:spPr>
        <p:txBody>
          <a:bodyPr>
            <a:normAutofit lnSpcReduction="10000"/>
          </a:bodyPr>
          <a:lstStyle/>
          <a:p>
            <a:pPr marL="0" indent="0" algn="just" eaLnBrk="1" hangingPunct="1">
              <a:buFont typeface="Wingdings" pitchFamily="2" charset="2"/>
              <a:buNone/>
              <a:defRPr/>
            </a:pPr>
            <a:r>
              <a:rPr lang="cs-CZ" dirty="0" smtClean="0"/>
              <a:t>[</a:t>
            </a:r>
            <a:r>
              <a:rPr lang="en-US" dirty="0" smtClean="0"/>
              <a:t>F]</a:t>
            </a:r>
            <a:r>
              <a:rPr lang="en-US" dirty="0" err="1" smtClean="0"/>
              <a:t>reedom</a:t>
            </a:r>
            <a:r>
              <a:rPr lang="en-US" dirty="0" smtClean="0"/>
              <a:t> of expression </a:t>
            </a:r>
            <a:r>
              <a:rPr lang="cs-CZ" dirty="0" smtClean="0"/>
              <a:t>[</a:t>
            </a:r>
            <a:r>
              <a:rPr lang="en-US" dirty="0" smtClean="0"/>
              <a:t>...</a:t>
            </a:r>
            <a:r>
              <a:rPr lang="cs-CZ" dirty="0" smtClean="0"/>
              <a:t>]</a:t>
            </a:r>
            <a:r>
              <a:rPr lang="en-US" dirty="0" smtClean="0"/>
              <a:t> constitutes one of the essential foundations of a democratic society and one of the basic conditions for its progress and for each individual's self-</a:t>
            </a:r>
            <a:r>
              <a:rPr lang="en-US" dirty="0" err="1" smtClean="0"/>
              <a:t>fulfilment</a:t>
            </a:r>
            <a:r>
              <a:rPr lang="en-US" dirty="0" smtClean="0"/>
              <a:t>. Subject to [restrictions] it is applicable not only to "information" or "ideas" that are </a:t>
            </a:r>
            <a:r>
              <a:rPr lang="en-US" dirty="0" err="1" smtClean="0"/>
              <a:t>favourably</a:t>
            </a:r>
            <a:r>
              <a:rPr lang="en-US" dirty="0" smtClean="0"/>
              <a:t> received or regarded as inoffensive or as a matter of indifference, but also to those that offend, shock or disturb; such are the demands of that pluralism, tolerance and broadmindedness without which there is no "democratic society". Article 10 protects not only the substance of the ideas and information expressed, but also the form in which they are conveyed.</a:t>
            </a:r>
            <a:r>
              <a:rPr lang="cs-CZ" dirty="0" smtClean="0"/>
              <a:t> (</a:t>
            </a:r>
            <a:r>
              <a:rPr lang="cs-CZ" b="1" dirty="0" err="1" smtClean="0"/>
              <a:t>Oberschlick</a:t>
            </a:r>
            <a:r>
              <a:rPr lang="cs-CZ" b="1" dirty="0" smtClean="0"/>
              <a:t> v. </a:t>
            </a:r>
            <a:r>
              <a:rPr lang="cs-CZ" b="1" dirty="0" err="1" smtClean="0"/>
              <a:t>Austria</a:t>
            </a:r>
            <a:r>
              <a:rPr lang="cs-CZ" dirty="0" smtClean="0"/>
              <a:t>)</a:t>
            </a:r>
            <a:endParaRPr lang="cs-CZ" dirty="0"/>
          </a:p>
        </p:txBody>
      </p:sp>
      <p:sp>
        <p:nvSpPr>
          <p:cNvPr id="5" name="Zástupný symbol pro číslo snímku 4"/>
          <p:cNvSpPr>
            <a:spLocks noGrp="1"/>
          </p:cNvSpPr>
          <p:nvPr>
            <p:ph type="sldNum" sz="quarter" idx="11"/>
          </p:nvPr>
        </p:nvSpPr>
        <p:spPr/>
        <p:txBody>
          <a:bodyPr/>
          <a:lstStyle/>
          <a:p>
            <a:pPr>
              <a:defRPr/>
            </a:pPr>
            <a:fld id="{E78329B0-FF30-4F24-90AB-8F6B83BF23ED}" type="slidenum">
              <a:rPr lang="cs-CZ" smtClean="0"/>
              <a:pPr>
                <a:defRPr/>
              </a:pPr>
              <a:t>8</a:t>
            </a:fld>
            <a:endParaRPr lang="cs-CZ"/>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0825" y="1125538"/>
            <a:ext cx="8713788" cy="503237"/>
          </a:xfrm>
        </p:spPr>
        <p:txBody>
          <a:bodyPr>
            <a:normAutofit fontScale="90000"/>
          </a:bodyPr>
          <a:lstStyle/>
          <a:p>
            <a:pPr eaLnBrk="1" hangingPunct="1">
              <a:defRPr/>
            </a:pPr>
            <a:r>
              <a:rPr lang="en-US" dirty="0" smtClean="0"/>
              <a:t>Universal Declaration of Human Rights</a:t>
            </a:r>
            <a:r>
              <a:rPr lang="cs-CZ" dirty="0" smtClean="0"/>
              <a:t> – </a:t>
            </a:r>
            <a:r>
              <a:rPr lang="cs-CZ" dirty="0" err="1" smtClean="0"/>
              <a:t>Article</a:t>
            </a:r>
            <a:r>
              <a:rPr lang="cs-CZ" dirty="0" smtClean="0"/>
              <a:t> 19.</a:t>
            </a:r>
            <a:endParaRPr lang="cs-CZ" dirty="0"/>
          </a:p>
        </p:txBody>
      </p:sp>
      <p:sp>
        <p:nvSpPr>
          <p:cNvPr id="12291" name="Zástupný symbol pro obsah 2"/>
          <p:cNvSpPr>
            <a:spLocks noGrp="1"/>
          </p:cNvSpPr>
          <p:nvPr>
            <p:ph idx="1"/>
          </p:nvPr>
        </p:nvSpPr>
        <p:spPr>
          <a:xfrm>
            <a:off x="250825" y="2060575"/>
            <a:ext cx="8421688" cy="4070350"/>
          </a:xfrm>
        </p:spPr>
        <p:txBody>
          <a:bodyPr/>
          <a:lstStyle/>
          <a:p>
            <a:pPr marL="0" indent="0" algn="just" eaLnBrk="1" hangingPunct="1">
              <a:buFont typeface="Wingdings" pitchFamily="2" charset="2"/>
              <a:buNone/>
            </a:pPr>
            <a:r>
              <a:rPr lang="en-US" smtClean="0"/>
              <a:t>Everyone has the right to freedom of opinion and expression; this right includes freedom to hold opinions without interference and to seek, receive, and impart information and ideas through any media and regardless of frontiers</a:t>
            </a:r>
            <a:endParaRPr lang="cs-CZ" smtClean="0"/>
          </a:p>
        </p:txBody>
      </p:sp>
      <p:sp>
        <p:nvSpPr>
          <p:cNvPr id="5" name="Zástupný symbol pro číslo snímku 4"/>
          <p:cNvSpPr>
            <a:spLocks noGrp="1"/>
          </p:cNvSpPr>
          <p:nvPr>
            <p:ph type="sldNum" sz="quarter" idx="11"/>
          </p:nvPr>
        </p:nvSpPr>
        <p:spPr/>
        <p:txBody>
          <a:bodyPr/>
          <a:lstStyle/>
          <a:p>
            <a:pPr>
              <a:defRPr/>
            </a:pPr>
            <a:fld id="{C288AE74-8D48-4DC9-BEA6-8F8BF9E6DDBD}" type="slidenum">
              <a:rPr lang="cs-CZ" smtClean="0"/>
              <a:pPr>
                <a:defRPr/>
              </a:pPr>
              <a:t>9</a:t>
            </a:fld>
            <a:endParaRPr lang="cs-CZ"/>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F_PPT_prezentace">
  <a:themeElements>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PF_PPT_prezentace">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PF_PPT_prezentac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PF_PPT_prezentac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PF_PPT_prezentac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PF_PPT_prezentac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PF_PPT_prezentac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PF_PPT_prezentac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PF_PPT_prezentac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PF_PPT_prezentace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499</TotalTime>
  <Words>3552</Words>
  <Application>Microsoft Office PowerPoint</Application>
  <PresentationFormat>Předvádění na obrazovce (4:3)</PresentationFormat>
  <Paragraphs>190</Paragraphs>
  <Slides>30</Slides>
  <Notes>15</Notes>
  <HiddenSlides>0</HiddenSlides>
  <MMClips>0</MMClips>
  <ScaleCrop>false</ScaleCrop>
  <HeadingPairs>
    <vt:vector size="4" baseType="variant">
      <vt:variant>
        <vt:lpstr>Motiv</vt:lpstr>
      </vt:variant>
      <vt:variant>
        <vt:i4>2</vt:i4>
      </vt:variant>
      <vt:variant>
        <vt:lpstr>Nadpisy snímků</vt:lpstr>
      </vt:variant>
      <vt:variant>
        <vt:i4>30</vt:i4>
      </vt:variant>
    </vt:vector>
  </HeadingPairs>
  <TitlesOfParts>
    <vt:vector size="32" baseType="lpstr">
      <vt:lpstr>PF_PPT_prezentace</vt:lpstr>
      <vt:lpstr>BÉŽOVÁ TITL</vt:lpstr>
      <vt:lpstr>MVV60K  Media Law Freedom of Speech</vt:lpstr>
      <vt:lpstr>Role of mass media in society</vt:lpstr>
      <vt:lpstr>Stereotypes – responsibility of media</vt:lpstr>
      <vt:lpstr>Marketplace idea – U.S.A. - Competition of ideas </vt:lpstr>
      <vt:lpstr>Marketplace - Europe</vt:lpstr>
      <vt:lpstr>Freedom of speech (expression)</vt:lpstr>
      <vt:lpstr>Convention for the Protection of Human Rights and Fundamental Freedoms – Article 10</vt:lpstr>
      <vt:lpstr>Prezentace aplikace PowerPoint</vt:lpstr>
      <vt:lpstr>Universal Declaration of Human Rights – Article 19.</vt:lpstr>
      <vt:lpstr>International Covenant on Civil and Political Rights – Article 19</vt:lpstr>
      <vt:lpstr>Expression</vt:lpstr>
      <vt:lpstr>Expression - ECHR</vt:lpstr>
      <vt:lpstr>Expressions</vt:lpstr>
      <vt:lpstr>Expression - ECHR</vt:lpstr>
      <vt:lpstr>Restraints of freedom of expression I.</vt:lpstr>
      <vt:lpstr>Restraints of freedom of expression II.</vt:lpstr>
      <vt:lpstr>Tests – Supreme court of the U.S.A.</vt:lpstr>
      <vt:lpstr>Tests– Supreme court of the U.S.A.</vt:lpstr>
      <vt:lpstr>Fighting Words </vt:lpstr>
      <vt:lpstr>Restriction of speech</vt:lpstr>
      <vt:lpstr>Obscenity, indecency,… in Europe</vt:lpstr>
      <vt:lpstr>Obscenity, indecency,… in Europe and elsewhere</vt:lpstr>
      <vt:lpstr>Obscenity, indecency,… in the Europe</vt:lpstr>
      <vt:lpstr>Protection of youth and infancy</vt:lpstr>
      <vt:lpstr>Obscenity, indecency,… in the U.S.A.</vt:lpstr>
      <vt:lpstr>Obscenity, indecency,… in the U.S.A.</vt:lpstr>
      <vt:lpstr>Obscenity, indecency,… in the U.S.A.</vt:lpstr>
      <vt:lpstr>Reality television – Big brother series</vt:lpstr>
      <vt:lpstr>Public order</vt:lpstr>
      <vt:lpstr>Public order – the question of war</vt:lpstr>
    </vt:vector>
  </TitlesOfParts>
  <Company>Radek Poisl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Nadpis prezentace</dc:title>
  <dc:creator>Radek Poisl</dc:creator>
  <cp:lastModifiedBy>Martin Škop</cp:lastModifiedBy>
  <cp:revision>46</cp:revision>
  <cp:lastPrinted>2011-09-27T12:13:38Z</cp:lastPrinted>
  <dcterms:created xsi:type="dcterms:W3CDTF">2008-07-15T11:53:06Z</dcterms:created>
  <dcterms:modified xsi:type="dcterms:W3CDTF">2011-09-27T12:14:58Z</dcterms:modified>
</cp:coreProperties>
</file>