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9" r:id="rId11"/>
    <p:sldId id="264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65" r:id="rId21"/>
    <p:sldId id="279" r:id="rId22"/>
    <p:sldId id="280" r:id="rId23"/>
    <p:sldId id="281" r:id="rId24"/>
    <p:sldId id="267" r:id="rId25"/>
    <p:sldId id="270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5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224946-8AE1-4753-953D-2544D7FA60A6}" type="datetimeFigureOut">
              <a:rPr lang="cs-CZ" smtClean="0"/>
              <a:pPr/>
              <a:t>14.11.2011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04DF0F-5C3D-4712-BC3C-A9DFAB5D844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4DF0F-5C3D-4712-BC3C-A9DFAB5D844B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F3B1A27-4D4D-4809-B969-109E1F380DDE}" type="datetimeFigureOut">
              <a:rPr lang="cs-CZ" smtClean="0"/>
              <a:pPr/>
              <a:t>14.11.2011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60D61BD-D9E4-4793-8F16-3EC9F2F0D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1A27-4D4D-4809-B969-109E1F380DDE}" type="datetimeFigureOut">
              <a:rPr lang="cs-CZ" smtClean="0"/>
              <a:pPr/>
              <a:t>14.11.2011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61BD-D9E4-4793-8F16-3EC9F2F0D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1A27-4D4D-4809-B969-109E1F380DDE}" type="datetimeFigureOut">
              <a:rPr lang="cs-CZ" smtClean="0"/>
              <a:pPr/>
              <a:t>14.11.2011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61BD-D9E4-4793-8F16-3EC9F2F0D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1A27-4D4D-4809-B969-109E1F380DDE}" type="datetimeFigureOut">
              <a:rPr lang="cs-CZ" smtClean="0"/>
              <a:pPr/>
              <a:t>14.11.2011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61BD-D9E4-4793-8F16-3EC9F2F0D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1A27-4D4D-4809-B969-109E1F380DDE}" type="datetimeFigureOut">
              <a:rPr lang="cs-CZ" smtClean="0"/>
              <a:pPr/>
              <a:t>14.11.2011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61BD-D9E4-4793-8F16-3EC9F2F0D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1A27-4D4D-4809-B969-109E1F380DDE}" type="datetimeFigureOut">
              <a:rPr lang="cs-CZ" smtClean="0"/>
              <a:pPr/>
              <a:t>14.11.2011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61BD-D9E4-4793-8F16-3EC9F2F0D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F3B1A27-4D4D-4809-B969-109E1F380DDE}" type="datetimeFigureOut">
              <a:rPr lang="cs-CZ" smtClean="0"/>
              <a:pPr/>
              <a:t>14.11.2011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60D61BD-D9E4-4793-8F16-3EC9F2F0D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F3B1A27-4D4D-4809-B969-109E1F380DDE}" type="datetimeFigureOut">
              <a:rPr lang="cs-CZ" smtClean="0"/>
              <a:pPr/>
              <a:t>14.11.2011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60D61BD-D9E4-4793-8F16-3EC9F2F0D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1A27-4D4D-4809-B969-109E1F380DDE}" type="datetimeFigureOut">
              <a:rPr lang="cs-CZ" smtClean="0"/>
              <a:pPr/>
              <a:t>14.11.2011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61BD-D9E4-4793-8F16-3EC9F2F0D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1A27-4D4D-4809-B969-109E1F380DDE}" type="datetimeFigureOut">
              <a:rPr lang="cs-CZ" smtClean="0"/>
              <a:pPr/>
              <a:t>14.11.2011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61BD-D9E4-4793-8F16-3EC9F2F0D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1A27-4D4D-4809-B969-109E1F380DDE}" type="datetimeFigureOut">
              <a:rPr lang="cs-CZ" smtClean="0"/>
              <a:pPr/>
              <a:t>14.11.2011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61BD-D9E4-4793-8F16-3EC9F2F0D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F3B1A27-4D4D-4809-B969-109E1F380DDE}" type="datetimeFigureOut">
              <a:rPr lang="cs-CZ" smtClean="0"/>
              <a:pPr/>
              <a:t>14.11.2011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60D61BD-D9E4-4793-8F16-3EC9F2F0D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unerov.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57200" y="980728"/>
            <a:ext cx="8507288" cy="2891185"/>
          </a:xfrm>
        </p:spPr>
        <p:txBody>
          <a:bodyPr>
            <a:normAutofit/>
          </a:bodyPr>
          <a:lstStyle/>
          <a:p>
            <a:r>
              <a:rPr lang="cs-CZ" dirty="0" smtClean="0"/>
              <a:t>Právo životního prostředí</a:t>
            </a:r>
            <a:br>
              <a:rPr lang="cs-CZ" dirty="0" smtClean="0"/>
            </a:br>
            <a:r>
              <a:rPr lang="cs-CZ" dirty="0" smtClean="0"/>
              <a:t>pojem, systém, principy </a:t>
            </a:r>
            <a:br>
              <a:rPr lang="cs-CZ" dirty="0" smtClean="0"/>
            </a:br>
            <a:r>
              <a:rPr lang="cs-CZ" dirty="0" smtClean="0"/>
              <a:t>v mezinárodním a evropském kontextu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448618"/>
            <a:ext cx="4953000" cy="2409382"/>
          </a:xfrm>
        </p:spPr>
        <p:txBody>
          <a:bodyPr/>
          <a:lstStyle/>
          <a:p>
            <a:r>
              <a:rPr lang="cs-CZ" dirty="0" smtClean="0"/>
              <a:t>Jana Dudová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19256" cy="701824"/>
          </a:xfrm>
        </p:spPr>
        <p:txBody>
          <a:bodyPr/>
          <a:lstStyle/>
          <a:p>
            <a:r>
              <a:rPr lang="cs-CZ" dirty="0" smtClean="0"/>
              <a:t>Principy práva ŽP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075240" cy="4657704"/>
          </a:xfrm>
        </p:spPr>
        <p:txBody>
          <a:bodyPr>
            <a:normAutofit lnSpcReduction="10000"/>
          </a:bodyPr>
          <a:lstStyle/>
          <a:p>
            <a:pPr lvl="1">
              <a:lnSpc>
                <a:spcPct val="80000"/>
              </a:lnSpc>
            </a:pPr>
            <a:r>
              <a:rPr lang="cs-CZ" sz="3200" b="1" dirty="0" smtClean="0"/>
              <a:t>Princip nejvyšší ochrany</a:t>
            </a:r>
          </a:p>
          <a:p>
            <a:pPr lvl="1">
              <a:lnSpc>
                <a:spcPct val="80000"/>
              </a:lnSpc>
            </a:pPr>
            <a:r>
              <a:rPr lang="cs-CZ" sz="3200" b="1" dirty="0" smtClean="0"/>
              <a:t>Principy ochrany ŽP jako celku</a:t>
            </a:r>
          </a:p>
          <a:p>
            <a:pPr lvl="1">
              <a:lnSpc>
                <a:spcPct val="80000"/>
              </a:lnSpc>
            </a:pPr>
            <a:r>
              <a:rPr lang="cs-CZ" sz="3200" b="1" dirty="0" smtClean="0"/>
              <a:t>Princip „trvale“ udržitelného rozvoje</a:t>
            </a:r>
          </a:p>
          <a:p>
            <a:pPr lvl="1">
              <a:lnSpc>
                <a:spcPct val="80000"/>
              </a:lnSpc>
            </a:pPr>
            <a:r>
              <a:rPr lang="cs-CZ" sz="3200" b="1" dirty="0" smtClean="0"/>
              <a:t>Princip prevence</a:t>
            </a:r>
          </a:p>
          <a:p>
            <a:pPr lvl="1">
              <a:lnSpc>
                <a:spcPct val="80000"/>
              </a:lnSpc>
            </a:pPr>
            <a:r>
              <a:rPr lang="cs-CZ" sz="3200" b="1" dirty="0" smtClean="0"/>
              <a:t>Princip předběžné opatrnosti</a:t>
            </a:r>
          </a:p>
          <a:p>
            <a:pPr lvl="1">
              <a:lnSpc>
                <a:spcPct val="80000"/>
              </a:lnSpc>
            </a:pPr>
            <a:r>
              <a:rPr lang="cs-CZ" sz="3200" b="1" dirty="0" smtClean="0"/>
              <a:t>Princip únosného zatížení území</a:t>
            </a:r>
          </a:p>
          <a:p>
            <a:pPr lvl="1">
              <a:lnSpc>
                <a:spcPct val="80000"/>
              </a:lnSpc>
            </a:pPr>
            <a:r>
              <a:rPr lang="cs-CZ" sz="3200" b="1" dirty="0" smtClean="0"/>
              <a:t>Princip přípustné míry znečišťování</a:t>
            </a:r>
          </a:p>
          <a:p>
            <a:pPr lvl="1">
              <a:lnSpc>
                <a:spcPct val="80000"/>
              </a:lnSpc>
            </a:pPr>
            <a:r>
              <a:rPr lang="cs-CZ" sz="3200" b="1" dirty="0" smtClean="0"/>
              <a:t>Princip znečišťovatel platí</a:t>
            </a:r>
          </a:p>
          <a:p>
            <a:pPr lvl="1">
              <a:lnSpc>
                <a:spcPct val="80000"/>
              </a:lnSpc>
            </a:pPr>
            <a:r>
              <a:rPr lang="cs-CZ" sz="3200" b="1" dirty="0" smtClean="0"/>
              <a:t>Princip účasti veřejnosti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19256" cy="1152128"/>
          </a:xfrm>
        </p:spPr>
        <p:txBody>
          <a:bodyPr/>
          <a:lstStyle/>
          <a:p>
            <a:r>
              <a:rPr lang="cs-CZ" dirty="0" smtClean="0"/>
              <a:t>Prameny práva životního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19256" cy="48017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	Mezinárodní </a:t>
            </a:r>
            <a:r>
              <a:rPr lang="cs-CZ" b="1" dirty="0" smtClean="0"/>
              <a:t>právo </a:t>
            </a:r>
          </a:p>
          <a:p>
            <a:pPr>
              <a:buNone/>
            </a:pPr>
            <a:r>
              <a:rPr lang="cs-CZ" dirty="0" smtClean="0"/>
              <a:t>	zejména </a:t>
            </a:r>
            <a:r>
              <a:rPr lang="cs-CZ" dirty="0" smtClean="0"/>
              <a:t>úmluvy (čl. 10 Ústavy): vyhlášené mezinárodní smlouvy, k jejichž ratifikaci dal Parlament souhlas a jimiž je ČR vázána, jsou součástí právního řádu; stanoví-li mezinárodní smlouva něco jiného než zákon, použije se</a:t>
            </a:r>
          </a:p>
          <a:p>
            <a:pPr>
              <a:buNone/>
            </a:pPr>
            <a:r>
              <a:rPr lang="cs-CZ" dirty="0" smtClean="0"/>
              <a:t>	mezinárodní smlouva.</a:t>
            </a:r>
          </a:p>
          <a:p>
            <a:pPr>
              <a:buNone/>
            </a:pPr>
            <a:r>
              <a:rPr lang="cs-CZ" b="1" dirty="0" smtClean="0"/>
              <a:t>	Evropské právo </a:t>
            </a:r>
            <a:endParaRPr lang="cs-CZ" b="1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primární prameny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 </a:t>
            </a:r>
            <a:r>
              <a:rPr lang="cs-CZ" dirty="0" smtClean="0"/>
              <a:t>sekundární prameny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Klíčové události  ochrany ŽP</a:t>
            </a:r>
            <a:br>
              <a:rPr lang="cs-CZ" dirty="0" smtClean="0"/>
            </a:br>
            <a:r>
              <a:rPr lang="cs-CZ" dirty="0" smtClean="0"/>
              <a:t>v právu EU/ES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708920"/>
            <a:ext cx="8435280" cy="386561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>
                <a:solidFill>
                  <a:srgbClr val="FF3300"/>
                </a:solidFill>
              </a:rPr>
              <a:t>1972 </a:t>
            </a:r>
            <a:r>
              <a:rPr lang="cs-CZ" dirty="0" smtClean="0"/>
              <a:t>– konference OSN ve Stockholmu, první akční program ochrany ŽP v EU</a:t>
            </a:r>
          </a:p>
          <a:p>
            <a:pPr>
              <a:lnSpc>
                <a:spcPct val="90000"/>
              </a:lnSpc>
            </a:pPr>
            <a:r>
              <a:rPr lang="cs-CZ" dirty="0" smtClean="0">
                <a:solidFill>
                  <a:srgbClr val="FF3300"/>
                </a:solidFill>
              </a:rPr>
              <a:t>1985</a:t>
            </a:r>
            <a:r>
              <a:rPr lang="cs-CZ" dirty="0" smtClean="0"/>
              <a:t> – rozhodnutí ADBHU</a:t>
            </a:r>
          </a:p>
          <a:p>
            <a:pPr>
              <a:lnSpc>
                <a:spcPct val="90000"/>
              </a:lnSpc>
            </a:pPr>
            <a:r>
              <a:rPr lang="cs-CZ" dirty="0" smtClean="0">
                <a:solidFill>
                  <a:srgbClr val="FF3300"/>
                </a:solidFill>
              </a:rPr>
              <a:t>1986/1987 </a:t>
            </a:r>
            <a:r>
              <a:rPr lang="cs-CZ" dirty="0" smtClean="0"/>
              <a:t>– Jednotný evropský akt</a:t>
            </a:r>
          </a:p>
          <a:p>
            <a:pPr>
              <a:lnSpc>
                <a:spcPct val="90000"/>
              </a:lnSpc>
            </a:pPr>
            <a:r>
              <a:rPr lang="cs-CZ" dirty="0" smtClean="0">
                <a:solidFill>
                  <a:srgbClr val="FF3300"/>
                </a:solidFill>
              </a:rPr>
              <a:t>1992</a:t>
            </a:r>
            <a:r>
              <a:rPr lang="cs-CZ" dirty="0" smtClean="0"/>
              <a:t> – konference OSN v Rio de </a:t>
            </a:r>
            <a:r>
              <a:rPr lang="cs-CZ" dirty="0" err="1" smtClean="0"/>
              <a:t>Janeiru</a:t>
            </a:r>
            <a:endParaRPr lang="cs-CZ" dirty="0" smtClean="0"/>
          </a:p>
          <a:p>
            <a:pPr>
              <a:lnSpc>
                <a:spcPct val="90000"/>
              </a:lnSpc>
            </a:pPr>
            <a:r>
              <a:rPr lang="cs-CZ" dirty="0" smtClean="0">
                <a:solidFill>
                  <a:srgbClr val="FF3300"/>
                </a:solidFill>
              </a:rPr>
              <a:t>1993</a:t>
            </a:r>
            <a:r>
              <a:rPr lang="cs-CZ" dirty="0" smtClean="0"/>
              <a:t> – Maastrichtská smlouva</a:t>
            </a:r>
          </a:p>
          <a:p>
            <a:pPr>
              <a:lnSpc>
                <a:spcPct val="90000"/>
              </a:lnSpc>
            </a:pPr>
            <a:r>
              <a:rPr lang="cs-CZ" dirty="0" smtClean="0">
                <a:solidFill>
                  <a:srgbClr val="FF3300"/>
                </a:solidFill>
              </a:rPr>
              <a:t>1997</a:t>
            </a:r>
            <a:r>
              <a:rPr lang="cs-CZ" dirty="0" smtClean="0"/>
              <a:t> – Amsterdamská smlouva</a:t>
            </a:r>
          </a:p>
          <a:p>
            <a:pPr>
              <a:lnSpc>
                <a:spcPct val="90000"/>
              </a:lnSpc>
            </a:pPr>
            <a:r>
              <a:rPr lang="cs-CZ" dirty="0" smtClean="0">
                <a:solidFill>
                  <a:srgbClr val="FF3300"/>
                </a:solidFill>
              </a:rPr>
              <a:t>2009</a:t>
            </a:r>
            <a:r>
              <a:rPr lang="cs-CZ" dirty="0" smtClean="0"/>
              <a:t> – Lisabonská smlouva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Jednotný evropský akt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zakotvil pravomoc EHS v oblasti ekologické politiky </a:t>
            </a:r>
          </a:p>
          <a:p>
            <a:r>
              <a:rPr lang="cs-CZ" dirty="0" smtClean="0"/>
              <a:t>ex. čl. 130r-130t, 100a odst. 4, 6 Smlouvy o založení EHS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Maastrichtská smlouva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b="1" dirty="0" smtClean="0"/>
              <a:t>pojem </a:t>
            </a:r>
            <a:r>
              <a:rPr lang="cs-CZ" b="1" dirty="0" smtClean="0"/>
              <a:t>ŽP byla zaveden do klíčových čl. 2, 3 SES</a:t>
            </a:r>
          </a:p>
          <a:p>
            <a:pPr lvl="1"/>
            <a:r>
              <a:rPr lang="cs-CZ" b="1" dirty="0" smtClean="0"/>
              <a:t>Zaveden pojem</a:t>
            </a:r>
            <a:r>
              <a:rPr lang="cs-CZ" b="1" i="1" dirty="0" smtClean="0"/>
              <a:t> udržitelný růst (</a:t>
            </a:r>
            <a:r>
              <a:rPr lang="cs-CZ" b="1" i="1" dirty="0" err="1" smtClean="0"/>
              <a:t>sustainable</a:t>
            </a:r>
            <a:r>
              <a:rPr lang="cs-CZ" b="1" i="1" dirty="0" smtClean="0"/>
              <a:t> </a:t>
            </a:r>
            <a:r>
              <a:rPr lang="cs-CZ" b="1" i="1" dirty="0" err="1" smtClean="0"/>
              <a:t>growth</a:t>
            </a:r>
            <a:r>
              <a:rPr lang="cs-CZ" b="1" i="1" dirty="0" smtClean="0"/>
              <a:t>)</a:t>
            </a:r>
          </a:p>
          <a:p>
            <a:pPr lvl="1"/>
            <a:r>
              <a:rPr lang="cs-CZ" b="1" dirty="0" smtClean="0"/>
              <a:t>změny v rozhodovací proceduře</a:t>
            </a:r>
          </a:p>
          <a:p>
            <a:pPr>
              <a:buNone/>
            </a:pPr>
            <a:r>
              <a:rPr lang="cs-CZ" dirty="0" smtClean="0"/>
              <a:t>  výrazný vliv: 1992 </a:t>
            </a:r>
            <a:r>
              <a:rPr lang="cs-CZ" dirty="0" smtClean="0"/>
              <a:t>Rio de </a:t>
            </a:r>
            <a:r>
              <a:rPr lang="cs-CZ" dirty="0" err="1" smtClean="0"/>
              <a:t>Janeiro</a:t>
            </a:r>
            <a:r>
              <a:rPr lang="cs-CZ" dirty="0" smtClean="0"/>
              <a:t>: mezinárodní konference OSN o ŽP a rozvoji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Amsterdamská smlouva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vyjasnění ústavního postavení </a:t>
            </a:r>
            <a:r>
              <a:rPr lang="cs-CZ" dirty="0" smtClean="0"/>
              <a:t> ochrany ŽP</a:t>
            </a:r>
            <a:endParaRPr lang="cs-CZ" dirty="0" smtClean="0"/>
          </a:p>
          <a:p>
            <a:r>
              <a:rPr lang="cs-CZ" i="1" dirty="0" smtClean="0"/>
              <a:t>udržitelný rozvoj (</a:t>
            </a:r>
            <a:r>
              <a:rPr lang="cs-CZ" i="1" dirty="0" err="1" smtClean="0"/>
              <a:t>sustainable</a:t>
            </a:r>
            <a:r>
              <a:rPr lang="cs-CZ" i="1" dirty="0" smtClean="0"/>
              <a:t> </a:t>
            </a:r>
            <a:r>
              <a:rPr lang="cs-CZ" i="1" dirty="0" err="1" smtClean="0"/>
              <a:t>development</a:t>
            </a:r>
            <a:r>
              <a:rPr lang="cs-CZ" i="1" dirty="0" smtClean="0"/>
              <a:t>)</a:t>
            </a:r>
          </a:p>
          <a:p>
            <a:r>
              <a:rPr lang="cs-CZ" dirty="0" smtClean="0"/>
              <a:t>princip integrace (čl. 6 SES)</a:t>
            </a:r>
          </a:p>
          <a:p>
            <a:r>
              <a:rPr lang="cs-CZ" dirty="0" smtClean="0"/>
              <a:t>Čl. 95 odst. 4-6 SES</a:t>
            </a:r>
          </a:p>
          <a:p>
            <a:r>
              <a:rPr lang="cs-CZ" dirty="0" smtClean="0"/>
              <a:t>spolurozhodování EP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Lisabonská smlouva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EU má právní subjektivitu, nahrazuje ES</a:t>
            </a:r>
          </a:p>
          <a:p>
            <a:r>
              <a:rPr lang="cs-CZ" dirty="0" smtClean="0"/>
              <a:t>Pilířovitá struktura EU zrušena – rozšíření pravomocí orgánů EU</a:t>
            </a:r>
          </a:p>
          <a:p>
            <a:r>
              <a:rPr lang="cs-CZ" dirty="0" smtClean="0"/>
              <a:t>Nový institucionální rámec</a:t>
            </a:r>
          </a:p>
          <a:p>
            <a:r>
              <a:rPr lang="cs-CZ" dirty="0" smtClean="0"/>
              <a:t>Právní úprava – primární právo:</a:t>
            </a:r>
          </a:p>
          <a:p>
            <a:pPr lvl="1"/>
            <a:r>
              <a:rPr lang="cs-CZ" dirty="0" smtClean="0"/>
              <a:t>Smlouva o EU (SEU)</a:t>
            </a:r>
          </a:p>
          <a:p>
            <a:pPr lvl="1"/>
            <a:r>
              <a:rPr lang="cs-CZ" dirty="0" smtClean="0"/>
              <a:t>Smlouva o fungování EU (SFEU)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Environmentální politika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Formulována v tzv.</a:t>
            </a:r>
            <a:r>
              <a:rPr lang="cs-CZ" b="1" dirty="0" smtClean="0"/>
              <a:t> akčních programech </a:t>
            </a:r>
            <a:r>
              <a:rPr lang="cs-CZ" dirty="0" smtClean="0"/>
              <a:t>(</a:t>
            </a:r>
            <a:r>
              <a:rPr lang="cs-CZ" dirty="0" err="1" smtClean="0"/>
              <a:t>Environment</a:t>
            </a:r>
            <a:r>
              <a:rPr lang="cs-CZ" dirty="0" smtClean="0"/>
              <a:t> </a:t>
            </a:r>
            <a:r>
              <a:rPr lang="cs-CZ" dirty="0" err="1" smtClean="0"/>
              <a:t>Action</a:t>
            </a:r>
            <a:r>
              <a:rPr lang="cs-CZ" dirty="0" smtClean="0"/>
              <a:t> </a:t>
            </a:r>
            <a:r>
              <a:rPr lang="cs-CZ" dirty="0" err="1" smtClean="0"/>
              <a:t>Programme</a:t>
            </a:r>
            <a:r>
              <a:rPr lang="cs-CZ" dirty="0" smtClean="0"/>
              <a:t>)</a:t>
            </a:r>
          </a:p>
          <a:p>
            <a:r>
              <a:rPr lang="cs-CZ" dirty="0" smtClean="0"/>
              <a:t>doposud jich bylo vydáno 6: 1973, 1977, 1982, 1987, 1993, 2002</a:t>
            </a:r>
          </a:p>
          <a:p>
            <a:r>
              <a:rPr lang="cs-CZ" b="1" dirty="0" smtClean="0"/>
              <a:t>dokumenty politické povahy</a:t>
            </a:r>
          </a:p>
          <a:p>
            <a:r>
              <a:rPr lang="cs-CZ" dirty="0" smtClean="0"/>
              <a:t>stanoví </a:t>
            </a:r>
            <a:r>
              <a:rPr lang="cs-CZ" b="1" dirty="0" smtClean="0"/>
              <a:t>priority</a:t>
            </a:r>
            <a:r>
              <a:rPr lang="cs-CZ" dirty="0" smtClean="0"/>
              <a:t> ochrany ŽP a veřejného zdraví na určité časové období</a:t>
            </a:r>
          </a:p>
          <a:p>
            <a:r>
              <a:rPr lang="cs-CZ" dirty="0" smtClean="0"/>
              <a:t>slouží jako </a:t>
            </a:r>
            <a:r>
              <a:rPr lang="cs-CZ" b="1" dirty="0" smtClean="0"/>
              <a:t>vodítko pro legislativní činnost</a:t>
            </a:r>
          </a:p>
          <a:p>
            <a:pPr>
              <a:buNone/>
            </a:pPr>
            <a:r>
              <a:rPr lang="cs-CZ" dirty="0" smtClean="0"/>
              <a:t>	přijímané </a:t>
            </a:r>
            <a:r>
              <a:rPr lang="cs-CZ" dirty="0" smtClean="0"/>
              <a:t>ve formě </a:t>
            </a:r>
            <a:r>
              <a:rPr lang="cs-CZ" b="1" dirty="0" smtClean="0"/>
              <a:t>rozhodnutí Rady a EP</a:t>
            </a:r>
            <a:r>
              <a:rPr lang="cs-CZ" dirty="0" smtClean="0"/>
              <a:t> (čl. 192 odst. 3 SFEU)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Environmentální politika a čl. 191 SFEU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90000"/>
              </a:lnSpc>
            </a:pPr>
            <a:r>
              <a:rPr lang="cs-CZ" sz="3200" dirty="0" smtClean="0"/>
              <a:t>kvalita </a:t>
            </a:r>
            <a:r>
              <a:rPr lang="cs-CZ" sz="3200" dirty="0" smtClean="0"/>
              <a:t>ŽP</a:t>
            </a:r>
            <a:endParaRPr lang="cs-CZ" sz="3200" dirty="0" smtClean="0"/>
          </a:p>
          <a:p>
            <a:pPr lvl="1">
              <a:lnSpc>
                <a:spcPct val="90000"/>
              </a:lnSpc>
            </a:pPr>
            <a:r>
              <a:rPr lang="cs-CZ" sz="3200" dirty="0" smtClean="0"/>
              <a:t>ochrana lidského </a:t>
            </a:r>
            <a:r>
              <a:rPr lang="cs-CZ" sz="3200" dirty="0" smtClean="0"/>
              <a:t>zdraví </a:t>
            </a:r>
          </a:p>
          <a:p>
            <a:pPr lvl="1">
              <a:lnSpc>
                <a:spcPct val="90000"/>
              </a:lnSpc>
            </a:pPr>
            <a:r>
              <a:rPr lang="cs-CZ" sz="3200" dirty="0" smtClean="0"/>
              <a:t>obezřetné </a:t>
            </a:r>
            <a:r>
              <a:rPr lang="cs-CZ" sz="3200" dirty="0" smtClean="0"/>
              <a:t>a racionální využívání přírodních </a:t>
            </a:r>
            <a:r>
              <a:rPr lang="cs-CZ" sz="3200" dirty="0" smtClean="0"/>
              <a:t>zdrojů</a:t>
            </a:r>
            <a:endParaRPr lang="cs-CZ" sz="3200" dirty="0" smtClean="0"/>
          </a:p>
          <a:p>
            <a:pPr lvl="1">
              <a:lnSpc>
                <a:spcPct val="90000"/>
              </a:lnSpc>
            </a:pPr>
            <a:r>
              <a:rPr lang="cs-CZ" sz="3200" dirty="0" smtClean="0"/>
              <a:t>podpora opatření na mezinárodní úrovni, čelící regionálním a celosvětovým problémům ŽP</a:t>
            </a:r>
          </a:p>
          <a:p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 evropské politiky ŽP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Primární: SFEU, SEU, Listina základních práv EU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Sekundární (čl</a:t>
            </a:r>
            <a:r>
              <a:rPr lang="cs-CZ" dirty="0" smtClean="0"/>
              <a:t>. 288 </a:t>
            </a:r>
            <a:r>
              <a:rPr lang="cs-CZ" dirty="0" smtClean="0"/>
              <a:t>SFEU): </a:t>
            </a:r>
            <a:r>
              <a:rPr lang="cs-CZ" dirty="0" smtClean="0"/>
              <a:t>pro výkon pravomocí EU přijímají orgány EU</a:t>
            </a:r>
          </a:p>
          <a:p>
            <a:pPr lvl="1">
              <a:lnSpc>
                <a:spcPct val="90000"/>
              </a:lnSpc>
            </a:pPr>
            <a:r>
              <a:rPr lang="cs-CZ" sz="2400" dirty="0" smtClean="0">
                <a:solidFill>
                  <a:srgbClr val="FF3300"/>
                </a:solidFill>
              </a:rPr>
              <a:t>Nařízení</a:t>
            </a:r>
          </a:p>
          <a:p>
            <a:pPr lvl="1">
              <a:lnSpc>
                <a:spcPct val="90000"/>
              </a:lnSpc>
            </a:pPr>
            <a:r>
              <a:rPr lang="cs-CZ" sz="2400" dirty="0" smtClean="0">
                <a:solidFill>
                  <a:srgbClr val="FF3300"/>
                </a:solidFill>
              </a:rPr>
              <a:t>Směrnice</a:t>
            </a:r>
          </a:p>
          <a:p>
            <a:pPr lvl="1">
              <a:lnSpc>
                <a:spcPct val="90000"/>
              </a:lnSpc>
            </a:pPr>
            <a:r>
              <a:rPr lang="cs-CZ" sz="2400" dirty="0" smtClean="0">
                <a:solidFill>
                  <a:srgbClr val="FF3300"/>
                </a:solidFill>
              </a:rPr>
              <a:t>Rozhodnutí</a:t>
            </a:r>
          </a:p>
          <a:p>
            <a:pPr lvl="1">
              <a:lnSpc>
                <a:spcPct val="90000"/>
              </a:lnSpc>
            </a:pPr>
            <a:r>
              <a:rPr lang="cs-CZ" sz="2400" dirty="0" smtClean="0">
                <a:solidFill>
                  <a:srgbClr val="FF3300"/>
                </a:solidFill>
              </a:rPr>
              <a:t>Doporučení a </a:t>
            </a:r>
            <a:r>
              <a:rPr lang="cs-CZ" sz="2400" dirty="0" smtClean="0">
                <a:solidFill>
                  <a:srgbClr val="FF3300"/>
                </a:solidFill>
              </a:rPr>
              <a:t>stanoviska</a:t>
            </a:r>
            <a:endParaRPr lang="cs-CZ" sz="2400" dirty="0" smtClean="0">
              <a:solidFill>
                <a:srgbClr val="FF3300"/>
              </a:solidFill>
            </a:endParaRPr>
          </a:p>
          <a:p>
            <a:pPr>
              <a:lnSpc>
                <a:spcPct val="90000"/>
              </a:lnSpc>
            </a:pPr>
            <a:r>
              <a:rPr lang="cs-CZ" dirty="0" smtClean="0"/>
              <a:t>Postup přijímání právních (legislativních) opatření = legislativní proces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363272" cy="701824"/>
          </a:xfrm>
        </p:spPr>
        <p:txBody>
          <a:bodyPr/>
          <a:lstStyle/>
          <a:p>
            <a:r>
              <a:rPr lang="cs-CZ" dirty="0" smtClean="0"/>
              <a:t>Pojem životní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507288" cy="4369672"/>
          </a:xfrm>
        </p:spPr>
        <p:txBody>
          <a:bodyPr>
            <a:normAutofit/>
          </a:bodyPr>
          <a:lstStyle/>
          <a:p>
            <a:pPr marL="365760" lvl="1" indent="-256032">
              <a:buClr>
                <a:schemeClr val="accent3"/>
              </a:buClr>
              <a:buFont typeface="Georgia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Životní prostředí - realita světa ( jeho části), která svými vlastnostmi umožňuje život organismů včetně člověka</a:t>
            </a:r>
          </a:p>
          <a:p>
            <a:pPr marL="365760" lvl="1" indent="-256032">
              <a:buClr>
                <a:schemeClr val="accent3"/>
              </a:buClr>
              <a:buNone/>
            </a:pPr>
            <a:endParaRPr lang="cs-CZ" sz="240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sz="2400" b="1" i="1" dirty="0" smtClean="0">
                <a:solidFill>
                  <a:schemeClr val="tx1"/>
                </a:solidFill>
              </a:rPr>
              <a:t>„vše, co vytváří přirozené podmínky existence organismů, včetně člověka a je předpokladem jejich dalšího vývoje. Jeho složkami jsou zejména</a:t>
            </a:r>
            <a:r>
              <a:rPr lang="cs-CZ" sz="2400" b="1" i="1" u="sng" dirty="0" smtClean="0">
                <a:solidFill>
                  <a:schemeClr val="tx1"/>
                </a:solidFill>
              </a:rPr>
              <a:t> </a:t>
            </a:r>
            <a:r>
              <a:rPr lang="cs-CZ" sz="2400" b="1" i="1" dirty="0" smtClean="0">
                <a:solidFill>
                  <a:schemeClr val="tx1"/>
                </a:solidFill>
              </a:rPr>
              <a:t>ovzduší, voda, horniny, půda, organismy, ekosystémy a energie“ </a:t>
            </a:r>
          </a:p>
          <a:p>
            <a:pPr lvl="1">
              <a:lnSpc>
                <a:spcPct val="90000"/>
              </a:lnSpc>
              <a:buNone/>
            </a:pPr>
            <a:r>
              <a:rPr lang="cs-CZ" sz="2400" b="1" i="1" dirty="0" smtClean="0">
                <a:solidFill>
                  <a:schemeClr val="tx1"/>
                </a:solidFill>
              </a:rPr>
              <a:t>	</a:t>
            </a:r>
            <a:r>
              <a:rPr lang="cs-CZ" sz="2400" dirty="0" smtClean="0">
                <a:solidFill>
                  <a:schemeClr val="tx1"/>
                </a:solidFill>
              </a:rPr>
              <a:t>(§ 2 z. 17/1992 Sb., o životním prostředí)</a:t>
            </a:r>
          </a:p>
          <a:p>
            <a:pPr lvl="1">
              <a:lnSpc>
                <a:spcPct val="90000"/>
              </a:lnSpc>
              <a:buNone/>
            </a:pPr>
            <a:endParaRPr lang="cs-CZ" sz="240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buNone/>
            </a:pPr>
            <a:r>
              <a:rPr lang="cs-CZ" sz="2400" b="1" dirty="0" smtClean="0"/>
              <a:t>    </a:t>
            </a:r>
            <a:endParaRPr lang="cs-CZ" sz="2400" dirty="0" smtClean="0">
              <a:solidFill>
                <a:schemeClr val="tx1"/>
              </a:solidFill>
            </a:endParaRPr>
          </a:p>
          <a:p>
            <a:pPr marL="365760" lvl="1" indent="-256032">
              <a:buClr>
                <a:schemeClr val="accent3"/>
              </a:buClr>
              <a:buFont typeface="Georgia"/>
              <a:buChar char="•"/>
            </a:pPr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Sekundární prameny práva EU/ES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Sekundární právo je </a:t>
            </a:r>
            <a:r>
              <a:rPr lang="cs-CZ" dirty="0" smtClean="0"/>
              <a:t> celek normativních aktů, </a:t>
            </a:r>
            <a:r>
              <a:rPr lang="cs-CZ" dirty="0" smtClean="0"/>
              <a:t>které byly přijaty evropskými institucemi jako prováděcí ustanovení smluv. Jak je uvedeno ve Smlouvě ES, k sekundárnímu právu náleží právní akty </a:t>
            </a:r>
            <a:r>
              <a:rPr lang="cs-CZ" b="1" i="1" dirty="0" smtClean="0"/>
              <a:t>závazné</a:t>
            </a:r>
            <a:r>
              <a:rPr lang="cs-CZ" dirty="0" smtClean="0"/>
              <a:t> (nařízení, směrnice a rozhodnutí) a nezávazné (rozhodnutí, doporučení), ale také celá řada </a:t>
            </a:r>
            <a:r>
              <a:rPr lang="cs-CZ" b="1" i="1" dirty="0" smtClean="0"/>
              <a:t>dalších aktů</a:t>
            </a:r>
            <a:r>
              <a:rPr lang="cs-CZ" dirty="0" smtClean="0"/>
              <a:t> , jako např. vnitřní institucionální nařízení nebo akční programy </a:t>
            </a:r>
            <a:r>
              <a:rPr lang="cs-CZ" dirty="0" smtClean="0"/>
              <a:t>EU/ES</a:t>
            </a:r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Nařízení </a:t>
            </a:r>
            <a:r>
              <a:rPr lang="cs-CZ" b="1" dirty="0" smtClean="0"/>
              <a:t>– závazné jako celek, přímo</a:t>
            </a:r>
          </a:p>
          <a:p>
            <a:pPr>
              <a:buNone/>
            </a:pPr>
            <a:r>
              <a:rPr lang="cs-CZ" b="1" dirty="0" smtClean="0"/>
              <a:t>	aplikovatelné</a:t>
            </a:r>
          </a:p>
          <a:p>
            <a:r>
              <a:rPr lang="pl-PL" b="1" dirty="0" smtClean="0"/>
              <a:t> Směrnice – závazná co do výsledku</a:t>
            </a:r>
          </a:p>
          <a:p>
            <a:r>
              <a:rPr lang="cs-CZ" b="1" dirty="0" smtClean="0"/>
              <a:t> Rozhodnutí – závazné pro toho, komu je</a:t>
            </a:r>
          </a:p>
          <a:p>
            <a:pPr>
              <a:buNone/>
            </a:pPr>
            <a:r>
              <a:rPr lang="cs-CZ" b="1" dirty="0" smtClean="0"/>
              <a:t>	určeno </a:t>
            </a:r>
          </a:p>
          <a:p>
            <a:r>
              <a:rPr lang="cs-CZ" b="1" dirty="0" smtClean="0"/>
              <a:t> Doporučení a stanoviska - nezávazná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435280" cy="1224136"/>
          </a:xfrm>
        </p:spPr>
        <p:txBody>
          <a:bodyPr>
            <a:noAutofit/>
          </a:bodyPr>
          <a:lstStyle/>
          <a:p>
            <a:r>
              <a:rPr lang="cs-CZ" sz="3600" dirty="0" smtClean="0"/>
              <a:t>Základní aspekty prosazování evropské politiky ochrany ŽP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852936"/>
            <a:ext cx="8435280" cy="3721600"/>
          </a:xfrm>
        </p:spPr>
        <p:txBody>
          <a:bodyPr>
            <a:normAutofit/>
          </a:bodyPr>
          <a:lstStyle/>
          <a:p>
            <a:pPr lvl="1">
              <a:lnSpc>
                <a:spcPct val="90000"/>
              </a:lnSpc>
            </a:pPr>
            <a:r>
              <a:rPr lang="cs-CZ" sz="4000" dirty="0" smtClean="0"/>
              <a:t>Komise + </a:t>
            </a:r>
            <a:r>
              <a:rPr lang="cs-CZ" sz="4000" dirty="0" smtClean="0"/>
              <a:t>SDEU/ESD</a:t>
            </a:r>
            <a:endParaRPr lang="cs-CZ" sz="4000" dirty="0" smtClean="0"/>
          </a:p>
          <a:p>
            <a:pPr lvl="1">
              <a:lnSpc>
                <a:spcPct val="90000"/>
              </a:lnSpc>
            </a:pPr>
            <a:r>
              <a:rPr lang="cs-CZ" sz="4000" dirty="0" smtClean="0"/>
              <a:t>členské </a:t>
            </a:r>
            <a:r>
              <a:rPr lang="cs-CZ" sz="4000" dirty="0" smtClean="0"/>
              <a:t>státy (prostřednictvím státních </a:t>
            </a:r>
            <a:r>
              <a:rPr lang="cs-CZ" sz="4000" dirty="0" smtClean="0"/>
              <a:t>orgánů)</a:t>
            </a:r>
            <a:endParaRPr lang="cs-CZ" sz="4000" dirty="0" smtClean="0"/>
          </a:p>
          <a:p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komise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Čl. 17 SEU</a:t>
            </a:r>
          </a:p>
          <a:p>
            <a:r>
              <a:rPr lang="cs-CZ" dirty="0" smtClean="0"/>
              <a:t>Komise zajišťuje uplatňování Smluv a opatření přijatých na jejich základě</a:t>
            </a:r>
          </a:p>
          <a:p>
            <a:r>
              <a:rPr lang="cs-CZ" dirty="0" smtClean="0"/>
              <a:t>Pod kontrolou SDEU dohlíží na uplatňování práva EU</a:t>
            </a:r>
          </a:p>
          <a:p>
            <a:r>
              <a:rPr lang="cs-CZ" dirty="0" smtClean="0"/>
              <a:t>Rozhoduje v </a:t>
            </a:r>
            <a:r>
              <a:rPr lang="cs-CZ" dirty="0" smtClean="0"/>
              <a:t>případě porušení povinností </a:t>
            </a:r>
            <a:r>
              <a:rPr lang="cs-CZ" dirty="0" smtClean="0"/>
              <a:t> ze strany státu (</a:t>
            </a:r>
            <a:r>
              <a:rPr lang="cs-CZ" i="1" dirty="0" err="1" smtClean="0"/>
              <a:t>infringement</a:t>
            </a:r>
            <a:r>
              <a:rPr lang="cs-CZ" i="1" dirty="0" smtClean="0"/>
              <a:t> </a:t>
            </a:r>
            <a:r>
              <a:rPr lang="cs-CZ" i="1" dirty="0" err="1" smtClean="0"/>
              <a:t>procedure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SDEU v ochraně ŽP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780928"/>
            <a:ext cx="8363272" cy="3793608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čl. 19 SEU</a:t>
            </a:r>
            <a:r>
              <a:rPr lang="cs-CZ" dirty="0" smtClean="0"/>
              <a:t>: zajišťuje dodržování práva při výkladu a provádění Smluv</a:t>
            </a:r>
          </a:p>
          <a:p>
            <a:r>
              <a:rPr lang="cs-CZ" dirty="0" smtClean="0"/>
              <a:t>v oblasti ochrany ŽP se nejčastěji vedou řízení: </a:t>
            </a:r>
          </a:p>
          <a:p>
            <a:pPr lvl="1"/>
            <a:r>
              <a:rPr lang="cs-CZ" dirty="0" smtClean="0"/>
              <a:t>o porušení povinnosti</a:t>
            </a:r>
          </a:p>
          <a:p>
            <a:pPr lvl="1"/>
            <a:r>
              <a:rPr lang="cs-CZ" dirty="0" smtClean="0"/>
              <a:t>o předběžné otázce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435280" cy="93610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Praktický příklad na vynutitelnost práva na příznivé životní prostředí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19256" cy="4873728"/>
          </a:xfrm>
        </p:spPr>
        <p:txBody>
          <a:bodyPr>
            <a:normAutofit fontScale="77500" lnSpcReduction="20000"/>
          </a:bodyPr>
          <a:lstStyle/>
          <a:p>
            <a:r>
              <a:rPr lang="cs-CZ" sz="3100" b="1" dirty="0" smtClean="0"/>
              <a:t>Mezinárodní posuzování změn dopadu klimatu a EIA</a:t>
            </a:r>
          </a:p>
          <a:p>
            <a:r>
              <a:rPr lang="cs-CZ" sz="3100" b="1" dirty="0" smtClean="0"/>
              <a:t>Federativní  státy Mikronésie versus </a:t>
            </a:r>
            <a:r>
              <a:rPr lang="cs-CZ" sz="3100" b="1" dirty="0" err="1" smtClean="0"/>
              <a:t>Prunéřov</a:t>
            </a:r>
            <a:r>
              <a:rPr lang="cs-CZ" sz="3100" b="1" dirty="0" smtClean="0"/>
              <a:t> (2010)</a:t>
            </a:r>
          </a:p>
          <a:p>
            <a:r>
              <a:rPr lang="cs-CZ" sz="3100" b="1" dirty="0" smtClean="0"/>
              <a:t>Návrh na EIA (nové technologie) – emise CO2 na změnu </a:t>
            </a:r>
            <a:r>
              <a:rPr lang="cs-CZ" sz="3100" b="1" dirty="0" smtClean="0"/>
              <a:t>klimatu</a:t>
            </a:r>
            <a:endParaRPr lang="cs-CZ" sz="3100" b="1" dirty="0" smtClean="0"/>
          </a:p>
          <a:p>
            <a:r>
              <a:rPr lang="cs-CZ" sz="3100" b="1" dirty="0" smtClean="0"/>
              <a:t>Hnědouhelná elektrárna </a:t>
            </a:r>
            <a:r>
              <a:rPr lang="cs-CZ" sz="3100" b="1" dirty="0" err="1" smtClean="0"/>
              <a:t>Prunéřov</a:t>
            </a:r>
            <a:r>
              <a:rPr lang="cs-CZ" sz="3100" b="1" dirty="0" smtClean="0"/>
              <a:t> vypustí za rok do ovzduší tolik emisí oxidu uhličitého jako všechna osobní auta v České republice dohromady.  </a:t>
            </a:r>
          </a:p>
          <a:p>
            <a:r>
              <a:rPr lang="cs-CZ" sz="3100" b="1" dirty="0" smtClean="0"/>
              <a:t>EIA by měla zahrnovat i hodnocení ve vazbě na celkové ohrožení  (celosvětového ?) klimatu – </a:t>
            </a:r>
            <a:r>
              <a:rPr lang="cs-CZ" sz="3100" b="1" dirty="0" err="1" smtClean="0"/>
              <a:t>nadregionální</a:t>
            </a:r>
            <a:r>
              <a:rPr lang="cs-CZ" sz="3100" b="1" dirty="0" smtClean="0"/>
              <a:t> </a:t>
            </a:r>
            <a:r>
              <a:rPr lang="cs-CZ" sz="3100" b="1" dirty="0" err="1" smtClean="0"/>
              <a:t>přeshraniční</a:t>
            </a:r>
            <a:r>
              <a:rPr lang="cs-CZ" sz="3100" b="1" dirty="0" smtClean="0"/>
              <a:t> vlivy </a:t>
            </a:r>
          </a:p>
          <a:p>
            <a:r>
              <a:rPr lang="cs-CZ" sz="3100" b="1" dirty="0" smtClean="0"/>
              <a:t>Úmluva </a:t>
            </a:r>
            <a:r>
              <a:rPr lang="cs-CZ" sz="3100" b="1" dirty="0" err="1" smtClean="0"/>
              <a:t>Espoo</a:t>
            </a:r>
            <a:r>
              <a:rPr lang="cs-CZ" sz="3100" b="1" dirty="0" smtClean="0"/>
              <a:t>, protokol SEA, </a:t>
            </a:r>
          </a:p>
          <a:p>
            <a:pPr>
              <a:buNone/>
            </a:pPr>
            <a:r>
              <a:rPr lang="cs-CZ" sz="3100" b="1" dirty="0" smtClean="0"/>
              <a:t>	požadavek BAT s čistou účinností nad 42 %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19256" cy="5737824"/>
          </a:xfrm>
        </p:spPr>
        <p:txBody>
          <a:bodyPr/>
          <a:lstStyle/>
          <a:p>
            <a:r>
              <a:rPr lang="cs-CZ" b="1" dirty="0" smtClean="0"/>
              <a:t>Lidské právo na životní prostředí a ochranu zdraví člověka</a:t>
            </a:r>
          </a:p>
          <a:p>
            <a:r>
              <a:rPr lang="cs-CZ" b="1" dirty="0" err="1" smtClean="0"/>
              <a:t>Aarhuská</a:t>
            </a:r>
            <a:r>
              <a:rPr lang="cs-CZ" b="1" dirty="0" smtClean="0"/>
              <a:t> úmluva a její aplikovatelnost v právu ŽP</a:t>
            </a:r>
          </a:p>
          <a:p>
            <a:r>
              <a:rPr lang="cs-CZ" b="1" dirty="0" smtClean="0"/>
              <a:t>Nejasné standardy a limity pro použití EIA v </a:t>
            </a:r>
            <a:r>
              <a:rPr lang="cs-CZ" b="1" dirty="0" err="1" smtClean="0"/>
              <a:t>přeshraničním</a:t>
            </a:r>
            <a:r>
              <a:rPr lang="cs-CZ" b="1" dirty="0" smtClean="0"/>
              <a:t> kontextu (pouze obecné závazky), neexistují žádná univerzální pravidla </a:t>
            </a:r>
          </a:p>
          <a:p>
            <a:r>
              <a:rPr lang="cs-CZ" b="1" dirty="0" smtClean="0"/>
              <a:t>Prostředky regulace</a:t>
            </a:r>
          </a:p>
          <a:p>
            <a:r>
              <a:rPr lang="cs-CZ" b="1" dirty="0" smtClean="0"/>
              <a:t>Organizační </a:t>
            </a:r>
            <a:r>
              <a:rPr lang="cs-CZ" b="1" dirty="0" smtClean="0"/>
              <a:t>zabezpečení</a:t>
            </a:r>
          </a:p>
          <a:p>
            <a:pPr>
              <a:buNone/>
            </a:pPr>
            <a:r>
              <a:rPr lang="cs-CZ" sz="2000" dirty="0" smtClean="0">
                <a:hlinkClick r:id="rId2"/>
              </a:rPr>
              <a:t>www.</a:t>
            </a:r>
            <a:r>
              <a:rPr lang="cs-CZ" sz="2000" dirty="0" err="1" smtClean="0">
                <a:hlinkClick r:id="rId2"/>
              </a:rPr>
              <a:t>prunerov.cz</a:t>
            </a:r>
            <a:endParaRPr lang="cs-CZ" sz="20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Jednotlivé složky životního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Vzájemná souvislost</a:t>
            </a:r>
          </a:p>
          <a:p>
            <a:r>
              <a:rPr lang="cs-CZ" dirty="0" smtClean="0"/>
              <a:t>Vliv člověka na životní prostředí</a:t>
            </a:r>
          </a:p>
          <a:p>
            <a:r>
              <a:rPr lang="cs-CZ" dirty="0" smtClean="0"/>
              <a:t>Vliv životního prostředí na člověka a jeho zdraví</a:t>
            </a:r>
          </a:p>
          <a:p>
            <a:r>
              <a:rPr lang="cs-CZ" dirty="0" smtClean="0"/>
              <a:t>Vymahatelnost ochrany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životního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3600" dirty="0" smtClean="0">
                <a:solidFill>
                  <a:schemeClr val="tx1"/>
                </a:solidFill>
              </a:rPr>
              <a:t>činnosti, jimiž se </a:t>
            </a:r>
          </a:p>
          <a:p>
            <a:pPr lvl="2"/>
            <a:r>
              <a:rPr lang="cs-CZ" sz="3600" dirty="0" smtClean="0">
                <a:solidFill>
                  <a:schemeClr val="tx1"/>
                </a:solidFill>
              </a:rPr>
              <a:t>předchází </a:t>
            </a:r>
          </a:p>
          <a:p>
            <a:pPr lvl="2"/>
            <a:r>
              <a:rPr lang="cs-CZ" sz="3600" dirty="0" smtClean="0">
                <a:solidFill>
                  <a:schemeClr val="tx1"/>
                </a:solidFill>
              </a:rPr>
              <a:t>omezuje</a:t>
            </a:r>
          </a:p>
          <a:p>
            <a:pPr lvl="2"/>
            <a:r>
              <a:rPr lang="cs-CZ" sz="3600" dirty="0" smtClean="0">
                <a:solidFill>
                  <a:schemeClr val="tx1"/>
                </a:solidFill>
              </a:rPr>
              <a:t>odstraňuje</a:t>
            </a:r>
          </a:p>
          <a:p>
            <a:pPr lvl="2">
              <a:buNone/>
            </a:pPr>
            <a:r>
              <a:rPr lang="cs-CZ" sz="3600" dirty="0" smtClean="0">
                <a:solidFill>
                  <a:schemeClr val="tx1"/>
                </a:solidFill>
              </a:rPr>
              <a:t>znečišťování životního prostředí</a:t>
            </a:r>
          </a:p>
          <a:p>
            <a:pPr>
              <a:buNone/>
            </a:pPr>
            <a:r>
              <a:rPr lang="cs-CZ" dirty="0" smtClean="0"/>
              <a:t>		(§ 9 zákona o životním prostředí)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Právo životního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soubor právních norem a institutů regulujících společenské vztahy související s ochranou životního prostředí</a:t>
            </a:r>
          </a:p>
          <a:p>
            <a:pPr>
              <a:buNone/>
            </a:pPr>
            <a:endParaRPr lang="cs-CZ" b="1" dirty="0" smtClean="0"/>
          </a:p>
          <a:p>
            <a:r>
              <a:rPr lang="cs-CZ" dirty="0" smtClean="0"/>
              <a:t>zvláštnosti společenských vztahů ochrany životního prostředí a jejich vliv na způsob právní regulace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 právní regulace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Veřejnoprávní</a:t>
            </a:r>
          </a:p>
          <a:p>
            <a:r>
              <a:rPr lang="cs-CZ" dirty="0" smtClean="0"/>
              <a:t>Soukromoprávní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Veřejnoprávní metoda regulace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Nástroje přímé regulace</a:t>
            </a:r>
          </a:p>
          <a:p>
            <a:r>
              <a:rPr lang="cs-CZ" b="1" dirty="0" smtClean="0"/>
              <a:t>Nástroje regulace nepřímé </a:t>
            </a:r>
            <a:r>
              <a:rPr lang="cs-CZ" dirty="0" smtClean="0"/>
              <a:t>(ekonomické)</a:t>
            </a:r>
          </a:p>
          <a:p>
            <a:r>
              <a:rPr lang="cs-CZ" b="1" dirty="0" smtClean="0"/>
              <a:t>Dobrovolné nástroje </a:t>
            </a:r>
            <a:r>
              <a:rPr lang="cs-CZ" dirty="0" smtClean="0"/>
              <a:t>(etické)</a:t>
            </a:r>
          </a:p>
          <a:p>
            <a:r>
              <a:rPr lang="cs-CZ" b="1" dirty="0" smtClean="0"/>
              <a:t>Přímé aktivity státu na ochranu životního</a:t>
            </a:r>
          </a:p>
          <a:p>
            <a:pPr>
              <a:buNone/>
            </a:pPr>
            <a:r>
              <a:rPr lang="cs-CZ" b="1" dirty="0" smtClean="0"/>
              <a:t>	prostředí </a:t>
            </a:r>
            <a:r>
              <a:rPr lang="cs-CZ" dirty="0" smtClean="0"/>
              <a:t>(zejména ve vazbě na vlastnické právo)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 přímé regulace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obecné rovině nástroje prevence</a:t>
            </a:r>
          </a:p>
          <a:p>
            <a:r>
              <a:rPr lang="cs-CZ" dirty="0" smtClean="0"/>
              <a:t>Limity znečišťování a znečištění</a:t>
            </a:r>
          </a:p>
          <a:p>
            <a:r>
              <a:rPr lang="cs-CZ" dirty="0" smtClean="0"/>
              <a:t>Požadované technologie</a:t>
            </a:r>
          </a:p>
          <a:p>
            <a:r>
              <a:rPr lang="cs-CZ" dirty="0" smtClean="0"/>
              <a:t>Administrativní nástroje</a:t>
            </a:r>
          </a:p>
          <a:p>
            <a:r>
              <a:rPr lang="cs-CZ" dirty="0" smtClean="0"/>
              <a:t> Zákazy, příkazy a omezení</a:t>
            </a:r>
          </a:p>
          <a:p>
            <a:r>
              <a:rPr lang="cs-CZ" dirty="0" smtClean="0"/>
              <a:t> Plošné mechanismy ochrany</a:t>
            </a:r>
          </a:p>
          <a:p>
            <a:r>
              <a:rPr lang="cs-CZ" dirty="0" smtClean="0"/>
              <a:t> Kontrola, donucení, sankce</a:t>
            </a:r>
          </a:p>
          <a:p>
            <a:r>
              <a:rPr lang="cs-CZ" dirty="0" smtClean="0"/>
              <a:t> Pravidla pro odstraňování protiprávních stavů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Právo ŽP v systému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Právo ústavní</a:t>
            </a:r>
          </a:p>
          <a:p>
            <a:r>
              <a:rPr lang="cs-CZ" dirty="0" smtClean="0"/>
              <a:t>Právo správní</a:t>
            </a:r>
          </a:p>
          <a:p>
            <a:r>
              <a:rPr lang="cs-CZ" dirty="0" smtClean="0"/>
              <a:t>Právo mezinárodní/EU</a:t>
            </a:r>
          </a:p>
          <a:p>
            <a:r>
              <a:rPr lang="cs-CZ" dirty="0" smtClean="0"/>
              <a:t>Právo občanské</a:t>
            </a:r>
          </a:p>
          <a:p>
            <a:r>
              <a:rPr lang="cs-CZ" dirty="0" smtClean="0"/>
              <a:t>Právo finanční</a:t>
            </a:r>
          </a:p>
          <a:p>
            <a:r>
              <a:rPr lang="cs-CZ" dirty="0" smtClean="0"/>
              <a:t>Právo trestní …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274</TotalTime>
  <Words>843</Words>
  <Application>Microsoft Office PowerPoint</Application>
  <PresentationFormat>Předvádění na obrazovce (4:3)</PresentationFormat>
  <Paragraphs>153</Paragraphs>
  <Slides>25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Urbanistický</vt:lpstr>
      <vt:lpstr>Právo životního prostředí pojem, systém, principy  v mezinárodním a evropském kontextu</vt:lpstr>
      <vt:lpstr>Pojem životní prostředí</vt:lpstr>
      <vt:lpstr>Jednotlivé složky životního prostředí</vt:lpstr>
      <vt:lpstr>Ochrana životního prostředí</vt:lpstr>
      <vt:lpstr>Právo životního prostředí</vt:lpstr>
      <vt:lpstr>Metoda právní regulace</vt:lpstr>
      <vt:lpstr>Veřejnoprávní metoda regulace</vt:lpstr>
      <vt:lpstr>Nástroje přímé regulace</vt:lpstr>
      <vt:lpstr>Právo ŽP v systému práva</vt:lpstr>
      <vt:lpstr>Principy práva ŽP</vt:lpstr>
      <vt:lpstr>Prameny práva životního prostředí</vt:lpstr>
      <vt:lpstr>Klíčové události  ochrany ŽP v právu EU/ES</vt:lpstr>
      <vt:lpstr>Jednotný evropský akt</vt:lpstr>
      <vt:lpstr>Maastrichtská smlouva</vt:lpstr>
      <vt:lpstr>Amsterdamská smlouva</vt:lpstr>
      <vt:lpstr>Lisabonská smlouva</vt:lpstr>
      <vt:lpstr>Environmentální politika EU</vt:lpstr>
      <vt:lpstr>Environmentální politika a čl. 191 SFEU</vt:lpstr>
      <vt:lpstr>Prameny evropské politiky ŽP</vt:lpstr>
      <vt:lpstr>Sekundární prameny práva EU/ES</vt:lpstr>
      <vt:lpstr>Základní aspekty prosazování evropské politiky ochrany ŽP</vt:lpstr>
      <vt:lpstr>Role komise</vt:lpstr>
      <vt:lpstr>Role SDEU v ochraně ŽP</vt:lpstr>
      <vt:lpstr>Praktický příklad na vynutitelnost práva na příznivé životní prostředí </vt:lpstr>
      <vt:lpstr>Snímek 25</vt:lpstr>
    </vt:vector>
  </TitlesOfParts>
  <Company>Autocont CZ a.s.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Právo životního prostředí pojem, systém, principy  v mezinárodním a evropském kontextu</dc:title>
  <dc:creator>Dudová</dc:creator>
  <cp:lastModifiedBy>Dudová</cp:lastModifiedBy>
  <cp:revision>46</cp:revision>
  <dcterms:created xsi:type="dcterms:W3CDTF">2011-11-13T14:07:55Z</dcterms:created>
  <dcterms:modified xsi:type="dcterms:W3CDTF">2011-11-14T12:31:04Z</dcterms:modified>
</cp:coreProperties>
</file>