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74" r:id="rId6"/>
    <p:sldId id="261" r:id="rId7"/>
    <p:sldId id="262" r:id="rId8"/>
    <p:sldId id="263" r:id="rId9"/>
    <p:sldId id="284" r:id="rId10"/>
    <p:sldId id="273" r:id="rId11"/>
    <p:sldId id="271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5" r:id="rId21"/>
    <p:sldId id="283" r:id="rId22"/>
    <p:sldId id="266" r:id="rId23"/>
    <p:sldId id="268" r:id="rId24"/>
    <p:sldId id="259" r:id="rId25"/>
    <p:sldId id="26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0099CC"/>
    <a:srgbClr val="EAEAEA"/>
    <a:srgbClr val="00FFCC"/>
    <a:srgbClr val="6699FF"/>
    <a:srgbClr val="FF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9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921E-CDF0-4A3B-8C6D-034EDDA4B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7A39-59CE-4D10-A217-7C4698C9C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180975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27685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88F3D-DE72-4A87-8AE1-0DCDC38C9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6EEC-1398-46A2-8380-90517C966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CA6EF-561C-42C6-B5F8-7C662BAF5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D8FF-38B9-4826-B3F1-5A741E728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0A278-736D-4903-98CD-EE1808511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D2E22-8B82-46C3-AE46-E1229342A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D8046-E8D9-407F-8B21-A0844C125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A1CED-D7AA-4E2B-96CC-461A01E06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5C7-64F0-42FC-8732-AB8E4C8D8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EA74FAE-3327-4170-B6B8-285AEF8EB0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ycr.cz/seznamy/040-1964-Sb-obcansky-zakonik.html" TargetMode="External"/><Relationship Id="rId2" Type="http://schemas.openxmlformats.org/officeDocument/2006/relationships/hyperlink" Target="http://www.zakonycr.cz/seznamy/082-1998-Sb-zakon-o-odpovednosti-za-skodu-zpusobenou-pri-vykonu-verejne-moci-rozhodnutim-nebo-nespravnym-urednim-postupem-a-o-zmene-zakona-ceske-narodni-rady-c-3581992-sb-o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8305800" cy="2133600"/>
          </a:xfrm>
        </p:spPr>
        <p:txBody>
          <a:bodyPr/>
          <a:lstStyle/>
          <a:p>
            <a:pPr marL="27432" lvl="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tx1"/>
                </a:solidFill>
              </a:rPr>
              <a:t>Odpovědnost za škodu </a:t>
            </a: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a </a:t>
            </a:r>
            <a:r>
              <a:rPr lang="cs-CZ" sz="3200" b="1" dirty="0" smtClean="0">
                <a:solidFill>
                  <a:schemeClr val="tx1"/>
                </a:solidFill>
              </a:rPr>
              <a:t>nemajetkovou újmu </a:t>
            </a: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způsobenou </a:t>
            </a:r>
            <a:r>
              <a:rPr lang="cs-CZ" sz="3200" b="1" dirty="0">
                <a:solidFill>
                  <a:schemeClr val="tx1"/>
                </a:solidFill>
              </a:rPr>
              <a:t>při výkonu veřejné </a:t>
            </a:r>
            <a:r>
              <a:rPr lang="cs-CZ" sz="3200" b="1" dirty="0" smtClean="0">
                <a:solidFill>
                  <a:schemeClr val="tx1"/>
                </a:solidFill>
              </a:rPr>
              <a:t>správy</a:t>
            </a: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JUDr</a:t>
            </a:r>
            <a:r>
              <a:rPr lang="cs-CZ" sz="2000" dirty="0" smtClean="0">
                <a:solidFill>
                  <a:schemeClr val="tx1"/>
                </a:solidFill>
              </a:rPr>
              <a:t>. Veronika Kudrová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029200"/>
            <a:ext cx="5562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BEP302Zk Veřejná správa v ČR a v Evropě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30. </a:t>
            </a:r>
            <a:r>
              <a:rPr lang="cs-CZ" sz="2000" dirty="0">
                <a:solidFill>
                  <a:schemeClr val="tx1"/>
                </a:solidFill>
              </a:rPr>
              <a:t>10. 2012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Předpoklady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Zde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391400" cy="41148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= </a:t>
            </a:r>
            <a:r>
              <a:rPr lang="cs-CZ" sz="2800" dirty="0" smtClean="0">
                <a:solidFill>
                  <a:schemeClr val="tx1"/>
                </a:solidFill>
              </a:rPr>
              <a:t>újma vzniklá ve sféře poškozeného, </a:t>
            </a:r>
            <a:r>
              <a:rPr lang="cs-CZ" sz="2800" dirty="0" smtClean="0">
                <a:solidFill>
                  <a:schemeClr val="tx1"/>
                </a:solidFill>
              </a:rPr>
              <a:t>která je </a:t>
            </a:r>
            <a:r>
              <a:rPr lang="cs-CZ" sz="2800" dirty="0" smtClean="0">
                <a:solidFill>
                  <a:schemeClr val="tx1"/>
                </a:solidFill>
              </a:rPr>
              <a:t>objektivně </a:t>
            </a:r>
            <a:r>
              <a:rPr lang="cs-CZ" sz="2800" b="1" dirty="0" smtClean="0">
                <a:solidFill>
                  <a:schemeClr val="tx1"/>
                </a:solidFill>
              </a:rPr>
              <a:t>vyjádřitelná v </a:t>
            </a:r>
            <a:r>
              <a:rPr lang="cs-CZ" sz="2800" b="1" dirty="0" smtClean="0">
                <a:solidFill>
                  <a:schemeClr val="tx1"/>
                </a:solidFill>
              </a:rPr>
              <a:t>penězích</a:t>
            </a:r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Lze jí rozdělit na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škodu </a:t>
            </a:r>
            <a:r>
              <a:rPr lang="cs-CZ" sz="2400" dirty="0" smtClean="0">
                <a:solidFill>
                  <a:schemeClr val="tx1"/>
                </a:solidFill>
              </a:rPr>
              <a:t>způsobenou na věcech, resp. </a:t>
            </a:r>
            <a:r>
              <a:rPr lang="cs-CZ" sz="2400" b="1" dirty="0" smtClean="0">
                <a:solidFill>
                  <a:schemeClr val="tx1"/>
                </a:solidFill>
              </a:rPr>
              <a:t>majetku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škodu </a:t>
            </a:r>
            <a:r>
              <a:rPr lang="cs-CZ" sz="2400" dirty="0" smtClean="0">
                <a:solidFill>
                  <a:schemeClr val="tx1"/>
                </a:solidFill>
              </a:rPr>
              <a:t>způsobenou na </a:t>
            </a:r>
            <a:r>
              <a:rPr lang="cs-CZ" sz="2400" b="1" dirty="0" smtClean="0">
                <a:solidFill>
                  <a:schemeClr val="tx1"/>
                </a:solidFill>
              </a:rPr>
              <a:t>zdraví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Zvláštním </a:t>
            </a:r>
            <a:r>
              <a:rPr lang="cs-CZ" sz="2800" dirty="0" smtClean="0">
                <a:solidFill>
                  <a:schemeClr val="tx1"/>
                </a:solidFill>
              </a:rPr>
              <a:t>případem odškodňované skutečnosti, a to bez ohledu na to, zda zároveň vznikla škoda či nikoli, je vzniklá </a:t>
            </a:r>
            <a:r>
              <a:rPr lang="cs-CZ" sz="2800" b="1" dirty="0" smtClean="0">
                <a:solidFill>
                  <a:schemeClr val="tx1"/>
                </a:solidFill>
              </a:rPr>
              <a:t>nemajetková </a:t>
            </a:r>
            <a:r>
              <a:rPr lang="cs-CZ" sz="2800" b="1" dirty="0" smtClean="0">
                <a:solidFill>
                  <a:schemeClr val="tx1"/>
                </a:solidFill>
              </a:rPr>
              <a:t>újma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majetku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600" y="1676400"/>
            <a:ext cx="7848600" cy="4876800"/>
          </a:xfrm>
        </p:spPr>
        <p:txBody>
          <a:bodyPr/>
          <a:lstStyle/>
          <a:p>
            <a:r>
              <a:rPr lang="cs-CZ" sz="2200" dirty="0" smtClean="0">
                <a:solidFill>
                  <a:schemeClr val="tx1"/>
                </a:solidFill>
              </a:rPr>
              <a:t>Hradí </a:t>
            </a:r>
            <a:r>
              <a:rPr lang="cs-CZ" sz="2200" dirty="0" smtClean="0">
                <a:solidFill>
                  <a:schemeClr val="tx1"/>
                </a:solidFill>
              </a:rPr>
              <a:t>se jak skutečná škoda, tak ušlý zisk (§</a:t>
            </a:r>
            <a:r>
              <a:rPr lang="cs-CZ" sz="2200" dirty="0" smtClean="0">
                <a:solidFill>
                  <a:schemeClr val="tx1"/>
                </a:solidFill>
              </a:rPr>
              <a:t>442 </a:t>
            </a:r>
            <a:r>
              <a:rPr lang="cs-CZ" sz="2200" dirty="0" err="1" smtClean="0">
                <a:solidFill>
                  <a:schemeClr val="tx1"/>
                </a:solidFill>
              </a:rPr>
              <a:t>ObčZ</a:t>
            </a:r>
            <a:r>
              <a:rPr lang="cs-CZ" sz="2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Skutečnou </a:t>
            </a:r>
            <a:r>
              <a:rPr lang="cs-CZ" sz="2200" b="1" dirty="0" smtClean="0">
                <a:solidFill>
                  <a:schemeClr val="tx1"/>
                </a:solidFill>
              </a:rPr>
              <a:t>škodou </a:t>
            </a:r>
            <a:r>
              <a:rPr lang="cs-CZ" sz="2200" dirty="0" smtClean="0">
                <a:solidFill>
                  <a:schemeClr val="tx1"/>
                </a:solidFill>
              </a:rPr>
              <a:t>se rozumí újma spočívající v samotném přímém zmenšení majetku poškozeného, ale také újma reprezentující majetkové hodnoty, které bylo nutno vynaložit k uvedení věci do předešlého </a:t>
            </a:r>
            <a:r>
              <a:rPr lang="cs-CZ" sz="2200" dirty="0" smtClean="0">
                <a:solidFill>
                  <a:schemeClr val="tx1"/>
                </a:solidFill>
              </a:rPr>
              <a:t>stavu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Např. škoda na věci, náklady řízení vč. nákladů </a:t>
            </a:r>
            <a:r>
              <a:rPr lang="cs-CZ" sz="2000" dirty="0" err="1" smtClean="0">
                <a:solidFill>
                  <a:schemeClr val="tx1"/>
                </a:solidFill>
              </a:rPr>
              <a:t>pr</a:t>
            </a:r>
            <a:r>
              <a:rPr lang="cs-CZ" sz="2000" dirty="0" smtClean="0">
                <a:solidFill>
                  <a:schemeClr val="tx1"/>
                </a:solidFill>
              </a:rPr>
              <a:t>. zastoupení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Ušlý </a:t>
            </a:r>
            <a:r>
              <a:rPr lang="cs-CZ" sz="2200" b="1" dirty="0" smtClean="0">
                <a:solidFill>
                  <a:schemeClr val="tx1"/>
                </a:solidFill>
              </a:rPr>
              <a:t>zisk </a:t>
            </a:r>
            <a:r>
              <a:rPr lang="cs-CZ" sz="2200" dirty="0" smtClean="0">
                <a:solidFill>
                  <a:schemeClr val="tx1"/>
                </a:solidFill>
              </a:rPr>
              <a:t>představuje to, o co se majetek poškozeného v důsledku nezákonného rozhodnutí nebo nesprávného úředního postupu </a:t>
            </a:r>
            <a:r>
              <a:rPr lang="cs-CZ" sz="2200" dirty="0" smtClean="0">
                <a:solidFill>
                  <a:schemeClr val="tx1"/>
                </a:solidFill>
              </a:rPr>
              <a:t>nezvětšil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 prokázané výši (či 170 Kč / den)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Škoda </a:t>
            </a:r>
            <a:r>
              <a:rPr lang="cs-CZ" sz="2200" dirty="0" smtClean="0">
                <a:solidFill>
                  <a:schemeClr val="tx1"/>
                </a:solidFill>
              </a:rPr>
              <a:t>se </a:t>
            </a:r>
            <a:r>
              <a:rPr lang="cs-CZ" sz="2200" b="1" dirty="0" smtClean="0">
                <a:solidFill>
                  <a:schemeClr val="tx1"/>
                </a:solidFill>
              </a:rPr>
              <a:t>hradí v penězích</a:t>
            </a:r>
            <a:r>
              <a:rPr lang="cs-CZ" sz="2200" dirty="0" smtClean="0">
                <a:solidFill>
                  <a:schemeClr val="tx1"/>
                </a:solidFill>
              </a:rPr>
              <a:t>; pokud o to však poškozený požádá (a je-li to možné), hradí se škoda uvedením do předešlého </a:t>
            </a:r>
            <a:r>
              <a:rPr lang="cs-CZ" sz="2200" dirty="0" smtClean="0">
                <a:solidFill>
                  <a:schemeClr val="tx1"/>
                </a:solidFill>
              </a:rPr>
              <a:t>stavu</a:t>
            </a:r>
            <a:endParaRPr lang="cs-CZ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zdraví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Bolest </a:t>
            </a:r>
            <a:r>
              <a:rPr lang="cs-CZ" sz="2400" b="1" dirty="0" smtClean="0">
                <a:solidFill>
                  <a:schemeClr val="tx1"/>
                </a:solidFill>
              </a:rPr>
              <a:t>a ztížení </a:t>
            </a:r>
            <a:r>
              <a:rPr lang="cs-CZ" sz="2400" b="1" dirty="0" err="1" smtClean="0">
                <a:solidFill>
                  <a:schemeClr val="tx1"/>
                </a:solidFill>
              </a:rPr>
              <a:t>společen</a:t>
            </a:r>
            <a:r>
              <a:rPr lang="cs-CZ" sz="2400" b="1" dirty="0" smtClean="0">
                <a:solidFill>
                  <a:schemeClr val="tx1"/>
                </a:solidFill>
              </a:rPr>
              <a:t>. </a:t>
            </a:r>
            <a:r>
              <a:rPr lang="cs-CZ" sz="2400" b="1" dirty="0" smtClean="0">
                <a:solidFill>
                  <a:schemeClr val="tx1"/>
                </a:solidFill>
              </a:rPr>
              <a:t>uplatnění </a:t>
            </a:r>
            <a:r>
              <a:rPr lang="cs-CZ" sz="2400" dirty="0" smtClean="0">
                <a:solidFill>
                  <a:schemeClr val="tx1"/>
                </a:solidFill>
              </a:rPr>
              <a:t>(§444 </a:t>
            </a:r>
            <a:r>
              <a:rPr lang="cs-CZ" sz="2400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Podle </a:t>
            </a:r>
            <a:r>
              <a:rPr lang="cs-CZ" sz="2000" dirty="0" err="1" smtClean="0">
                <a:solidFill>
                  <a:schemeClr val="tx1"/>
                </a:solidFill>
              </a:rPr>
              <a:t>podle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</a:rPr>
              <a:t>vyhlášky o odškodnění bolesti a ztížení společenského </a:t>
            </a:r>
            <a:r>
              <a:rPr lang="cs-CZ" sz="2000" i="1" dirty="0" smtClean="0">
                <a:solidFill>
                  <a:schemeClr val="tx1"/>
                </a:solidFill>
              </a:rPr>
              <a:t>uplatnění </a:t>
            </a:r>
            <a:r>
              <a:rPr lang="cs-CZ" sz="2000" dirty="0" smtClean="0">
                <a:solidFill>
                  <a:schemeClr val="tx1"/>
                </a:solidFill>
              </a:rPr>
              <a:t>(např</a:t>
            </a:r>
            <a:r>
              <a:rPr lang="cs-CZ" sz="2000" dirty="0" smtClean="0">
                <a:solidFill>
                  <a:schemeClr val="tx1"/>
                </a:solidFill>
              </a:rPr>
              <a:t>. bolest při nekomplikované zlomenině holenní kosti či popálenina I. stupně v rozsahu 5 – 10% povrchu těla je ohodnocena na 6.000Kč. </a:t>
            </a:r>
            <a:r>
              <a:rPr lang="cs-CZ" sz="2000" dirty="0" smtClean="0">
                <a:solidFill>
                  <a:schemeClr val="tx1"/>
                </a:solidFill>
              </a:rPr>
              <a:t>Rozsáhlé </a:t>
            </a:r>
            <a:r>
              <a:rPr lang="cs-CZ" sz="2000" dirty="0" smtClean="0">
                <a:solidFill>
                  <a:schemeClr val="tx1"/>
                </a:solidFill>
              </a:rPr>
              <a:t>plošné jizvy potom na 12.000 – </a:t>
            </a:r>
            <a:r>
              <a:rPr lang="cs-CZ" sz="2000" dirty="0" smtClean="0">
                <a:solidFill>
                  <a:schemeClr val="tx1"/>
                </a:solidFill>
              </a:rPr>
              <a:t>48.000Kč.)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Účelné </a:t>
            </a:r>
            <a:r>
              <a:rPr lang="cs-CZ" sz="2400" b="1" dirty="0" smtClean="0">
                <a:solidFill>
                  <a:schemeClr val="tx1"/>
                </a:solidFill>
              </a:rPr>
              <a:t>náklady spojené s léčením</a:t>
            </a:r>
            <a:r>
              <a:rPr lang="cs-CZ" sz="2400" dirty="0" smtClean="0">
                <a:solidFill>
                  <a:schemeClr val="tx1"/>
                </a:solidFill>
              </a:rPr>
              <a:t> (§27 ZOdpŠk a §449 </a:t>
            </a:r>
            <a:r>
              <a:rPr lang="cs-CZ" sz="2400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) 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Směřující k uzdravení či zlepšení stavu, i pokud nastala smrt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Ztráta </a:t>
            </a:r>
            <a:r>
              <a:rPr lang="cs-CZ" sz="2400" b="1" dirty="0" smtClean="0">
                <a:solidFill>
                  <a:schemeClr val="tx1"/>
                </a:solidFill>
              </a:rPr>
              <a:t>na výdělku, resp. na důchodu </a:t>
            </a:r>
            <a:r>
              <a:rPr lang="cs-CZ" sz="2400" dirty="0" smtClean="0">
                <a:solidFill>
                  <a:schemeClr val="tx1"/>
                </a:solidFill>
              </a:rPr>
              <a:t>(§29 ZOdpŠk a §§446 – 447a </a:t>
            </a:r>
            <a:r>
              <a:rPr lang="cs-CZ" sz="2400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zdraví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543800" cy="464820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V případě </a:t>
            </a:r>
            <a:r>
              <a:rPr lang="cs-CZ" sz="2400" b="1" dirty="0" smtClean="0">
                <a:solidFill>
                  <a:schemeClr val="tx1"/>
                </a:solidFill>
              </a:rPr>
              <a:t>smrti </a:t>
            </a:r>
            <a:r>
              <a:rPr lang="cs-CZ" sz="2400" dirty="0" smtClean="0">
                <a:solidFill>
                  <a:schemeClr val="tx1"/>
                </a:solidFill>
              </a:rPr>
              <a:t>se hradí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přiměřené </a:t>
            </a:r>
            <a:r>
              <a:rPr lang="cs-CZ" sz="2400" b="1" dirty="0" smtClean="0">
                <a:solidFill>
                  <a:schemeClr val="tx1"/>
                </a:solidFill>
              </a:rPr>
              <a:t>náklady spojené s pohřbem </a:t>
            </a:r>
            <a:r>
              <a:rPr lang="cs-CZ" sz="2400" b="1" dirty="0" smtClean="0">
                <a:solidFill>
                  <a:schemeClr val="tx1"/>
                </a:solidFill>
              </a:rPr>
              <a:t>(§448-9 </a:t>
            </a:r>
            <a:r>
              <a:rPr lang="cs-CZ" sz="2400" b="1" dirty="0" err="1" smtClean="0">
                <a:solidFill>
                  <a:schemeClr val="tx1"/>
                </a:solidFill>
              </a:rPr>
              <a:t>ObčZ</a:t>
            </a:r>
            <a:r>
              <a:rPr lang="cs-CZ" sz="2400" b="1" dirty="0" smtClean="0">
                <a:solidFill>
                  <a:schemeClr val="tx1"/>
                </a:solidFill>
              </a:rPr>
              <a:t>)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náklady </a:t>
            </a:r>
            <a:r>
              <a:rPr lang="cs-CZ" sz="2400" b="1" dirty="0" smtClean="0">
                <a:solidFill>
                  <a:schemeClr val="tx1"/>
                </a:solidFill>
              </a:rPr>
              <a:t>na výživu </a:t>
            </a:r>
            <a:r>
              <a:rPr lang="cs-CZ" sz="2400" b="1" dirty="0" smtClean="0">
                <a:solidFill>
                  <a:schemeClr val="tx1"/>
                </a:solidFill>
              </a:rPr>
              <a:t>pozůstalým</a:t>
            </a:r>
            <a:r>
              <a:rPr lang="cs-CZ" sz="2400" dirty="0" smtClean="0">
                <a:solidFill>
                  <a:schemeClr val="tx1"/>
                </a:solidFill>
              </a:rPr>
              <a:t>, které jsou odvozeny od průměrného výdělku zemřelého (§448 </a:t>
            </a:r>
            <a:r>
              <a:rPr lang="cs-CZ" sz="2400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j</a:t>
            </a:r>
            <a:r>
              <a:rPr lang="cs-CZ" sz="2400" dirty="0" smtClean="0">
                <a:solidFill>
                  <a:schemeClr val="tx1"/>
                </a:solidFill>
              </a:rPr>
              <a:t>ednorázové </a:t>
            </a:r>
            <a:r>
              <a:rPr lang="cs-CZ" sz="2400" b="1" dirty="0" smtClean="0">
                <a:solidFill>
                  <a:schemeClr val="tx1"/>
                </a:solidFill>
              </a:rPr>
              <a:t>odškodnění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(manželovi</a:t>
            </a:r>
            <a:r>
              <a:rPr lang="cs-CZ" sz="2000" dirty="0" smtClean="0">
                <a:solidFill>
                  <a:schemeClr val="tx1"/>
                </a:solidFill>
              </a:rPr>
              <a:t>, dítěti, rodiči či jiné blízké osobě žijící se zemřelým ve společné domácnosti, ve výši 240.000Kč, sourozenci ve výši 175.000Kč a rodiči dosud nenarozeného počatého dítěte ve výši </a:t>
            </a:r>
            <a:r>
              <a:rPr lang="cs-CZ" sz="2000" dirty="0" smtClean="0">
                <a:solidFill>
                  <a:schemeClr val="tx1"/>
                </a:solidFill>
              </a:rPr>
              <a:t>85.000Kč)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Nemajetková újma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Nemajetková újma </a:t>
            </a:r>
            <a:r>
              <a:rPr lang="cs-CZ" sz="2400" dirty="0" smtClean="0">
                <a:solidFill>
                  <a:schemeClr val="tx1"/>
                </a:solidFill>
              </a:rPr>
              <a:t>představuje zásah do jiné než majetkové sféry poškozeného (není spojena se snížením majetkového stavu či jeho nezvýšením, ač bylo předpokládáno) a vedle nepříznivých důsledků vyvolaných nepřiměřenou délkou soudního (správního) řízení </a:t>
            </a:r>
            <a:r>
              <a:rPr lang="cs-CZ" sz="2400" dirty="0" smtClean="0">
                <a:solidFill>
                  <a:schemeClr val="tx1"/>
                </a:solidFill>
              </a:rPr>
              <a:t>může </a:t>
            </a:r>
            <a:r>
              <a:rPr lang="cs-CZ" sz="2400" dirty="0" smtClean="0">
                <a:solidFill>
                  <a:schemeClr val="tx1"/>
                </a:solidFill>
              </a:rPr>
              <a:t>zahrnovat i jiné negativní dopady nesprávného úředního postupu či nezákonného rozhodnutí zejména do osobnostní integrity poškozeného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Příčinná souvislost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Ke </a:t>
            </a:r>
            <a:r>
              <a:rPr lang="cs-CZ" sz="2400" dirty="0" smtClean="0">
                <a:solidFill>
                  <a:schemeClr val="tx1"/>
                </a:solidFill>
              </a:rPr>
              <a:t>vzniku škody, resp. k nemajetkové újmě</a:t>
            </a:r>
            <a:r>
              <a:rPr lang="cs-CZ" sz="2400" dirty="0" smtClean="0">
                <a:solidFill>
                  <a:schemeClr val="tx1"/>
                </a:solidFill>
              </a:rPr>
              <a:t>, musí dojít </a:t>
            </a:r>
            <a:r>
              <a:rPr lang="cs-CZ" sz="2400" b="1" dirty="0" smtClean="0">
                <a:solidFill>
                  <a:schemeClr val="tx1"/>
                </a:solidFill>
              </a:rPr>
              <a:t>v</a:t>
            </a:r>
            <a:r>
              <a:rPr lang="cs-CZ" sz="2400" b="1" dirty="0" smtClean="0">
                <a:solidFill>
                  <a:schemeClr val="tx1"/>
                </a:solidFill>
              </a:rPr>
              <a:t> příčinné souvislosti s nezákonným rozhodnutím nebo nesprávným úředním </a:t>
            </a:r>
            <a:r>
              <a:rPr lang="cs-CZ" sz="2400" b="1" dirty="0" smtClean="0">
                <a:solidFill>
                  <a:schemeClr val="tx1"/>
                </a:solidFill>
              </a:rPr>
              <a:t>postupem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(je třeba se ptát, zda by </a:t>
            </a:r>
            <a:r>
              <a:rPr lang="cs-CZ" sz="2400" dirty="0" smtClean="0">
                <a:solidFill>
                  <a:schemeClr val="tx1"/>
                </a:solidFill>
              </a:rPr>
              <a:t>ke škodě </a:t>
            </a:r>
            <a:r>
              <a:rPr lang="cs-CZ" sz="2400" dirty="0" smtClean="0">
                <a:solidFill>
                  <a:schemeClr val="tx1"/>
                </a:solidFill>
              </a:rPr>
              <a:t>došlo či nikoli, nebýt </a:t>
            </a:r>
            <a:r>
              <a:rPr lang="cs-CZ" sz="2400" dirty="0" smtClean="0">
                <a:solidFill>
                  <a:schemeClr val="tx1"/>
                </a:solidFill>
              </a:rPr>
              <a:t>nezákonného rozhodnutí či nesprávného úředního </a:t>
            </a:r>
            <a:r>
              <a:rPr lang="cs-CZ" sz="2400" dirty="0" smtClean="0">
                <a:solidFill>
                  <a:schemeClr val="tx1"/>
                </a:solidFill>
              </a:rPr>
              <a:t>postupu)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 smtClean="0">
                <a:solidFill>
                  <a:schemeClr val="tx1"/>
                </a:solidFill>
              </a:rPr>
              <a:t>zavinění poškozeného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V takovém případě neodpovídá stát, resp. územní samosprávný celek, za škodu v rozsahu, v jakém si ji poškozený zavinil </a:t>
            </a:r>
            <a:r>
              <a:rPr lang="cs-CZ" sz="2400" dirty="0" smtClean="0">
                <a:solidFill>
                  <a:schemeClr val="tx1"/>
                </a:solidFill>
              </a:rPr>
              <a:t>sám.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Nezákonné rozhodnutí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Např. dle § 9 </a:t>
            </a:r>
            <a:r>
              <a:rPr lang="cs-CZ" sz="2400" dirty="0" err="1" smtClean="0">
                <a:solidFill>
                  <a:schemeClr val="tx1"/>
                </a:solidFill>
              </a:rPr>
              <a:t>SprŘ</a:t>
            </a:r>
            <a:r>
              <a:rPr lang="cs-CZ" sz="2400" dirty="0" smtClean="0">
                <a:solidFill>
                  <a:schemeClr val="tx1"/>
                </a:solidFill>
              </a:rPr>
              <a:t> (zákon č. 500/2004 Sb.)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-&gt; úkon správního orgánu, jímž </a:t>
            </a:r>
            <a:r>
              <a:rPr lang="cs-CZ" sz="2400" dirty="0" smtClean="0">
                <a:solidFill>
                  <a:schemeClr val="tx1"/>
                </a:solidFill>
              </a:rPr>
              <a:t>se v určité věci zakládají, mění nebo ruší práva anebo povinnosti jmenovitě určené osoby nebo jímž se v určité věci prohlašuje, že taková osoba práva nebo povinnosti má anebo </a:t>
            </a:r>
            <a:r>
              <a:rPr lang="cs-CZ" sz="2400" dirty="0" smtClean="0">
                <a:solidFill>
                  <a:schemeClr val="tx1"/>
                </a:solidFill>
              </a:rPr>
              <a:t>nemá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Zahrnuje i nicotné rozhodnutí (i když z hlediska teorie správního práva není </a:t>
            </a:r>
            <a:r>
              <a:rPr lang="cs-CZ" sz="2400" dirty="0" err="1" smtClean="0">
                <a:solidFill>
                  <a:schemeClr val="tx1"/>
                </a:solidFill>
              </a:rPr>
              <a:t>rozhodutím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Zejména porušení </a:t>
            </a:r>
            <a:r>
              <a:rPr lang="cs-CZ" sz="2400" dirty="0" smtClean="0">
                <a:solidFill>
                  <a:schemeClr val="tx1"/>
                </a:solidFill>
              </a:rPr>
              <a:t>povinnosti učinit úkon nebo vydat rozhodnutí v zákonem stanovené, popř. přiměřené, lhůtě (§13 ZOdpŠk) 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Obecně </a:t>
            </a:r>
            <a:r>
              <a:rPr lang="cs-CZ" sz="2400" dirty="0" smtClean="0">
                <a:solidFill>
                  <a:schemeClr val="tx1"/>
                </a:solidFill>
              </a:rPr>
              <a:t>jakékoli porušení pravidel, podle nichž měl správní orgán postupovat, a to včetně zásad výkonu veřejné </a:t>
            </a:r>
            <a:r>
              <a:rPr lang="cs-CZ" sz="2400" dirty="0" smtClean="0">
                <a:solidFill>
                  <a:schemeClr val="tx1"/>
                </a:solidFill>
              </a:rPr>
              <a:t>moci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x </a:t>
            </a:r>
            <a:r>
              <a:rPr lang="cs-CZ" sz="2400" b="1" dirty="0" smtClean="0">
                <a:solidFill>
                  <a:schemeClr val="tx1"/>
                </a:solidFill>
              </a:rPr>
              <a:t>není jím </a:t>
            </a:r>
            <a:r>
              <a:rPr lang="cs-CZ" sz="2400" dirty="0" smtClean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 smtClean="0">
                <a:solidFill>
                  <a:schemeClr val="tx1"/>
                </a:solidFill>
              </a:rPr>
              <a:t>porušení práva EU </a:t>
            </a:r>
            <a:r>
              <a:rPr lang="cs-CZ" sz="2400" dirty="0" smtClean="0">
                <a:solidFill>
                  <a:schemeClr val="tx1"/>
                </a:solidFill>
              </a:rPr>
              <a:t>– typicky </a:t>
            </a:r>
            <a:r>
              <a:rPr lang="cs-CZ" sz="2400" dirty="0" err="1" smtClean="0">
                <a:solidFill>
                  <a:schemeClr val="tx1"/>
                </a:solidFill>
              </a:rPr>
              <a:t>neimplementací</a:t>
            </a:r>
            <a:r>
              <a:rPr lang="cs-CZ" sz="2400" dirty="0" smtClean="0">
                <a:solidFill>
                  <a:schemeClr val="tx1"/>
                </a:solidFill>
              </a:rPr>
              <a:t> směrnice)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114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Nesprávným úředním postupem </a:t>
            </a:r>
            <a:r>
              <a:rPr lang="cs-CZ" sz="2400" dirty="0" smtClean="0">
                <a:solidFill>
                  <a:schemeClr val="tx1"/>
                </a:solidFill>
              </a:rPr>
              <a:t>je dle judikatury (pozor – NS, nikoli NSS) např.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stanovení </a:t>
            </a:r>
            <a:r>
              <a:rPr lang="cs-CZ" sz="2000" dirty="0" smtClean="0">
                <a:solidFill>
                  <a:schemeClr val="tx1"/>
                </a:solidFill>
              </a:rPr>
              <a:t>nepřiměřeně krátké lhůty pro doplnění žalobního </a:t>
            </a:r>
            <a:r>
              <a:rPr lang="cs-CZ" sz="2000" dirty="0" smtClean="0">
                <a:solidFill>
                  <a:schemeClr val="tx1"/>
                </a:solidFill>
              </a:rPr>
              <a:t>petitu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nesprávný </a:t>
            </a:r>
            <a:r>
              <a:rPr lang="cs-CZ" sz="2000" dirty="0" smtClean="0">
                <a:solidFill>
                  <a:schemeClr val="tx1"/>
                </a:solidFill>
              </a:rPr>
              <a:t>zápis v katastru </a:t>
            </a:r>
            <a:r>
              <a:rPr lang="cs-CZ" sz="2000" dirty="0" smtClean="0">
                <a:solidFill>
                  <a:schemeClr val="tx1"/>
                </a:solidFill>
              </a:rPr>
              <a:t>nemovitostí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nesprávný </a:t>
            </a:r>
            <a:r>
              <a:rPr lang="cs-CZ" sz="2000" dirty="0" smtClean="0">
                <a:solidFill>
                  <a:schemeClr val="tx1"/>
                </a:solidFill>
              </a:rPr>
              <a:t>výpis z Rejstříku trestů či vyznačení právní doložky právní moci na rozhodnutí, které není dosud </a:t>
            </a:r>
            <a:r>
              <a:rPr lang="cs-CZ" sz="2000" dirty="0" smtClean="0">
                <a:solidFill>
                  <a:schemeClr val="tx1"/>
                </a:solidFill>
              </a:rPr>
              <a:t>pravomocné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nezjištění </a:t>
            </a:r>
            <a:r>
              <a:rPr lang="cs-CZ" sz="2000" dirty="0" smtClean="0">
                <a:solidFill>
                  <a:schemeClr val="tx1"/>
                </a:solidFill>
              </a:rPr>
              <a:t>pozměněného čísla motoru či karoserie státním orgánem či státem autorizovaným subjektem, je-li to zjistitelné běžnými </a:t>
            </a:r>
            <a:r>
              <a:rPr lang="cs-CZ" sz="2000" dirty="0" smtClean="0">
                <a:solidFill>
                  <a:schemeClr val="tx1"/>
                </a:solidFill>
              </a:rPr>
              <a:t>prostředky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nesprávné </a:t>
            </a:r>
            <a:r>
              <a:rPr lang="cs-CZ" sz="2000" dirty="0" smtClean="0">
                <a:solidFill>
                  <a:schemeClr val="tx1"/>
                </a:solidFill>
              </a:rPr>
              <a:t>poučení o nutné obraně (v trestním řízení) </a:t>
            </a:r>
            <a:r>
              <a:rPr lang="cs-CZ" sz="2000" dirty="0" smtClean="0">
                <a:solidFill>
                  <a:schemeClr val="tx1"/>
                </a:solidFill>
              </a:rPr>
              <a:t>či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zveřejnění </a:t>
            </a:r>
            <a:r>
              <a:rPr lang="cs-CZ" sz="2000" dirty="0" smtClean="0">
                <a:solidFill>
                  <a:schemeClr val="tx1"/>
                </a:solidFill>
              </a:rPr>
              <a:t>nepravdivých údajů zjištěných při </a:t>
            </a:r>
            <a:r>
              <a:rPr lang="cs-CZ" sz="2000" dirty="0" smtClean="0">
                <a:solidFill>
                  <a:schemeClr val="tx1"/>
                </a:solidFill>
              </a:rPr>
              <a:t>kontrole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Zařazení odpovědnosti v systému veřejné správy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Pojem odpovědnost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Ústavní základy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Zákonná </a:t>
            </a:r>
            <a:r>
              <a:rPr lang="cs-CZ" sz="2400" dirty="0" smtClean="0">
                <a:solidFill>
                  <a:schemeClr val="tx1"/>
                </a:solidFill>
              </a:rPr>
              <a:t>úprava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Předpoklady odpovědnosti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Uplatňování nároku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Shrnutí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Studijní literatura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Vznik </a:t>
            </a:r>
            <a:r>
              <a:rPr lang="cs-CZ" dirty="0" smtClean="0">
                <a:solidFill>
                  <a:schemeClr val="tx1"/>
                </a:solidFill>
              </a:rPr>
              <a:t>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Kvalifikované jednání – škoda – </a:t>
            </a:r>
            <a:r>
              <a:rPr lang="cs-CZ" sz="2400" dirty="0" err="1" smtClean="0">
                <a:solidFill>
                  <a:schemeClr val="tx1"/>
                </a:solidFill>
              </a:rPr>
              <a:t>causální</a:t>
            </a:r>
            <a:r>
              <a:rPr lang="cs-CZ" sz="2400" dirty="0" smtClean="0">
                <a:solidFill>
                  <a:schemeClr val="tx1"/>
                </a:solidFill>
              </a:rPr>
              <a:t> nexus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 „klasické“ civilní odpovědnosti je kvalifikovaným jednáním nezákonnost, zde je to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A) nezákonné rozhodnutí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Ve formálním smyslu, tj. nezákonnost musí být deklarována (upozornit na nicotnost rozhodnutí, vč. Zopakování toho, co je to nicotnost)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B) nesprávní úřední postup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ÚSC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(Ten, kdo škodu způsobil – ovšem nikoli tomu, komu vznikla, jen v rámci „regresu“)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něj jedná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(nositel ≠ jednatel (orgán příslušný jednat)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Odpovídá-li stát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Příslušné ministerstvo 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x </a:t>
            </a:r>
            <a:r>
              <a:rPr lang="cs-CZ" sz="2000" b="1" dirty="0" smtClean="0">
                <a:solidFill>
                  <a:schemeClr val="tx1"/>
                </a:solidFill>
              </a:rPr>
              <a:t>ne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úřad pro zastupování státu ve věcech majetkových</a:t>
            </a:r>
            <a:r>
              <a:rPr lang="cs-CZ" sz="2000" dirty="0" smtClean="0">
                <a:solidFill>
                  <a:schemeClr val="tx1"/>
                </a:solidFill>
              </a:rPr>
              <a:t>...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On sám</a:t>
            </a:r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 smtClean="0">
                <a:solidFill>
                  <a:schemeClr val="tx1"/>
                </a:solidFill>
              </a:rPr>
              <a:t>soud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(</a:t>
            </a:r>
            <a:r>
              <a:rPr lang="cs-CZ" sz="2000" dirty="0" smtClean="0">
                <a:solidFill>
                  <a:schemeClr val="tx1"/>
                </a:solidFill>
              </a:rPr>
              <a:t>okresní soud, v jehož obvodu má sídlo příslušný ústřední orgán jednající v případě, kdy za způsobenou škodu odpovídá stát, či v jehož obvodu se nachází obec či mají sídlo orgány </a:t>
            </a:r>
            <a:r>
              <a:rPr lang="cs-CZ" sz="2000" dirty="0" smtClean="0">
                <a:solidFill>
                  <a:schemeClr val="tx1"/>
                </a:solidFill>
              </a:rPr>
              <a:t>kraje)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467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Zákonný podklad v zákoně č. 82/1998 Sb., a dále pak v občanském zákoníku (§ 420 a následující)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Odpovědnost vzniká, </a:t>
            </a:r>
            <a:r>
              <a:rPr lang="cs-CZ" sz="2400" dirty="0" smtClean="0">
                <a:solidFill>
                  <a:schemeClr val="tx1"/>
                </a:solidFill>
              </a:rPr>
              <a:t>jakmile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jsou splněny všechny 3 podmínky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Nárok na náhradu škody </a:t>
            </a:r>
            <a:r>
              <a:rPr lang="cs-CZ" sz="2400" dirty="0" smtClean="0">
                <a:solidFill>
                  <a:schemeClr val="tx1"/>
                </a:solidFill>
              </a:rPr>
              <a:t>vzniká, jakmile se ví, kdo za škodu odpovídá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Uplatňovat jej lze u nositelů, v případě státu u příslušných dekoncentrovaných orgánů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dobrovolně, lze se obrátit na civilní soud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Literatura k prostudování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524000" y="1773239"/>
            <a:ext cx="7391399" cy="4322762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1800" b="1" u="sng" dirty="0" smtClean="0">
                <a:solidFill>
                  <a:schemeClr val="tx1"/>
                </a:solidFill>
                <a:effectLst/>
              </a:rPr>
              <a:t>základní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1800" dirty="0" smtClean="0">
                <a:solidFill>
                  <a:schemeClr val="tx1"/>
                </a:solidFill>
                <a:effectLst/>
              </a:rPr>
              <a:t>PRŮCHA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, P. </a:t>
            </a:r>
            <a:r>
              <a:rPr lang="cs-CZ" sz="1800" b="1" i="1" dirty="0" smtClean="0">
                <a:solidFill>
                  <a:schemeClr val="tx1"/>
                </a:solidFill>
                <a:effectLst/>
              </a:rPr>
              <a:t>Správní právo : obecná část</a:t>
            </a:r>
            <a:r>
              <a:rPr lang="cs-CZ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 7. doplněné a aktualizované vydání. Brno : Masarykova univerzita a Doplněk, 2007. s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. 372 – 374.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1800" dirty="0" smtClean="0">
                <a:solidFill>
                  <a:schemeClr val="tx1"/>
                </a:solidFill>
                <a:effectLst/>
              </a:rPr>
              <a:t>HENDRYCH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, D. </a:t>
            </a:r>
            <a:r>
              <a:rPr lang="cs-CZ" sz="1800" b="1" i="1" dirty="0" smtClean="0">
                <a:solidFill>
                  <a:schemeClr val="tx1"/>
                </a:solidFill>
                <a:effectLst/>
              </a:rPr>
              <a:t>Správní právo. Obecná část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. 7. vydání. Praha : C. H. </a:t>
            </a:r>
            <a:r>
              <a:rPr lang="cs-CZ" sz="1800" dirty="0" err="1" smtClean="0">
                <a:solidFill>
                  <a:schemeClr val="tx1"/>
                </a:solidFill>
                <a:effectLst/>
              </a:rPr>
              <a:t>Beck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, 2009. s. </a:t>
            </a:r>
            <a:r>
              <a:rPr lang="cs-CZ" sz="1800" dirty="0" smtClean="0">
                <a:solidFill>
                  <a:schemeClr val="tx1"/>
                </a:solidFill>
                <a:effectLst/>
              </a:rPr>
              <a:t>645 – 656.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1800" b="1" u="sng" dirty="0" smtClean="0">
                <a:solidFill>
                  <a:schemeClr val="tx1"/>
                </a:solidFill>
              </a:rPr>
              <a:t>doplňková</a:t>
            </a:r>
            <a:endParaRPr lang="cs-CZ" sz="1800" b="1" u="sng" dirty="0" smtClean="0">
              <a:solidFill>
                <a:schemeClr val="tx1"/>
              </a:solidFill>
              <a:effectLst/>
            </a:endParaRPr>
          </a:p>
          <a:p>
            <a:pPr algn="l">
              <a:spcBef>
                <a:spcPts val="1200"/>
              </a:spcBef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HOLUB, M. </a:t>
            </a:r>
            <a:r>
              <a:rPr lang="cs-CZ" sz="1800" b="1" i="1" dirty="0" smtClean="0">
                <a:solidFill>
                  <a:schemeClr val="tx1"/>
                </a:solidFill>
              </a:rPr>
              <a:t>Odpovědnost za škodu v právu občanském, pracovním, obchodním a správním : praktická příručka</a:t>
            </a:r>
            <a:r>
              <a:rPr lang="cs-CZ" sz="1800" dirty="0" smtClean="0">
                <a:solidFill>
                  <a:schemeClr val="tx1"/>
                </a:solidFill>
              </a:rPr>
              <a:t>. Praha : </a:t>
            </a:r>
            <a:r>
              <a:rPr lang="cs-CZ" sz="1800" dirty="0" err="1" smtClean="0">
                <a:solidFill>
                  <a:schemeClr val="tx1"/>
                </a:solidFill>
              </a:rPr>
              <a:t>Linde</a:t>
            </a:r>
            <a:r>
              <a:rPr lang="cs-CZ" sz="1800" dirty="0" smtClean="0">
                <a:solidFill>
                  <a:schemeClr val="tx1"/>
                </a:solidFill>
              </a:rPr>
              <a:t>, 2004. 495 s</a:t>
            </a:r>
            <a:r>
              <a:rPr lang="cs-CZ" sz="1800" dirty="0" smtClean="0">
                <a:solidFill>
                  <a:schemeClr val="tx1"/>
                </a:solidFill>
              </a:rPr>
              <a:t>.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>
              <a:spcBef>
                <a:spcPts val="1200"/>
              </a:spcBef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VOJTEK, K.</a:t>
            </a:r>
            <a:r>
              <a:rPr lang="cs-CZ" sz="1800" b="1" i="1" dirty="0" smtClean="0">
                <a:solidFill>
                  <a:schemeClr val="tx1"/>
                </a:solidFill>
              </a:rPr>
              <a:t> Odpovědnost za škodu při výkonu veřejné moci : komentář.</a:t>
            </a:r>
            <a:r>
              <a:rPr lang="cs-CZ" sz="1800" dirty="0" smtClean="0">
                <a:solidFill>
                  <a:schemeClr val="tx1"/>
                </a:solidFill>
              </a:rPr>
              <a:t> Praha : C.H. </a:t>
            </a:r>
            <a:r>
              <a:rPr lang="cs-CZ" sz="1800" dirty="0" err="1" smtClean="0">
                <a:solidFill>
                  <a:schemeClr val="tx1"/>
                </a:solidFill>
              </a:rPr>
              <a:t>Beck</a:t>
            </a:r>
            <a:r>
              <a:rPr lang="cs-CZ" sz="1800" dirty="0" smtClean="0">
                <a:solidFill>
                  <a:schemeClr val="tx1"/>
                </a:solidFill>
              </a:rPr>
              <a:t>, 2007. 276 s.</a:t>
            </a:r>
            <a:endParaRPr lang="cs-CZ" sz="1800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21320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Děkuji za pozornost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1" y="2924175"/>
            <a:ext cx="7543800" cy="23764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Příští přednáška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Vytváření tzv. evropského správního prostoru, jeho principy a vliv na veřejnou správu v ČR. Principy dobré správy.</a:t>
            </a:r>
          </a:p>
          <a:p>
            <a:r>
              <a:rPr lang="cs-CZ" sz="2400" i="1" dirty="0" smtClean="0">
                <a:solidFill>
                  <a:schemeClr val="tx1"/>
                </a:solidFill>
              </a:rPr>
              <a:t>JUDr. Petr Kolman, </a:t>
            </a:r>
            <a:r>
              <a:rPr lang="cs-CZ" sz="2400" i="1" dirty="0" err="1" smtClean="0">
                <a:solidFill>
                  <a:schemeClr val="tx1"/>
                </a:solidFill>
              </a:rPr>
              <a:t>Ph.D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Východiska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295399" y="1600200"/>
            <a:ext cx="7696201" cy="52578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VEŘEJNÁ SPRÁVA = správa veřejných záležitostí,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správa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ve veřejném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zájmu</a:t>
            </a:r>
            <a:endParaRPr lang="cs-CZ" sz="2400" b="1" dirty="0" smtClean="0">
              <a:solidFill>
                <a:schemeClr val="tx1"/>
              </a:solidFill>
              <a:effectLst/>
            </a:endParaRP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subjekty, které ji vykonávají, ji realizují jako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právem uloženou povinnost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, a to z titulu svého postavení jako veřejnoprávních subjektů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činnost </a:t>
            </a:r>
            <a:r>
              <a:rPr lang="cs-CZ" sz="2400" dirty="0" err="1" smtClean="0">
                <a:solidFill>
                  <a:schemeClr val="tx1"/>
                </a:solidFill>
                <a:effectLst/>
              </a:rPr>
              <a:t>VeSpr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nestačí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právem regulovat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,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a spoléhat na to, že s ním automaticky bude v souladu, je třeba ustavit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mechanismy, které budou její činnost sledovat, vyhodnocovat a v případě rozporu řešit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(zda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je vykonávána v souladu se zákonem, zda plní vymezené cíle a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úkoly)</a:t>
            </a:r>
            <a:endParaRPr lang="cs-CZ" sz="2400" dirty="0" smtClean="0">
              <a:solidFill>
                <a:schemeClr val="tx1"/>
              </a:solidFill>
              <a:effectLst/>
            </a:endParaRPr>
          </a:p>
          <a:p>
            <a:pPr indent="177800"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-&gt;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záruky (zákonnosti)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ve veřejné správě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Zařazení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Záruky zákonnosti </a:t>
            </a:r>
            <a:r>
              <a:rPr lang="cs-CZ" sz="2800" dirty="0" smtClean="0">
                <a:solidFill>
                  <a:schemeClr val="tx1"/>
                </a:solidFill>
              </a:rPr>
              <a:t>= souhrn </a:t>
            </a:r>
            <a:r>
              <a:rPr lang="cs-CZ" sz="2800" dirty="0" smtClean="0">
                <a:solidFill>
                  <a:schemeClr val="tx1"/>
                </a:solidFill>
              </a:rPr>
              <a:t>právních prostředků určených k zabezpečování dodržování a zákonné realizace práva pro případ jeho </a:t>
            </a:r>
            <a:r>
              <a:rPr lang="cs-CZ" sz="2800" dirty="0" smtClean="0">
                <a:solidFill>
                  <a:schemeClr val="tx1"/>
                </a:solidFill>
              </a:rPr>
              <a:t>porušení</a:t>
            </a:r>
            <a:endParaRPr lang="cs-CZ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Mezi ně patří i </a:t>
            </a:r>
            <a:r>
              <a:rPr lang="cs-CZ" sz="2800" b="1" dirty="0" smtClean="0">
                <a:solidFill>
                  <a:schemeClr val="tx1"/>
                </a:solidFill>
              </a:rPr>
              <a:t>odpovědnost</a:t>
            </a:r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000" i="1" dirty="0" smtClean="0">
                <a:solidFill>
                  <a:schemeClr val="tx1"/>
                </a:solidFill>
              </a:rPr>
              <a:t>Podrobněji k zárukám zákonnosti </a:t>
            </a:r>
            <a:r>
              <a:rPr lang="cs-CZ" sz="2000" i="1" dirty="0" smtClean="0">
                <a:solidFill>
                  <a:schemeClr val="tx1"/>
                </a:solidFill>
              </a:rPr>
              <a:t>dr. </a:t>
            </a:r>
            <a:r>
              <a:rPr lang="cs-CZ" sz="2000" i="1" dirty="0" smtClean="0">
                <a:solidFill>
                  <a:schemeClr val="tx1"/>
                </a:solidFill>
              </a:rPr>
              <a:t>Jurníková</a:t>
            </a:r>
            <a:r>
              <a:rPr lang="cs-CZ" sz="2000" i="1" dirty="0" smtClean="0">
                <a:solidFill>
                  <a:schemeClr val="tx1"/>
                </a:solidFill>
              </a:rPr>
              <a:t> </a:t>
            </a:r>
            <a:r>
              <a:rPr lang="cs-CZ" sz="2000" i="1" dirty="0" smtClean="0">
                <a:solidFill>
                  <a:schemeClr val="tx1"/>
                </a:solidFill>
              </a:rPr>
              <a:t>(11. prosince)</a:t>
            </a:r>
            <a:endParaRPr lang="cs-CZ" sz="20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Odpovědnost v systému záruk zákonnosti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Odpovědnost adresátů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Odpovědnost nositelů</a:t>
            </a:r>
          </a:p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X občanskoprávní, trestněprávní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„odpovědnost“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543800" cy="41148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Odpovědnost</a:t>
            </a:r>
            <a:r>
              <a:rPr lang="cs-CZ" sz="2400" dirty="0" smtClean="0">
                <a:solidFill>
                  <a:schemeClr val="tx1"/>
                </a:solidFill>
              </a:rPr>
              <a:t> = sekundární právní </a:t>
            </a:r>
            <a:r>
              <a:rPr lang="cs-CZ" sz="2400" dirty="0" smtClean="0">
                <a:solidFill>
                  <a:schemeClr val="tx1"/>
                </a:solidFill>
              </a:rPr>
              <a:t>vztah, představuje </a:t>
            </a:r>
            <a:r>
              <a:rPr lang="cs-CZ" sz="2400" dirty="0" smtClean="0">
                <a:solidFill>
                  <a:schemeClr val="tx1"/>
                </a:solidFill>
              </a:rPr>
              <a:t>způsobilost (povinnost) nést následky svého </a:t>
            </a:r>
            <a:r>
              <a:rPr lang="cs-CZ" sz="2400" dirty="0" smtClean="0">
                <a:solidFill>
                  <a:schemeClr val="tx1"/>
                </a:solidFill>
              </a:rPr>
              <a:t>protiprávního jednání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Může </a:t>
            </a:r>
            <a:r>
              <a:rPr lang="cs-CZ" sz="2400" b="1" dirty="0" smtClean="0">
                <a:solidFill>
                  <a:schemeClr val="tx1"/>
                </a:solidFill>
              </a:rPr>
              <a:t>vzniknout </a:t>
            </a:r>
            <a:r>
              <a:rPr lang="cs-CZ" sz="2400" dirty="0" smtClean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protiprávním </a:t>
            </a:r>
            <a:r>
              <a:rPr lang="cs-CZ" sz="2400" dirty="0" smtClean="0">
                <a:solidFill>
                  <a:schemeClr val="tx1"/>
                </a:solidFill>
              </a:rPr>
              <a:t>jednáním a </a:t>
            </a:r>
            <a:r>
              <a:rPr lang="cs-CZ" sz="2400" dirty="0" smtClean="0">
                <a:solidFill>
                  <a:schemeClr val="tx1"/>
                </a:solidFill>
              </a:rPr>
              <a:t>zaviněním (odpovědnost za zavinění -&gt; </a:t>
            </a:r>
            <a:r>
              <a:rPr lang="cs-CZ" sz="2400" b="1" dirty="0" smtClean="0">
                <a:solidFill>
                  <a:schemeClr val="tx1"/>
                </a:solidFill>
              </a:rPr>
              <a:t>subjektivní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</a:t>
            </a:r>
            <a:r>
              <a:rPr lang="cs-CZ" sz="2000" dirty="0" err="1" smtClean="0">
                <a:solidFill>
                  <a:schemeClr val="tx1"/>
                </a:solidFill>
              </a:rPr>
              <a:t>exkuplovat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nežádoucím </a:t>
            </a:r>
            <a:r>
              <a:rPr lang="cs-CZ" sz="2400" dirty="0" smtClean="0">
                <a:solidFill>
                  <a:schemeClr val="tx1"/>
                </a:solidFill>
              </a:rPr>
              <a:t>stavem bez ohledu na zavinění (odpovědnost za </a:t>
            </a:r>
            <a:r>
              <a:rPr lang="cs-CZ" sz="2400" dirty="0" smtClean="0">
                <a:solidFill>
                  <a:schemeClr val="tx1"/>
                </a:solidFill>
              </a:rPr>
              <a:t>následek -&gt; </a:t>
            </a:r>
            <a:r>
              <a:rPr lang="cs-CZ" sz="2400" b="1" dirty="0" smtClean="0">
                <a:solidFill>
                  <a:schemeClr val="tx1"/>
                </a:solidFill>
              </a:rPr>
              <a:t>objektivní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deliberovat, ledaže je odpovědnost </a:t>
            </a:r>
            <a:r>
              <a:rPr lang="cs-CZ" sz="2000" b="1" u="sng" dirty="0" smtClean="0">
                <a:solidFill>
                  <a:schemeClr val="tx1"/>
                </a:solidFill>
              </a:rPr>
              <a:t>absolutní</a:t>
            </a:r>
            <a:endParaRPr lang="cs-CZ" sz="2400" u="sng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Ústavní</a:t>
            </a:r>
            <a:r>
              <a:rPr lang="cs-CZ" dirty="0" smtClean="0"/>
              <a:t> základy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76400"/>
            <a:ext cx="8077200" cy="4876800"/>
          </a:xfrm>
        </p:spPr>
        <p:txBody>
          <a:bodyPr/>
          <a:lstStyle/>
          <a:p>
            <a:r>
              <a:rPr lang="cs-CZ" sz="2200" b="1" dirty="0" smtClean="0">
                <a:solidFill>
                  <a:schemeClr val="tx1"/>
                </a:solidFill>
              </a:rPr>
              <a:t>Čl. 36 Listiny základních práv a svobod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1) Každý se může domáhat stanoveným postupem svého práva u nezávislého a nestranného soudu a ve stanovených případech u jiného orgánu.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 </a:t>
            </a:r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3) </a:t>
            </a:r>
            <a:r>
              <a:rPr lang="cs-CZ" sz="2200" i="1" dirty="0" smtClean="0">
                <a:solidFill>
                  <a:schemeClr val="tx1"/>
                </a:solidFill>
              </a:rPr>
              <a:t>Každý má právo na náhradu škody způsobené mu nezákonným rozhodnutím soudu, jiného státního orgánu či orgánu veřejné správy nebo nesprávným úředním postupem.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4) Podmínky a podrobnosti upravuje zákon.</a:t>
            </a:r>
          </a:p>
          <a:p>
            <a:pPr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Zákon č. 82/1998 Sb., </a:t>
            </a:r>
            <a:r>
              <a:rPr lang="cs-CZ" sz="2400" b="1" dirty="0" smtClean="0">
                <a:solidFill>
                  <a:schemeClr val="tx1"/>
                </a:solidFill>
              </a:rPr>
              <a:t>o odpovědnosti za škodu </a:t>
            </a:r>
            <a:r>
              <a:rPr lang="cs-CZ" sz="2400" b="1" dirty="0" smtClean="0">
                <a:solidFill>
                  <a:schemeClr val="tx1"/>
                </a:solidFill>
              </a:rPr>
              <a:t>způsobenou </a:t>
            </a:r>
            <a:r>
              <a:rPr lang="cs-CZ" sz="2400" b="1" dirty="0" smtClean="0">
                <a:solidFill>
                  <a:schemeClr val="tx1"/>
                </a:solidFill>
              </a:rPr>
              <a:t>při výkonu veřejné </a:t>
            </a:r>
            <a:r>
              <a:rPr lang="cs-CZ" sz="2400" b="1" dirty="0" smtClean="0">
                <a:solidFill>
                  <a:schemeClr val="tx1"/>
                </a:solidFill>
              </a:rPr>
              <a:t>moci</a:t>
            </a:r>
            <a:r>
              <a:rPr lang="cs-CZ" sz="2400" dirty="0" smtClean="0">
                <a:solidFill>
                  <a:schemeClr val="tx1"/>
                </a:solidFill>
              </a:rPr>
              <a:t> rozhodnutím nebo </a:t>
            </a:r>
            <a:r>
              <a:rPr lang="cs-CZ" sz="2400" dirty="0" smtClean="0">
                <a:solidFill>
                  <a:schemeClr val="tx1"/>
                </a:solidFill>
              </a:rPr>
              <a:t>nesprávným úředním postupem... 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ODKAZ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Provádí ústavní východiska dle čl. 36 Listiny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Subsidiárně se uplatní </a:t>
            </a:r>
            <a:r>
              <a:rPr lang="cs-CZ" sz="2400" dirty="0" smtClean="0">
                <a:solidFill>
                  <a:schemeClr val="tx1"/>
                </a:solidFill>
              </a:rPr>
              <a:t>zákon č. 40/1964 Sb., </a:t>
            </a:r>
            <a:r>
              <a:rPr lang="cs-CZ" sz="2400" b="1" dirty="0" smtClean="0">
                <a:solidFill>
                  <a:schemeClr val="tx1"/>
                </a:solidFill>
              </a:rPr>
              <a:t>občanský zákoník</a:t>
            </a:r>
            <a:r>
              <a:rPr lang="cs-CZ" sz="2400" dirty="0" smtClean="0">
                <a:solidFill>
                  <a:schemeClr val="tx1"/>
                </a:solidFill>
              </a:rPr>
              <a:t>, zejména jeho § 420 a </a:t>
            </a:r>
            <a:r>
              <a:rPr lang="cs-CZ" sz="2400" dirty="0" err="1" smtClean="0">
                <a:solidFill>
                  <a:schemeClr val="tx1"/>
                </a:solidFill>
              </a:rPr>
              <a:t>násl</a:t>
            </a:r>
            <a:r>
              <a:rPr lang="cs-CZ" sz="2400" dirty="0" smtClean="0">
                <a:solidFill>
                  <a:schemeClr val="tx1"/>
                </a:solidFill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ODKAZ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5438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§1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1) </a:t>
            </a:r>
            <a:r>
              <a:rPr lang="cs-CZ" sz="2200" b="1" dirty="0" smtClean="0">
                <a:solidFill>
                  <a:schemeClr val="tx1"/>
                </a:solidFill>
              </a:rPr>
              <a:t>Stát</a:t>
            </a:r>
            <a:r>
              <a:rPr lang="cs-CZ" sz="2200" dirty="0" smtClean="0">
                <a:solidFill>
                  <a:schemeClr val="tx1"/>
                </a:solidFill>
              </a:rPr>
              <a:t> odpovídá za podmínek stanovených tímto </a:t>
            </a:r>
            <a:r>
              <a:rPr lang="cs-CZ" sz="2200" dirty="0" smtClean="0">
                <a:solidFill>
                  <a:schemeClr val="tx1"/>
                </a:solidFill>
              </a:rPr>
              <a:t>zákonem za </a:t>
            </a:r>
            <a:r>
              <a:rPr lang="cs-CZ" sz="2200" b="1" dirty="0" smtClean="0">
                <a:solidFill>
                  <a:schemeClr val="tx1"/>
                </a:solidFill>
              </a:rPr>
              <a:t>škodu</a:t>
            </a:r>
            <a:r>
              <a:rPr lang="cs-CZ" sz="2200" dirty="0" smtClean="0">
                <a:solidFill>
                  <a:schemeClr val="tx1"/>
                </a:solidFill>
              </a:rPr>
              <a:t> způsobenou při výkonu státní moci.§1 </a:t>
            </a:r>
            <a:endParaRPr lang="cs-CZ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2) </a:t>
            </a:r>
            <a:r>
              <a:rPr lang="cs-CZ" sz="2200" b="1" dirty="0" smtClean="0">
                <a:solidFill>
                  <a:schemeClr val="tx1"/>
                </a:solidFill>
              </a:rPr>
              <a:t>Územní samosprávné celky </a:t>
            </a:r>
            <a:r>
              <a:rPr lang="cs-CZ" sz="2200" dirty="0" smtClean="0">
                <a:solidFill>
                  <a:schemeClr val="tx1"/>
                </a:solidFill>
              </a:rPr>
              <a:t>odpovídají za podmínek stanovených tímto zákonem za škodu způsobenou při výkonu veřejné moci svěřené jim zákonem v rámci samostatné působnosti (dále jen "územní celky v samostatné působnosti").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(</a:t>
            </a:r>
            <a:r>
              <a:rPr lang="cs-CZ" sz="2200" dirty="0" smtClean="0">
                <a:solidFill>
                  <a:schemeClr val="tx1"/>
                </a:solidFill>
              </a:rPr>
              <a:t>3) Stát a územní celky v samostatné působnosti hradí za podmínek stanovených tímto zákonem též vzniklou </a:t>
            </a:r>
            <a:r>
              <a:rPr lang="cs-CZ" sz="2200" b="1" dirty="0" smtClean="0">
                <a:solidFill>
                  <a:schemeClr val="tx1"/>
                </a:solidFill>
              </a:rPr>
              <a:t>nemajetkovou újmu.</a:t>
            </a:r>
          </a:p>
          <a:p>
            <a:pPr marL="0" indent="0" algn="ctr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§2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Odpovědnosti </a:t>
            </a:r>
            <a:r>
              <a:rPr lang="cs-CZ" sz="2200" dirty="0" smtClean="0">
                <a:solidFill>
                  <a:schemeClr val="tx1"/>
                </a:solidFill>
              </a:rPr>
              <a:t>za škodu podle tohoto zákona se </a:t>
            </a:r>
            <a:r>
              <a:rPr lang="cs-CZ" sz="2200" b="1" dirty="0" smtClean="0">
                <a:solidFill>
                  <a:schemeClr val="tx1"/>
                </a:solidFill>
              </a:rPr>
              <a:t>nelze zprostit.</a:t>
            </a:r>
          </a:p>
          <a:p>
            <a:pPr marL="0" indent="0"/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881</Words>
  <Application>Microsoft Office PowerPoint</Application>
  <PresentationFormat>Předvádění na obrazovce (4:3)</PresentationFormat>
  <Paragraphs>152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Default Design</vt:lpstr>
      <vt:lpstr>Odpovědnost za škodu  a nemajetkovou újmu  způsobenou při výkonu veřejné správy JUDr. Veronika Kudrová </vt:lpstr>
      <vt:lpstr>Obsah</vt:lpstr>
      <vt:lpstr>Východiska</vt:lpstr>
      <vt:lpstr>Zařazení odpovědnosti</vt:lpstr>
      <vt:lpstr>Odpovědnost v systému záruk zákonnosti</vt:lpstr>
      <vt:lpstr>Pojem „odpovědnost“</vt:lpstr>
      <vt:lpstr>Ústavní základy</vt:lpstr>
      <vt:lpstr>Zákonná úprava</vt:lpstr>
      <vt:lpstr>Zákonná úprava</vt:lpstr>
      <vt:lpstr>Předpoklady odpovědnosti</vt:lpstr>
      <vt:lpstr>Škoda</vt:lpstr>
      <vt:lpstr>Škoda na majetku</vt:lpstr>
      <vt:lpstr>Škoda na zdraví</vt:lpstr>
      <vt:lpstr>Škoda na zdraví</vt:lpstr>
      <vt:lpstr>Nemajetková újma</vt:lpstr>
      <vt:lpstr>Příčinná souvislost</vt:lpstr>
      <vt:lpstr>Kvalifikované jednání</vt:lpstr>
      <vt:lpstr>Kvalifikované jednání</vt:lpstr>
      <vt:lpstr>Kvalifikované jednání</vt:lpstr>
      <vt:lpstr>Vznik nároku</vt:lpstr>
      <vt:lpstr>Uplatnění nároku</vt:lpstr>
      <vt:lpstr>Uplatnění nároku</vt:lpstr>
      <vt:lpstr>Shrnutí</vt:lpstr>
      <vt:lpstr>Literatura k prostudování</vt:lpstr>
      <vt:lpstr>Děkuji za pozornost</vt:lpstr>
    </vt:vector>
  </TitlesOfParts>
  <Manager/>
  <Company>KMT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subject/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Veronika Kudrová</cp:lastModifiedBy>
  <cp:revision>50</cp:revision>
  <dcterms:created xsi:type="dcterms:W3CDTF">1999-04-19T05:38:15Z</dcterms:created>
  <dcterms:modified xsi:type="dcterms:W3CDTF">2012-10-29T22:23:01Z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