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legacyDiagramTex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84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06/relationships/legacyDocTextInfo" Target="legacyDocTextInfo.bin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4" Type="http://schemas.microsoft.com/office/2006/relationships/legacyDiagramText" Target="legacyDiagramText4.bin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886872-0711-4963-AA94-0433CEE92515}" type="datetimeFigureOut">
              <a:rPr lang="cs-CZ" smtClean="0"/>
              <a:t>12.10.2012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FE9D414-E9B3-4AC2-B2C5-1F07CA873DC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886872-0711-4963-AA94-0433CEE92515}" type="datetimeFigureOut">
              <a:rPr lang="cs-CZ" smtClean="0"/>
              <a:t>12.10.2012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9D414-E9B3-4AC2-B2C5-1F07CA873DC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886872-0711-4963-AA94-0433CEE92515}" type="datetimeFigureOut">
              <a:rPr lang="cs-CZ" smtClean="0"/>
              <a:t>12.10.2012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9D414-E9B3-4AC2-B2C5-1F07CA873DC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38BE91E-37E9-4F73-BCD6-17FB905AEB5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A8D336C-E4D9-4DF3-852C-FDB0BFA13B6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886872-0711-4963-AA94-0433CEE92515}" type="datetimeFigureOut">
              <a:rPr lang="cs-CZ" smtClean="0"/>
              <a:t>12.10.2012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9D414-E9B3-4AC2-B2C5-1F07CA873DC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886872-0711-4963-AA94-0433CEE92515}" type="datetimeFigureOut">
              <a:rPr lang="cs-CZ" smtClean="0"/>
              <a:t>12.10.2012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9D414-E9B3-4AC2-B2C5-1F07CA873DC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886872-0711-4963-AA94-0433CEE92515}" type="datetimeFigureOut">
              <a:rPr lang="cs-CZ" smtClean="0"/>
              <a:t>12.10.2012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9D414-E9B3-4AC2-B2C5-1F07CA873DC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886872-0711-4963-AA94-0433CEE92515}" type="datetimeFigureOut">
              <a:rPr lang="cs-CZ" smtClean="0"/>
              <a:t>12.10.2012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9D414-E9B3-4AC2-B2C5-1F07CA873DC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886872-0711-4963-AA94-0433CEE92515}" type="datetimeFigureOut">
              <a:rPr lang="cs-CZ" smtClean="0"/>
              <a:t>12.10.2012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9D414-E9B3-4AC2-B2C5-1F07CA873DC2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886872-0711-4963-AA94-0433CEE92515}" type="datetimeFigureOut">
              <a:rPr lang="cs-CZ" smtClean="0"/>
              <a:t>12.10.2012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9D414-E9B3-4AC2-B2C5-1F07CA873DC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B886872-0711-4963-AA94-0433CEE92515}" type="datetimeFigureOut">
              <a:rPr lang="cs-CZ" smtClean="0"/>
              <a:t>12.10.2012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9D414-E9B3-4AC2-B2C5-1F07CA873DC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B886872-0711-4963-AA94-0433CEE92515}" type="datetimeFigureOut">
              <a:rPr lang="cs-CZ" smtClean="0"/>
              <a:t>12.10.2012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FE9D414-E9B3-4AC2-B2C5-1F07CA873DC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B886872-0711-4963-AA94-0433CEE92515}" type="datetimeFigureOut">
              <a:rPr lang="cs-CZ" smtClean="0"/>
              <a:t>12.10.2012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FE9D414-E9B3-4AC2-B2C5-1F07CA873DC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2247006"/>
            <a:ext cx="7772400" cy="1584000"/>
          </a:xfrm>
        </p:spPr>
        <p:txBody>
          <a:bodyPr>
            <a:normAutofit fontScale="90000"/>
          </a:bodyPr>
          <a:lstStyle/>
          <a:p>
            <a:r>
              <a:rPr lang="cs-CZ" sz="6000" dirty="0"/>
              <a:t/>
            </a:r>
            <a:br>
              <a:rPr lang="cs-CZ" sz="6000" dirty="0"/>
            </a:br>
            <a:r>
              <a:rPr lang="cs-CZ" sz="6000" dirty="0"/>
              <a:t/>
            </a:r>
            <a:br>
              <a:rPr lang="cs-CZ" sz="6000" dirty="0"/>
            </a:br>
            <a:r>
              <a:rPr lang="cs-CZ" sz="6000" dirty="0"/>
              <a:t/>
            </a:r>
            <a:br>
              <a:rPr lang="cs-CZ" sz="6000" dirty="0"/>
            </a:br>
            <a:r>
              <a:rPr lang="cs-CZ" sz="6000" dirty="0" smtClean="0"/>
              <a:t>Veřejné </a:t>
            </a:r>
            <a:r>
              <a:rPr lang="cs-CZ" sz="6000" dirty="0" smtClean="0"/>
              <a:t>finance a fiskální </a:t>
            </a:r>
            <a:br>
              <a:rPr lang="cs-CZ" sz="6000" dirty="0" smtClean="0"/>
            </a:br>
            <a:r>
              <a:rPr lang="cs-CZ" sz="6000" dirty="0" smtClean="0"/>
              <a:t>právo </a:t>
            </a:r>
            <a:r>
              <a:rPr lang="cs-CZ" sz="6000" dirty="0"/>
              <a:t/>
            </a:r>
            <a:br>
              <a:rPr lang="cs-CZ" sz="6000" dirty="0"/>
            </a:br>
            <a:endParaRPr lang="cs-CZ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 smtClean="0">
              <a:solidFill>
                <a:srgbClr val="FF0066"/>
              </a:solidFill>
            </a:endParaRPr>
          </a:p>
          <a:p>
            <a:r>
              <a:rPr lang="cs-CZ" sz="3600" dirty="0" smtClean="0">
                <a:solidFill>
                  <a:srgbClr val="FF0066"/>
                </a:solidFill>
              </a:rPr>
              <a:t>Malé </a:t>
            </a:r>
            <a:r>
              <a:rPr lang="cs-CZ" sz="3600" dirty="0">
                <a:solidFill>
                  <a:srgbClr val="FF0066"/>
                </a:solidFill>
              </a:rPr>
              <a:t>nahlédnutí pod pokličku finančního práva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4000" dirty="0"/>
              <a:t>Plynulost změn ve výši finančních dávek</a:t>
            </a:r>
          </a:p>
          <a:p>
            <a:r>
              <a:rPr lang="cs-CZ" sz="4000" dirty="0"/>
              <a:t>Ochrana zájmu většiny před </a:t>
            </a:r>
            <a:r>
              <a:rPr lang="cs-CZ" sz="4000" dirty="0" smtClean="0"/>
              <a:t>lobby menšiny</a:t>
            </a:r>
            <a:endParaRPr lang="cs-CZ" sz="4000" dirty="0"/>
          </a:p>
          <a:p>
            <a:r>
              <a:rPr lang="cs-CZ" sz="4000" dirty="0"/>
              <a:t>Respektování terminologie</a:t>
            </a:r>
          </a:p>
          <a:p>
            <a:r>
              <a:rPr lang="cs-CZ" sz="4000" dirty="0"/>
              <a:t>Úroveň právního a ekonomického vědomí adresátů FPN</a:t>
            </a:r>
          </a:p>
          <a:p>
            <a:r>
              <a:rPr lang="cs-CZ" sz="4000" dirty="0"/>
              <a:t>Respektování závazků ČR</a:t>
            </a:r>
          </a:p>
          <a:p>
            <a:endParaRPr lang="cs-CZ" sz="3600" dirty="0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dirty="0" smtClean="0"/>
              <a:t>Speciální principy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4000" dirty="0"/>
              <a:t>Zásada účelovosti</a:t>
            </a:r>
          </a:p>
          <a:p>
            <a:pPr>
              <a:lnSpc>
                <a:spcPct val="80000"/>
              </a:lnSpc>
            </a:pPr>
            <a:r>
              <a:rPr lang="cs-CZ" sz="4000" dirty="0"/>
              <a:t>Zásada plánovitosti</a:t>
            </a:r>
          </a:p>
          <a:p>
            <a:pPr>
              <a:lnSpc>
                <a:spcPct val="80000"/>
              </a:lnSpc>
            </a:pPr>
            <a:r>
              <a:rPr lang="cs-CZ" sz="4000" dirty="0"/>
              <a:t>Zásada priority rovnováhy</a:t>
            </a:r>
          </a:p>
          <a:p>
            <a:pPr>
              <a:lnSpc>
                <a:spcPct val="80000"/>
              </a:lnSpc>
            </a:pPr>
            <a:r>
              <a:rPr lang="cs-CZ" sz="4000" dirty="0"/>
              <a:t>Zásada provázanosti  nástrojů sektoru veřejných financí</a:t>
            </a:r>
          </a:p>
          <a:p>
            <a:pPr>
              <a:lnSpc>
                <a:spcPct val="80000"/>
              </a:lnSpc>
            </a:pPr>
            <a:r>
              <a:rPr lang="cs-CZ" sz="4000" dirty="0"/>
              <a:t>Zásada efektivnosti a </a:t>
            </a:r>
            <a:r>
              <a:rPr lang="cs-CZ" sz="4000" dirty="0" smtClean="0"/>
              <a:t>hospodárnosti</a:t>
            </a:r>
            <a:endParaRPr lang="cs-CZ" sz="4000" dirty="0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400" dirty="0"/>
              <a:t>Další zásady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4000" dirty="0" smtClean="0"/>
              <a:t>Zásada </a:t>
            </a:r>
            <a:r>
              <a:rPr lang="cs-CZ" sz="4000" u="sng" dirty="0" smtClean="0"/>
              <a:t>veřejnosti a přehlednosti </a:t>
            </a:r>
            <a:r>
              <a:rPr lang="cs-CZ" sz="4000" dirty="0" smtClean="0"/>
              <a:t>veřejných peněžních fondů</a:t>
            </a:r>
          </a:p>
          <a:p>
            <a:pPr>
              <a:lnSpc>
                <a:spcPct val="80000"/>
              </a:lnSpc>
            </a:pPr>
            <a:r>
              <a:rPr lang="cs-CZ" sz="4400" dirty="0" smtClean="0"/>
              <a:t>Zásada účtování</a:t>
            </a:r>
          </a:p>
          <a:p>
            <a:pPr>
              <a:lnSpc>
                <a:spcPct val="80000"/>
              </a:lnSpc>
            </a:pPr>
            <a:r>
              <a:rPr lang="cs-CZ" sz="4400" dirty="0" smtClean="0"/>
              <a:t>Zásada kontroly</a:t>
            </a:r>
          </a:p>
          <a:p>
            <a:pPr>
              <a:lnSpc>
                <a:spcPct val="80000"/>
              </a:lnSpc>
            </a:pPr>
            <a:r>
              <a:rPr lang="cs-CZ" sz="4400" dirty="0" smtClean="0"/>
              <a:t>Zásada nadřazenosti finančních zájmů státu</a:t>
            </a:r>
          </a:p>
          <a:p>
            <a:pPr>
              <a:lnSpc>
                <a:spcPct val="80000"/>
              </a:lnSpc>
            </a:pPr>
            <a:r>
              <a:rPr lang="cs-CZ" sz="4400" dirty="0" smtClean="0"/>
              <a:t>Zásada finanční disciplíny</a:t>
            </a:r>
            <a:endParaRPr lang="cs-CZ" sz="36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400" dirty="0" smtClean="0"/>
              <a:t>Další zásady</a:t>
            </a:r>
            <a:endParaRPr lang="cs-CZ" sz="4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endParaRPr lang="cs-CZ" dirty="0" smtClean="0"/>
          </a:p>
          <a:p>
            <a:pPr marL="609600" indent="-609600">
              <a:buFont typeface="Wingdings" pitchFamily="2" charset="2"/>
              <a:buNone/>
            </a:pPr>
            <a:r>
              <a:rPr lang="cs-CZ" sz="3200" dirty="0" smtClean="0"/>
              <a:t>ZÁKLADNÍ</a:t>
            </a:r>
            <a:r>
              <a:rPr lang="cs-CZ" sz="3200" dirty="0"/>
              <a:t>: 1. </a:t>
            </a:r>
            <a:r>
              <a:rPr lang="cs-CZ" sz="3200" dirty="0" smtClean="0"/>
              <a:t> distribuční</a:t>
            </a:r>
            <a:endParaRPr lang="cs-CZ" sz="3200" dirty="0"/>
          </a:p>
          <a:p>
            <a:pPr marL="609600" indent="-609600">
              <a:buFont typeface="Wingdings" pitchFamily="2" charset="2"/>
              <a:buNone/>
            </a:pPr>
            <a:r>
              <a:rPr lang="cs-CZ" sz="3200" dirty="0"/>
              <a:t>                 </a:t>
            </a:r>
            <a:r>
              <a:rPr lang="cs-CZ" sz="3200" dirty="0" smtClean="0"/>
              <a:t> 2</a:t>
            </a:r>
            <a:r>
              <a:rPr lang="cs-CZ" sz="3200" dirty="0"/>
              <a:t>. </a:t>
            </a:r>
            <a:r>
              <a:rPr lang="cs-CZ" sz="3200" dirty="0" smtClean="0"/>
              <a:t> alokační</a:t>
            </a:r>
            <a:endParaRPr lang="cs-CZ" sz="3200" dirty="0"/>
          </a:p>
          <a:p>
            <a:pPr marL="609600" indent="-609600">
              <a:buFont typeface="Wingdings" pitchFamily="2" charset="2"/>
              <a:buNone/>
            </a:pPr>
            <a:r>
              <a:rPr lang="cs-CZ" sz="3200" dirty="0"/>
              <a:t>                 </a:t>
            </a:r>
            <a:r>
              <a:rPr lang="cs-CZ" sz="3200" dirty="0" smtClean="0"/>
              <a:t> 3</a:t>
            </a:r>
            <a:r>
              <a:rPr lang="cs-CZ" sz="3200" dirty="0"/>
              <a:t>. </a:t>
            </a:r>
            <a:r>
              <a:rPr lang="cs-CZ" sz="3200" dirty="0" smtClean="0"/>
              <a:t> stabilizační</a:t>
            </a:r>
            <a:endParaRPr lang="cs-CZ" sz="3200" dirty="0"/>
          </a:p>
          <a:p>
            <a:pPr marL="609600" indent="-609600">
              <a:buFont typeface="Wingdings" pitchFamily="2" charset="2"/>
              <a:buNone/>
            </a:pPr>
            <a:endParaRPr lang="cs-CZ" sz="3200" dirty="0"/>
          </a:p>
          <a:p>
            <a:pPr marL="609600" indent="-609600">
              <a:buFont typeface="Wingdings" pitchFamily="2" charset="2"/>
              <a:buNone/>
            </a:pPr>
            <a:r>
              <a:rPr lang="cs-CZ" sz="3200" dirty="0"/>
              <a:t>DOPLŇKOVÉ: </a:t>
            </a:r>
            <a:r>
              <a:rPr lang="cs-CZ" sz="3200" dirty="0" smtClean="0"/>
              <a:t>1.  fiskální</a:t>
            </a:r>
            <a:endParaRPr lang="cs-CZ" sz="3200" dirty="0"/>
          </a:p>
          <a:p>
            <a:pPr marL="609600" indent="-609600">
              <a:buFont typeface="Wingdings" pitchFamily="2" charset="2"/>
              <a:buNone/>
            </a:pPr>
            <a:r>
              <a:rPr lang="cs-CZ" sz="3200" dirty="0"/>
              <a:t>                    </a:t>
            </a:r>
            <a:r>
              <a:rPr lang="cs-CZ" sz="3200" dirty="0" smtClean="0"/>
              <a:t> 2</a:t>
            </a:r>
            <a:r>
              <a:rPr lang="cs-CZ" sz="3200" dirty="0"/>
              <a:t>. </a:t>
            </a:r>
            <a:r>
              <a:rPr lang="cs-CZ" sz="3200" dirty="0" smtClean="0"/>
              <a:t> </a:t>
            </a:r>
            <a:r>
              <a:rPr lang="cs-CZ" sz="3200" dirty="0" smtClean="0"/>
              <a:t>stimulační</a:t>
            </a:r>
            <a:endParaRPr lang="cs-CZ" sz="3200" dirty="0"/>
          </a:p>
          <a:p>
            <a:pPr marL="609600" indent="-609600">
              <a:buFont typeface="Wingdings" pitchFamily="2" charset="2"/>
              <a:buNone/>
            </a:pPr>
            <a:r>
              <a:rPr lang="cs-CZ" sz="3200" dirty="0"/>
              <a:t>                    </a:t>
            </a:r>
            <a:r>
              <a:rPr lang="cs-CZ" sz="3200" dirty="0" smtClean="0"/>
              <a:t> 3</a:t>
            </a:r>
            <a:r>
              <a:rPr lang="cs-CZ" sz="3200" dirty="0"/>
              <a:t>. </a:t>
            </a:r>
            <a:r>
              <a:rPr lang="cs-CZ" sz="3200" dirty="0" smtClean="0"/>
              <a:t> kontrolní  </a:t>
            </a:r>
            <a:endParaRPr lang="cs-CZ" sz="3200" dirty="0"/>
          </a:p>
        </p:txBody>
      </p:sp>
      <p:sp>
        <p:nvSpPr>
          <p:cNvPr id="38917" name="WordArt 5"/>
          <p:cNvSpPr>
            <a:spLocks noChangeArrowheads="1" noChangeShapeType="1" noTextEdit="1"/>
          </p:cNvSpPr>
          <p:nvPr/>
        </p:nvSpPr>
        <p:spPr bwMode="auto">
          <a:xfrm>
            <a:off x="1043608" y="692696"/>
            <a:ext cx="7543800" cy="14319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cs-CZ" sz="3600" kern="10">
                <a:ln w="9525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Funkce veřejných financí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4400" dirty="0">
                <a:solidFill>
                  <a:srgbClr val="00CC00"/>
                </a:solidFill>
              </a:rPr>
              <a:t>Výseč platného právního řádu</a:t>
            </a:r>
          </a:p>
          <a:p>
            <a:pPr>
              <a:lnSpc>
                <a:spcPct val="90000"/>
              </a:lnSpc>
            </a:pPr>
            <a:r>
              <a:rPr lang="cs-CZ" sz="4400" dirty="0">
                <a:solidFill>
                  <a:srgbClr val="00CC00"/>
                </a:solidFill>
              </a:rPr>
              <a:t>Vědecká disciplína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4400" dirty="0">
                <a:solidFill>
                  <a:srgbClr val="00CC00"/>
                </a:solidFill>
              </a:rPr>
              <a:t>  </a:t>
            </a:r>
            <a:r>
              <a:rPr lang="cs-CZ" sz="3200" b="1" u="sng" dirty="0">
                <a:solidFill>
                  <a:srgbClr val="002060"/>
                </a:solidFill>
              </a:rPr>
              <a:t>a) věda o FP (zkoumá PN v praxi)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3200" b="1" dirty="0" smtClean="0">
                <a:solidFill>
                  <a:srgbClr val="002060"/>
                </a:solidFill>
              </a:rPr>
              <a:t>   </a:t>
            </a:r>
            <a:r>
              <a:rPr lang="cs-CZ" sz="3200" b="1" u="sng" dirty="0" smtClean="0">
                <a:solidFill>
                  <a:srgbClr val="002060"/>
                </a:solidFill>
              </a:rPr>
              <a:t>b</a:t>
            </a:r>
            <a:r>
              <a:rPr lang="cs-CZ" sz="3200" b="1" u="sng" dirty="0">
                <a:solidFill>
                  <a:srgbClr val="002060"/>
                </a:solidFill>
              </a:rPr>
              <a:t>) finanční  věda (FP z pohledu </a:t>
            </a:r>
            <a:r>
              <a:rPr lang="cs-CZ" sz="3200" b="1" u="sng" dirty="0" smtClean="0">
                <a:solidFill>
                  <a:srgbClr val="002060"/>
                </a:solidFill>
              </a:rPr>
              <a:t>  ekonomického</a:t>
            </a:r>
            <a:r>
              <a:rPr lang="cs-CZ" sz="3200" b="1" u="sng" dirty="0">
                <a:solidFill>
                  <a:srgbClr val="002060"/>
                </a:solidFill>
              </a:rPr>
              <a:t>)</a:t>
            </a:r>
            <a:endParaRPr lang="cs-CZ" sz="5400" b="1" u="sng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4400" dirty="0">
                <a:solidFill>
                  <a:srgbClr val="00CC00"/>
                </a:solidFill>
              </a:rPr>
              <a:t>Pedagogická disciplína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6600">
                <a:solidFill>
                  <a:srgbClr val="FF0066"/>
                </a:solidFill>
              </a:rPr>
              <a:t>Náhled na  FP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sz="4400" dirty="0"/>
          </a:p>
          <a:p>
            <a:pPr>
              <a:buFont typeface="Wingdings" pitchFamily="2" charset="2"/>
              <a:buNone/>
            </a:pPr>
            <a:endParaRPr lang="cs-CZ" sz="4400" dirty="0"/>
          </a:p>
          <a:p>
            <a:pPr>
              <a:buFont typeface="Wingdings" pitchFamily="2" charset="2"/>
              <a:buNone/>
            </a:pPr>
            <a:endParaRPr lang="cs-CZ" sz="4400" dirty="0" smtClean="0"/>
          </a:p>
          <a:p>
            <a:pPr>
              <a:buFont typeface="Wingdings" pitchFamily="2" charset="2"/>
              <a:buNone/>
            </a:pPr>
            <a:r>
              <a:rPr lang="cs-CZ" sz="4400" dirty="0" smtClean="0"/>
              <a:t>Systém </a:t>
            </a:r>
            <a:r>
              <a:rPr lang="cs-CZ" sz="4400" dirty="0"/>
              <a:t>práva ČR</a:t>
            </a:r>
          </a:p>
        </p:txBody>
      </p:sp>
      <p:sp>
        <p:nvSpPr>
          <p:cNvPr id="26629" name="WordArt 5"/>
          <p:cNvSpPr>
            <a:spLocks noChangeArrowheads="1" noChangeShapeType="1" noTextEdit="1"/>
          </p:cNvSpPr>
          <p:nvPr/>
        </p:nvSpPr>
        <p:spPr bwMode="auto">
          <a:xfrm>
            <a:off x="539552" y="214313"/>
            <a:ext cx="8404423" cy="1462087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cs-CZ" sz="3600" kern="10" spc="-360" dirty="0">
                <a:ln w="12700" cmpd="sng">
                  <a:solidFill>
                    <a:srgbClr val="000099"/>
                  </a:solidFill>
                  <a:prstDash val="solid"/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Zařazení do systému práva ČR</a:t>
            </a: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 flipV="1">
            <a:off x="5651500" y="3500438"/>
            <a:ext cx="5048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5651500" y="4076700"/>
            <a:ext cx="433388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6227763" y="3213100"/>
            <a:ext cx="208915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3200" b="1">
                <a:solidFill>
                  <a:srgbClr val="FF0000"/>
                </a:solidFill>
              </a:rPr>
              <a:t>soukromé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6156325" y="4581525"/>
            <a:ext cx="2232025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4000" b="1">
                <a:solidFill>
                  <a:srgbClr val="FF0000"/>
                </a:solidFill>
              </a:rPr>
              <a:t>veřejné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endParaRPr lang="cs-CZ" sz="3600" dirty="0" smtClean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3900" dirty="0" smtClean="0">
                <a:solidFill>
                  <a:srgbClr val="C00000"/>
                </a:solidFill>
              </a:rPr>
              <a:t>Souhrn </a:t>
            </a:r>
            <a:r>
              <a:rPr lang="cs-CZ" sz="3900" dirty="0">
                <a:solidFill>
                  <a:srgbClr val="C00000"/>
                </a:solidFill>
              </a:rPr>
              <a:t>PN zabývajících se chováním subjektů FPV ve vztahu  k veřejným peněžním fondům</a:t>
            </a:r>
          </a:p>
          <a:p>
            <a:pPr>
              <a:lnSpc>
                <a:spcPct val="90000"/>
              </a:lnSpc>
            </a:pPr>
            <a:r>
              <a:rPr lang="cs-CZ" sz="3900" dirty="0">
                <a:solidFill>
                  <a:srgbClr val="C00000"/>
                </a:solidFill>
              </a:rPr>
              <a:t>Souhrn PN, které upravují vztahy vznikající v procesu tvorby, rozdělování a používání peněžní masy  a jejích částí</a:t>
            </a:r>
          </a:p>
          <a:p>
            <a:pPr>
              <a:lnSpc>
                <a:spcPct val="90000"/>
              </a:lnSpc>
            </a:pPr>
            <a:r>
              <a:rPr lang="cs-CZ" sz="3900" dirty="0">
                <a:solidFill>
                  <a:srgbClr val="C00000"/>
                </a:solidFill>
              </a:rPr>
              <a:t>Soubor PN regulujících veřejné finance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3600" dirty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3600" dirty="0">
              <a:solidFill>
                <a:schemeClr val="bg2"/>
              </a:solidFill>
            </a:endParaRPr>
          </a:p>
        </p:txBody>
      </p:sp>
      <p:sp>
        <p:nvSpPr>
          <p:cNvPr id="27653" name="WordArt 5" descr="Bílý mramor"/>
          <p:cNvSpPr>
            <a:spLocks noChangeArrowheads="1" noChangeShapeType="1" noTextEdit="1"/>
          </p:cNvSpPr>
          <p:nvPr/>
        </p:nvSpPr>
        <p:spPr bwMode="auto">
          <a:xfrm>
            <a:off x="467545" y="333375"/>
            <a:ext cx="7920880" cy="1431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cs-CZ" sz="3600" kern="10">
                <a:ln/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 Black"/>
              </a:rPr>
              <a:t>Finanční právo-POJEM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sz="3600" b="1" dirty="0" smtClean="0"/>
          </a:p>
          <a:p>
            <a:r>
              <a:rPr lang="cs-CZ" sz="3600" b="1" dirty="0" smtClean="0"/>
              <a:t>Jsou </a:t>
            </a:r>
            <a:r>
              <a:rPr lang="cs-CZ" sz="3600" b="1" dirty="0"/>
              <a:t>společenské vztahy</a:t>
            </a:r>
            <a:r>
              <a:rPr lang="cs-CZ" sz="3600" dirty="0"/>
              <a:t>, jejíchž objektem jsou </a:t>
            </a:r>
            <a:r>
              <a:rPr lang="cs-CZ" sz="3600" b="1" u="sng" dirty="0"/>
              <a:t>veřejné peníze</a:t>
            </a:r>
            <a:r>
              <a:rPr lang="cs-CZ" sz="3600" u="sng" dirty="0"/>
              <a:t> a </a:t>
            </a:r>
            <a:r>
              <a:rPr lang="cs-CZ" sz="3600" b="1" u="sng" dirty="0"/>
              <a:t>majetek</a:t>
            </a:r>
          </a:p>
          <a:p>
            <a:pPr>
              <a:buFont typeface="Wingdings" pitchFamily="2" charset="2"/>
              <a:buNone/>
            </a:pPr>
            <a:endParaRPr lang="cs-CZ" sz="3600" dirty="0">
              <a:solidFill>
                <a:srgbClr val="FF6600"/>
              </a:solidFill>
            </a:endParaRPr>
          </a:p>
          <a:p>
            <a:r>
              <a:rPr lang="cs-CZ" sz="3600" b="1" dirty="0">
                <a:solidFill>
                  <a:srgbClr val="FF0000"/>
                </a:solidFill>
              </a:rPr>
              <a:t>Peníze</a:t>
            </a:r>
            <a:r>
              <a:rPr lang="cs-CZ" sz="3600" dirty="0">
                <a:solidFill>
                  <a:srgbClr val="FF6600"/>
                </a:solidFill>
              </a:rPr>
              <a:t> =</a:t>
            </a:r>
            <a:r>
              <a:rPr lang="cs-CZ" sz="3600" b="1" i="1" dirty="0">
                <a:solidFill>
                  <a:srgbClr val="FF6600"/>
                </a:solidFill>
              </a:rPr>
              <a:t>věc, zboží sloužící ke směně</a:t>
            </a:r>
          </a:p>
        </p:txBody>
      </p:sp>
      <p:sp>
        <p:nvSpPr>
          <p:cNvPr id="37893" name="WordArt 5"/>
          <p:cNvSpPr>
            <a:spLocks noChangeArrowheads="1" noChangeShapeType="1" noTextEdit="1"/>
          </p:cNvSpPr>
          <p:nvPr/>
        </p:nvSpPr>
        <p:spPr bwMode="auto">
          <a:xfrm>
            <a:off x="611561" y="214313"/>
            <a:ext cx="8064896" cy="1462087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cs-CZ" sz="3600" kern="10" dirty="0" smtClean="0">
                <a:ln w="9525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Předmět </a:t>
            </a:r>
            <a:r>
              <a:rPr lang="cs-CZ" sz="3600" kern="10" dirty="0">
                <a:ln w="9525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FP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793875" y="2174875"/>
            <a:ext cx="6864350" cy="382905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cs-CZ" sz="3600" b="1" dirty="0">
                <a:solidFill>
                  <a:srgbClr val="C00000"/>
                </a:solidFill>
              </a:rPr>
              <a:t>FP se vydělilo společně ze SPRÁVNÍM PRÁVEM z práva ÚSTAVNÍHO a po té po II. Světové válce bylo nutno vymezit hranice mezi </a:t>
            </a:r>
            <a:r>
              <a:rPr lang="cs-CZ" sz="3600" b="1" u="sng" dirty="0">
                <a:solidFill>
                  <a:srgbClr val="FF0000"/>
                </a:solidFill>
              </a:rPr>
              <a:t>správou a </a:t>
            </a:r>
            <a:r>
              <a:rPr lang="cs-CZ" sz="3600" b="1" u="sng" dirty="0" err="1">
                <a:solidFill>
                  <a:srgbClr val="FF0000"/>
                </a:solidFill>
              </a:rPr>
              <a:t>financema</a:t>
            </a:r>
            <a:r>
              <a:rPr lang="cs-CZ" sz="3600" u="sng" dirty="0">
                <a:solidFill>
                  <a:schemeClr val="bg2"/>
                </a:solidFill>
              </a:rPr>
              <a:t>.</a:t>
            </a:r>
            <a:r>
              <a:rPr lang="cs-CZ" sz="3600" u="sng" dirty="0">
                <a:solidFill>
                  <a:srgbClr val="00FF00"/>
                </a:solidFill>
              </a:rPr>
              <a:t> 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800" i="1" dirty="0" smtClean="0">
                <a:solidFill>
                  <a:srgbClr val="FF3399"/>
                </a:solidFill>
              </a:rPr>
              <a:t>   </a:t>
            </a:r>
            <a:br>
              <a:rPr lang="cs-CZ" sz="4800" i="1" dirty="0" smtClean="0">
                <a:solidFill>
                  <a:srgbClr val="FF3399"/>
                </a:solidFill>
              </a:rPr>
            </a:br>
            <a:r>
              <a:rPr lang="cs-CZ" sz="4800" i="1" dirty="0" smtClean="0">
                <a:solidFill>
                  <a:srgbClr val="C00000"/>
                </a:solidFill>
              </a:rPr>
              <a:t>FP </a:t>
            </a:r>
            <a:r>
              <a:rPr lang="cs-CZ" sz="4800" i="1" dirty="0">
                <a:solidFill>
                  <a:srgbClr val="C00000"/>
                </a:solidFill>
              </a:rPr>
              <a:t>jako nejmladší právní odvětví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cs-CZ" sz="4000">
                <a:solidFill>
                  <a:srgbClr val="FF6600"/>
                </a:solidFill>
              </a:rPr>
              <a:t>Samostatnost a specifičnost předmětu právní regulace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cs-CZ" sz="4000">
                <a:solidFill>
                  <a:srgbClr val="FF6600"/>
                </a:solidFill>
              </a:rPr>
              <a:t>Metoda právní regulace 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cs-CZ" sz="4000">
                <a:solidFill>
                  <a:srgbClr val="FF6600"/>
                </a:solidFill>
              </a:rPr>
              <a:t>Systémová soudržnost právních norem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cs-CZ" sz="4000">
                <a:solidFill>
                  <a:srgbClr val="FF6600"/>
                </a:solidFill>
              </a:rPr>
              <a:t>Společenská akceptace  odvětví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5400" b="1" i="1">
                <a:solidFill>
                  <a:schemeClr val="tx1"/>
                </a:solidFill>
              </a:rPr>
              <a:t>Odvětvotvorná kriteria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cs-CZ" b="1" u="sng" dirty="0"/>
              <a:t>Písemná práce</a:t>
            </a:r>
            <a:r>
              <a:rPr lang="cs-CZ" dirty="0"/>
              <a:t> – téma zvolené dle výběru </a:t>
            </a:r>
            <a:r>
              <a:rPr lang="cs-CZ" dirty="0" smtClean="0"/>
              <a:t>studenta z oblasti „</a:t>
            </a:r>
            <a:r>
              <a:rPr lang="cs-CZ" b="1" dirty="0" smtClean="0"/>
              <a:t>Místních daní</a:t>
            </a:r>
            <a:r>
              <a:rPr lang="cs-CZ" dirty="0" smtClean="0"/>
              <a:t>“ </a:t>
            </a:r>
            <a:r>
              <a:rPr lang="cs-CZ" dirty="0"/>
              <a:t>rozsah cca 4 strany…</a:t>
            </a:r>
          </a:p>
          <a:p>
            <a:pPr marL="609600" indent="-609600">
              <a:buFontTx/>
              <a:buChar char="-"/>
            </a:pPr>
            <a:r>
              <a:rPr lang="cs-CZ" dirty="0"/>
              <a:t>Struktura práce</a:t>
            </a:r>
          </a:p>
          <a:p>
            <a:pPr marL="609600" indent="-609600">
              <a:buFontTx/>
              <a:buChar char="-"/>
            </a:pPr>
            <a:r>
              <a:rPr lang="cs-CZ" dirty="0"/>
              <a:t>Odkazy-citace, na použitou literaturu</a:t>
            </a:r>
          </a:p>
          <a:p>
            <a:pPr marL="609600" indent="-609600">
              <a:buFontTx/>
              <a:buChar char="-"/>
            </a:pPr>
            <a:r>
              <a:rPr lang="cs-CZ" dirty="0"/>
              <a:t>Literatura</a:t>
            </a:r>
          </a:p>
          <a:p>
            <a:pPr marL="609600" indent="-609600">
              <a:buFontTx/>
              <a:buChar char="-"/>
            </a:pPr>
            <a:r>
              <a:rPr lang="cs-CZ" dirty="0"/>
              <a:t>Obhajoba práce </a:t>
            </a:r>
          </a:p>
          <a:p>
            <a:pPr marL="609600" indent="-609600">
              <a:buFontTx/>
              <a:buChar char="-"/>
            </a:pPr>
            <a:r>
              <a:rPr lang="cs-CZ" b="1" u="sng" dirty="0"/>
              <a:t>Písemný test</a:t>
            </a:r>
          </a:p>
          <a:p>
            <a:pPr marL="609600" indent="-609600">
              <a:buFontTx/>
              <a:buChar char="-"/>
            </a:pPr>
            <a:endParaRPr lang="cs-CZ" dirty="0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Podmínky ke složení ZK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endParaRPr lang="cs-CZ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cs-CZ" sz="3600" dirty="0" smtClean="0">
                <a:solidFill>
                  <a:srgbClr val="FF0000"/>
                </a:solidFill>
              </a:rPr>
              <a:t>Ústavní </a:t>
            </a:r>
            <a:r>
              <a:rPr lang="cs-CZ" sz="3600" dirty="0">
                <a:solidFill>
                  <a:srgbClr val="FF0000"/>
                </a:solidFill>
              </a:rPr>
              <a:t>právo</a:t>
            </a:r>
          </a:p>
          <a:p>
            <a:pPr>
              <a:buFont typeface="Wingdings" pitchFamily="2" charset="2"/>
              <a:buChar char="v"/>
            </a:pPr>
            <a:r>
              <a:rPr lang="cs-CZ" sz="3600" dirty="0">
                <a:solidFill>
                  <a:srgbClr val="FF0000"/>
                </a:solidFill>
              </a:rPr>
              <a:t>Správní právo</a:t>
            </a:r>
          </a:p>
          <a:p>
            <a:pPr>
              <a:buFont typeface="Wingdings" pitchFamily="2" charset="2"/>
              <a:buChar char="v"/>
            </a:pPr>
            <a:r>
              <a:rPr lang="cs-CZ" sz="3600" dirty="0">
                <a:solidFill>
                  <a:srgbClr val="FF0000"/>
                </a:solidFill>
              </a:rPr>
              <a:t>Trestní právo</a:t>
            </a:r>
          </a:p>
          <a:p>
            <a:pPr>
              <a:buFont typeface="Wingdings" pitchFamily="2" charset="2"/>
              <a:buChar char="v"/>
            </a:pPr>
            <a:r>
              <a:rPr lang="cs-CZ" sz="3600" dirty="0">
                <a:solidFill>
                  <a:srgbClr val="FF0000"/>
                </a:solidFill>
              </a:rPr>
              <a:t>Právo ŽP</a:t>
            </a:r>
          </a:p>
          <a:p>
            <a:pPr>
              <a:buFont typeface="Wingdings" pitchFamily="2" charset="2"/>
              <a:buChar char="v"/>
            </a:pPr>
            <a:r>
              <a:rPr lang="cs-CZ" sz="3600" dirty="0">
                <a:solidFill>
                  <a:srgbClr val="FF0000"/>
                </a:solidFill>
              </a:rPr>
              <a:t>Obchodní právo</a:t>
            </a:r>
          </a:p>
          <a:p>
            <a:pPr>
              <a:buFont typeface="Wingdings" pitchFamily="2" charset="2"/>
              <a:buChar char="v"/>
            </a:pPr>
            <a:r>
              <a:rPr lang="cs-CZ" sz="3600" dirty="0">
                <a:solidFill>
                  <a:srgbClr val="FF0000"/>
                </a:solidFill>
              </a:rPr>
              <a:t>Občanské právo</a:t>
            </a:r>
            <a:endParaRPr lang="cs-CZ" sz="28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cs-CZ" sz="3600" dirty="0">
                <a:solidFill>
                  <a:srgbClr val="FF0000"/>
                </a:solidFill>
              </a:rPr>
              <a:t>Pracovní právo</a:t>
            </a:r>
          </a:p>
        </p:txBody>
      </p:sp>
      <p:sp>
        <p:nvSpPr>
          <p:cNvPr id="36869" name="WordArt 5"/>
          <p:cNvSpPr>
            <a:spLocks noChangeArrowheads="1" noChangeShapeType="1" noTextEdit="1"/>
          </p:cNvSpPr>
          <p:nvPr/>
        </p:nvSpPr>
        <p:spPr bwMode="auto">
          <a:xfrm>
            <a:off x="467545" y="214313"/>
            <a:ext cx="7272807" cy="146208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cs-CZ" sz="3600" kern="10">
                <a:ln w="9525" cmpd="sng">
                  <a:solidFill>
                    <a:srgbClr val="CC99FF"/>
                  </a:solidFill>
                  <a:prstDash val="solid"/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Vazby k jiným právním odvětvím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/>
          </a:p>
          <a:p>
            <a:pPr>
              <a:buFont typeface="Wingdings" pitchFamily="2" charset="2"/>
              <a:buNone/>
            </a:pPr>
            <a:endParaRPr lang="cs-CZ"/>
          </a:p>
          <a:p>
            <a:pPr>
              <a:buFont typeface="Wingdings" pitchFamily="2" charset="2"/>
              <a:buNone/>
            </a:pPr>
            <a:endParaRPr lang="cs-CZ"/>
          </a:p>
          <a:p>
            <a:pPr>
              <a:buFont typeface="Wingdings" pitchFamily="2" charset="2"/>
              <a:buNone/>
            </a:pPr>
            <a:endParaRPr lang="cs-CZ">
              <a:solidFill>
                <a:srgbClr val="6600FF"/>
              </a:solidFill>
            </a:endParaRPr>
          </a:p>
        </p:txBody>
      </p:sp>
      <p:sp>
        <p:nvSpPr>
          <p:cNvPr id="39941" name="WordArt 5"/>
          <p:cNvSpPr>
            <a:spLocks noChangeArrowheads="1" noChangeShapeType="1" noTextEdit="1"/>
          </p:cNvSpPr>
          <p:nvPr/>
        </p:nvSpPr>
        <p:spPr bwMode="auto">
          <a:xfrm>
            <a:off x="2124075" y="260350"/>
            <a:ext cx="3581400" cy="2001838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66"/>
              </a:avLst>
            </a:prstTxWarp>
          </a:bodyPr>
          <a:lstStyle/>
          <a:p>
            <a:pPr algn="ctr"/>
            <a:r>
              <a:rPr lang="cs-CZ" sz="3600" b="1" kern="10">
                <a:ln w="12700" cmpd="sng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PRAMENY  FP</a:t>
            </a:r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 flipV="1">
            <a:off x="1187450" y="3357563"/>
            <a:ext cx="64770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1187450" y="4149725"/>
            <a:ext cx="576263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1908175" y="2924175"/>
            <a:ext cx="4535488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2400" b="1" i="1" u="sng">
                <a:solidFill>
                  <a:srgbClr val="6600FF"/>
                </a:solidFill>
              </a:rPr>
              <a:t>Materiální</a:t>
            </a:r>
            <a:r>
              <a:rPr lang="cs-CZ" sz="2400">
                <a:solidFill>
                  <a:srgbClr val="6600FF"/>
                </a:solidFill>
              </a:rPr>
              <a:t>-</a:t>
            </a:r>
            <a:r>
              <a:rPr lang="cs-CZ" sz="2400">
                <a:solidFill>
                  <a:srgbClr val="660033"/>
                </a:solidFill>
              </a:rPr>
              <a:t>jsou příčinou vzniku</a:t>
            </a:r>
          </a:p>
          <a:p>
            <a:pPr algn="ctr"/>
            <a:r>
              <a:rPr lang="cs-CZ" sz="2400">
                <a:solidFill>
                  <a:srgbClr val="660033"/>
                </a:solidFill>
              </a:rPr>
              <a:t>                   formálních pramenů, </a:t>
            </a:r>
          </a:p>
          <a:p>
            <a:pPr algn="ctr"/>
            <a:r>
              <a:rPr lang="cs-CZ" sz="2400">
                <a:solidFill>
                  <a:srgbClr val="660033"/>
                </a:solidFill>
              </a:rPr>
              <a:t>potřeba regulace lidského chování</a:t>
            </a:r>
          </a:p>
        </p:txBody>
      </p:sp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1908175" y="4221163"/>
            <a:ext cx="4535488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2400" b="1" i="1" u="sng">
                <a:solidFill>
                  <a:srgbClr val="6600FF"/>
                </a:solidFill>
              </a:rPr>
              <a:t>Formální</a:t>
            </a:r>
            <a:r>
              <a:rPr lang="cs-CZ" sz="2400">
                <a:solidFill>
                  <a:srgbClr val="660033"/>
                </a:solidFill>
              </a:rPr>
              <a:t>- PN, které regulují finančně </a:t>
            </a:r>
          </a:p>
          <a:p>
            <a:pPr algn="ctr"/>
            <a:r>
              <a:rPr lang="cs-CZ" sz="2400">
                <a:solidFill>
                  <a:srgbClr val="660033"/>
                </a:solidFill>
              </a:rPr>
              <a:t>právní vztahy- označujeme</a:t>
            </a:r>
          </a:p>
          <a:p>
            <a:pPr algn="ctr"/>
            <a:r>
              <a:rPr lang="cs-CZ" sz="2400">
                <a:solidFill>
                  <a:srgbClr val="FF0000"/>
                </a:solidFill>
              </a:rPr>
              <a:t>OBECNĚ ZÁVAZNÉ NORMATIVNÍ AKTY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rgbClr val="6600FF"/>
                </a:solidFill>
              </a:rPr>
              <a:t>PRIMÁRNÍ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/>
              <a:t> Ústavní pořádek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/>
              <a:t>Zákony Parlamentu ČR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/>
              <a:t>Zákonná opatření senátu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/>
              <a:t>Obecně závazné vyhlášky ÚSC v samostatné působnosti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>
                <a:solidFill>
                  <a:srgbClr val="FF0000"/>
                </a:solidFill>
              </a:rPr>
              <a:t>OBECNĚ ZÁVAZNÉ NORMATIVNÍ AKTY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cs-CZ" sz="4000" b="1" dirty="0">
                <a:solidFill>
                  <a:srgbClr val="6600FF"/>
                </a:solidFill>
              </a:rPr>
              <a:t>SEKUNDÁRNÍ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>
                <a:solidFill>
                  <a:srgbClr val="FF6600"/>
                </a:solidFill>
              </a:rPr>
              <a:t>Nařízení vlády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>
                <a:solidFill>
                  <a:srgbClr val="FF6600"/>
                </a:solidFill>
              </a:rPr>
              <a:t>Vyhlášky a opatření ČNB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>
                <a:solidFill>
                  <a:srgbClr val="FF6600"/>
                </a:solidFill>
              </a:rPr>
              <a:t>Vyhlášky a opatření ministerstev a dalších ústředních orgánů </a:t>
            </a:r>
            <a:r>
              <a:rPr lang="cs-CZ" sz="4000" dirty="0" err="1">
                <a:solidFill>
                  <a:srgbClr val="FF6600"/>
                </a:solidFill>
              </a:rPr>
              <a:t>st.správy</a:t>
            </a:r>
            <a:endParaRPr lang="cs-CZ" sz="4000" dirty="0">
              <a:solidFill>
                <a:srgbClr val="FF66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4000" dirty="0">
                <a:solidFill>
                  <a:srgbClr val="FF6600"/>
                </a:solidFill>
              </a:rPr>
              <a:t>Nařízení ÚSC</a:t>
            </a:r>
          </a:p>
          <a:p>
            <a:endParaRPr lang="cs-CZ" dirty="0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sz="3600" dirty="0" smtClean="0"/>
          </a:p>
          <a:p>
            <a:pPr>
              <a:buFont typeface="Wingdings" pitchFamily="2" charset="2"/>
              <a:buChar char="Ø"/>
            </a:pPr>
            <a:r>
              <a:rPr lang="cs-CZ" sz="3600" dirty="0" smtClean="0"/>
              <a:t>Obecná </a:t>
            </a:r>
            <a:r>
              <a:rPr lang="cs-CZ" sz="3600" dirty="0"/>
              <a:t>část</a:t>
            </a:r>
          </a:p>
          <a:p>
            <a:pPr>
              <a:buFont typeface="Wingdings" pitchFamily="2" charset="2"/>
              <a:buChar char="Ø"/>
            </a:pPr>
            <a:r>
              <a:rPr lang="cs-CZ" sz="3600" dirty="0"/>
              <a:t>Zvláštní část – hmotné právo</a:t>
            </a:r>
          </a:p>
          <a:p>
            <a:pPr>
              <a:buFont typeface="Wingdings" pitchFamily="2" charset="2"/>
              <a:buChar char="Ø"/>
            </a:pPr>
            <a:r>
              <a:rPr lang="cs-CZ" sz="3600" dirty="0"/>
              <a:t>Procesní část</a:t>
            </a:r>
          </a:p>
          <a:p>
            <a:pPr>
              <a:buFont typeface="Wingdings" pitchFamily="2" charset="2"/>
              <a:buChar char="Ø"/>
            </a:pPr>
            <a:r>
              <a:rPr lang="cs-CZ" sz="3600" dirty="0"/>
              <a:t>Administrativní část</a:t>
            </a:r>
          </a:p>
          <a:p>
            <a:pPr>
              <a:buFont typeface="Wingdings" pitchFamily="2" charset="2"/>
              <a:buChar char="Ø"/>
            </a:pPr>
            <a:r>
              <a:rPr lang="cs-CZ" sz="3600" dirty="0"/>
              <a:t>Trestní část</a:t>
            </a:r>
          </a:p>
          <a:p>
            <a:pPr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43013" name="WordArt 5"/>
          <p:cNvSpPr>
            <a:spLocks noChangeArrowheads="1" noChangeShapeType="1" noTextEdit="1"/>
          </p:cNvSpPr>
          <p:nvPr/>
        </p:nvSpPr>
        <p:spPr bwMode="auto">
          <a:xfrm>
            <a:off x="1150939" y="214313"/>
            <a:ext cx="7309494" cy="14620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cs-CZ" sz="3600" kern="10" dirty="0">
                <a:ln/>
                <a:gradFill rotWithShape="0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/>
              </a:rPr>
              <a:t>SYSTÉM FP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WordArt 5"/>
          <p:cNvSpPr>
            <a:spLocks noChangeArrowheads="1" noChangeShapeType="1" noTextEdit="1"/>
          </p:cNvSpPr>
          <p:nvPr/>
        </p:nvSpPr>
        <p:spPr bwMode="auto">
          <a:xfrm>
            <a:off x="1150938" y="214313"/>
            <a:ext cx="7793037" cy="1462087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cs-CZ" sz="3600" kern="10" spc="-360">
                <a:ln w="12700" cmpd="sng">
                  <a:solidFill>
                    <a:srgbClr val="000099"/>
                  </a:solidFill>
                  <a:prstDash val="solid"/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ZVLÁŠTNÍ  ČÁST</a:t>
            </a:r>
          </a:p>
        </p:txBody>
      </p:sp>
      <p:sp>
        <p:nvSpPr>
          <p:cNvPr id="44067" name="Rectangle 35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2017713"/>
            <a:ext cx="3808412" cy="4114800"/>
          </a:xfrm>
        </p:spPr>
        <p:txBody>
          <a:bodyPr>
            <a:noAutofit/>
          </a:bodyPr>
          <a:lstStyle/>
          <a:p>
            <a:r>
              <a:rPr lang="cs-CZ" sz="3200" b="1" dirty="0"/>
              <a:t>Fiskální část-</a:t>
            </a:r>
          </a:p>
          <a:p>
            <a:pPr>
              <a:buFont typeface="Wingdings" pitchFamily="2" charset="2"/>
              <a:buNone/>
            </a:pPr>
            <a:r>
              <a:rPr lang="cs-CZ" sz="3200" b="1" dirty="0"/>
              <a:t>            </a:t>
            </a:r>
            <a:r>
              <a:rPr lang="cs-CZ" sz="3200" b="1" dirty="0" smtClean="0"/>
              <a:t>tok </a:t>
            </a:r>
            <a:r>
              <a:rPr lang="cs-CZ" sz="3200" b="1" dirty="0"/>
              <a:t>peněz</a:t>
            </a:r>
          </a:p>
          <a:p>
            <a:pPr>
              <a:buFont typeface="Wingdings" pitchFamily="2" charset="2"/>
              <a:buNone/>
            </a:pPr>
            <a:endParaRPr lang="cs-CZ" sz="3200" b="1" dirty="0"/>
          </a:p>
          <a:p>
            <a:r>
              <a:rPr lang="cs-CZ" sz="3200" b="1" dirty="0"/>
              <a:t>Nefiskální část-podstata, význam a charakter peněz</a:t>
            </a:r>
          </a:p>
        </p:txBody>
      </p:sp>
      <p:pic>
        <p:nvPicPr>
          <p:cNvPr id="44066" name="Picture 34" descr="Modré vrcholky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830888" y="3160713"/>
            <a:ext cx="2438400" cy="1828800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WordArt 5"/>
          <p:cNvSpPr>
            <a:spLocks noChangeArrowheads="1" noChangeShapeType="1" noTextEdit="1"/>
          </p:cNvSpPr>
          <p:nvPr/>
        </p:nvSpPr>
        <p:spPr bwMode="auto">
          <a:xfrm>
            <a:off x="1150938" y="214313"/>
            <a:ext cx="7793037" cy="1462087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cs-CZ" sz="3600" kern="10">
                <a:ln/>
                <a:solidFill>
                  <a:srgbClr val="0000FF"/>
                </a:solidFill>
                <a:latin typeface="Times New Roman"/>
                <a:cs typeface="Times New Roman"/>
              </a:rPr>
              <a:t>FISKÁLNÍ  ČÁST FP</a:t>
            </a:r>
          </a:p>
        </p:txBody>
      </p:sp>
      <p:graphicFrame>
        <p:nvGraphicFramePr>
          <p:cNvPr id="49164" name="Diagram 12"/>
          <p:cNvGraphicFramePr>
            <a:graphicFrameLocks/>
          </p:cNvGraphicFramePr>
          <p:nvPr>
            <p:ph type="dgm" idx="1"/>
          </p:nvPr>
        </p:nvGraphicFramePr>
        <p:xfrm>
          <a:off x="3032125" y="2046288"/>
          <a:ext cx="3963988" cy="4011612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5400" dirty="0"/>
              <a:t>Rozpočtové právo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5400" dirty="0"/>
              <a:t>Berní právo 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5400" dirty="0"/>
              <a:t>Celní právo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>
                <a:latin typeface="Rockwell Extra Bold" pitchFamily="18" charset="0"/>
              </a:rPr>
              <a:t> </a:t>
            </a:r>
            <a:r>
              <a:rPr lang="cs-CZ" dirty="0" smtClean="0">
                <a:latin typeface="Rockwell Extra Bold" pitchFamily="18" charset="0"/>
              </a:rPr>
              <a:t> </a:t>
            </a:r>
            <a:r>
              <a:rPr lang="cs-CZ" sz="4900" dirty="0">
                <a:latin typeface="Rockwell Extra Bold" pitchFamily="18" charset="0"/>
              </a:rPr>
              <a:t>Zvláštní část FP</a:t>
            </a:r>
            <a:br>
              <a:rPr lang="cs-CZ" sz="4900" dirty="0">
                <a:latin typeface="Rockwell Extra Bold" pitchFamily="18" charset="0"/>
              </a:rPr>
            </a:br>
            <a:r>
              <a:rPr lang="cs-CZ" sz="4900" dirty="0" smtClean="0">
                <a:latin typeface="Rockwell Extra Bold" pitchFamily="18" charset="0"/>
              </a:rPr>
              <a:t>FISKÁLNÍ</a:t>
            </a:r>
            <a:endParaRPr lang="cs-CZ" sz="4900" dirty="0">
              <a:latin typeface="Rockwell Extra Bold" pitchFamily="18" charset="0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4800" dirty="0"/>
              <a:t>Měnové právo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4800" dirty="0"/>
              <a:t>Devizové právo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4800" dirty="0"/>
              <a:t>Veřejné bankovní právo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4800" dirty="0"/>
              <a:t>Veřejné pojišťovnické právo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4800" dirty="0"/>
              <a:t>Puncovní právo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endParaRPr lang="cs-CZ" sz="4000" dirty="0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Rockwell Extra Bold" pitchFamily="18" charset="0"/>
              </a:rPr>
              <a:t>       </a:t>
            </a:r>
            <a:r>
              <a:rPr lang="cs-CZ" dirty="0" smtClean="0">
                <a:latin typeface="Rockwell Extra Bold" pitchFamily="18" charset="0"/>
              </a:rPr>
              <a:t>       </a:t>
            </a:r>
            <a:r>
              <a:rPr lang="cs-CZ" sz="4400" dirty="0" smtClean="0">
                <a:latin typeface="Rockwell Extra Bold" pitchFamily="18" charset="0"/>
              </a:rPr>
              <a:t>Zvláštní </a:t>
            </a:r>
            <a:r>
              <a:rPr lang="cs-CZ" sz="4400" dirty="0">
                <a:latin typeface="Rockwell Extra Bold" pitchFamily="18" charset="0"/>
              </a:rPr>
              <a:t>část FP</a:t>
            </a:r>
            <a:br>
              <a:rPr lang="cs-CZ" sz="4400" dirty="0">
                <a:latin typeface="Rockwell Extra Bold" pitchFamily="18" charset="0"/>
              </a:rPr>
            </a:br>
            <a:r>
              <a:rPr lang="cs-CZ" sz="4400" dirty="0">
                <a:latin typeface="Rockwell Extra Bold" pitchFamily="18" charset="0"/>
              </a:rPr>
              <a:t>           </a:t>
            </a:r>
            <a:r>
              <a:rPr lang="cs-CZ" sz="4400" dirty="0" smtClean="0">
                <a:latin typeface="Rockwell Extra Bold" pitchFamily="18" charset="0"/>
              </a:rPr>
              <a:t>     NEFISKÁLNÍ</a:t>
            </a:r>
            <a:endParaRPr lang="cs-CZ" dirty="0">
              <a:latin typeface="Rockwell Extra Bold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116013" y="2060575"/>
            <a:ext cx="7543800" cy="4114800"/>
          </a:xfrm>
        </p:spPr>
        <p:txBody>
          <a:bodyPr>
            <a:normAutofit/>
          </a:bodyPr>
          <a:lstStyle/>
          <a:p>
            <a:r>
              <a:rPr lang="cs-CZ" sz="2800" b="1" u="sng" dirty="0">
                <a:solidFill>
                  <a:schemeClr val="tx2"/>
                </a:solidFill>
              </a:rPr>
              <a:t>Veřejné</a:t>
            </a:r>
          </a:p>
          <a:p>
            <a:r>
              <a:rPr lang="cs-CZ" sz="2800" b="1" u="sng" dirty="0">
                <a:solidFill>
                  <a:schemeClr val="tx2"/>
                </a:solidFill>
              </a:rPr>
              <a:t>Nejmladší </a:t>
            </a:r>
          </a:p>
          <a:p>
            <a:pPr>
              <a:buFont typeface="Wingdings" pitchFamily="2" charset="2"/>
              <a:buNone/>
            </a:pPr>
            <a:r>
              <a:rPr lang="cs-CZ" sz="2800" b="1" dirty="0">
                <a:solidFill>
                  <a:schemeClr val="tx2"/>
                </a:solidFill>
              </a:rPr>
              <a:t>               -20.léta 20 století, </a:t>
            </a:r>
            <a:r>
              <a:rPr lang="cs-CZ" sz="2800" b="1" dirty="0" err="1">
                <a:solidFill>
                  <a:schemeClr val="tx2"/>
                </a:solidFill>
              </a:rPr>
              <a:t>subodvětví</a:t>
            </a:r>
            <a:r>
              <a:rPr lang="cs-CZ" sz="2800" b="1" dirty="0">
                <a:solidFill>
                  <a:schemeClr val="tx2"/>
                </a:solidFill>
              </a:rPr>
              <a:t>  upravující veřejné finance</a:t>
            </a:r>
          </a:p>
          <a:p>
            <a:pPr>
              <a:buFont typeface="Wingdings" pitchFamily="2" charset="2"/>
              <a:buNone/>
            </a:pPr>
            <a:endParaRPr lang="cs-CZ" sz="2800" b="1" dirty="0">
              <a:solidFill>
                <a:schemeClr val="tx2"/>
              </a:solidFill>
            </a:endParaRPr>
          </a:p>
          <a:p>
            <a:r>
              <a:rPr lang="cs-CZ" sz="2800" b="1" u="sng" dirty="0">
                <a:solidFill>
                  <a:schemeClr val="tx2"/>
                </a:solidFill>
              </a:rPr>
              <a:t>Samostatné </a:t>
            </a:r>
            <a:r>
              <a:rPr lang="cs-CZ" sz="2800" b="1" dirty="0">
                <a:solidFill>
                  <a:schemeClr val="tx2"/>
                </a:solidFill>
              </a:rPr>
              <a:t>odvětví práva ČR</a:t>
            </a:r>
          </a:p>
          <a:p>
            <a:pPr>
              <a:buFont typeface="Wingdings" pitchFamily="2" charset="2"/>
              <a:buNone/>
            </a:pPr>
            <a:r>
              <a:rPr lang="cs-CZ" sz="2800" b="1" dirty="0">
                <a:solidFill>
                  <a:schemeClr val="tx2"/>
                </a:solidFill>
              </a:rPr>
              <a:t>                -má svůj předmět regulace a </a:t>
            </a:r>
          </a:p>
          <a:p>
            <a:pPr>
              <a:buFont typeface="Wingdings" pitchFamily="2" charset="2"/>
              <a:buNone/>
            </a:pPr>
            <a:r>
              <a:rPr lang="cs-CZ" sz="2800" b="1" dirty="0">
                <a:solidFill>
                  <a:schemeClr val="tx2"/>
                </a:solidFill>
              </a:rPr>
              <a:t>           </a:t>
            </a:r>
            <a:r>
              <a:rPr lang="cs-CZ" sz="2800" b="1" dirty="0" smtClean="0">
                <a:solidFill>
                  <a:schemeClr val="tx2"/>
                </a:solidFill>
              </a:rPr>
              <a:t>míru </a:t>
            </a:r>
            <a:r>
              <a:rPr lang="cs-CZ" sz="2800" b="1" dirty="0">
                <a:solidFill>
                  <a:schemeClr val="tx2"/>
                </a:solidFill>
              </a:rPr>
              <a:t>soudržnosti PN jako např. SP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</a:p>
          <a:p>
            <a:pPr>
              <a:buFont typeface="Wingdings" pitchFamily="2" charset="2"/>
              <a:buNone/>
            </a:pPr>
            <a:endParaRPr lang="cs-CZ" sz="2800" b="1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None/>
            </a:pPr>
            <a:endParaRPr lang="cs-CZ" sz="2800" b="1" u="sng" dirty="0">
              <a:solidFill>
                <a:srgbClr val="FF0000"/>
              </a:solidFill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7050" y="388938"/>
            <a:ext cx="6078538" cy="1212850"/>
          </a:xfrm>
        </p:spPr>
        <p:txBody>
          <a:bodyPr/>
          <a:lstStyle/>
          <a:p>
            <a:endParaRPr lang="cs-CZ"/>
          </a:p>
        </p:txBody>
      </p:sp>
      <p:sp>
        <p:nvSpPr>
          <p:cNvPr id="29700" name="WordArt 4"/>
          <p:cNvSpPr>
            <a:spLocks noChangeArrowheads="1" noChangeShapeType="1" noTextEdit="1"/>
          </p:cNvSpPr>
          <p:nvPr/>
        </p:nvSpPr>
        <p:spPr bwMode="auto">
          <a:xfrm>
            <a:off x="2862263" y="476250"/>
            <a:ext cx="3419475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Charakteristika FP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None/>
            </a:pPr>
            <a:r>
              <a:rPr lang="cs-CZ" sz="3200" b="1" u="sng" dirty="0">
                <a:solidFill>
                  <a:schemeClr val="hlink"/>
                </a:solidFill>
              </a:rPr>
              <a:t>Vznik FP</a:t>
            </a:r>
            <a:r>
              <a:rPr lang="cs-CZ" sz="3200" dirty="0">
                <a:solidFill>
                  <a:schemeClr val="hlink"/>
                </a:solidFill>
              </a:rPr>
              <a:t> =</a:t>
            </a:r>
            <a:r>
              <a:rPr lang="cs-CZ" sz="3200" b="1" dirty="0">
                <a:solidFill>
                  <a:schemeClr val="hlink"/>
                </a:solidFill>
              </a:rPr>
              <a:t>se vnikem materiálních vztahů, směnou, komoditními penězi (kovy, dobytek, olej,…) a po té se vnikem  prvních peněžních vztahů. </a:t>
            </a:r>
          </a:p>
          <a:p>
            <a:r>
              <a:rPr lang="cs-CZ" sz="3200" b="1" dirty="0">
                <a:solidFill>
                  <a:srgbClr val="6600FF"/>
                </a:solidFill>
              </a:rPr>
              <a:t>V některých zemích je FP samostatné právní odvětví, někde je součástí např. SP a nebo někde není akceptováno FP vůbec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5400" b="1">
                <a:solidFill>
                  <a:schemeClr val="tx1"/>
                </a:solidFill>
              </a:rPr>
              <a:t>VZNIK  FP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6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/>
              <a:t>= </a:t>
            </a:r>
            <a:r>
              <a:rPr lang="cs-CZ" sz="3200" u="sng" dirty="0"/>
              <a:t>regulace veřejných financí – regulace </a:t>
            </a:r>
            <a:r>
              <a:rPr lang="cs-CZ" sz="3200" u="sng" dirty="0" smtClean="0"/>
              <a:t>specifických společenských </a:t>
            </a:r>
            <a:r>
              <a:rPr lang="cs-CZ" sz="3200" u="sng" dirty="0"/>
              <a:t>vztahů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dirty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3200" b="1" i="1" u="sng" dirty="0"/>
              <a:t>VEŘEJNÉ FINANCE</a:t>
            </a:r>
            <a:r>
              <a:rPr lang="cs-CZ" b="1" i="1" u="sng" dirty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3200" dirty="0"/>
              <a:t>1.) užší pojetí-peněžní vztahy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3200" dirty="0"/>
              <a:t>2.) širší pojetí-peněžní vztahy a další vztahy související s tvorbou, rozdělováním a přerozdělováním </a:t>
            </a:r>
            <a:r>
              <a:rPr lang="cs-CZ" sz="3200" dirty="0" smtClean="0"/>
              <a:t>VPF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3200" dirty="0" smtClean="0"/>
              <a:t> </a:t>
            </a:r>
            <a:r>
              <a:rPr lang="cs-CZ" sz="3200" dirty="0" smtClean="0"/>
              <a:t>  </a:t>
            </a:r>
            <a:endParaRPr lang="cs-CZ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solidFill>
                <a:srgbClr val="6600FF"/>
              </a:solidFill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6600">
                <a:solidFill>
                  <a:srgbClr val="FF0000"/>
                </a:solidFill>
              </a:rPr>
              <a:t>ÚKOL FP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3200" dirty="0"/>
              <a:t>a) </a:t>
            </a:r>
            <a:r>
              <a:rPr lang="cs-CZ" sz="3200" b="1" i="1" u="sng" dirty="0"/>
              <a:t>Veřejné peníze</a:t>
            </a:r>
            <a:r>
              <a:rPr lang="cs-CZ" sz="3200" dirty="0"/>
              <a:t> -</a:t>
            </a:r>
            <a:r>
              <a:rPr lang="cs-CZ" sz="3200" dirty="0">
                <a:solidFill>
                  <a:srgbClr val="FF0066"/>
                </a:solidFill>
              </a:rPr>
              <a:t>peněžní prostředky, na </a:t>
            </a:r>
            <a:r>
              <a:rPr lang="cs-CZ" sz="3200" dirty="0" smtClean="0">
                <a:solidFill>
                  <a:srgbClr val="FF0066"/>
                </a:solidFill>
              </a:rPr>
              <a:t> které </a:t>
            </a:r>
            <a:r>
              <a:rPr lang="cs-CZ" sz="3200" dirty="0">
                <a:solidFill>
                  <a:srgbClr val="FF0066"/>
                </a:solidFill>
              </a:rPr>
              <a:t>má veřejný sektor nárok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3200" dirty="0"/>
              <a:t>b) </a:t>
            </a:r>
            <a:r>
              <a:rPr lang="cs-CZ" sz="3200" b="1" i="1" u="sng" dirty="0"/>
              <a:t>Veřejný majetek</a:t>
            </a:r>
            <a:r>
              <a:rPr lang="cs-CZ" sz="3200" dirty="0"/>
              <a:t> -</a:t>
            </a:r>
            <a:r>
              <a:rPr lang="cs-CZ" sz="3200" dirty="0">
                <a:solidFill>
                  <a:srgbClr val="FF0066"/>
                </a:solidFill>
              </a:rPr>
              <a:t>majetek ve vlastnictví subjektů veřejného sektoru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32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3200" dirty="0" smtClean="0"/>
              <a:t>   V </a:t>
            </a:r>
            <a:r>
              <a:rPr lang="cs-CZ" sz="3200" dirty="0"/>
              <a:t>rámci tvorby, užití, spotřeby materiálního základu se vytvářejí společenské vztahy-veř. finance, jejímž objektem jsou </a:t>
            </a:r>
            <a:endParaRPr lang="cs-CZ" sz="3200" dirty="0" smtClean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cs-CZ" sz="3200" b="1" i="1" u="sng" dirty="0" smtClean="0"/>
              <a:t>veřejné </a:t>
            </a:r>
            <a:r>
              <a:rPr lang="cs-CZ" sz="3200" b="1" i="1" u="sng" dirty="0"/>
              <a:t>peníze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5400">
                <a:solidFill>
                  <a:srgbClr val="660033"/>
                </a:solidFill>
              </a:rPr>
              <a:t>Materiální základ</a:t>
            </a:r>
            <a:r>
              <a:rPr lang="cs-CZ"/>
              <a:t> 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6000" dirty="0" smtClean="0">
              <a:solidFill>
                <a:srgbClr val="FF0000"/>
              </a:solidFill>
            </a:endParaRPr>
          </a:p>
          <a:p>
            <a:r>
              <a:rPr lang="cs-CZ" sz="5400" dirty="0" smtClean="0">
                <a:solidFill>
                  <a:srgbClr val="FF0000"/>
                </a:solidFill>
              </a:rPr>
              <a:t>Obecné</a:t>
            </a:r>
            <a:r>
              <a:rPr lang="cs-CZ" sz="5400" dirty="0" smtClean="0"/>
              <a:t> </a:t>
            </a:r>
            <a:r>
              <a:rPr lang="cs-CZ" sz="5400" dirty="0"/>
              <a:t>zásady pro tvorbu práva</a:t>
            </a:r>
          </a:p>
          <a:p>
            <a:r>
              <a:rPr lang="cs-CZ" sz="5400" dirty="0">
                <a:solidFill>
                  <a:srgbClr val="FF0000"/>
                </a:solidFill>
              </a:rPr>
              <a:t>Speciální</a:t>
            </a:r>
            <a:r>
              <a:rPr lang="cs-CZ" sz="5400" dirty="0"/>
              <a:t> principy</a:t>
            </a:r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800" b="1" i="1" dirty="0" smtClean="0"/>
              <a:t/>
            </a:r>
            <a:br>
              <a:rPr lang="cs-CZ" sz="4800" b="1" i="1" dirty="0" smtClean="0"/>
            </a:br>
            <a:r>
              <a:rPr lang="cs-CZ" sz="4800" b="1" i="1" dirty="0" smtClean="0"/>
              <a:t>Zásady </a:t>
            </a:r>
            <a:r>
              <a:rPr lang="cs-CZ" sz="4800" b="1" i="1" dirty="0"/>
              <a:t>tvorby finančního práva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4400" dirty="0"/>
              <a:t>Zásada demokratismu </a:t>
            </a:r>
          </a:p>
          <a:p>
            <a:r>
              <a:rPr lang="cs-CZ" sz="4400" dirty="0"/>
              <a:t>Zásada legality</a:t>
            </a:r>
          </a:p>
          <a:p>
            <a:r>
              <a:rPr lang="cs-CZ" sz="4400" dirty="0"/>
              <a:t>Zásada legitimity</a:t>
            </a:r>
          </a:p>
          <a:p>
            <a:r>
              <a:rPr lang="cs-CZ" sz="4400" dirty="0"/>
              <a:t>Zásada priority </a:t>
            </a:r>
            <a:r>
              <a:rPr lang="cs-CZ" sz="4400" dirty="0" err="1"/>
              <a:t>komunitárního</a:t>
            </a:r>
            <a:r>
              <a:rPr lang="cs-CZ" sz="4400" dirty="0"/>
              <a:t> a mezinárodního práva</a:t>
            </a:r>
          </a:p>
          <a:p>
            <a:pPr>
              <a:buFont typeface="Wingdings" pitchFamily="2" charset="2"/>
              <a:buNone/>
            </a:pPr>
            <a:endParaRPr lang="cs-CZ" sz="4000" dirty="0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400" b="1" i="1" dirty="0">
                <a:solidFill>
                  <a:schemeClr val="accent2"/>
                </a:solidFill>
              </a:rPr>
              <a:t>Obecné principy finančního práva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3600" dirty="0"/>
              <a:t>Principy typu ekonomiky</a:t>
            </a:r>
          </a:p>
          <a:p>
            <a:r>
              <a:rPr lang="cs-CZ" sz="3600" dirty="0"/>
              <a:t>Předvídání krátkodobých a dlouhodobých následků FP regulace</a:t>
            </a:r>
          </a:p>
          <a:p>
            <a:r>
              <a:rPr lang="cs-CZ" sz="3600" dirty="0"/>
              <a:t>Zohlednění vazeb norem v rámci systému FP</a:t>
            </a:r>
          </a:p>
          <a:p>
            <a:r>
              <a:rPr lang="cs-CZ" sz="3600" dirty="0"/>
              <a:t>Omezení vlivů výkyvu v hodnotě peněz na stabilitu norem finančního práva</a:t>
            </a:r>
          </a:p>
          <a:p>
            <a:pPr>
              <a:buFont typeface="Wingdings" pitchFamily="2" charset="2"/>
              <a:buNone/>
            </a:pPr>
            <a:endParaRPr lang="cs-CZ" sz="3600" dirty="0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4800" dirty="0"/>
              <a:t>Speciální principy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63</TotalTime>
  <Words>677</Words>
  <Application>Microsoft Office PowerPoint</Application>
  <PresentationFormat>Předvádění na obrazovce (4:3)</PresentationFormat>
  <Paragraphs>171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Shluk</vt:lpstr>
      <vt:lpstr>   Veřejné finance a fiskální  právo  </vt:lpstr>
      <vt:lpstr>Podmínky ke složení ZK</vt:lpstr>
      <vt:lpstr>Snímek 3</vt:lpstr>
      <vt:lpstr>VZNIK  FP</vt:lpstr>
      <vt:lpstr>ÚKOL FP</vt:lpstr>
      <vt:lpstr>Materiální základ </vt:lpstr>
      <vt:lpstr> Zásady tvorby finančního práva</vt:lpstr>
      <vt:lpstr>Obecné principy finančního práva</vt:lpstr>
      <vt:lpstr>Speciální principy</vt:lpstr>
      <vt:lpstr>Speciální principy</vt:lpstr>
      <vt:lpstr>Další zásady</vt:lpstr>
      <vt:lpstr>Další zásady</vt:lpstr>
      <vt:lpstr>Snímek 13</vt:lpstr>
      <vt:lpstr>Náhled na  FP</vt:lpstr>
      <vt:lpstr>Snímek 15</vt:lpstr>
      <vt:lpstr>Snímek 16</vt:lpstr>
      <vt:lpstr>Snímek 17</vt:lpstr>
      <vt:lpstr>    FP jako nejmladší právní odvětví</vt:lpstr>
      <vt:lpstr>Odvětvotvorná kriteria</vt:lpstr>
      <vt:lpstr>Snímek 20</vt:lpstr>
      <vt:lpstr>Snímek 21</vt:lpstr>
      <vt:lpstr>OBECNĚ ZÁVAZNÉ NORMATIVNÍ AKTY</vt:lpstr>
      <vt:lpstr>Snímek 23</vt:lpstr>
      <vt:lpstr>Snímek 24</vt:lpstr>
      <vt:lpstr>Snímek 25</vt:lpstr>
      <vt:lpstr>Snímek 26</vt:lpstr>
      <vt:lpstr>  Zvláštní část FP FISKÁLNÍ</vt:lpstr>
      <vt:lpstr>              Zvláštní část FP                 NEFISKÁLNÍ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Veřejné finance a fiskální právo     </dc:title>
  <dc:creator>Valued Acer Customer</dc:creator>
  <cp:lastModifiedBy>Valued Acer Customer</cp:lastModifiedBy>
  <cp:revision>8</cp:revision>
  <dcterms:created xsi:type="dcterms:W3CDTF">2012-10-12T09:04:43Z</dcterms:created>
  <dcterms:modified xsi:type="dcterms:W3CDTF">2012-10-12T10:08:10Z</dcterms:modified>
</cp:coreProperties>
</file>