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3" r:id="rId3"/>
  </p:sldMasterIdLst>
  <p:notesMasterIdLst>
    <p:notesMasterId r:id="rId36"/>
  </p:notesMasterIdLst>
  <p:sldIdLst>
    <p:sldId id="256" r:id="rId4"/>
    <p:sldId id="257" r:id="rId5"/>
    <p:sldId id="258" r:id="rId6"/>
    <p:sldId id="259" r:id="rId7"/>
    <p:sldId id="267" r:id="rId8"/>
    <p:sldId id="263" r:id="rId9"/>
    <p:sldId id="269" r:id="rId10"/>
    <p:sldId id="264" r:id="rId11"/>
    <p:sldId id="279" r:id="rId12"/>
    <p:sldId id="281" r:id="rId13"/>
    <p:sldId id="280" r:id="rId14"/>
    <p:sldId id="274" r:id="rId15"/>
    <p:sldId id="275" r:id="rId16"/>
    <p:sldId id="270" r:id="rId17"/>
    <p:sldId id="271" r:id="rId18"/>
    <p:sldId id="282" r:id="rId19"/>
    <p:sldId id="272" r:id="rId20"/>
    <p:sldId id="273" r:id="rId21"/>
    <p:sldId id="283" r:id="rId22"/>
    <p:sldId id="286" r:id="rId23"/>
    <p:sldId id="285" r:id="rId24"/>
    <p:sldId id="265" r:id="rId25"/>
    <p:sldId id="276" r:id="rId26"/>
    <p:sldId id="284" r:id="rId27"/>
    <p:sldId id="266" r:id="rId28"/>
    <p:sldId id="277" r:id="rId29"/>
    <p:sldId id="287" r:id="rId30"/>
    <p:sldId id="288" r:id="rId31"/>
    <p:sldId id="268" r:id="rId32"/>
    <p:sldId id="260" r:id="rId33"/>
    <p:sldId id="262" r:id="rId34"/>
    <p:sldId id="261" r:id="rId35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84" autoAdjust="0"/>
    <p:restoredTop sz="94660"/>
  </p:normalViewPr>
  <p:slideViewPr>
    <p:cSldViewPr>
      <p:cViewPr varScale="1">
        <p:scale>
          <a:sx n="70" d="100"/>
          <a:sy n="70" d="100"/>
        </p:scale>
        <p:origin x="-11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0E57A-2F16-4BE1-9A8B-189B535CDA3B}" type="datetimeFigureOut">
              <a:rPr lang="cs-CZ" smtClean="0"/>
              <a:t>25.10.2012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0A7790-5EAF-4F0D-A577-594FE42A474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0A7790-5EAF-4F0D-A577-594FE42A474F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3FD54-1D04-43B2-9123-3E2CC75B7840}" type="datetimeFigureOut">
              <a:rPr lang="fr-FR"/>
              <a:pPr>
                <a:defRPr/>
              </a:pPr>
              <a:t>25/10/2012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BC4AB-33C4-4027-8074-EEAD32A8143A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07D68-39E0-47FE-9A9B-D01F2587471C}" type="datetimeFigureOut">
              <a:rPr lang="fr-FR"/>
              <a:pPr>
                <a:defRPr/>
              </a:pPr>
              <a:t>25/10/2012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7627C-5C1E-4ACC-9E3B-3FC1B8A45EB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7349B-AF98-489D-9B81-70515ADD1D8F}" type="datetimeFigureOut">
              <a:rPr lang="fr-FR"/>
              <a:pPr>
                <a:defRPr/>
              </a:pPr>
              <a:t>25/10/2012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F7391-90CC-4787-AAF8-7D4C3DD6743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E0B4F-74C0-4F5F-9CCA-F1A3F21CABBF}" type="datetimeFigureOut">
              <a:rPr lang="fr-FR"/>
              <a:pPr>
                <a:defRPr/>
              </a:pPr>
              <a:t>25/10/2012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2F0B1-8973-4ED6-809C-F530190C7E2D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8008E-87D3-452D-9856-97AD24C2A84C}" type="datetimeFigureOut">
              <a:rPr lang="fr-FR"/>
              <a:pPr>
                <a:defRPr/>
              </a:pPr>
              <a:t>25/10/2012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B1725-BC37-4B47-B432-25237DC491CA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A41E7-6C93-457E-80A1-938DD1272126}" type="datetimeFigureOut">
              <a:rPr lang="fr-FR"/>
              <a:pPr>
                <a:defRPr/>
              </a:pPr>
              <a:t>25/10/2012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E4BB8-B02E-464C-B226-0606E1CEC563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5E557-9B19-49F2-8395-5F2C9AFDC392}" type="datetimeFigureOut">
              <a:rPr lang="fr-FR"/>
              <a:pPr>
                <a:defRPr/>
              </a:pPr>
              <a:t>25/10/2012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07470-7F30-4C02-B49F-DE18906E273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CB35A-984B-465C-950E-8CCECE43F02E}" type="datetimeFigureOut">
              <a:rPr lang="fr-FR"/>
              <a:pPr>
                <a:defRPr/>
              </a:pPr>
              <a:t>25/10/2012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CF371-6314-4855-AA13-40AD4E364577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11514-C5FD-4908-879C-BF4A8229FF68}" type="datetimeFigureOut">
              <a:rPr lang="fr-FR"/>
              <a:pPr>
                <a:defRPr/>
              </a:pPr>
              <a:t>25/10/2012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62EF4-76B3-4E44-9E1A-63FD7FB0E548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6935C-1291-4A83-9446-4E6BA3182F50}" type="datetimeFigureOut">
              <a:rPr lang="fr-FR"/>
              <a:pPr>
                <a:defRPr/>
              </a:pPr>
              <a:t>25/10/2012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65CCC2-A752-4DC0-AC77-ADABFEF51DD9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DE9E9-361B-4C45-86A4-1E6455D6F980}" type="datetimeFigureOut">
              <a:rPr lang="fr-FR"/>
              <a:pPr>
                <a:defRPr/>
              </a:pPr>
              <a:t>25/10/2012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4C21F-6264-4282-AA57-C40EAE8E2C1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D63BF-CEA6-4EDB-89F8-2E3CFC674705}" type="datetimeFigureOut">
              <a:rPr lang="fr-FR"/>
              <a:pPr>
                <a:defRPr/>
              </a:pPr>
              <a:t>25/10/2012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78518-5B5C-4B55-AB53-EA24AA10E1E3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5A707-B9A5-413C-8370-28D2B9BDF659}" type="datetimeFigureOut">
              <a:rPr lang="fr-FR"/>
              <a:pPr>
                <a:defRPr/>
              </a:pPr>
              <a:t>25/10/2012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63458-3C56-452F-B0C9-83AF0CD40AB0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51DA2-8FFC-447C-94E1-725081E87EB9}" type="datetimeFigureOut">
              <a:rPr lang="fr-FR"/>
              <a:pPr>
                <a:defRPr/>
              </a:pPr>
              <a:t>25/10/2012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1A9E4-6BA8-49A1-BC20-6A07C8E7B56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12262-93F6-480B-A1A4-05EB51645DF4}" type="datetimeFigureOut">
              <a:rPr lang="fr-FR"/>
              <a:pPr>
                <a:defRPr/>
              </a:pPr>
              <a:t>25/10/2012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29126-6C91-4F4A-8981-8C884725D595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3FD54-1D04-43B2-9123-3E2CC75B7840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25/10/2012</a:t>
            </a:fld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BC4AB-33C4-4027-8074-EEAD32A8143A}" type="slidenum">
              <a:rPr lang="fr-C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D63BF-CEA6-4EDB-89F8-2E3CFC674705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25/10/2012</a:t>
            </a:fld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78518-5B5C-4B55-AB53-EA24AA10E1E3}" type="slidenum">
              <a:rPr lang="fr-C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565AF-B4DE-4860-89FC-BFD8771DCE9F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25/10/2012</a:t>
            </a:fld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6889A-360A-4B0E-A063-EC5C7D0D7684}" type="slidenum">
              <a:rPr lang="fr-C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533A1-DDA1-417D-9E16-EF4ADB9F3265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25/10/2012</a:t>
            </a:fld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F4351-7F76-4F46-AE28-FAFDE0BB84CF}" type="slidenum">
              <a:rPr lang="fr-C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35A13-FB82-4B11-B20B-485456442279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25/10/2012</a:t>
            </a:fld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8FF72-1DFA-4603-A6C7-101EA4A91710}" type="slidenum">
              <a:rPr lang="fr-C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0DA86-8366-43D2-A349-DD282B799565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25/10/2012</a:t>
            </a:fld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3AA74-BEC3-46C5-9E04-4D9B9ED52DCD}" type="slidenum">
              <a:rPr lang="fr-C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45D98-47F2-40F7-8B1D-802701038B98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25/10/2012</a:t>
            </a:fld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01E0D-AA0B-4559-A8E3-A12511DC8FAA}" type="slidenum">
              <a:rPr lang="fr-C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565AF-B4DE-4860-89FC-BFD8771DCE9F}" type="datetimeFigureOut">
              <a:rPr lang="fr-FR"/>
              <a:pPr>
                <a:defRPr/>
              </a:pPr>
              <a:t>25/10/2012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6889A-360A-4B0E-A063-EC5C7D0D768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8CC06-EB38-46F5-84B9-F99BD65A4ED7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25/10/2012</a:t>
            </a:fld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0F559-99C2-469B-A04C-DA1FFFF1BE0F}" type="slidenum">
              <a:rPr lang="fr-C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2304E-8CA4-4311-BCC7-FA929933D1D7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25/10/2012</a:t>
            </a:fld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0CC6B-61B0-493B-9C27-7B62BB53B784}" type="slidenum">
              <a:rPr lang="fr-C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07D68-39E0-47FE-9A9B-D01F2587471C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25/10/2012</a:t>
            </a:fld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7627C-5C1E-4ACC-9E3B-3FC1B8A45EBF}" type="slidenum">
              <a:rPr lang="fr-C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7349B-AF98-489D-9B81-70515ADD1D8F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25/10/2012</a:t>
            </a:fld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F7391-90CC-4787-AAF8-7D4C3DD67436}" type="slidenum">
              <a:rPr lang="fr-C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533A1-DDA1-417D-9E16-EF4ADB9F3265}" type="datetimeFigureOut">
              <a:rPr lang="fr-FR"/>
              <a:pPr>
                <a:defRPr/>
              </a:pPr>
              <a:t>25/10/2012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F4351-7F76-4F46-AE28-FAFDE0BB84C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35A13-FB82-4B11-B20B-485456442279}" type="datetimeFigureOut">
              <a:rPr lang="fr-FR"/>
              <a:pPr>
                <a:defRPr/>
              </a:pPr>
              <a:t>25/10/2012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8FF72-1DFA-4603-A6C7-101EA4A91710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0DA86-8366-43D2-A349-DD282B799565}" type="datetimeFigureOut">
              <a:rPr lang="fr-FR"/>
              <a:pPr>
                <a:defRPr/>
              </a:pPr>
              <a:t>25/10/2012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3AA74-BEC3-46C5-9E04-4D9B9ED52DCD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45D98-47F2-40F7-8B1D-802701038B98}" type="datetimeFigureOut">
              <a:rPr lang="fr-FR"/>
              <a:pPr>
                <a:defRPr/>
              </a:pPr>
              <a:t>25/10/2012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01E0D-AA0B-4559-A8E3-A12511DC8FAA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8CC06-EB38-46F5-84B9-F99BD65A4ED7}" type="datetimeFigureOut">
              <a:rPr lang="fr-FR"/>
              <a:pPr>
                <a:defRPr/>
              </a:pPr>
              <a:t>25/10/2012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0F559-99C2-469B-A04C-DA1FFFF1BE0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2304E-8CA4-4311-BCC7-FA929933D1D7}" type="datetimeFigureOut">
              <a:rPr lang="fr-FR"/>
              <a:pPr>
                <a:defRPr/>
              </a:pPr>
              <a:t>25/10/2012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0CC6B-61B0-493B-9C27-7B62BB53B78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fr-CA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5BB3038-349F-4C79-8C5A-78CB9EB4F655}" type="datetimeFigureOut">
              <a:rPr lang="fr-FR"/>
              <a:pPr>
                <a:defRPr/>
              </a:pPr>
              <a:t>25/10/2012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10FFB2B-BDEF-4CAC-93D5-1F32AE1E353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fr-CA" smtClean="0"/>
          </a:p>
        </p:txBody>
      </p:sp>
      <p:sp>
        <p:nvSpPr>
          <p:cNvPr id="2051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0739EC62-185E-44BA-9E92-1A759FDF38BA}" type="datetimeFigureOut">
              <a:rPr lang="fr-FR"/>
              <a:pPr>
                <a:defRPr/>
              </a:pPr>
              <a:t>25/10/2012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1008007F-1FA7-4589-BB57-D6103F2F9E2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fr-CA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5BB3038-349F-4C79-8C5A-78CB9EB4F655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25/10/2012</a:t>
            </a:fld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10FFB2B-BDEF-4CAC-93D5-1F32AE1E353F}" type="slidenum">
              <a:rPr lang="fr-CA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r-CA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mailto:Veronikakudrova@gmail.com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zp.cz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ctrTitle"/>
          </p:nvPr>
        </p:nvSpPr>
        <p:spPr>
          <a:xfrm>
            <a:off x="179388" y="1143000"/>
            <a:ext cx="8713787" cy="785813"/>
          </a:xfrm>
        </p:spPr>
        <p:txBody>
          <a:bodyPr/>
          <a:lstStyle/>
          <a:p>
            <a:pPr eaLnBrk="1" hangingPunct="1"/>
            <a:r>
              <a:rPr lang="cs-CZ" sz="4800" dirty="0" smtClean="0"/>
              <a:t>Správa živnostenská</a:t>
            </a:r>
            <a:endParaRPr lang="fr-CA" sz="4800" dirty="0" smtClean="0"/>
          </a:p>
        </p:txBody>
      </p:sp>
      <p:sp>
        <p:nvSpPr>
          <p:cNvPr id="3075" name="Sous-titre 2"/>
          <p:cNvSpPr>
            <a:spLocks noGrp="1"/>
          </p:cNvSpPr>
          <p:nvPr>
            <p:ph type="subTitle" idx="1"/>
          </p:nvPr>
        </p:nvSpPr>
        <p:spPr>
          <a:xfrm>
            <a:off x="1403648" y="1988840"/>
            <a:ext cx="6400800" cy="609600"/>
          </a:xfrm>
        </p:spPr>
        <p:txBody>
          <a:bodyPr/>
          <a:lstStyle/>
          <a:p>
            <a:pPr eaLnBrk="1" hangingPunct="1"/>
            <a:r>
              <a:rPr lang="cs-CZ" sz="2400" dirty="0" smtClean="0">
                <a:solidFill>
                  <a:schemeClr val="tx1"/>
                </a:solidFill>
              </a:rPr>
              <a:t>JUDr. Veronika Kudrová</a:t>
            </a:r>
          </a:p>
          <a:p>
            <a:pPr eaLnBrk="1" hangingPunct="1"/>
            <a:r>
              <a:rPr lang="cs-CZ" sz="2000" i="1" dirty="0" smtClean="0">
                <a:solidFill>
                  <a:schemeClr val="tx1"/>
                </a:solidFill>
              </a:rPr>
              <a:t>BZ505  Vybrané otázky správního práva a veřejné správy</a:t>
            </a:r>
          </a:p>
          <a:p>
            <a:pPr eaLnBrk="1" hangingPunct="1"/>
            <a:r>
              <a:rPr lang="cs-CZ" sz="2000" i="1" dirty="0" smtClean="0">
                <a:solidFill>
                  <a:schemeClr val="tx1"/>
                </a:solidFill>
              </a:rPr>
              <a:t>Pátek 26. 10. 2012</a:t>
            </a:r>
          </a:p>
          <a:p>
            <a:pPr eaLnBrk="1" hangingPunct="1"/>
            <a:endParaRPr lang="fr-CA" sz="26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Koncesované živnosti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ea typeface="Times New Roman"/>
              </a:rPr>
              <a:t>Potřebné prokázání odborné </a:t>
            </a:r>
            <a:r>
              <a:rPr lang="cs-CZ" dirty="0" smtClean="0">
                <a:ea typeface="Times New Roman"/>
              </a:rPr>
              <a:t>způsobilosti</a:t>
            </a:r>
          </a:p>
          <a:p>
            <a:r>
              <a:rPr lang="cs-CZ" dirty="0" smtClean="0"/>
              <a:t>Svou podstatou jde o živnosti „složitější, s většími možnými riziky“, pročež jsou na (budoucí) podnikatele kladeny vyšší odbornostní </a:t>
            </a:r>
            <a:r>
              <a:rPr lang="cs-CZ" dirty="0" smtClean="0"/>
              <a:t>a kontrolní požadavky, než </a:t>
            </a:r>
            <a:r>
              <a:rPr lang="cs-CZ" dirty="0" smtClean="0"/>
              <a:t>u živností ohlašovacích; patrně též ověření jejich splnění je náročnější</a:t>
            </a:r>
            <a:endParaRPr lang="cs-CZ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pro získání Ž oprávnění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Obecné</a:t>
            </a:r>
          </a:p>
          <a:p>
            <a:pPr lvl="1"/>
            <a:r>
              <a:rPr lang="cs-CZ" dirty="0" smtClean="0"/>
              <a:t>dosažení </a:t>
            </a:r>
            <a:r>
              <a:rPr lang="cs-CZ" dirty="0" smtClean="0"/>
              <a:t>věku 18 </a:t>
            </a:r>
            <a:r>
              <a:rPr lang="cs-CZ" dirty="0" smtClean="0"/>
              <a:t>let</a:t>
            </a:r>
            <a:endParaRPr lang="cs-CZ" dirty="0" smtClean="0"/>
          </a:p>
          <a:p>
            <a:pPr lvl="1"/>
            <a:r>
              <a:rPr lang="cs-CZ" dirty="0" smtClean="0"/>
              <a:t>způsobilost </a:t>
            </a:r>
            <a:r>
              <a:rPr lang="cs-CZ" dirty="0" smtClean="0"/>
              <a:t>k právním </a:t>
            </a:r>
            <a:r>
              <a:rPr lang="cs-CZ" dirty="0" smtClean="0"/>
              <a:t>úkonům</a:t>
            </a:r>
            <a:endParaRPr lang="cs-CZ" dirty="0" smtClean="0"/>
          </a:p>
          <a:p>
            <a:pPr lvl="1"/>
            <a:r>
              <a:rPr lang="cs-CZ" dirty="0" smtClean="0"/>
              <a:t>bezúhonnost</a:t>
            </a:r>
          </a:p>
          <a:p>
            <a:r>
              <a:rPr lang="cs-CZ" b="1" dirty="0" smtClean="0"/>
              <a:t>Zvláštní</a:t>
            </a:r>
          </a:p>
          <a:p>
            <a:pPr lvl="1"/>
            <a:r>
              <a:rPr lang="cs-CZ" dirty="0" smtClean="0"/>
              <a:t>odborná nebo jiná způsobilost, pokud </a:t>
            </a:r>
            <a:r>
              <a:rPr lang="cs-CZ" dirty="0" smtClean="0"/>
              <a:t>ji </a:t>
            </a:r>
            <a:r>
              <a:rPr lang="cs-CZ" dirty="0" err="1" smtClean="0"/>
              <a:t>ZoŽP</a:t>
            </a:r>
            <a:r>
              <a:rPr lang="cs-CZ" dirty="0" smtClean="0"/>
              <a:t> nebo </a:t>
            </a:r>
            <a:r>
              <a:rPr lang="cs-CZ" dirty="0" smtClean="0"/>
              <a:t>zvláštní předpisy </a:t>
            </a:r>
            <a:r>
              <a:rPr lang="cs-CZ" dirty="0" smtClean="0"/>
              <a:t>vyžadují</a:t>
            </a:r>
          </a:p>
          <a:p>
            <a:r>
              <a:rPr lang="cs-CZ" b="1" dirty="0" smtClean="0"/>
              <a:t>&amp; Správní poplatek</a:t>
            </a:r>
          </a:p>
          <a:p>
            <a:pPr lvl="1"/>
            <a:r>
              <a:rPr lang="cs-CZ" dirty="0" smtClean="0"/>
              <a:t>1.000 Kč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Živnosti volné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256584"/>
          </a:xfrm>
        </p:spPr>
        <p:txBody>
          <a:bodyPr numCol="2"/>
          <a:lstStyle/>
          <a:p>
            <a:pPr>
              <a:buNone/>
            </a:pPr>
            <a:r>
              <a:rPr lang="cs-CZ" sz="1600" dirty="0" smtClean="0"/>
              <a:t>5</a:t>
            </a:r>
            <a:r>
              <a:rPr lang="cs-CZ" sz="1600" dirty="0" smtClean="0"/>
              <a:t>.   Chov   zvířat   a   jejich   výcvik   (s   výjimkou   živočišné   výroby)</a:t>
            </a:r>
          </a:p>
          <a:p>
            <a:pPr>
              <a:buNone/>
            </a:pPr>
            <a:r>
              <a:rPr lang="cs-CZ" sz="1600" dirty="0" smtClean="0"/>
              <a:t>8</a:t>
            </a:r>
            <a:r>
              <a:rPr lang="cs-CZ" sz="1600" dirty="0" smtClean="0"/>
              <a:t>.   Pěstitelské   pálení</a:t>
            </a:r>
          </a:p>
          <a:p>
            <a:pPr>
              <a:buNone/>
            </a:pPr>
            <a:r>
              <a:rPr lang="cs-CZ" sz="1600" dirty="0" smtClean="0"/>
              <a:t>10</a:t>
            </a:r>
            <a:r>
              <a:rPr lang="cs-CZ" sz="1600" dirty="0" smtClean="0"/>
              <a:t>.   Výroba   textilií,   textilních   výrobků,   oděvů   a   oděvních   doplňků</a:t>
            </a:r>
          </a:p>
          <a:p>
            <a:pPr>
              <a:buNone/>
            </a:pPr>
            <a:r>
              <a:rPr lang="cs-CZ" sz="1600" dirty="0" smtClean="0"/>
              <a:t>34</a:t>
            </a:r>
            <a:r>
              <a:rPr lang="cs-CZ" sz="1600" dirty="0" smtClean="0"/>
              <a:t>.  </a:t>
            </a:r>
            <a:r>
              <a:rPr lang="cs-CZ" sz="1600" dirty="0" smtClean="0"/>
              <a:t>Výroba</a:t>
            </a:r>
            <a:r>
              <a:rPr lang="cs-CZ" sz="1600" dirty="0" smtClean="0"/>
              <a:t>, </a:t>
            </a:r>
            <a:r>
              <a:rPr lang="cs-CZ" sz="1600" dirty="0" smtClean="0"/>
              <a:t> </a:t>
            </a:r>
            <a:r>
              <a:rPr lang="cs-CZ" sz="1600" dirty="0" smtClean="0"/>
              <a:t>vývoj, </a:t>
            </a:r>
            <a:r>
              <a:rPr lang="cs-CZ" sz="1600" dirty="0" smtClean="0"/>
              <a:t>projektování</a:t>
            </a:r>
            <a:r>
              <a:rPr lang="cs-CZ" sz="1600" dirty="0" smtClean="0"/>
              <a:t>,   zkoušky, </a:t>
            </a:r>
            <a:r>
              <a:rPr lang="cs-CZ" sz="1600" dirty="0" smtClean="0"/>
              <a:t>instalace</a:t>
            </a:r>
            <a:r>
              <a:rPr lang="cs-CZ" sz="1600" dirty="0" smtClean="0"/>
              <a:t>,  </a:t>
            </a:r>
            <a:r>
              <a:rPr lang="cs-CZ" sz="1600" dirty="0" smtClean="0"/>
              <a:t>údržba</a:t>
            </a:r>
            <a:r>
              <a:rPr lang="cs-CZ" sz="1600" dirty="0" smtClean="0"/>
              <a:t>, </a:t>
            </a:r>
            <a:r>
              <a:rPr lang="cs-CZ" sz="1600" dirty="0" smtClean="0"/>
              <a:t>opravy,  modifikace a konstrukční   </a:t>
            </a:r>
            <a:r>
              <a:rPr lang="cs-CZ" sz="1600" dirty="0" smtClean="0"/>
              <a:t>změny   letadel, </a:t>
            </a:r>
            <a:r>
              <a:rPr lang="cs-CZ" sz="1600" dirty="0" smtClean="0"/>
              <a:t>motorů </a:t>
            </a:r>
            <a:r>
              <a:rPr lang="cs-CZ" sz="1600" dirty="0" smtClean="0"/>
              <a:t>letadel, </a:t>
            </a:r>
            <a:r>
              <a:rPr lang="cs-CZ" sz="1600" dirty="0" smtClean="0"/>
              <a:t>vrtulí, letadlových částí a zařízení a  leteckých pozemních  zařízení </a:t>
            </a:r>
            <a:endParaRPr lang="cs-CZ" sz="1600" dirty="0" smtClean="0"/>
          </a:p>
          <a:p>
            <a:pPr>
              <a:buNone/>
            </a:pPr>
            <a:r>
              <a:rPr lang="cs-CZ" sz="1600" dirty="0" smtClean="0"/>
              <a:t>45</a:t>
            </a:r>
            <a:r>
              <a:rPr lang="cs-CZ" sz="1600" dirty="0" smtClean="0"/>
              <a:t>.   Přípravné   a   dokončovací   stavební   práce,   specializované   stavební   činnosti </a:t>
            </a:r>
          </a:p>
          <a:p>
            <a:pPr>
              <a:buNone/>
            </a:pPr>
            <a:r>
              <a:rPr lang="cs-CZ" sz="1600" dirty="0" smtClean="0"/>
              <a:t> </a:t>
            </a:r>
            <a:r>
              <a:rPr lang="cs-CZ" sz="1600" dirty="0" smtClean="0"/>
              <a:t>47</a:t>
            </a:r>
            <a:r>
              <a:rPr lang="cs-CZ" sz="1600" dirty="0" smtClean="0"/>
              <a:t>.   Zprostředkování   obchodu   a   služeb</a:t>
            </a:r>
          </a:p>
          <a:p>
            <a:pPr>
              <a:buNone/>
            </a:pPr>
            <a:r>
              <a:rPr lang="cs-CZ" sz="1600" dirty="0" smtClean="0"/>
              <a:t> 48.   Velkoobchod   a   maloobchod </a:t>
            </a:r>
          </a:p>
          <a:p>
            <a:pPr>
              <a:buNone/>
            </a:pPr>
            <a:r>
              <a:rPr lang="cs-CZ" sz="1600" dirty="0" smtClean="0"/>
              <a:t> 49.   Zastavárenská   činnost   a   maloobchod   s   použitým   zbožím </a:t>
            </a:r>
          </a:p>
          <a:p>
            <a:pPr>
              <a:buNone/>
            </a:pPr>
            <a:r>
              <a:rPr lang="cs-CZ" sz="1600" dirty="0" smtClean="0"/>
              <a:t> 50.   Údržba   motorových   vozidel   a   jejich   příslušenství </a:t>
            </a:r>
          </a:p>
          <a:p>
            <a:pPr>
              <a:buNone/>
            </a:pPr>
            <a:r>
              <a:rPr lang="cs-CZ" sz="1600" dirty="0" smtClean="0"/>
              <a:t>55</a:t>
            </a:r>
            <a:r>
              <a:rPr lang="cs-CZ" sz="1600" dirty="0" smtClean="0"/>
              <a:t>.   Ubytovací   služby </a:t>
            </a:r>
          </a:p>
          <a:p>
            <a:pPr>
              <a:buNone/>
            </a:pPr>
            <a:r>
              <a:rPr lang="cs-CZ" sz="1600" dirty="0" smtClean="0"/>
              <a:t>58</a:t>
            </a:r>
            <a:r>
              <a:rPr lang="cs-CZ" sz="1600" dirty="0" smtClean="0"/>
              <a:t>.   Realitní   činnost,   správa   a   údržba   nemovitostí</a:t>
            </a:r>
          </a:p>
          <a:p>
            <a:pPr>
              <a:buNone/>
            </a:pPr>
            <a:r>
              <a:rPr lang="cs-CZ" sz="1600" dirty="0" smtClean="0"/>
              <a:t>60</a:t>
            </a:r>
            <a:r>
              <a:rPr lang="cs-CZ" sz="1600" dirty="0" smtClean="0"/>
              <a:t>.   Poradenská   a   konzultační   činnost,   zpracování   odborných   studií   a   posudků</a:t>
            </a:r>
          </a:p>
          <a:p>
            <a:pPr>
              <a:buNone/>
            </a:pPr>
            <a:r>
              <a:rPr lang="cs-CZ" sz="1600" dirty="0" smtClean="0"/>
              <a:t>69</a:t>
            </a:r>
            <a:r>
              <a:rPr lang="cs-CZ" sz="1600" dirty="0" smtClean="0"/>
              <a:t>.   Překladatelská   a   tlumočnická   činnost </a:t>
            </a:r>
          </a:p>
          <a:p>
            <a:pPr>
              <a:buNone/>
            </a:pPr>
            <a:r>
              <a:rPr lang="cs-CZ" sz="1600" dirty="0" smtClean="0"/>
              <a:t>75</a:t>
            </a:r>
            <a:r>
              <a:rPr lang="cs-CZ" sz="1600" dirty="0" smtClean="0"/>
              <a:t>.   Praní   pro   domácnost,   žehlení,   opravy   a   údržba   oděvů,   bytového   textilu   a</a:t>
            </a:r>
          </a:p>
          <a:p>
            <a:pPr>
              <a:buNone/>
            </a:pPr>
            <a:r>
              <a:rPr lang="cs-CZ" sz="1600" dirty="0" smtClean="0"/>
              <a:t>      osobního   zboží</a:t>
            </a:r>
          </a:p>
          <a:p>
            <a:pPr>
              <a:buNone/>
            </a:pPr>
            <a:r>
              <a:rPr lang="cs-CZ" sz="1600" dirty="0" smtClean="0"/>
              <a:t> 76.   Poskytování   technických   služeb </a:t>
            </a:r>
          </a:p>
          <a:p>
            <a:pPr>
              <a:buNone/>
            </a:pPr>
            <a:r>
              <a:rPr lang="cs-CZ" sz="1600" dirty="0" smtClean="0"/>
              <a:t> 77.   Opravy   a   údržba   potřeb   pro   domácnost,   předmětů   kulturní   povahy,</a:t>
            </a:r>
          </a:p>
          <a:p>
            <a:pPr>
              <a:buNone/>
            </a:pPr>
            <a:r>
              <a:rPr lang="cs-CZ" sz="1600" dirty="0" smtClean="0"/>
              <a:t>      výrobků   jemné   mechaniky,   optických   přístrojů   a   měřidel</a:t>
            </a:r>
          </a:p>
          <a:p>
            <a:pPr>
              <a:buNone/>
            </a:pPr>
            <a:r>
              <a:rPr lang="cs-CZ" sz="1600" dirty="0" smtClean="0"/>
              <a:t> 78.   Poskytování   služeb   osobního   charakteru   a   pro   osobní   hygienu </a:t>
            </a:r>
          </a:p>
          <a:p>
            <a:pPr>
              <a:buNone/>
            </a:pPr>
            <a:r>
              <a:rPr lang="cs-CZ" sz="1600" dirty="0" smtClean="0"/>
              <a:t> 79.   Poskytování   služeb   pro   rodinu   a   domácnost</a:t>
            </a:r>
          </a:p>
          <a:p>
            <a:pPr>
              <a:buNone/>
            </a:pPr>
            <a:r>
              <a:rPr lang="cs-CZ" sz="1600" dirty="0" smtClean="0"/>
              <a:t> 80. </a:t>
            </a:r>
            <a:r>
              <a:rPr lang="cs-CZ" sz="1600" dirty="0" smtClean="0"/>
              <a:t> </a:t>
            </a:r>
            <a:r>
              <a:rPr lang="cs-CZ" sz="1600" b="1" dirty="0" smtClean="0"/>
              <a:t>Výroba</a:t>
            </a:r>
            <a:r>
              <a:rPr lang="cs-CZ" sz="1600" b="1" dirty="0" smtClean="0"/>
              <a:t>,   obchod   a   služby   jinde   nezařazené</a:t>
            </a:r>
            <a:endParaRPr lang="cs-CZ" sz="16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80928"/>
            <a:ext cx="8229600" cy="1143000"/>
          </a:xfrm>
        </p:spPr>
        <p:txBody>
          <a:bodyPr/>
          <a:lstStyle/>
          <a:p>
            <a:r>
              <a:rPr lang="cs-CZ" dirty="0" smtClean="0">
                <a:latin typeface="+mn-lt"/>
              </a:rPr>
              <a:t>Výroba,   obchod   a   služby jinde nezařazené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0808"/>
          </a:xfrm>
        </p:spPr>
        <p:txBody>
          <a:bodyPr/>
          <a:lstStyle/>
          <a:p>
            <a:pPr>
              <a:buNone/>
            </a:pPr>
            <a:r>
              <a:rPr lang="cs-CZ" sz="2400" dirty="0" smtClean="0"/>
              <a:t>Výroba    ovocných   destilátů   pro   pěstitele   ovoce   v   </a:t>
            </a:r>
            <a:r>
              <a:rPr lang="cs-CZ" sz="2400" dirty="0" smtClean="0"/>
              <a:t>pěstitelských pálenicích.</a:t>
            </a:r>
          </a:p>
        </p:txBody>
      </p:sp>
      <p:sp>
        <p:nvSpPr>
          <p:cNvPr id="4" name="Obdélník 3"/>
          <p:cNvSpPr/>
          <p:nvPr/>
        </p:nvSpPr>
        <p:spPr>
          <a:xfrm>
            <a:off x="539552" y="4221088"/>
            <a:ext cx="81369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2400" dirty="0" smtClean="0">
                <a:latin typeface="+mn-lt"/>
              </a:rPr>
              <a:t>Výroba</a:t>
            </a:r>
            <a:r>
              <a:rPr lang="cs-CZ" sz="2400" dirty="0" smtClean="0">
                <a:latin typeface="+mn-lt"/>
              </a:rPr>
              <a:t>,    obchod    a   služby   v   oblastech,   které   nejsou předmětem jinde   nezařazené   živností    koncesovaných,   vázaných   a   řemeslných,   ani    nespadají    pod  jinou      činnost      uvedenou     v     příloze     č.      4      k      zákonu  č.    455/1991    Sb.,   o   živnostenském   podnikání   (živnostenský    zákon), ve   znění   pozdějších   předpisů.</a:t>
            </a:r>
            <a:endParaRPr lang="cs-CZ" sz="2400" dirty="0">
              <a:latin typeface="+mn-lt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Pěstitelské pálení</a:t>
            </a: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Živnosti   řemeslné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112568"/>
          </a:xfrm>
        </p:spPr>
        <p:txBody>
          <a:bodyPr numCol="3"/>
          <a:lstStyle/>
          <a:p>
            <a:pPr marL="95250" indent="-95250">
              <a:buNone/>
            </a:pPr>
            <a:r>
              <a:rPr lang="cs-CZ" sz="1600" dirty="0" smtClean="0"/>
              <a:t>Řeznictví   </a:t>
            </a:r>
            <a:r>
              <a:rPr lang="cs-CZ" sz="1600" dirty="0" smtClean="0"/>
              <a:t>a   uzenářství </a:t>
            </a:r>
          </a:p>
          <a:p>
            <a:pPr marL="95250" indent="-95250">
              <a:buNone/>
            </a:pPr>
            <a:r>
              <a:rPr lang="cs-CZ" sz="1600" dirty="0" smtClean="0"/>
              <a:t>Mlékárenství </a:t>
            </a:r>
          </a:p>
          <a:p>
            <a:pPr marL="95250" indent="-95250">
              <a:buNone/>
            </a:pPr>
            <a:r>
              <a:rPr lang="cs-CZ" sz="1600" dirty="0" smtClean="0"/>
              <a:t>Mlynářství</a:t>
            </a:r>
            <a:endParaRPr lang="cs-CZ" sz="1600" dirty="0" smtClean="0"/>
          </a:p>
          <a:p>
            <a:pPr marL="95250" indent="-95250">
              <a:buNone/>
            </a:pPr>
            <a:r>
              <a:rPr lang="cs-CZ" sz="1600" dirty="0" smtClean="0"/>
              <a:t>Pekařství</a:t>
            </a:r>
            <a:r>
              <a:rPr lang="cs-CZ" sz="1600" dirty="0" smtClean="0"/>
              <a:t>,   cukrářství</a:t>
            </a:r>
          </a:p>
          <a:p>
            <a:pPr marL="95250" indent="-95250">
              <a:buNone/>
            </a:pPr>
            <a:r>
              <a:rPr lang="cs-CZ" sz="1600" dirty="0" smtClean="0"/>
              <a:t>Pivovarnictví   </a:t>
            </a:r>
            <a:r>
              <a:rPr lang="cs-CZ" sz="1600" dirty="0" smtClean="0"/>
              <a:t>a   sladovnictví </a:t>
            </a:r>
          </a:p>
          <a:p>
            <a:pPr marL="95250" indent="-95250">
              <a:buNone/>
            </a:pPr>
            <a:r>
              <a:rPr lang="cs-CZ" sz="1600" dirty="0" smtClean="0"/>
              <a:t>Zpracování   </a:t>
            </a:r>
            <a:r>
              <a:rPr lang="cs-CZ" sz="1600" dirty="0" smtClean="0"/>
              <a:t>kůží   a   kožešin </a:t>
            </a:r>
          </a:p>
          <a:p>
            <a:pPr marL="95250" indent="-95250">
              <a:buNone/>
            </a:pPr>
            <a:r>
              <a:rPr lang="cs-CZ" sz="1600" dirty="0" smtClean="0"/>
              <a:t>Aplikace</a:t>
            </a:r>
            <a:r>
              <a:rPr lang="cs-CZ" sz="1600" dirty="0" smtClean="0"/>
              <a:t>,   výroba   a   opravy   ortopedické   obuvi</a:t>
            </a:r>
          </a:p>
          <a:p>
            <a:pPr marL="95250" indent="-95250">
              <a:buNone/>
            </a:pPr>
            <a:r>
              <a:rPr lang="cs-CZ" sz="1600" dirty="0" smtClean="0"/>
              <a:t>Broušení   </a:t>
            </a:r>
            <a:r>
              <a:rPr lang="cs-CZ" sz="1600" dirty="0" smtClean="0"/>
              <a:t>a   leptání   skla</a:t>
            </a:r>
          </a:p>
          <a:p>
            <a:pPr marL="95250" indent="-95250">
              <a:buNone/>
            </a:pPr>
            <a:r>
              <a:rPr lang="cs-CZ" sz="1600" dirty="0" smtClean="0"/>
              <a:t>Zpracování   </a:t>
            </a:r>
            <a:r>
              <a:rPr lang="cs-CZ" sz="1600" dirty="0" smtClean="0"/>
              <a:t>gumárenských   směsí</a:t>
            </a:r>
          </a:p>
          <a:p>
            <a:pPr marL="95250" indent="-95250">
              <a:buNone/>
            </a:pPr>
            <a:r>
              <a:rPr lang="cs-CZ" sz="1600" dirty="0" smtClean="0"/>
              <a:t>Zpracování   </a:t>
            </a:r>
            <a:r>
              <a:rPr lang="cs-CZ" sz="1600" dirty="0" smtClean="0"/>
              <a:t>kamene </a:t>
            </a:r>
          </a:p>
          <a:p>
            <a:pPr marL="95250" indent="-95250">
              <a:buNone/>
            </a:pPr>
            <a:r>
              <a:rPr lang="cs-CZ" sz="1600" dirty="0" smtClean="0"/>
              <a:t>Slévárenství</a:t>
            </a:r>
            <a:r>
              <a:rPr lang="cs-CZ" sz="1600" dirty="0" smtClean="0"/>
              <a:t>,   modelářství</a:t>
            </a:r>
          </a:p>
          <a:p>
            <a:pPr marL="95250" indent="-95250">
              <a:buNone/>
            </a:pPr>
            <a:r>
              <a:rPr lang="cs-CZ" sz="1600" dirty="0" smtClean="0"/>
              <a:t>Kovářství</a:t>
            </a:r>
            <a:r>
              <a:rPr lang="cs-CZ" sz="1600" dirty="0" smtClean="0"/>
              <a:t>,   podkovářství </a:t>
            </a:r>
          </a:p>
          <a:p>
            <a:pPr marL="95250" indent="-95250">
              <a:buNone/>
            </a:pPr>
            <a:r>
              <a:rPr lang="cs-CZ" sz="1600" dirty="0" err="1" smtClean="0"/>
              <a:t>Obráběčství</a:t>
            </a:r>
            <a:r>
              <a:rPr lang="cs-CZ" sz="1600" dirty="0" smtClean="0"/>
              <a:t> </a:t>
            </a:r>
            <a:endParaRPr lang="cs-CZ" sz="1600" dirty="0" smtClean="0"/>
          </a:p>
          <a:p>
            <a:pPr marL="95250" indent="-95250">
              <a:buNone/>
            </a:pPr>
            <a:r>
              <a:rPr lang="cs-CZ" sz="1600" dirty="0" smtClean="0"/>
              <a:t>Zámečnictví</a:t>
            </a:r>
            <a:r>
              <a:rPr lang="cs-CZ" sz="1600" dirty="0" smtClean="0"/>
              <a:t>,   </a:t>
            </a:r>
            <a:r>
              <a:rPr lang="cs-CZ" sz="1600" dirty="0" err="1" smtClean="0"/>
              <a:t>nástrojářství</a:t>
            </a:r>
            <a:endParaRPr lang="cs-CZ" sz="1600" dirty="0" smtClean="0"/>
          </a:p>
          <a:p>
            <a:pPr marL="95250" indent="-95250">
              <a:buNone/>
            </a:pPr>
            <a:r>
              <a:rPr lang="cs-CZ" sz="1600" dirty="0" smtClean="0"/>
              <a:t>Galvanizérství</a:t>
            </a:r>
            <a:r>
              <a:rPr lang="cs-CZ" sz="1600" dirty="0" smtClean="0"/>
              <a:t>,   </a:t>
            </a:r>
            <a:r>
              <a:rPr lang="cs-CZ" sz="1600" dirty="0" err="1" smtClean="0"/>
              <a:t>smaltérství</a:t>
            </a:r>
            <a:endParaRPr lang="cs-CZ" sz="1600" dirty="0" smtClean="0"/>
          </a:p>
          <a:p>
            <a:pPr marL="95250" indent="-95250">
              <a:buNone/>
            </a:pPr>
            <a:r>
              <a:rPr lang="cs-CZ" sz="1600" dirty="0" smtClean="0"/>
              <a:t>Výroba</a:t>
            </a:r>
            <a:r>
              <a:rPr lang="cs-CZ" sz="1600" dirty="0" smtClean="0"/>
              <a:t>,  </a:t>
            </a:r>
            <a:r>
              <a:rPr lang="cs-CZ" sz="1600" dirty="0" smtClean="0"/>
              <a:t>instalace</a:t>
            </a:r>
            <a:r>
              <a:rPr lang="cs-CZ" sz="1600" dirty="0" smtClean="0"/>
              <a:t>,  </a:t>
            </a:r>
            <a:r>
              <a:rPr lang="cs-CZ" sz="1600" dirty="0" smtClean="0"/>
              <a:t>opravy   el.   </a:t>
            </a:r>
            <a:r>
              <a:rPr lang="cs-CZ" sz="1600" dirty="0" smtClean="0"/>
              <a:t>strojů  </a:t>
            </a:r>
            <a:r>
              <a:rPr lang="cs-CZ" sz="1600" dirty="0" smtClean="0"/>
              <a:t>a přístrojů, el. a telekomunikačních  zařízení</a:t>
            </a:r>
            <a:endParaRPr lang="cs-CZ" sz="1600" dirty="0" smtClean="0"/>
          </a:p>
          <a:p>
            <a:pPr marL="95250" indent="-95250">
              <a:buNone/>
            </a:pPr>
            <a:r>
              <a:rPr lang="cs-CZ" sz="1600" dirty="0" smtClean="0"/>
              <a:t>Hodinářství </a:t>
            </a:r>
          </a:p>
          <a:p>
            <a:pPr marL="95250" indent="-95250">
              <a:buNone/>
            </a:pPr>
            <a:r>
              <a:rPr lang="cs-CZ" sz="1600" dirty="0" smtClean="0"/>
              <a:t>  Zlatnictví   a   klenotnictví</a:t>
            </a:r>
          </a:p>
          <a:p>
            <a:pPr marL="95250" indent="-95250">
              <a:buNone/>
            </a:pPr>
            <a:r>
              <a:rPr lang="cs-CZ" sz="1600" dirty="0" smtClean="0"/>
              <a:t>Truhlářství</a:t>
            </a:r>
            <a:r>
              <a:rPr lang="cs-CZ" sz="1600" dirty="0" smtClean="0"/>
              <a:t>,  </a:t>
            </a:r>
            <a:r>
              <a:rPr lang="cs-CZ" sz="1600" dirty="0" err="1" smtClean="0"/>
              <a:t>podlahářství</a:t>
            </a:r>
            <a:endParaRPr lang="cs-CZ" sz="1600" dirty="0" smtClean="0"/>
          </a:p>
          <a:p>
            <a:pPr marL="95250" indent="-95250">
              <a:buNone/>
            </a:pPr>
            <a:r>
              <a:rPr lang="cs-CZ" sz="1600" dirty="0" smtClean="0"/>
              <a:t>Výroba  a  opravy </a:t>
            </a:r>
            <a:r>
              <a:rPr lang="cs-CZ" sz="1600" dirty="0" err="1" smtClean="0"/>
              <a:t>hud</a:t>
            </a:r>
            <a:r>
              <a:rPr lang="cs-CZ" sz="1600" dirty="0" smtClean="0"/>
              <a:t>.  </a:t>
            </a:r>
            <a:r>
              <a:rPr lang="cs-CZ" sz="1600" dirty="0" smtClean="0"/>
              <a:t>nástrojů </a:t>
            </a:r>
          </a:p>
          <a:p>
            <a:pPr marL="95250" indent="-95250">
              <a:buNone/>
            </a:pPr>
            <a:r>
              <a:rPr lang="cs-CZ" sz="1600" dirty="0" smtClean="0"/>
              <a:t>Opravy   </a:t>
            </a:r>
            <a:r>
              <a:rPr lang="cs-CZ" sz="1600" dirty="0" smtClean="0"/>
              <a:t>ostatních   dopravních   prostředků   </a:t>
            </a:r>
            <a:r>
              <a:rPr lang="cs-CZ" sz="1600" dirty="0" smtClean="0"/>
              <a:t>a  </a:t>
            </a:r>
            <a:r>
              <a:rPr lang="cs-CZ" sz="1600" dirty="0" smtClean="0"/>
              <a:t>pracovních  </a:t>
            </a:r>
            <a:r>
              <a:rPr lang="cs-CZ" sz="1600" dirty="0" smtClean="0"/>
              <a:t>strojů</a:t>
            </a:r>
            <a:endParaRPr lang="cs-CZ" sz="1600" dirty="0" smtClean="0"/>
          </a:p>
          <a:p>
            <a:pPr marL="95250" indent="-95250">
              <a:buNone/>
            </a:pPr>
            <a:r>
              <a:rPr lang="cs-CZ" sz="1600" dirty="0" smtClean="0"/>
              <a:t>Zednictví </a:t>
            </a:r>
          </a:p>
          <a:p>
            <a:pPr marL="95250" indent="-95250">
              <a:buNone/>
            </a:pPr>
            <a:r>
              <a:rPr lang="cs-CZ" sz="1600" dirty="0" smtClean="0"/>
              <a:t>  Montáž,   opravy,   revize   a   zkoušky   elektrických   zařízení</a:t>
            </a:r>
          </a:p>
          <a:p>
            <a:pPr marL="95250" indent="-95250">
              <a:buNone/>
            </a:pPr>
            <a:r>
              <a:rPr lang="cs-CZ" sz="1600" dirty="0" smtClean="0"/>
              <a:t> Montáž,   opravy   a   rekonstrukce   chladicích   zařízení   a   tepelných   čerpadel</a:t>
            </a:r>
          </a:p>
          <a:p>
            <a:pPr marL="95250" indent="-95250">
              <a:buNone/>
            </a:pPr>
            <a:r>
              <a:rPr lang="cs-CZ" sz="1600" dirty="0" smtClean="0"/>
              <a:t> </a:t>
            </a:r>
            <a:r>
              <a:rPr lang="cs-CZ" sz="1600" dirty="0" err="1" smtClean="0"/>
              <a:t>Vodoinstalatérství</a:t>
            </a:r>
            <a:r>
              <a:rPr lang="cs-CZ" sz="1600" dirty="0" smtClean="0"/>
              <a:t>,   topenářství</a:t>
            </a:r>
          </a:p>
          <a:p>
            <a:pPr marL="95250" indent="-95250">
              <a:buNone/>
            </a:pPr>
            <a:r>
              <a:rPr lang="cs-CZ" sz="1600" dirty="0" smtClean="0"/>
              <a:t> Montáž, </a:t>
            </a:r>
            <a:r>
              <a:rPr lang="cs-CZ" sz="1600" dirty="0" smtClean="0"/>
              <a:t> </a:t>
            </a:r>
            <a:r>
              <a:rPr lang="cs-CZ" sz="1600" dirty="0" smtClean="0"/>
              <a:t>opravy, </a:t>
            </a:r>
            <a:r>
              <a:rPr lang="cs-CZ" sz="1600" dirty="0" smtClean="0"/>
              <a:t>revize a zkoušky   plyn. </a:t>
            </a:r>
            <a:r>
              <a:rPr lang="cs-CZ" sz="1600" dirty="0" err="1" smtClean="0"/>
              <a:t>z</a:t>
            </a:r>
            <a:r>
              <a:rPr lang="cs-CZ" sz="1600" dirty="0" err="1" smtClean="0"/>
              <a:t>aříz</a:t>
            </a:r>
            <a:r>
              <a:rPr lang="cs-CZ" sz="1600" dirty="0" smtClean="0"/>
              <a:t>. a plnění nádob plyny</a:t>
            </a:r>
            <a:endParaRPr lang="cs-CZ" sz="1600" dirty="0" smtClean="0"/>
          </a:p>
          <a:p>
            <a:pPr marL="95250" indent="-95250">
              <a:buNone/>
            </a:pPr>
            <a:r>
              <a:rPr lang="cs-CZ" sz="1600" dirty="0" smtClean="0"/>
              <a:t> Montáž,   opravy,   revize   a   zkoušky   tlakových   zařízení   a   nádob   na   plyny</a:t>
            </a:r>
          </a:p>
          <a:p>
            <a:pPr marL="95250" indent="-95250">
              <a:buNone/>
            </a:pPr>
            <a:r>
              <a:rPr lang="cs-CZ" sz="1600" dirty="0" smtClean="0"/>
              <a:t>Montáž</a:t>
            </a:r>
            <a:r>
              <a:rPr lang="cs-CZ" sz="1600" dirty="0" smtClean="0"/>
              <a:t>,   opravy,   revize   a   zkoušky   zdvihacích   zařízení</a:t>
            </a:r>
          </a:p>
          <a:p>
            <a:pPr marL="95250" indent="-95250">
              <a:buNone/>
            </a:pPr>
            <a:r>
              <a:rPr lang="cs-CZ" sz="1600" dirty="0" smtClean="0"/>
              <a:t>Izolatérství </a:t>
            </a:r>
          </a:p>
          <a:p>
            <a:pPr marL="95250" indent="-95250">
              <a:buNone/>
            </a:pPr>
            <a:r>
              <a:rPr lang="cs-CZ" sz="1600" dirty="0" smtClean="0"/>
              <a:t>Malířství</a:t>
            </a:r>
            <a:r>
              <a:rPr lang="cs-CZ" sz="1600" dirty="0" smtClean="0"/>
              <a:t>,  </a:t>
            </a:r>
            <a:r>
              <a:rPr lang="cs-CZ" sz="1600" dirty="0" smtClean="0"/>
              <a:t>lakýrnictví</a:t>
            </a:r>
            <a:r>
              <a:rPr lang="cs-CZ" sz="1600" dirty="0" smtClean="0"/>
              <a:t>, </a:t>
            </a:r>
            <a:r>
              <a:rPr lang="cs-CZ" sz="1600" dirty="0" smtClean="0"/>
              <a:t>natěračství</a:t>
            </a:r>
            <a:endParaRPr lang="cs-CZ" sz="1600" dirty="0" smtClean="0"/>
          </a:p>
          <a:p>
            <a:pPr marL="95250" indent="-95250">
              <a:buNone/>
            </a:pPr>
            <a:r>
              <a:rPr lang="cs-CZ" sz="1600" dirty="0" smtClean="0"/>
              <a:t>Pokrývačství</a:t>
            </a:r>
            <a:r>
              <a:rPr lang="cs-CZ" sz="1600" dirty="0" smtClean="0"/>
              <a:t>,   tesařství</a:t>
            </a:r>
          </a:p>
          <a:p>
            <a:pPr marL="95250" indent="-95250">
              <a:buNone/>
            </a:pPr>
            <a:r>
              <a:rPr lang="cs-CZ" sz="1600" dirty="0" smtClean="0"/>
              <a:t>Klempířství   </a:t>
            </a:r>
            <a:r>
              <a:rPr lang="cs-CZ" sz="1600" dirty="0" smtClean="0"/>
              <a:t>a   oprava   karoserií</a:t>
            </a:r>
          </a:p>
          <a:p>
            <a:pPr marL="95250" indent="-95250">
              <a:buNone/>
            </a:pPr>
            <a:r>
              <a:rPr lang="cs-CZ" sz="1600" dirty="0" smtClean="0"/>
              <a:t>Kamnářství </a:t>
            </a:r>
          </a:p>
          <a:p>
            <a:pPr marL="95250" indent="-95250">
              <a:buNone/>
            </a:pPr>
            <a:r>
              <a:rPr lang="cs-CZ" sz="1600" dirty="0" smtClean="0"/>
              <a:t>Opravy   </a:t>
            </a:r>
            <a:r>
              <a:rPr lang="cs-CZ" sz="1600" dirty="0" smtClean="0"/>
              <a:t>silničních   vozidel</a:t>
            </a:r>
          </a:p>
          <a:p>
            <a:pPr marL="95250" indent="-95250">
              <a:buNone/>
            </a:pPr>
            <a:r>
              <a:rPr lang="cs-CZ" sz="1600" dirty="0" smtClean="0"/>
              <a:t>Holičství</a:t>
            </a:r>
            <a:r>
              <a:rPr lang="cs-CZ" sz="1600" dirty="0" smtClean="0"/>
              <a:t>,   kadeřnictví</a:t>
            </a:r>
          </a:p>
          <a:p>
            <a:pPr marL="95250" indent="-95250">
              <a:buNone/>
            </a:pPr>
            <a:r>
              <a:rPr lang="cs-CZ" sz="1600" dirty="0" smtClean="0"/>
              <a:t>Barvení  a chemická  úprava </a:t>
            </a:r>
            <a:r>
              <a:rPr lang="cs-CZ" sz="1600" dirty="0" smtClean="0"/>
              <a:t>textilií</a:t>
            </a:r>
          </a:p>
          <a:p>
            <a:pPr marL="95250" indent="-95250">
              <a:buNone/>
            </a:pPr>
            <a:r>
              <a:rPr lang="cs-CZ" sz="1600" dirty="0" smtClean="0"/>
              <a:t> Čištění  </a:t>
            </a:r>
            <a:r>
              <a:rPr lang="cs-CZ" sz="1600" dirty="0" smtClean="0"/>
              <a:t>a  </a:t>
            </a:r>
            <a:r>
              <a:rPr lang="cs-CZ" sz="1600" dirty="0" smtClean="0"/>
              <a:t>praní   textilu   a   oděvů</a:t>
            </a:r>
          </a:p>
          <a:p>
            <a:pPr marL="95250" indent="-95250">
              <a:buNone/>
            </a:pPr>
            <a:r>
              <a:rPr lang="cs-CZ" sz="1600" dirty="0" smtClean="0"/>
              <a:t>Kominictví </a:t>
            </a:r>
          </a:p>
          <a:p>
            <a:pPr marL="95250" indent="-95250">
              <a:buNone/>
            </a:pPr>
            <a:r>
              <a:rPr lang="cs-CZ" sz="1600" dirty="0" smtClean="0"/>
              <a:t> </a:t>
            </a:r>
            <a:r>
              <a:rPr lang="cs-CZ" sz="1600" dirty="0" smtClean="0"/>
              <a:t>Hostinská   </a:t>
            </a:r>
            <a:r>
              <a:rPr lang="cs-CZ" sz="1600" dirty="0" smtClean="0"/>
              <a:t>činnost</a:t>
            </a:r>
          </a:p>
          <a:p>
            <a:pPr marL="95250" indent="-95250">
              <a:buNone/>
            </a:pPr>
            <a:r>
              <a:rPr lang="cs-CZ" sz="1600" dirty="0" smtClean="0"/>
              <a:t> Kosmetické   služby </a:t>
            </a:r>
          </a:p>
          <a:p>
            <a:pPr marL="95250" indent="-95250">
              <a:buNone/>
            </a:pPr>
            <a:r>
              <a:rPr lang="cs-CZ" sz="1600" dirty="0" smtClean="0"/>
              <a:t> Pedikúra,   </a:t>
            </a:r>
            <a:r>
              <a:rPr lang="cs-CZ" sz="1550" dirty="0" smtClean="0"/>
              <a:t>manikúra</a:t>
            </a:r>
            <a:endParaRPr lang="cs-CZ" sz="155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Hostinská   činnost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 smtClean="0"/>
              <a:t>Činnosti   </a:t>
            </a:r>
            <a:r>
              <a:rPr lang="cs-CZ" sz="2400" dirty="0" smtClean="0"/>
              <a:t>spočívající    </a:t>
            </a:r>
            <a:r>
              <a:rPr lang="cs-CZ" sz="2400" dirty="0" smtClean="0"/>
              <a:t>v    přípravě    a    prodeji     </a:t>
            </a:r>
            <a:r>
              <a:rPr lang="cs-CZ" sz="2400" dirty="0" smtClean="0"/>
              <a:t>pokrmů    </a:t>
            </a:r>
            <a:r>
              <a:rPr lang="cs-CZ" sz="2400" dirty="0" smtClean="0"/>
              <a:t>a    nápojů   k </a:t>
            </a:r>
            <a:r>
              <a:rPr lang="cs-CZ" sz="2400" dirty="0" smtClean="0"/>
              <a:t>bezprostřední   </a:t>
            </a:r>
            <a:r>
              <a:rPr lang="cs-CZ" sz="2400" dirty="0" smtClean="0"/>
              <a:t>spotřebě   v   provozovně,   v   níž    </a:t>
            </a:r>
            <a:r>
              <a:rPr lang="cs-CZ" sz="2400" dirty="0" smtClean="0"/>
              <a:t>jsou prodávány.</a:t>
            </a:r>
          </a:p>
          <a:p>
            <a:pPr>
              <a:buNone/>
            </a:pPr>
            <a:r>
              <a:rPr lang="cs-CZ" sz="2000" dirty="0" smtClean="0"/>
              <a:t>                      </a:t>
            </a:r>
            <a:r>
              <a:rPr lang="cs-CZ" sz="1900" dirty="0" smtClean="0"/>
              <a:t>V    </a:t>
            </a:r>
            <a:r>
              <a:rPr lang="cs-CZ" sz="1900" dirty="0" smtClean="0"/>
              <a:t>rámci    živnosti    je    možno   poskytovat    ubytování    ve</a:t>
            </a:r>
          </a:p>
          <a:p>
            <a:pPr>
              <a:buNone/>
            </a:pPr>
            <a:r>
              <a:rPr lang="cs-CZ" sz="1900" dirty="0" smtClean="0"/>
              <a:t>                      všech    </a:t>
            </a:r>
            <a:r>
              <a:rPr lang="cs-CZ" sz="1900" dirty="0" smtClean="0"/>
              <a:t>ubytovacích   zařízeních   (například   hotel,   motel,   kemp,</a:t>
            </a:r>
          </a:p>
          <a:p>
            <a:pPr>
              <a:buNone/>
            </a:pPr>
            <a:r>
              <a:rPr lang="cs-CZ" sz="1900" dirty="0" smtClean="0"/>
              <a:t>                      ubytovna)    a    v    bytových   domech,   rodinných   domech   </a:t>
            </a:r>
            <a:r>
              <a:rPr lang="cs-CZ" sz="1900" dirty="0" smtClean="0"/>
              <a:t>nebo ve</a:t>
            </a:r>
            <a:endParaRPr lang="cs-CZ" sz="1900" dirty="0" smtClean="0"/>
          </a:p>
          <a:p>
            <a:pPr>
              <a:buNone/>
            </a:pPr>
            <a:r>
              <a:rPr lang="cs-CZ" sz="1900" dirty="0" smtClean="0"/>
              <a:t>                      stavbách    pro    rodinnou    rekreaci.   Pokud    zůstane    zachována</a:t>
            </a:r>
          </a:p>
          <a:p>
            <a:pPr>
              <a:buNone/>
            </a:pPr>
            <a:r>
              <a:rPr lang="cs-CZ" sz="1900" dirty="0" smtClean="0"/>
              <a:t>                      povaha     živnosti,    lze    provádět    prodej    pomocí     automatů</a:t>
            </a:r>
          </a:p>
          <a:p>
            <a:pPr>
              <a:buNone/>
            </a:pPr>
            <a:r>
              <a:rPr lang="cs-CZ" sz="1900" dirty="0" smtClean="0"/>
              <a:t>                      (nápojové,     občerstvovací),    doplňkový    prodej     (například</a:t>
            </a:r>
          </a:p>
          <a:p>
            <a:pPr>
              <a:buNone/>
            </a:pPr>
            <a:r>
              <a:rPr lang="cs-CZ" sz="1900" dirty="0" smtClean="0"/>
              <a:t>                      tabákové    výrobky,   upomínkové   předměty,   základní    hygienické</a:t>
            </a:r>
          </a:p>
          <a:p>
            <a:pPr>
              <a:buNone/>
            </a:pPr>
            <a:r>
              <a:rPr lang="cs-CZ" sz="1900" dirty="0" smtClean="0"/>
              <a:t>                      potřeby),    prodej    pokrmů    a   nápojů    přes    ulici,    půjčování</a:t>
            </a:r>
          </a:p>
          <a:p>
            <a:pPr>
              <a:buNone/>
            </a:pPr>
            <a:r>
              <a:rPr lang="cs-CZ" sz="1900" dirty="0" smtClean="0"/>
              <a:t>                      novin    a    časopisů,    půjčování    stolních    společenských    her</a:t>
            </a:r>
          </a:p>
          <a:p>
            <a:pPr>
              <a:buNone/>
            </a:pPr>
            <a:r>
              <a:rPr lang="cs-CZ" sz="1900" dirty="0" smtClean="0"/>
              <a:t>                      (například     karty,    šachy),    provozování     her     (například</a:t>
            </a:r>
          </a:p>
          <a:p>
            <a:pPr>
              <a:buNone/>
            </a:pPr>
            <a:r>
              <a:rPr lang="cs-CZ" sz="1900" dirty="0" smtClean="0"/>
              <a:t>                      kulečník,   bowling).</a:t>
            </a:r>
            <a:endParaRPr lang="cs-CZ" sz="19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Hostinská   činnost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 smtClean="0"/>
              <a:t>Činnosti   </a:t>
            </a:r>
            <a:r>
              <a:rPr lang="cs-CZ" sz="2400" dirty="0" smtClean="0"/>
              <a:t>spočívající    </a:t>
            </a:r>
            <a:r>
              <a:rPr lang="cs-CZ" sz="2400" dirty="0" smtClean="0"/>
              <a:t>v    přípravě    a    prodeji     </a:t>
            </a:r>
            <a:r>
              <a:rPr lang="cs-CZ" sz="2400" dirty="0" smtClean="0"/>
              <a:t>pokrmů    </a:t>
            </a:r>
            <a:r>
              <a:rPr lang="cs-CZ" sz="2400" dirty="0" smtClean="0"/>
              <a:t>a    nápojů   k </a:t>
            </a:r>
            <a:r>
              <a:rPr lang="cs-CZ" sz="2400" dirty="0" smtClean="0"/>
              <a:t>bezprostřední   </a:t>
            </a:r>
            <a:r>
              <a:rPr lang="cs-CZ" sz="2400" dirty="0" smtClean="0"/>
              <a:t>spotřebě   v   provozovně,   v   níž    </a:t>
            </a:r>
            <a:r>
              <a:rPr lang="cs-CZ" sz="2400" dirty="0" smtClean="0"/>
              <a:t>jsou prodávány.</a:t>
            </a:r>
          </a:p>
          <a:p>
            <a:pPr>
              <a:buNone/>
            </a:pPr>
            <a:r>
              <a:rPr lang="cs-CZ" sz="2000" dirty="0" smtClean="0"/>
              <a:t>                      </a:t>
            </a:r>
            <a:r>
              <a:rPr lang="cs-CZ" sz="1900" dirty="0" smtClean="0"/>
              <a:t>V    </a:t>
            </a:r>
            <a:r>
              <a:rPr lang="cs-CZ" sz="1900" dirty="0" smtClean="0"/>
              <a:t>rámci    živnosti    je    možno   poskytovat    ubytování    ve</a:t>
            </a:r>
          </a:p>
          <a:p>
            <a:pPr>
              <a:buNone/>
            </a:pPr>
            <a:r>
              <a:rPr lang="cs-CZ" sz="1900" dirty="0" smtClean="0"/>
              <a:t>                      všech    </a:t>
            </a:r>
            <a:r>
              <a:rPr lang="cs-CZ" sz="1900" dirty="0" smtClean="0"/>
              <a:t>ubytovacích   zařízeních   (například   hotel,   motel,   kemp,</a:t>
            </a:r>
          </a:p>
          <a:p>
            <a:pPr>
              <a:buNone/>
            </a:pPr>
            <a:r>
              <a:rPr lang="cs-CZ" sz="1900" dirty="0" smtClean="0"/>
              <a:t>                      ubytovna)    a    v    bytových   domech,   rodinných   domech   </a:t>
            </a:r>
            <a:r>
              <a:rPr lang="cs-CZ" sz="1900" dirty="0" smtClean="0"/>
              <a:t>nebo ve</a:t>
            </a:r>
            <a:endParaRPr lang="cs-CZ" sz="1900" dirty="0" smtClean="0"/>
          </a:p>
          <a:p>
            <a:pPr>
              <a:buNone/>
            </a:pPr>
            <a:r>
              <a:rPr lang="cs-CZ" sz="1900" dirty="0" smtClean="0"/>
              <a:t>                      stavbách    pro    rodinnou    rekreaci.   Pokud    zůstane    zachována</a:t>
            </a:r>
          </a:p>
          <a:p>
            <a:pPr>
              <a:buNone/>
            </a:pPr>
            <a:r>
              <a:rPr lang="cs-CZ" sz="1900" dirty="0" smtClean="0"/>
              <a:t>                      povaha     živnosti,    lze    provádět    prodej    pomocí     automatů</a:t>
            </a:r>
          </a:p>
          <a:p>
            <a:pPr>
              <a:buNone/>
            </a:pPr>
            <a:r>
              <a:rPr lang="cs-CZ" sz="1900" dirty="0" smtClean="0"/>
              <a:t>                      (nápojové,     občerstvovací),    doplňkový    prodej     (například</a:t>
            </a:r>
          </a:p>
          <a:p>
            <a:pPr>
              <a:buNone/>
            </a:pPr>
            <a:r>
              <a:rPr lang="cs-CZ" sz="1900" dirty="0" smtClean="0"/>
              <a:t>                      tabákové    výrobky,   upomínkové   předměty,   základní    hygienické</a:t>
            </a:r>
          </a:p>
          <a:p>
            <a:pPr>
              <a:buNone/>
            </a:pPr>
            <a:r>
              <a:rPr lang="cs-CZ" sz="1900" dirty="0" smtClean="0"/>
              <a:t>                      potřeby),    prodej    pokrmů    a   nápojů    přes    ulici,    půjčování</a:t>
            </a:r>
          </a:p>
          <a:p>
            <a:pPr>
              <a:buNone/>
            </a:pPr>
            <a:r>
              <a:rPr lang="cs-CZ" sz="1900" dirty="0" smtClean="0"/>
              <a:t>                      novin    a    časopisů,    půjčování    stolních    společenských    her</a:t>
            </a:r>
          </a:p>
          <a:p>
            <a:pPr>
              <a:buNone/>
            </a:pPr>
            <a:r>
              <a:rPr lang="cs-CZ" sz="1900" dirty="0" smtClean="0"/>
              <a:t>                      (například     karty,    šachy),    provozování     her     (například</a:t>
            </a:r>
          </a:p>
          <a:p>
            <a:pPr>
              <a:buNone/>
            </a:pPr>
            <a:r>
              <a:rPr lang="cs-CZ" sz="1900" dirty="0" smtClean="0"/>
              <a:t>                      kulečník,   bowling).</a:t>
            </a:r>
            <a:endParaRPr lang="cs-CZ" sz="19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Živnosti vázané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5069160"/>
          </a:xfrm>
        </p:spPr>
        <p:txBody>
          <a:bodyPr numCol="2"/>
          <a:lstStyle/>
          <a:p>
            <a:pPr marL="95250" indent="-95250">
              <a:buNone/>
            </a:pPr>
            <a:r>
              <a:rPr lang="cs-CZ" sz="1700" dirty="0" smtClean="0"/>
              <a:t>Diagnostická,   zkušební   a   poradenská  </a:t>
            </a:r>
            <a:r>
              <a:rPr lang="cs-CZ" sz="1700" dirty="0" smtClean="0"/>
              <a:t>činnost   </a:t>
            </a:r>
            <a:r>
              <a:rPr lang="cs-CZ" sz="1700" dirty="0" smtClean="0"/>
              <a:t>v   ochraně   </a:t>
            </a:r>
            <a:r>
              <a:rPr lang="cs-CZ" sz="1700" dirty="0" smtClean="0"/>
              <a:t>rostlin  </a:t>
            </a:r>
            <a:r>
              <a:rPr lang="cs-CZ" sz="1700" dirty="0" smtClean="0"/>
              <a:t>a   ošetřování   rostlin,   rostlinných   produktů,   objektů   a   půdy   proti   </a:t>
            </a:r>
            <a:r>
              <a:rPr lang="cs-CZ" sz="1700" dirty="0" smtClean="0"/>
              <a:t>škodlivým  </a:t>
            </a:r>
            <a:r>
              <a:rPr lang="cs-CZ" sz="1700" dirty="0" smtClean="0"/>
              <a:t>organismům   přípravky   na   ochranu   rostlin   nebo   biocidními   přípravky </a:t>
            </a:r>
          </a:p>
          <a:p>
            <a:pPr marL="95250" indent="-95250">
              <a:buNone/>
            </a:pPr>
            <a:r>
              <a:rPr lang="cs-CZ" sz="1700" dirty="0" smtClean="0"/>
              <a:t> Geologické   práce</a:t>
            </a:r>
          </a:p>
          <a:p>
            <a:pPr marL="95250" indent="-95250">
              <a:buNone/>
            </a:pPr>
            <a:r>
              <a:rPr lang="cs-CZ" sz="1700" dirty="0" smtClean="0"/>
              <a:t> Zpracování   tabáku   a   výroba   tabákových   výrobků </a:t>
            </a:r>
          </a:p>
          <a:p>
            <a:pPr marL="95250" indent="-95250">
              <a:buNone/>
            </a:pPr>
            <a:r>
              <a:rPr lang="cs-CZ" sz="1700" dirty="0" smtClean="0"/>
              <a:t> Výroba   a   zpracování   paliv   a   maziv</a:t>
            </a:r>
          </a:p>
          <a:p>
            <a:pPr marL="95250" indent="-95250">
              <a:buNone/>
            </a:pPr>
            <a:r>
              <a:rPr lang="cs-CZ" sz="1700" dirty="0" smtClean="0"/>
              <a:t> Výroba </a:t>
            </a:r>
            <a:r>
              <a:rPr lang="cs-CZ" sz="1700" dirty="0" smtClean="0"/>
              <a:t>nebezpečných </a:t>
            </a:r>
            <a:r>
              <a:rPr lang="cs-CZ" sz="1700" dirty="0" err="1" smtClean="0"/>
              <a:t>chem</a:t>
            </a:r>
            <a:r>
              <a:rPr lang="cs-CZ" sz="1700" dirty="0" smtClean="0"/>
              <a:t>. </a:t>
            </a:r>
            <a:r>
              <a:rPr lang="cs-CZ" sz="1700" dirty="0" smtClean="0"/>
              <a:t>látek   a   </a:t>
            </a:r>
            <a:r>
              <a:rPr lang="cs-CZ" sz="1700" dirty="0" err="1" smtClean="0"/>
              <a:t>nebezp</a:t>
            </a:r>
            <a:r>
              <a:rPr lang="cs-CZ" sz="1700" dirty="0" smtClean="0"/>
              <a:t>.   chemických  </a:t>
            </a:r>
            <a:r>
              <a:rPr lang="cs-CZ" sz="1700" dirty="0" smtClean="0"/>
              <a:t>přípravků   a   prodej   chemických   látek   a   chemických  </a:t>
            </a:r>
            <a:r>
              <a:rPr lang="cs-CZ" sz="1700" dirty="0" smtClean="0"/>
              <a:t>přípravků klasifikovaných   </a:t>
            </a:r>
            <a:r>
              <a:rPr lang="cs-CZ" sz="1700" dirty="0" smtClean="0"/>
              <a:t>jako   vysoce   toxické   a   toxické</a:t>
            </a:r>
          </a:p>
          <a:p>
            <a:pPr marL="95250" indent="-95250">
              <a:buNone/>
            </a:pPr>
            <a:r>
              <a:rPr lang="cs-CZ" sz="1700" dirty="0" smtClean="0"/>
              <a:t>...</a:t>
            </a:r>
            <a:endParaRPr lang="cs-CZ" sz="1700" dirty="0" smtClean="0"/>
          </a:p>
          <a:p>
            <a:pPr marL="95250" indent="-95250">
              <a:buNone/>
            </a:pPr>
            <a:r>
              <a:rPr lang="cs-CZ" sz="1700" dirty="0" smtClean="0"/>
              <a:t> Oční   optika </a:t>
            </a:r>
          </a:p>
          <a:p>
            <a:pPr marL="95250" indent="-95250">
              <a:buNone/>
            </a:pPr>
            <a:r>
              <a:rPr lang="cs-CZ" sz="1700" dirty="0" smtClean="0"/>
              <a:t> Podnikání   v   oblasti   nakládání   </a:t>
            </a:r>
            <a:r>
              <a:rPr lang="cs-CZ" sz="1700" dirty="0" smtClean="0"/>
              <a:t>s nebezpečnými   </a:t>
            </a:r>
            <a:r>
              <a:rPr lang="cs-CZ" sz="1700" dirty="0" smtClean="0"/>
              <a:t>odpady</a:t>
            </a:r>
          </a:p>
          <a:p>
            <a:pPr marL="95250" indent="-95250">
              <a:buNone/>
            </a:pPr>
            <a:r>
              <a:rPr lang="cs-CZ" sz="1700" dirty="0" smtClean="0"/>
              <a:t> Projektová   činnost   ve   výstavbě</a:t>
            </a:r>
          </a:p>
          <a:p>
            <a:pPr marL="95250" indent="-95250">
              <a:buNone/>
            </a:pPr>
            <a:r>
              <a:rPr lang="cs-CZ" sz="1700" dirty="0" smtClean="0"/>
              <a:t> Provádění   staveb,  </a:t>
            </a:r>
            <a:r>
              <a:rPr lang="cs-CZ" sz="1700" dirty="0" smtClean="0"/>
              <a:t>jejich změn a odstraňování</a:t>
            </a:r>
            <a:endParaRPr lang="cs-CZ" sz="1700" dirty="0" smtClean="0"/>
          </a:p>
          <a:p>
            <a:pPr marL="95250" indent="-95250">
              <a:buNone/>
            </a:pPr>
            <a:r>
              <a:rPr lang="cs-CZ" sz="1700" dirty="0" smtClean="0"/>
              <a:t> Nákup   a   prodej   kulturních   památek   nebo   předmětů   kulturní   hodnoty.</a:t>
            </a:r>
          </a:p>
          <a:p>
            <a:pPr marL="95250" indent="-95250">
              <a:buNone/>
            </a:pPr>
            <a:r>
              <a:rPr lang="cs-CZ" sz="1700" dirty="0" smtClean="0"/>
              <a:t> Obchod </a:t>
            </a:r>
            <a:r>
              <a:rPr lang="cs-CZ" sz="1700" dirty="0" smtClean="0"/>
              <a:t>se </a:t>
            </a:r>
            <a:r>
              <a:rPr lang="cs-CZ" sz="1700" dirty="0" smtClean="0"/>
              <a:t>zvířaty </a:t>
            </a:r>
            <a:r>
              <a:rPr lang="cs-CZ" sz="1700" dirty="0" smtClean="0"/>
              <a:t>určenými pro </a:t>
            </a:r>
            <a:r>
              <a:rPr lang="cs-CZ" sz="1700" dirty="0" smtClean="0"/>
              <a:t>zájmové </a:t>
            </a:r>
            <a:r>
              <a:rPr lang="cs-CZ" sz="1700" dirty="0" smtClean="0"/>
              <a:t>chovy</a:t>
            </a:r>
            <a:endParaRPr lang="cs-CZ" sz="1700" dirty="0" smtClean="0"/>
          </a:p>
          <a:p>
            <a:pPr marL="95250" indent="-95250">
              <a:buNone/>
            </a:pPr>
            <a:r>
              <a:rPr lang="cs-CZ" sz="1700" dirty="0" smtClean="0"/>
              <a:t> Činnost   účetních   poradců,   vedení  </a:t>
            </a:r>
            <a:r>
              <a:rPr lang="cs-CZ" sz="1700" dirty="0" smtClean="0"/>
              <a:t>účetnictví</a:t>
            </a:r>
            <a:r>
              <a:rPr lang="cs-CZ" sz="1700" dirty="0" smtClean="0"/>
              <a:t>,   vedení   daňové   evidence</a:t>
            </a:r>
          </a:p>
          <a:p>
            <a:pPr marL="95250" indent="-95250">
              <a:buNone/>
            </a:pPr>
            <a:r>
              <a:rPr lang="cs-CZ" sz="1700" dirty="0" smtClean="0"/>
              <a:t> </a:t>
            </a:r>
            <a:r>
              <a:rPr lang="cs-CZ" sz="1700" dirty="0" smtClean="0"/>
              <a:t>...</a:t>
            </a:r>
            <a:endParaRPr lang="cs-CZ" sz="1700" dirty="0" smtClean="0"/>
          </a:p>
          <a:p>
            <a:pPr marL="95250" indent="-95250">
              <a:buNone/>
            </a:pPr>
            <a:r>
              <a:rPr lang="cs-CZ" sz="1700" dirty="0" smtClean="0"/>
              <a:t> </a:t>
            </a:r>
            <a:r>
              <a:rPr lang="cs-CZ" sz="1700" dirty="0" smtClean="0"/>
              <a:t>Průvodcovská   činnost   horská</a:t>
            </a:r>
          </a:p>
          <a:p>
            <a:pPr marL="95250" indent="-95250">
              <a:buNone/>
            </a:pPr>
            <a:r>
              <a:rPr lang="cs-CZ" sz="1700" dirty="0" smtClean="0"/>
              <a:t> Vodní   záchranářská   služba</a:t>
            </a:r>
          </a:p>
          <a:p>
            <a:pPr marL="95250" indent="-95250">
              <a:buNone/>
            </a:pPr>
            <a:r>
              <a:rPr lang="cs-CZ" sz="1700" dirty="0" smtClean="0"/>
              <a:t> </a:t>
            </a:r>
            <a:r>
              <a:rPr lang="cs-CZ" sz="1700" dirty="0" smtClean="0"/>
              <a:t>...</a:t>
            </a:r>
            <a:endParaRPr lang="cs-CZ" sz="1700" dirty="0" smtClean="0"/>
          </a:p>
          <a:p>
            <a:pPr marL="95250" indent="-95250">
              <a:buNone/>
            </a:pPr>
            <a:r>
              <a:rPr lang="cs-CZ" sz="1700" dirty="0" smtClean="0"/>
              <a:t> Péče   o   dítě </a:t>
            </a:r>
            <a:r>
              <a:rPr lang="cs-CZ" sz="1700" dirty="0" smtClean="0"/>
              <a:t>do tří let  věku  v  </a:t>
            </a:r>
            <a:r>
              <a:rPr lang="cs-CZ" sz="1700" dirty="0" smtClean="0"/>
              <a:t>denním </a:t>
            </a:r>
            <a:r>
              <a:rPr lang="cs-CZ" sz="1700" dirty="0" smtClean="0"/>
              <a:t>režimu</a:t>
            </a:r>
            <a:endParaRPr lang="cs-CZ" sz="1700" dirty="0" smtClean="0"/>
          </a:p>
          <a:p>
            <a:pPr marL="95250" indent="-95250">
              <a:buNone/>
            </a:pPr>
            <a:r>
              <a:rPr lang="cs-CZ" sz="1700" dirty="0" smtClean="0"/>
              <a:t> Psychologické   poradenství   a   diagnostika </a:t>
            </a:r>
          </a:p>
          <a:p>
            <a:pPr marL="95250" indent="-95250">
              <a:buNone/>
            </a:pPr>
            <a:r>
              <a:rPr lang="cs-CZ" sz="1700" dirty="0" smtClean="0"/>
              <a:t> </a:t>
            </a:r>
            <a:r>
              <a:rPr lang="cs-CZ" sz="1700" dirty="0" smtClean="0"/>
              <a:t>...</a:t>
            </a:r>
            <a:endParaRPr lang="cs-CZ" sz="1700" dirty="0" smtClean="0"/>
          </a:p>
          <a:p>
            <a:pPr marL="95250" indent="-95250">
              <a:buNone/>
            </a:pPr>
            <a:r>
              <a:rPr lang="cs-CZ" sz="1700" dirty="0" smtClean="0"/>
              <a:t> Provozování   solárií</a:t>
            </a:r>
            <a:endParaRPr lang="cs-CZ" sz="17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Průvodcovská činnost horská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1800" dirty="0" smtClean="0"/>
              <a:t>Činnost   </a:t>
            </a:r>
            <a:r>
              <a:rPr lang="cs-CZ" sz="1800" dirty="0" smtClean="0"/>
              <a:t>horského   průvodce   spočívá   v   </a:t>
            </a:r>
            <a:r>
              <a:rPr lang="cs-CZ" sz="1800" dirty="0" smtClean="0"/>
              <a:t>organizování a   provádění   jednotlivců   nebo   skupin   v   horském   prostředí, s   </a:t>
            </a:r>
            <a:r>
              <a:rPr lang="cs-CZ" sz="1800" dirty="0" smtClean="0"/>
              <a:t>výjimkou   oblastí   ledovců,   skal,   </a:t>
            </a:r>
            <a:r>
              <a:rPr lang="cs-CZ" sz="1800" dirty="0" err="1" smtClean="0"/>
              <a:t>kaňoningu</a:t>
            </a:r>
            <a:r>
              <a:rPr lang="cs-CZ" sz="1800" dirty="0" smtClean="0"/>
              <a:t>   a   </a:t>
            </a:r>
            <a:r>
              <a:rPr lang="cs-CZ" sz="1800" dirty="0" smtClean="0"/>
              <a:t>všech dalších   </a:t>
            </a:r>
            <a:r>
              <a:rPr lang="cs-CZ" sz="1800" dirty="0" smtClean="0"/>
              <a:t>terénů,   v   nichž   postup   vyžaduje   </a:t>
            </a:r>
            <a:r>
              <a:rPr lang="cs-CZ" sz="1800" dirty="0" smtClean="0"/>
              <a:t>použití horolezecké   </a:t>
            </a:r>
            <a:r>
              <a:rPr lang="cs-CZ" sz="1800" dirty="0" smtClean="0"/>
              <a:t>techniky,   horolezeckých   pomůcek   a   </a:t>
            </a:r>
            <a:r>
              <a:rPr lang="cs-CZ" sz="1800" dirty="0" smtClean="0"/>
              <a:t>materiálu  </a:t>
            </a:r>
            <a:r>
              <a:rPr lang="cs-CZ" sz="1800" dirty="0" smtClean="0"/>
              <a:t>(zejména   stoupacích   želez,   cepínů,   lan,   </a:t>
            </a:r>
            <a:r>
              <a:rPr lang="cs-CZ" sz="1800" dirty="0" smtClean="0"/>
              <a:t>jistících prostředků</a:t>
            </a:r>
            <a:r>
              <a:rPr lang="cs-CZ" sz="1800" dirty="0" smtClean="0"/>
              <a:t>),   kdy   v   zasněžených   horských   terénech   </a:t>
            </a:r>
            <a:r>
              <a:rPr lang="cs-CZ" sz="1800" dirty="0" smtClean="0"/>
              <a:t>je provádění   </a:t>
            </a:r>
            <a:r>
              <a:rPr lang="cs-CZ" sz="1800" dirty="0" smtClean="0"/>
              <a:t>možné   pouze   ve   zvlněných   terénech   </a:t>
            </a:r>
            <a:r>
              <a:rPr lang="cs-CZ" sz="1800" dirty="0" smtClean="0"/>
              <a:t>severského typu   </a:t>
            </a:r>
            <a:r>
              <a:rPr lang="cs-CZ" sz="1800" dirty="0" smtClean="0"/>
              <a:t>a   je   vyloučena   realizace   jakýchkoli   lyžařských</a:t>
            </a:r>
            <a:r>
              <a:rPr lang="cs-CZ" sz="1800" dirty="0" smtClean="0"/>
              <a:t>, </a:t>
            </a:r>
            <a:r>
              <a:rPr lang="cs-CZ" sz="1800" dirty="0" err="1" smtClean="0"/>
              <a:t>skialpinistických</a:t>
            </a:r>
            <a:r>
              <a:rPr lang="cs-CZ" sz="1800" dirty="0" smtClean="0"/>
              <a:t>   </a:t>
            </a:r>
            <a:r>
              <a:rPr lang="cs-CZ" sz="1800" dirty="0" smtClean="0"/>
              <a:t>a   obdobných   činností,   s   výjimkou   </a:t>
            </a:r>
            <a:r>
              <a:rPr lang="cs-CZ" sz="1800" dirty="0" smtClean="0"/>
              <a:t>chůze na   </a:t>
            </a:r>
            <a:r>
              <a:rPr lang="cs-CZ" sz="1800" dirty="0" smtClean="0"/>
              <a:t>sněžnicích   po   značených   turistických   cestách.</a:t>
            </a:r>
          </a:p>
          <a:p>
            <a:pPr>
              <a:buNone/>
            </a:pPr>
            <a:r>
              <a:rPr lang="cs-CZ" sz="1800" dirty="0" smtClean="0"/>
              <a:t>Činnost   </a:t>
            </a:r>
            <a:r>
              <a:rPr lang="cs-CZ" sz="1800" dirty="0" smtClean="0"/>
              <a:t>horského   vůdce,   kterou   je   </a:t>
            </a:r>
            <a:r>
              <a:rPr lang="cs-CZ" sz="1800" dirty="0" smtClean="0"/>
              <a:t>organizování a   </a:t>
            </a:r>
            <a:r>
              <a:rPr lang="cs-CZ" sz="1800" dirty="0" smtClean="0"/>
              <a:t>provádění   jednotlivců   nebo   skupin   ve    </a:t>
            </a:r>
            <a:r>
              <a:rPr lang="cs-CZ" sz="1800" dirty="0" smtClean="0"/>
              <a:t>vysokohorském prostředí,   včetně   ledovců,   při   skalním   lezení a   horolezectví   na   zajištěných   cestách,   umělých   lezeckých stěnách</a:t>
            </a:r>
            <a:r>
              <a:rPr lang="cs-CZ" sz="1800" dirty="0" smtClean="0"/>
              <a:t>,   při   </a:t>
            </a:r>
            <a:r>
              <a:rPr lang="cs-CZ" sz="1800" dirty="0" err="1" smtClean="0"/>
              <a:t>skialpinistických</a:t>
            </a:r>
            <a:r>
              <a:rPr lang="cs-CZ" sz="1800" dirty="0" smtClean="0"/>
              <a:t>   túrách,   </a:t>
            </a:r>
            <a:r>
              <a:rPr lang="cs-CZ" sz="1800" dirty="0" smtClean="0"/>
              <a:t>vedení a   </a:t>
            </a:r>
            <a:r>
              <a:rPr lang="cs-CZ" sz="1800" dirty="0" smtClean="0"/>
              <a:t>organizování   vysokohorských   expedic,   </a:t>
            </a:r>
            <a:r>
              <a:rPr lang="cs-CZ" sz="1800" dirty="0" smtClean="0"/>
              <a:t>včetně  zajišťování   </a:t>
            </a:r>
            <a:r>
              <a:rPr lang="cs-CZ" sz="1800" dirty="0" smtClean="0"/>
              <a:t>bezpečnosti.</a:t>
            </a:r>
          </a:p>
          <a:p>
            <a:pPr>
              <a:buNone/>
            </a:pPr>
            <a:r>
              <a:rPr lang="cs-CZ" sz="1800" dirty="0" smtClean="0"/>
              <a:t>V   </a:t>
            </a:r>
            <a:r>
              <a:rPr lang="cs-CZ" sz="1800" dirty="0" smtClean="0"/>
              <a:t>rámci   živnosti   je   možno   uskutečňovat   </a:t>
            </a:r>
            <a:r>
              <a:rPr lang="cs-CZ" sz="1800" dirty="0" smtClean="0"/>
              <a:t>činnost informační</a:t>
            </a:r>
            <a:r>
              <a:rPr lang="cs-CZ" sz="1800" dirty="0" smtClean="0"/>
              <a:t>,   půjčování   lezecké,   horolezecké</a:t>
            </a:r>
            <a:r>
              <a:rPr lang="cs-CZ" sz="1800" dirty="0" smtClean="0"/>
              <a:t>, </a:t>
            </a:r>
            <a:r>
              <a:rPr lang="cs-CZ" sz="1800" dirty="0" err="1" smtClean="0"/>
              <a:t>skialpinistické</a:t>
            </a:r>
            <a:r>
              <a:rPr lang="cs-CZ" sz="1800" dirty="0" smtClean="0"/>
              <a:t>   </a:t>
            </a:r>
            <a:r>
              <a:rPr lang="cs-CZ" sz="1800" dirty="0" smtClean="0"/>
              <a:t>a   obdobné   výzbroje   a   výstroje.</a:t>
            </a:r>
            <a:endParaRPr lang="cs-CZ" sz="1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Průvodcovská činnost horská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1800" dirty="0" smtClean="0"/>
              <a:t>a</a:t>
            </a:r>
            <a:r>
              <a:rPr lang="cs-CZ" sz="1800" dirty="0" smtClean="0"/>
              <a:t>)   střední   vzdělání   s   maturitní   zkouškou   a   profesní   kvalifikace   pro </a:t>
            </a:r>
            <a:r>
              <a:rPr lang="cs-CZ" sz="1800" dirty="0" smtClean="0"/>
              <a:t> horskou   </a:t>
            </a:r>
            <a:r>
              <a:rPr lang="cs-CZ" sz="1800" dirty="0" smtClean="0"/>
              <a:t>průvodcovskou   činnost   podle   zvláštního   právního   </a:t>
            </a:r>
            <a:r>
              <a:rPr lang="cs-CZ" sz="1800" dirty="0" smtClean="0"/>
              <a:t>předpisu</a:t>
            </a:r>
          </a:p>
          <a:p>
            <a:pPr>
              <a:buNone/>
            </a:pPr>
            <a:r>
              <a:rPr lang="cs-CZ" sz="1800" dirty="0" smtClean="0"/>
              <a:t>Nebo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b</a:t>
            </a:r>
            <a:r>
              <a:rPr lang="cs-CZ" sz="1800" dirty="0" smtClean="0"/>
              <a:t>)   osvědčení   o   rekvalifikaci   nebo   jiný   doklad   o   odborné   </a:t>
            </a:r>
            <a:r>
              <a:rPr lang="cs-CZ" sz="1800" dirty="0" smtClean="0"/>
              <a:t>kvalifikaci  pro   </a:t>
            </a:r>
            <a:r>
              <a:rPr lang="cs-CZ" sz="1800" dirty="0" smtClean="0"/>
              <a:t>příslušnou   pracovní   činnost   vydaný   zařízením   akreditovaným  </a:t>
            </a:r>
            <a:r>
              <a:rPr lang="cs-CZ" sz="1800" dirty="0" smtClean="0"/>
              <a:t>Ministerstvem   </a:t>
            </a:r>
            <a:r>
              <a:rPr lang="cs-CZ" sz="1800" dirty="0" smtClean="0"/>
              <a:t>školství,   mládeže   a   tělovýchovy,   nebo   ministerstvem, </a:t>
            </a:r>
            <a:r>
              <a:rPr lang="cs-CZ" sz="1800" dirty="0" smtClean="0"/>
              <a:t>do   </a:t>
            </a:r>
            <a:r>
              <a:rPr lang="cs-CZ" sz="1800" dirty="0" smtClean="0"/>
              <a:t>jehož   působnosti   patří   odvětví,   v   němž   je   živnost   provozována</a:t>
            </a:r>
            <a:r>
              <a:rPr lang="cs-CZ" sz="1800" dirty="0" smtClean="0"/>
              <a:t>,  </a:t>
            </a:r>
            <a:r>
              <a:rPr lang="cs-CZ" sz="1800" dirty="0" smtClean="0"/>
              <a:t>a   4   roky   praxe   v   oboru</a:t>
            </a:r>
            <a:endParaRPr lang="cs-CZ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2286000" y="274638"/>
            <a:ext cx="6400800" cy="1143000"/>
          </a:xfrm>
        </p:spPr>
        <p:txBody>
          <a:bodyPr/>
          <a:lstStyle/>
          <a:p>
            <a:pPr algn="l" eaLnBrk="1" hangingPunct="1"/>
            <a:r>
              <a:rPr lang="cs-CZ" smtClean="0"/>
              <a:t>Obsah</a:t>
            </a:r>
            <a:endParaRPr lang="fr-CA" smtClean="0"/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2286000" y="1600200"/>
            <a:ext cx="6400800" cy="4525963"/>
          </a:xfrm>
        </p:spPr>
        <p:txBody>
          <a:bodyPr/>
          <a:lstStyle/>
          <a:p>
            <a:pPr eaLnBrk="1" hangingPunct="1"/>
            <a:r>
              <a:rPr lang="cs-CZ" smtClean="0"/>
              <a:t>Pojem</a:t>
            </a:r>
          </a:p>
          <a:p>
            <a:pPr eaLnBrk="1" hangingPunct="1"/>
            <a:r>
              <a:rPr lang="cs-CZ" smtClean="0"/>
              <a:t>Ústavní základy</a:t>
            </a:r>
          </a:p>
          <a:p>
            <a:pPr eaLnBrk="1" hangingPunct="1"/>
            <a:r>
              <a:rPr lang="cs-CZ" smtClean="0"/>
              <a:t>Prameny právní úpravy</a:t>
            </a:r>
          </a:p>
          <a:p>
            <a:pPr eaLnBrk="1" hangingPunct="1"/>
            <a:r>
              <a:rPr lang="cs-CZ" smtClean="0"/>
              <a:t>Základní pojmy a instituty</a:t>
            </a:r>
          </a:p>
          <a:p>
            <a:pPr eaLnBrk="1" hangingPunct="1"/>
            <a:r>
              <a:rPr lang="cs-CZ" smtClean="0"/>
              <a:t>Orgány</a:t>
            </a:r>
          </a:p>
          <a:p>
            <a:pPr eaLnBrk="1" hangingPunct="1"/>
            <a:r>
              <a:rPr lang="cs-CZ" smtClean="0"/>
              <a:t>Procesní postupy</a:t>
            </a:r>
          </a:p>
          <a:p>
            <a:pPr eaLnBrk="1" hangingPunct="1"/>
            <a:r>
              <a:rPr lang="cs-CZ" smtClean="0"/>
              <a:t>Informace ke zkoušce</a:t>
            </a:r>
            <a:endParaRPr lang="fr-C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Živnosti koncesované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Nejrůznější doprava</a:t>
            </a:r>
          </a:p>
          <a:p>
            <a:r>
              <a:rPr lang="cs-CZ" dirty="0" smtClean="0"/>
              <a:t>Provoz střelnic, krematorií...</a:t>
            </a:r>
          </a:p>
          <a:p>
            <a:r>
              <a:rPr lang="cs-CZ" dirty="0" smtClean="0"/>
              <a:t>Ochrana majetku a osob, detektivní služby</a:t>
            </a:r>
          </a:p>
          <a:p>
            <a:r>
              <a:rPr lang="cs-CZ" dirty="0" smtClean="0"/>
              <a:t>Provozování cestovní kanceláře</a:t>
            </a:r>
          </a:p>
          <a:p>
            <a:r>
              <a:rPr lang="cs-CZ" dirty="0" smtClean="0"/>
              <a:t>Výroba a rozvod tepelné energie apod.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Živnosti koncesované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4713387"/>
          </a:xfrm>
        </p:spPr>
        <p:txBody>
          <a:bodyPr/>
          <a:lstStyle/>
          <a:p>
            <a:pPr>
              <a:buNone/>
            </a:pPr>
            <a:r>
              <a:rPr lang="cs-CZ" sz="2000" b="1" dirty="0" smtClean="0"/>
              <a:t>Výroba   </a:t>
            </a:r>
            <a:r>
              <a:rPr lang="cs-CZ" sz="2000" b="1" dirty="0" smtClean="0"/>
              <a:t>a   úprava </a:t>
            </a:r>
            <a:r>
              <a:rPr lang="cs-CZ" sz="2000" b="1" dirty="0" smtClean="0"/>
              <a:t> </a:t>
            </a:r>
            <a:r>
              <a:rPr lang="cs-CZ" sz="2000" b="1" dirty="0" smtClean="0"/>
              <a:t>kvasného   lihu, lihovin   a   ostatních </a:t>
            </a:r>
            <a:r>
              <a:rPr lang="cs-CZ" sz="2000" b="1" dirty="0" smtClean="0"/>
              <a:t>alkoholických   </a:t>
            </a:r>
            <a:r>
              <a:rPr lang="cs-CZ" sz="2000" b="1" dirty="0" err="1" smtClean="0"/>
              <a:t>nápo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jů</a:t>
            </a:r>
            <a:r>
              <a:rPr lang="cs-CZ" sz="2000" b="1" dirty="0" smtClean="0"/>
              <a:t> </a:t>
            </a:r>
            <a:r>
              <a:rPr lang="cs-CZ" sz="2000" b="1" dirty="0" smtClean="0"/>
              <a:t>(s </a:t>
            </a:r>
            <a:r>
              <a:rPr lang="cs-CZ" sz="2000" b="1" dirty="0" smtClean="0"/>
              <a:t> výjimkou   </a:t>
            </a:r>
            <a:r>
              <a:rPr lang="cs-CZ" sz="2000" b="1" dirty="0" smtClean="0"/>
              <a:t>piva,   </a:t>
            </a:r>
            <a:r>
              <a:rPr lang="cs-CZ" sz="2000" b="1" dirty="0" smtClean="0"/>
              <a:t>ovocných vín</a:t>
            </a:r>
            <a:r>
              <a:rPr lang="cs-CZ" sz="2000" b="1" dirty="0" smtClean="0"/>
              <a:t>,   ostatních   vín a   medoviny   a   ovocných  destilátů   získaných pěstitelským   pálením) </a:t>
            </a:r>
            <a:r>
              <a:rPr lang="cs-CZ" sz="2000" b="1" dirty="0" smtClean="0"/>
              <a:t> </a:t>
            </a:r>
            <a:r>
              <a:rPr lang="cs-CZ" sz="2000" dirty="0" smtClean="0"/>
              <a:t>alternativně:</a:t>
            </a:r>
          </a:p>
          <a:p>
            <a:pPr marL="177800" indent="-177800"/>
            <a:r>
              <a:rPr lang="cs-CZ" sz="2000" dirty="0" smtClean="0"/>
              <a:t>a</a:t>
            </a:r>
            <a:r>
              <a:rPr lang="cs-CZ" sz="2000" dirty="0" smtClean="0"/>
              <a:t>)   vysokoškolské   vzdělání   ve   </a:t>
            </a:r>
            <a:r>
              <a:rPr lang="cs-CZ" sz="2000" dirty="0" smtClean="0"/>
              <a:t>studijním programu   </a:t>
            </a:r>
            <a:r>
              <a:rPr lang="cs-CZ" sz="2000" dirty="0" smtClean="0"/>
              <a:t>a   studijním   oboru   zaměřeném </a:t>
            </a:r>
            <a:r>
              <a:rPr lang="cs-CZ" sz="2000" dirty="0" smtClean="0"/>
              <a:t>na   </a:t>
            </a:r>
            <a:r>
              <a:rPr lang="cs-CZ" sz="2000" dirty="0" smtClean="0"/>
              <a:t>potravinářskou   technologii, </a:t>
            </a:r>
            <a:r>
              <a:rPr lang="cs-CZ" sz="2000" dirty="0" smtClean="0"/>
              <a:t>chemii</a:t>
            </a:r>
            <a:r>
              <a:rPr lang="cs-CZ" sz="2000" dirty="0" smtClean="0"/>
              <a:t>,   zemědělství,  </a:t>
            </a:r>
            <a:r>
              <a:rPr lang="cs-CZ" sz="2000" dirty="0" smtClean="0"/>
              <a:t>farmacii</a:t>
            </a:r>
            <a:r>
              <a:rPr lang="cs-CZ" sz="2000" dirty="0" smtClean="0"/>
              <a:t>, </a:t>
            </a:r>
            <a:r>
              <a:rPr lang="cs-CZ" sz="2000" dirty="0" smtClean="0"/>
              <a:t>lékařství   </a:t>
            </a:r>
            <a:r>
              <a:rPr lang="cs-CZ" sz="2000" dirty="0" smtClean="0"/>
              <a:t>nebo   </a:t>
            </a:r>
            <a:r>
              <a:rPr lang="cs-CZ" sz="2000" dirty="0" smtClean="0"/>
              <a:t>veterinární lékařství, </a:t>
            </a:r>
            <a:endParaRPr lang="cs-CZ" sz="2000" dirty="0" smtClean="0"/>
          </a:p>
          <a:p>
            <a:pPr marL="177800" indent="-177800"/>
            <a:r>
              <a:rPr lang="cs-CZ" sz="2000" dirty="0" smtClean="0"/>
              <a:t>b</a:t>
            </a:r>
            <a:r>
              <a:rPr lang="cs-CZ" sz="2000" dirty="0" smtClean="0"/>
              <a:t>)   vyšší </a:t>
            </a:r>
            <a:r>
              <a:rPr lang="cs-CZ" sz="2000" dirty="0" smtClean="0"/>
              <a:t>odborné vzdělání v oboru zaměřeném na potravinářskou technologii</a:t>
            </a:r>
            <a:r>
              <a:rPr lang="cs-CZ" sz="2000" dirty="0" smtClean="0"/>
              <a:t>,   chemii, </a:t>
            </a:r>
            <a:r>
              <a:rPr lang="cs-CZ" sz="2000" dirty="0" smtClean="0"/>
              <a:t>zemědělství</a:t>
            </a:r>
            <a:r>
              <a:rPr lang="cs-CZ" sz="2000" dirty="0" smtClean="0"/>
              <a:t>, </a:t>
            </a:r>
            <a:r>
              <a:rPr lang="cs-CZ" sz="2000" dirty="0" smtClean="0"/>
              <a:t>farmacii nebo veterinární lékařství a 3 roky praxe v oboru</a:t>
            </a:r>
            <a:r>
              <a:rPr lang="cs-CZ" sz="2000" dirty="0" smtClean="0"/>
              <a:t>, </a:t>
            </a:r>
          </a:p>
          <a:p>
            <a:pPr marL="177800" indent="-177800"/>
            <a:r>
              <a:rPr lang="cs-CZ" sz="2000" dirty="0" smtClean="0"/>
              <a:t>c</a:t>
            </a:r>
            <a:r>
              <a:rPr lang="cs-CZ" sz="2000" dirty="0" smtClean="0"/>
              <a:t>)   střední   vzdělání   s   </a:t>
            </a:r>
            <a:r>
              <a:rPr lang="cs-CZ" sz="2000" dirty="0" smtClean="0"/>
              <a:t>maturitní zkouškou   </a:t>
            </a:r>
            <a:r>
              <a:rPr lang="cs-CZ" sz="2000" dirty="0" smtClean="0"/>
              <a:t>v   oboru   vzdělání   </a:t>
            </a:r>
            <a:r>
              <a:rPr lang="cs-CZ" sz="2000" dirty="0" smtClean="0"/>
              <a:t>zaměřeném </a:t>
            </a:r>
            <a:r>
              <a:rPr lang="cs-CZ" sz="2000" dirty="0" smtClean="0"/>
              <a:t>na   potravinářskou   technologii</a:t>
            </a:r>
            <a:r>
              <a:rPr lang="cs-CZ" sz="2000" dirty="0" smtClean="0"/>
              <a:t>, </a:t>
            </a:r>
            <a:r>
              <a:rPr lang="cs-CZ" sz="2000" dirty="0" smtClean="0"/>
              <a:t>chemii, </a:t>
            </a:r>
            <a:r>
              <a:rPr lang="cs-CZ" sz="2000" dirty="0" smtClean="0"/>
              <a:t>zemědělství</a:t>
            </a:r>
            <a:r>
              <a:rPr lang="cs-CZ" sz="2000" dirty="0" smtClean="0"/>
              <a:t>,   nebo   v   </a:t>
            </a:r>
            <a:r>
              <a:rPr lang="cs-CZ" sz="2000" dirty="0" smtClean="0"/>
              <a:t>oboru laborant   pro </a:t>
            </a:r>
            <a:r>
              <a:rPr lang="cs-CZ" sz="2000" dirty="0" smtClean="0"/>
              <a:t>farmaceutickou   </a:t>
            </a:r>
            <a:r>
              <a:rPr lang="cs-CZ" sz="2000" dirty="0" smtClean="0"/>
              <a:t>výrobu a </a:t>
            </a:r>
            <a:r>
              <a:rPr lang="cs-CZ" sz="2000" dirty="0" smtClean="0"/>
              <a:t>3   roky   praxe   v   </a:t>
            </a:r>
            <a:r>
              <a:rPr lang="cs-CZ" sz="2000" dirty="0" smtClean="0"/>
              <a:t>oboru,</a:t>
            </a:r>
            <a:endParaRPr lang="cs-CZ" sz="2000" dirty="0" smtClean="0"/>
          </a:p>
          <a:p>
            <a:pPr marL="177800" indent="-177800"/>
            <a:r>
              <a:rPr lang="cs-CZ" sz="2000" dirty="0" smtClean="0"/>
              <a:t>d</a:t>
            </a:r>
            <a:r>
              <a:rPr lang="cs-CZ" sz="2000" dirty="0" smtClean="0"/>
              <a:t>)   osvědčení   o   rekvalifikaci   nebo   </a:t>
            </a:r>
            <a:r>
              <a:rPr lang="cs-CZ" sz="2000" dirty="0" smtClean="0"/>
              <a:t>jiný doklad   </a:t>
            </a:r>
            <a:r>
              <a:rPr lang="cs-CZ" sz="2000" dirty="0" smtClean="0"/>
              <a:t>o   odborné   kvalifikaci   </a:t>
            </a:r>
            <a:r>
              <a:rPr lang="cs-CZ" sz="2000" dirty="0" smtClean="0"/>
              <a:t>pro </a:t>
            </a:r>
            <a:r>
              <a:rPr lang="cs-CZ" sz="2000" dirty="0" smtClean="0"/>
              <a:t>příslušnou   pracovní   činnost   </a:t>
            </a:r>
            <a:r>
              <a:rPr lang="cs-CZ" sz="2000" dirty="0" smtClean="0"/>
              <a:t>vydaný </a:t>
            </a:r>
            <a:r>
              <a:rPr lang="cs-CZ" sz="2000" dirty="0" smtClean="0"/>
              <a:t>zařízením   </a:t>
            </a:r>
            <a:r>
              <a:rPr lang="cs-CZ" sz="2000" dirty="0" smtClean="0"/>
              <a:t>akr.  podle </a:t>
            </a:r>
            <a:r>
              <a:rPr lang="cs-CZ" sz="2000" dirty="0" smtClean="0"/>
              <a:t>zvláštních   právních   předpisů</a:t>
            </a:r>
            <a:r>
              <a:rPr lang="cs-CZ" sz="2000" dirty="0" smtClean="0"/>
              <a:t>, </a:t>
            </a:r>
            <a:r>
              <a:rPr lang="cs-CZ" sz="2000" dirty="0" smtClean="0"/>
              <a:t>zařízením </a:t>
            </a:r>
            <a:r>
              <a:rPr lang="cs-CZ" sz="2000" dirty="0" smtClean="0"/>
              <a:t>akreditovaným MŠMT,  nebo </a:t>
            </a:r>
            <a:r>
              <a:rPr lang="cs-CZ" sz="2000" dirty="0" err="1" smtClean="0"/>
              <a:t>minist</a:t>
            </a:r>
            <a:r>
              <a:rPr lang="cs-CZ" sz="2000" dirty="0" smtClean="0"/>
              <a:t>.,  do  </a:t>
            </a:r>
            <a:r>
              <a:rPr lang="cs-CZ" sz="2000" dirty="0" smtClean="0"/>
              <a:t>jehož   působnosti   patří   odvětví</a:t>
            </a:r>
            <a:r>
              <a:rPr lang="cs-CZ" sz="2000" dirty="0" smtClean="0"/>
              <a:t>, </a:t>
            </a:r>
            <a:r>
              <a:rPr lang="cs-CZ" sz="2000" dirty="0" smtClean="0"/>
              <a:t>v   němž   je   živnost   provozována,   a   </a:t>
            </a:r>
            <a:r>
              <a:rPr lang="cs-CZ" sz="2000" dirty="0" smtClean="0"/>
              <a:t>3 roky   </a:t>
            </a:r>
            <a:r>
              <a:rPr lang="cs-CZ" sz="2000" dirty="0" smtClean="0"/>
              <a:t>praxe   v   oboru,  </a:t>
            </a:r>
          </a:p>
          <a:p>
            <a:pPr marL="177800" indent="-177800"/>
            <a:r>
              <a:rPr lang="cs-CZ" sz="2000" dirty="0" smtClean="0"/>
              <a:t>e</a:t>
            </a:r>
            <a:r>
              <a:rPr lang="cs-CZ" sz="2000" dirty="0" smtClean="0"/>
              <a:t>)   doklady   podle   §   7   odst.   5   písm.   a</a:t>
            </a:r>
            <a:r>
              <a:rPr lang="cs-CZ" sz="2000" dirty="0" smtClean="0"/>
              <a:t>),  </a:t>
            </a:r>
            <a:r>
              <a:rPr lang="cs-CZ" sz="2000" dirty="0" smtClean="0"/>
              <a:t>b),   c),   d)   nebo   e) </a:t>
            </a:r>
            <a:r>
              <a:rPr lang="cs-CZ" sz="2000" dirty="0" err="1" smtClean="0"/>
              <a:t>ZoŽP</a:t>
            </a:r>
            <a:endParaRPr lang="cs-CZ" sz="2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Orgány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5069160"/>
          </a:xfrm>
        </p:spPr>
        <p:txBody>
          <a:bodyPr/>
          <a:lstStyle/>
          <a:p>
            <a:pPr eaLnBrk="1" hangingPunct="1"/>
            <a:r>
              <a:rPr lang="cs-CZ" sz="2300" b="1" dirty="0" smtClean="0"/>
              <a:t>Živnostenské úřady </a:t>
            </a:r>
            <a:r>
              <a:rPr lang="cs-CZ" sz="2300" dirty="0" smtClean="0"/>
              <a:t>= orgány státní správy ŽP</a:t>
            </a:r>
          </a:p>
          <a:p>
            <a:r>
              <a:rPr lang="cs-CZ" sz="2300" b="1" dirty="0" smtClean="0"/>
              <a:t>Obecní</a:t>
            </a:r>
            <a:r>
              <a:rPr lang="cs-CZ" sz="2300" dirty="0" smtClean="0"/>
              <a:t> (v rámci obcí III</a:t>
            </a:r>
            <a:r>
              <a:rPr lang="cs-CZ" sz="2300" dirty="0" smtClean="0"/>
              <a:t>) </a:t>
            </a:r>
            <a:r>
              <a:rPr lang="cs-CZ" sz="2300" dirty="0" smtClean="0"/>
              <a:t>zejména</a:t>
            </a:r>
          </a:p>
          <a:p>
            <a:pPr>
              <a:buNone/>
            </a:pPr>
            <a:r>
              <a:rPr lang="cs-CZ" sz="2300" dirty="0" smtClean="0"/>
              <a:t>a</a:t>
            </a:r>
            <a:r>
              <a:rPr lang="cs-CZ" sz="2300" dirty="0" smtClean="0"/>
              <a:t>) přijímá přihlášky k registraci nebo oznámení na základě zvláštního právního předpisu5a) od osob podnikajících na základě živnostenského oprávnění,</a:t>
            </a:r>
          </a:p>
          <a:p>
            <a:pPr>
              <a:buNone/>
            </a:pPr>
            <a:r>
              <a:rPr lang="cs-CZ" sz="2300" dirty="0" smtClean="0"/>
              <a:t>b</a:t>
            </a:r>
            <a:r>
              <a:rPr lang="cs-CZ" sz="2300" dirty="0" smtClean="0"/>
              <a:t>) přijímá oznámení a hlášení v oblasti sociálního zabezpečení od fyzických osob podnikajících na základě živnostenského oprávnění, a to v rozsahu stanoveném zvláštními právními předpisy5b</a:t>
            </a:r>
            <a:r>
              <a:rPr lang="cs-CZ" sz="2300" dirty="0" smtClean="0"/>
              <a:t>),</a:t>
            </a:r>
            <a:endParaRPr lang="cs-CZ" sz="2300" dirty="0" smtClean="0"/>
          </a:p>
          <a:p>
            <a:pPr>
              <a:buNone/>
            </a:pPr>
            <a:r>
              <a:rPr lang="cs-CZ" sz="2300" dirty="0" smtClean="0"/>
              <a:t>c) přijímá oznámení osob podnikajících na základě živnostenského oprávnění o vzniku volných pracovních míst nebo jejich obsazení5c),</a:t>
            </a:r>
          </a:p>
          <a:p>
            <a:pPr>
              <a:buNone/>
            </a:pPr>
            <a:r>
              <a:rPr lang="cs-CZ" sz="2300" dirty="0" smtClean="0"/>
              <a:t>d</a:t>
            </a:r>
            <a:r>
              <a:rPr lang="cs-CZ" sz="2300" dirty="0" smtClean="0"/>
              <a:t>) přijímá oznámení a hlášení fyzických osob podnikajících na základě živnostenského oprávnění vůči zdravotním pojišťovnám v rozsahu stanoveném zvláštním právním </a:t>
            </a:r>
            <a:r>
              <a:rPr lang="cs-CZ" sz="2300" dirty="0" smtClean="0"/>
              <a:t>předpisem.</a:t>
            </a:r>
            <a:endParaRPr lang="cs-CZ" sz="2300" i="1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Orgány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/>
          <a:lstStyle/>
          <a:p>
            <a:r>
              <a:rPr lang="cs-CZ" sz="2300" b="1" dirty="0" smtClean="0"/>
              <a:t>Krajský ŽÚ</a:t>
            </a:r>
            <a:r>
              <a:rPr lang="cs-CZ" sz="2300" dirty="0" smtClean="0"/>
              <a:t> zejména</a:t>
            </a:r>
            <a:endParaRPr lang="cs-CZ" sz="2300" dirty="0" smtClean="0"/>
          </a:p>
          <a:p>
            <a:pPr>
              <a:buNone/>
            </a:pPr>
            <a:r>
              <a:rPr lang="cs-CZ" sz="2300" dirty="0" smtClean="0"/>
              <a:t>a</a:t>
            </a:r>
            <a:r>
              <a:rPr lang="cs-CZ" sz="2300" dirty="0" smtClean="0"/>
              <a:t>) vykonává řídící, koordinační, kontrolní a metodickou činnost, a to včetně výkonu funkce centrálních registračních míst </a:t>
            </a:r>
            <a:r>
              <a:rPr lang="cs-CZ" sz="2300" dirty="0" smtClean="0"/>
              <a:t>a jednotných </a:t>
            </a:r>
            <a:r>
              <a:rPr lang="cs-CZ" sz="2300" dirty="0" smtClean="0"/>
              <a:t>kontaktních míst, vůči obecním živnostenským úřadům ve svém správním obvodu; obecním živnostenským úřadům ve svém správním obvodu může nařídit provedení živnostenské kontroly</a:t>
            </a:r>
            <a:r>
              <a:rPr lang="cs-CZ" sz="2300" dirty="0" smtClean="0"/>
              <a:t>, </a:t>
            </a:r>
            <a:endParaRPr lang="cs-CZ" sz="2300" dirty="0" smtClean="0"/>
          </a:p>
          <a:p>
            <a:pPr>
              <a:buNone/>
            </a:pPr>
            <a:r>
              <a:rPr lang="cs-CZ" sz="2300" dirty="0" smtClean="0"/>
              <a:t>b) rozhoduje o odvolání proti rozhodnutím obecních živnostenských úřadů6) ve svém správním obvodu,</a:t>
            </a:r>
          </a:p>
          <a:p>
            <a:pPr>
              <a:buNone/>
            </a:pPr>
            <a:r>
              <a:rPr lang="cs-CZ" sz="2300" dirty="0" smtClean="0"/>
              <a:t>c</a:t>
            </a:r>
            <a:r>
              <a:rPr lang="cs-CZ" sz="2300" dirty="0" smtClean="0"/>
              <a:t>) spolupracuje na úseku živnostenského podnikání s příslušnými správními úřady, v jejichž působnosti jsou odvětví, ve kterých se provozuje živnostenské podnikání, s hospodářskými komorami, podnikatelskými svazy a sdruženími,</a:t>
            </a:r>
          </a:p>
          <a:p>
            <a:pPr>
              <a:buNone/>
            </a:pPr>
            <a:r>
              <a:rPr lang="cs-CZ" sz="2300" dirty="0" smtClean="0"/>
              <a:t>d</a:t>
            </a:r>
            <a:r>
              <a:rPr lang="cs-CZ" sz="2300" dirty="0" smtClean="0"/>
              <a:t>) je oprávněn vyžadovat od ústředních správních úřadů potřebná stanoviska a vyjádření</a:t>
            </a:r>
            <a:r>
              <a:rPr lang="cs-CZ" sz="2300" dirty="0" smtClean="0"/>
              <a:t>,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Orgány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/>
          <a:lstStyle/>
          <a:p>
            <a:pPr>
              <a:buNone/>
            </a:pPr>
            <a:r>
              <a:rPr lang="cs-CZ" sz="2000" b="1" dirty="0" smtClean="0"/>
              <a:t>Živnostenský </a:t>
            </a:r>
            <a:r>
              <a:rPr lang="cs-CZ" sz="2000" b="1" dirty="0" smtClean="0"/>
              <a:t>úřad České republiky</a:t>
            </a:r>
          </a:p>
          <a:p>
            <a:r>
              <a:rPr lang="cs-CZ" sz="2000" dirty="0" smtClean="0"/>
              <a:t> </a:t>
            </a:r>
            <a:r>
              <a:rPr lang="cs-CZ" sz="2000" dirty="0" smtClean="0"/>
              <a:t>zpracovává </a:t>
            </a:r>
            <a:r>
              <a:rPr lang="cs-CZ" sz="2000" dirty="0" smtClean="0"/>
              <a:t>koncepce v oblasti živnostenského podnikání,</a:t>
            </a:r>
          </a:p>
          <a:p>
            <a:r>
              <a:rPr lang="cs-CZ" sz="2000" dirty="0" smtClean="0"/>
              <a:t> </a:t>
            </a:r>
            <a:r>
              <a:rPr lang="cs-CZ" sz="2000" dirty="0" smtClean="0"/>
              <a:t>vykonává </a:t>
            </a:r>
            <a:r>
              <a:rPr lang="cs-CZ" sz="2000" dirty="0" smtClean="0"/>
              <a:t>řídící, koordinační, kontrolní a metodickou činnost vůči krajským živnostenským úřadům; může nařídit živnostenským úřadům provedení živnostenské kontroly,</a:t>
            </a:r>
          </a:p>
          <a:p>
            <a:r>
              <a:rPr lang="cs-CZ" sz="2000" dirty="0" smtClean="0"/>
              <a:t> </a:t>
            </a:r>
            <a:r>
              <a:rPr lang="cs-CZ" sz="2000" dirty="0" smtClean="0"/>
              <a:t>v </a:t>
            </a:r>
            <a:r>
              <a:rPr lang="cs-CZ" sz="2000" dirty="0" smtClean="0"/>
              <a:t>zákonem stanovených případech rozhoduje jako správní orgán první instance,</a:t>
            </a:r>
          </a:p>
          <a:p>
            <a:r>
              <a:rPr lang="cs-CZ" sz="2000" dirty="0" smtClean="0"/>
              <a:t>rozhoduje </a:t>
            </a:r>
            <a:r>
              <a:rPr lang="cs-CZ" sz="2000" dirty="0" smtClean="0"/>
              <a:t>o odvolání proti rozhodnutím krajských živnostenských </a:t>
            </a:r>
            <a:r>
              <a:rPr lang="cs-CZ" sz="2000" dirty="0" smtClean="0"/>
              <a:t>úřadů,</a:t>
            </a:r>
            <a:endParaRPr lang="cs-CZ" sz="2000" dirty="0" smtClean="0"/>
          </a:p>
          <a:p>
            <a:r>
              <a:rPr lang="cs-CZ" sz="2000" dirty="0" smtClean="0"/>
              <a:t>je </a:t>
            </a:r>
            <a:r>
              <a:rPr lang="cs-CZ" sz="2000" dirty="0" smtClean="0"/>
              <a:t>správcem5g) živnostenského rejstříku,</a:t>
            </a:r>
          </a:p>
          <a:p>
            <a:r>
              <a:rPr lang="cs-CZ" sz="2000" dirty="0" smtClean="0"/>
              <a:t>spolupracuje </a:t>
            </a:r>
            <a:r>
              <a:rPr lang="cs-CZ" sz="2000" dirty="0" smtClean="0"/>
              <a:t>na úseku živnostenského podnikání s příslušnými správními úřady, v jejichž působnosti jsou odvětví, ve kterých se provozuje živnostenské podnikání, s hospodářskými komorami, podnikatelskými svazy a sdruženími,</a:t>
            </a:r>
          </a:p>
          <a:p>
            <a:r>
              <a:rPr lang="cs-CZ" sz="2000" dirty="0" smtClean="0"/>
              <a:t>je </a:t>
            </a:r>
            <a:r>
              <a:rPr lang="cs-CZ" sz="2000" dirty="0" smtClean="0"/>
              <a:t>oprávněn vyžadovat od ústředních </a:t>
            </a:r>
            <a:r>
              <a:rPr lang="cs-CZ" sz="2000" dirty="0" err="1" smtClean="0"/>
              <a:t>spr</a:t>
            </a:r>
            <a:r>
              <a:rPr lang="cs-CZ" sz="2000" dirty="0" smtClean="0"/>
              <a:t>. </a:t>
            </a:r>
            <a:r>
              <a:rPr lang="cs-CZ" sz="2000" dirty="0" smtClean="0"/>
              <a:t>úřadů potřebná stanoviska a vyjádření,</a:t>
            </a:r>
          </a:p>
          <a:p>
            <a:r>
              <a:rPr lang="cs-CZ" sz="2000" dirty="0" smtClean="0"/>
              <a:t>plní </a:t>
            </a:r>
            <a:r>
              <a:rPr lang="cs-CZ" sz="2000" dirty="0" smtClean="0"/>
              <a:t>další úkoly stanovené zvláštními právními předpisy.</a:t>
            </a:r>
            <a:endParaRPr lang="cs-CZ" sz="20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Postupy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Ohlášení</a:t>
            </a:r>
          </a:p>
          <a:p>
            <a:pPr eaLnBrk="1" hangingPunct="1"/>
            <a:r>
              <a:rPr lang="cs-CZ" smtClean="0"/>
              <a:t>Koncese</a:t>
            </a:r>
            <a:endParaRPr lang="cs-CZ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Delikty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/>
          <a:lstStyle/>
          <a:p>
            <a:pPr>
              <a:buNone/>
            </a:pPr>
            <a:r>
              <a:rPr lang="cs-CZ" sz="2800" b="1" dirty="0" smtClean="0"/>
              <a:t>Přestupky (§ 61)</a:t>
            </a:r>
          </a:p>
          <a:p>
            <a:r>
              <a:rPr lang="cs-CZ" sz="2800" dirty="0" smtClean="0"/>
              <a:t>neustanovení </a:t>
            </a:r>
            <a:r>
              <a:rPr lang="cs-CZ" sz="2800" dirty="0" smtClean="0"/>
              <a:t>odpovědného zástupce, </a:t>
            </a:r>
            <a:r>
              <a:rPr lang="cs-CZ" sz="2800" dirty="0" smtClean="0"/>
              <a:t>neoznámení</a:t>
            </a:r>
            <a:r>
              <a:rPr lang="cs-CZ" sz="2800" dirty="0" smtClean="0"/>
              <a:t>, že hodlá pokračovat v provozování živnosti, nebo neustanoví odpovědného </a:t>
            </a:r>
            <a:r>
              <a:rPr lang="cs-CZ" sz="2800" dirty="0" smtClean="0"/>
              <a:t>zástupce (jako </a:t>
            </a:r>
            <a:r>
              <a:rPr lang="cs-CZ" sz="2800" dirty="0" smtClean="0"/>
              <a:t>správce dědictví nebo </a:t>
            </a:r>
            <a:r>
              <a:rPr lang="cs-CZ" sz="2800" dirty="0" err="1" smtClean="0"/>
              <a:t>insolvenční</a:t>
            </a:r>
            <a:r>
              <a:rPr lang="cs-CZ" sz="2800" dirty="0" smtClean="0"/>
              <a:t> </a:t>
            </a:r>
            <a:r>
              <a:rPr lang="cs-CZ" sz="2800" dirty="0" smtClean="0"/>
              <a:t>správce) (do 10.000 Kč)</a:t>
            </a:r>
          </a:p>
          <a:p>
            <a:r>
              <a:rPr lang="cs-CZ" sz="2800" dirty="0" smtClean="0"/>
              <a:t>předložení nepravdivého čestného </a:t>
            </a:r>
            <a:r>
              <a:rPr lang="cs-CZ" sz="2800" dirty="0" smtClean="0"/>
              <a:t>prohlášení o </a:t>
            </a:r>
            <a:r>
              <a:rPr lang="cs-CZ" sz="2800" dirty="0" smtClean="0"/>
              <a:t>bezúhonnosti (do 100.000 Kč)</a:t>
            </a:r>
          </a:p>
          <a:p>
            <a:r>
              <a:rPr lang="cs-CZ" sz="2800" dirty="0" smtClean="0"/>
              <a:t>p</a:t>
            </a:r>
            <a:r>
              <a:rPr lang="cs-CZ" sz="2800" dirty="0" smtClean="0"/>
              <a:t>rovozování činnosti, </a:t>
            </a:r>
            <a:r>
              <a:rPr lang="cs-CZ" sz="2800" dirty="0" smtClean="0"/>
              <a:t>která </a:t>
            </a:r>
            <a:r>
              <a:rPr lang="cs-CZ" sz="2800" dirty="0" smtClean="0"/>
              <a:t>je živností, bez příslušného oprávnění (do 500.000 Kč – do 1.000.000 Kč)</a:t>
            </a:r>
            <a:endParaRPr lang="cs-CZ" sz="2800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Delikty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4785395"/>
          </a:xfrm>
        </p:spPr>
        <p:txBody>
          <a:bodyPr/>
          <a:lstStyle/>
          <a:p>
            <a:r>
              <a:rPr lang="cs-CZ" sz="2800" dirty="0" smtClean="0"/>
              <a:t>Smíšené delikty (§ 62 odst. 1)</a:t>
            </a:r>
          </a:p>
          <a:p>
            <a:pPr lvl="1"/>
            <a:r>
              <a:rPr lang="cs-CZ" sz="2400" dirty="0" smtClean="0"/>
              <a:t>Např. neprokázání na </a:t>
            </a:r>
            <a:r>
              <a:rPr lang="cs-CZ" sz="2400" dirty="0" smtClean="0"/>
              <a:t>žádost živnostenského úřadu vlastnické nebo užívací právo k objektům nebo místnostem provozovny, nebo oprávněnost umístění mobilní </a:t>
            </a:r>
            <a:r>
              <a:rPr lang="cs-CZ" sz="2400" dirty="0" smtClean="0"/>
              <a:t>provozovny</a:t>
            </a:r>
            <a:endParaRPr lang="cs-CZ" sz="2400" dirty="0" smtClean="0"/>
          </a:p>
          <a:p>
            <a:pPr lvl="1"/>
            <a:r>
              <a:rPr lang="cs-CZ" sz="2400" dirty="0" smtClean="0"/>
              <a:t>nezajištění, </a:t>
            </a:r>
            <a:r>
              <a:rPr lang="cs-CZ" sz="2400" dirty="0" smtClean="0"/>
              <a:t>aby jeho zaměstnanci prokázali splnění podmínky bezúhonnosti podle § 31 odst. </a:t>
            </a:r>
            <a:r>
              <a:rPr lang="cs-CZ" sz="2400" dirty="0" smtClean="0"/>
              <a:t>9</a:t>
            </a:r>
          </a:p>
          <a:p>
            <a:pPr lvl="1"/>
            <a:r>
              <a:rPr lang="cs-CZ" sz="2400" dirty="0" smtClean="0"/>
              <a:t>nevydání </a:t>
            </a:r>
            <a:r>
              <a:rPr lang="cs-CZ" sz="2400" dirty="0" smtClean="0"/>
              <a:t>na žádost zákazníka doklad o prodeji zboží nebo poskytnutí služby, nebo na dokladu neuvede zákonem stanovené údaje podle § 31 odst. </a:t>
            </a:r>
            <a:r>
              <a:rPr lang="cs-CZ" sz="2400" dirty="0" smtClean="0"/>
              <a:t>14</a:t>
            </a:r>
          </a:p>
          <a:p>
            <a:r>
              <a:rPr lang="cs-CZ" sz="2800" dirty="0" smtClean="0"/>
              <a:t>Delikty PO, delikty FO</a:t>
            </a:r>
          </a:p>
          <a:p>
            <a:pPr lvl="1"/>
            <a:r>
              <a:rPr lang="cs-CZ" sz="2400" dirty="0" smtClean="0"/>
              <a:t>např. PO se </a:t>
            </a:r>
            <a:r>
              <a:rPr lang="cs-CZ" sz="2400" dirty="0" smtClean="0"/>
              <a:t>dopustí správního deliktu dále tím, že provozuje činnost, která </a:t>
            </a:r>
            <a:r>
              <a:rPr lang="cs-CZ" sz="2400" dirty="0" smtClean="0"/>
              <a:t>je živností, aniž </a:t>
            </a:r>
            <a:r>
              <a:rPr lang="cs-CZ" sz="2400" dirty="0" smtClean="0"/>
              <a:t>by pro tuto živnost měla živnostenské oprávnění.</a:t>
            </a:r>
            <a:endParaRPr lang="cs-CZ" sz="24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Delikty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4713387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/>
              <a:t>Některá společná ustanovení</a:t>
            </a:r>
            <a:endParaRPr lang="cs-CZ" sz="2400" b="1" dirty="0" smtClean="0"/>
          </a:p>
          <a:p>
            <a:pPr>
              <a:buNone/>
            </a:pPr>
            <a:r>
              <a:rPr lang="cs-CZ" sz="2400" dirty="0" smtClean="0"/>
              <a:t>Právnická </a:t>
            </a:r>
            <a:r>
              <a:rPr lang="cs-CZ" sz="2400" dirty="0" smtClean="0"/>
              <a:t>osoba za správní delikt neodpovídá, jestliže prokáže, že vynaložila veškeré úsilí, které bylo možno požadovat, aby porušení právní povinnosti zabránila.</a:t>
            </a:r>
          </a:p>
          <a:p>
            <a:pPr>
              <a:buNone/>
            </a:pPr>
            <a:r>
              <a:rPr lang="cs-CZ" sz="2400" dirty="0" smtClean="0"/>
              <a:t>Při </a:t>
            </a:r>
            <a:r>
              <a:rPr lang="cs-CZ" sz="2400" dirty="0" smtClean="0"/>
              <a:t>určení výměry pokuty právnické osobě se přihlédne k závažnosti správního deliktu, zejména ke způsobu jeho spáchání a jeho následkům a k okolnostem, za nichž byl spáchán.</a:t>
            </a:r>
          </a:p>
          <a:p>
            <a:pPr>
              <a:buNone/>
            </a:pPr>
            <a:r>
              <a:rPr lang="cs-CZ" sz="2400" dirty="0" smtClean="0"/>
              <a:t>Odpovědnost právnické osoby za správní delikt zaniká, jestliže </a:t>
            </a:r>
            <a:r>
              <a:rPr lang="cs-CZ" sz="2400" dirty="0" smtClean="0"/>
              <a:t>správní orgán o něm nezahájil řízení do 1 roku ode dne, kdy se o něm dozvěděl, nejpozději však do 3 let ode dne, kdy byl spáchán</a:t>
            </a:r>
            <a:r>
              <a:rPr lang="cs-CZ" sz="2400" dirty="0" smtClean="0"/>
              <a:t>.</a:t>
            </a:r>
            <a:endParaRPr lang="cs-CZ" sz="2400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Doporučená literatura</a:t>
            </a:r>
            <a:endParaRPr lang="fr-CA" dirty="0" smtClean="0"/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57375"/>
            <a:ext cx="8229600" cy="4525963"/>
          </a:xfrm>
        </p:spPr>
        <p:txBody>
          <a:bodyPr/>
          <a:lstStyle/>
          <a:p>
            <a:pPr lvl="1">
              <a:buNone/>
            </a:pPr>
            <a:r>
              <a:rPr lang="cs-CZ" dirty="0" smtClean="0"/>
              <a:t>Jurníková, J. a kol. </a:t>
            </a:r>
            <a:r>
              <a:rPr lang="cs-CZ" i="1" dirty="0" smtClean="0"/>
              <a:t>Správní právo : zvláštní část</a:t>
            </a:r>
            <a:r>
              <a:rPr lang="cs-CZ" dirty="0" smtClean="0"/>
              <a:t>. 6. doplněné vydání. Brno: Masarykova univerzita, 2009. </a:t>
            </a:r>
            <a:r>
              <a:rPr lang="cs-CZ" dirty="0" smtClean="0"/>
              <a:t>Kapitola č. VI.</a:t>
            </a:r>
          </a:p>
          <a:p>
            <a:pPr lvl="1">
              <a:buNone/>
            </a:pPr>
            <a:r>
              <a:rPr lang="cs-CZ" dirty="0" smtClean="0"/>
              <a:t>Průcha, P. Živnostenské právo. Brno : Masarykova univerzita, 2005. 164 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Živnostenská správa</a:t>
            </a:r>
            <a:endParaRPr lang="fr-CA" smtClean="0"/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57375"/>
            <a:ext cx="8229600" cy="4525963"/>
          </a:xfrm>
        </p:spPr>
        <p:txBody>
          <a:bodyPr/>
          <a:lstStyle/>
          <a:p>
            <a:pPr eaLnBrk="1" hangingPunct="1">
              <a:buNone/>
            </a:pPr>
            <a:r>
              <a:rPr lang="cs-CZ" sz="2400" dirty="0" smtClean="0"/>
              <a:t>= správa na úseku živnostenského podnikání</a:t>
            </a:r>
          </a:p>
          <a:p>
            <a:pPr>
              <a:buNone/>
            </a:pPr>
            <a:r>
              <a:rPr lang="cs-CZ" sz="2400" b="1" dirty="0" smtClean="0"/>
              <a:t>Podnikání</a:t>
            </a:r>
            <a:r>
              <a:rPr lang="cs-CZ" sz="2400" dirty="0" smtClean="0"/>
              <a:t> </a:t>
            </a:r>
            <a:r>
              <a:rPr lang="cs-CZ" sz="2400" dirty="0" smtClean="0"/>
              <a:t>(dle </a:t>
            </a:r>
            <a:r>
              <a:rPr lang="cs-CZ" sz="2400" dirty="0" err="1" smtClean="0"/>
              <a:t>ObchZ</a:t>
            </a:r>
            <a:r>
              <a:rPr lang="cs-CZ" sz="2400" dirty="0" smtClean="0"/>
              <a:t>) je </a:t>
            </a:r>
            <a:r>
              <a:rPr lang="cs-CZ" sz="2400" i="1" dirty="0" smtClean="0"/>
              <a:t>soustavná </a:t>
            </a:r>
            <a:r>
              <a:rPr lang="cs-CZ" sz="2400" i="1" dirty="0" smtClean="0"/>
              <a:t>činnost prováděna samostatně podnikatelem vlastním jménem a na vlastní odpovědnost za účelem dosažení </a:t>
            </a:r>
            <a:r>
              <a:rPr lang="cs-CZ" sz="2400" i="1" dirty="0" smtClean="0"/>
              <a:t>zisku</a:t>
            </a:r>
          </a:p>
          <a:p>
            <a:pPr>
              <a:buNone/>
            </a:pPr>
            <a:r>
              <a:rPr lang="cs-CZ" sz="2400" b="1" dirty="0" smtClean="0"/>
              <a:t>Podnikatelem</a:t>
            </a:r>
            <a:r>
              <a:rPr lang="cs-CZ" sz="2400" dirty="0" smtClean="0"/>
              <a:t> je </a:t>
            </a:r>
          </a:p>
          <a:p>
            <a:r>
              <a:rPr lang="cs-CZ" sz="2400" i="1" dirty="0" smtClean="0"/>
              <a:t>osoba </a:t>
            </a:r>
            <a:r>
              <a:rPr lang="cs-CZ" sz="2400" i="1" dirty="0" smtClean="0"/>
              <a:t>zapsaná v </a:t>
            </a:r>
            <a:r>
              <a:rPr lang="cs-CZ" sz="2400" b="1" i="1" dirty="0" smtClean="0"/>
              <a:t>obchodním rejstříku</a:t>
            </a:r>
            <a:r>
              <a:rPr lang="cs-CZ" sz="2400" i="1" dirty="0" smtClean="0"/>
              <a:t>,</a:t>
            </a:r>
          </a:p>
          <a:p>
            <a:r>
              <a:rPr lang="cs-CZ" sz="2400" i="1" dirty="0" smtClean="0"/>
              <a:t>osoba</a:t>
            </a:r>
            <a:r>
              <a:rPr lang="cs-CZ" sz="2400" i="1" dirty="0" smtClean="0"/>
              <a:t>, která podniká na základě </a:t>
            </a:r>
            <a:r>
              <a:rPr lang="cs-CZ" sz="2400" b="1" i="1" dirty="0" smtClean="0"/>
              <a:t>živnostenského oprávnění</a:t>
            </a:r>
            <a:r>
              <a:rPr lang="cs-CZ" sz="2400" i="1" dirty="0" smtClean="0"/>
              <a:t>,</a:t>
            </a:r>
          </a:p>
          <a:p>
            <a:r>
              <a:rPr lang="cs-CZ" sz="2400" i="1" dirty="0" smtClean="0"/>
              <a:t>osoba</a:t>
            </a:r>
            <a:r>
              <a:rPr lang="cs-CZ" sz="2400" i="1" dirty="0" smtClean="0"/>
              <a:t>, která podniká na základě jiného než živnostenského oprávnění </a:t>
            </a:r>
            <a:r>
              <a:rPr lang="cs-CZ" sz="2400" b="1" i="1" dirty="0" smtClean="0"/>
              <a:t>podle zvláštních předpisů</a:t>
            </a:r>
            <a:r>
              <a:rPr lang="cs-CZ" sz="2400" i="1" dirty="0" smtClean="0"/>
              <a:t>, (</a:t>
            </a:r>
            <a:r>
              <a:rPr lang="cs-CZ" sz="2400" dirty="0" smtClean="0"/>
              <a:t>resp.</a:t>
            </a:r>
            <a:r>
              <a:rPr lang="cs-CZ" sz="2400" i="1" dirty="0" smtClean="0"/>
              <a:t> osoba</a:t>
            </a:r>
            <a:r>
              <a:rPr lang="cs-CZ" sz="2400" i="1" dirty="0" smtClean="0"/>
              <a:t>, která provozuje zemědělskou výrobu a je zapsána do evidence podle zvláštního </a:t>
            </a:r>
            <a:r>
              <a:rPr lang="cs-CZ" sz="2400" i="1" dirty="0" smtClean="0"/>
              <a:t>předpisu</a:t>
            </a:r>
            <a:r>
              <a:rPr lang="cs-CZ" sz="2400" dirty="0" smtClean="0"/>
              <a:t>).</a:t>
            </a: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Informace ke zkoušce</a:t>
            </a:r>
            <a:endParaRPr lang="fr-CA" smtClean="0"/>
          </a:p>
        </p:txBody>
      </p:sp>
      <p:sp>
        <p:nvSpPr>
          <p:cNvPr id="11267" name="Espace réservé du contenu 2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3611562"/>
          </a:xfrm>
        </p:spPr>
        <p:txBody>
          <a:bodyPr/>
          <a:lstStyle/>
          <a:p>
            <a:pPr eaLnBrk="1" hangingPunct="1"/>
            <a:r>
              <a:rPr lang="cs-CZ" sz="2400" dirty="0" smtClean="0"/>
              <a:t>Zkouška je ústní s přípravou, při přípravě je povoleno používat nekomentované předpisy</a:t>
            </a:r>
          </a:p>
          <a:p>
            <a:pPr eaLnBrk="1" hangingPunct="1"/>
            <a:r>
              <a:rPr lang="cs-CZ" sz="2400" dirty="0" smtClean="0"/>
              <a:t>Student si tahá 2 otázky, </a:t>
            </a:r>
            <a:r>
              <a:rPr lang="cs-CZ" sz="2400" b="1" dirty="0" smtClean="0"/>
              <a:t>k úspěšnému zvládnutí zkoušky je třeba uspět alespoň dostatečně u každé části </a:t>
            </a:r>
            <a:r>
              <a:rPr lang="cs-CZ" sz="2400" b="1" dirty="0" smtClean="0"/>
              <a:t>zkoušky</a:t>
            </a:r>
            <a:endParaRPr lang="cs-CZ" sz="2400" b="1" dirty="0" smtClean="0"/>
          </a:p>
          <a:p>
            <a:pPr eaLnBrk="1" hangingPunct="1"/>
            <a:r>
              <a:rPr lang="cs-CZ" sz="2400" dirty="0" smtClean="0"/>
              <a:t>Při zkoušce mohou být studenti tázáni na aplikaci, tj. je vhodné osvěžit si znalosti ze </a:t>
            </a:r>
            <a:r>
              <a:rPr lang="cs-CZ" sz="2400" b="1" dirty="0" smtClean="0"/>
              <a:t>správního práva procesního</a:t>
            </a:r>
          </a:p>
          <a:p>
            <a:pPr eaLnBrk="1" hangingPunct="1"/>
            <a:r>
              <a:rPr lang="cs-CZ" sz="2400" b="1" dirty="0" smtClean="0"/>
              <a:t>U zkoušky je třeba postupovat systematicky</a:t>
            </a:r>
            <a:r>
              <a:rPr lang="cs-CZ" sz="2400" dirty="0" smtClean="0"/>
              <a:t>, tj. sdělit to podstatné (nikoli cokoli náhodného spadajícího do příslušné oblasti)</a:t>
            </a:r>
          </a:p>
          <a:p>
            <a:pPr eaLnBrk="1" hangingPunct="1"/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Studijní zdroje</a:t>
            </a:r>
            <a:endParaRPr lang="fr-CA" smtClean="0"/>
          </a:p>
        </p:txBody>
      </p:sp>
      <p:sp>
        <p:nvSpPr>
          <p:cNvPr id="12291" name="Espace réservé du contenu 2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3540125"/>
          </a:xfrm>
        </p:spPr>
        <p:txBody>
          <a:bodyPr/>
          <a:lstStyle/>
          <a:p>
            <a:pPr eaLnBrk="1" hangingPunct="1"/>
            <a:r>
              <a:rPr lang="cs-CZ" sz="2400" b="1" dirty="0" smtClean="0"/>
              <a:t>Základní literatura</a:t>
            </a:r>
          </a:p>
          <a:p>
            <a:pPr lvl="1" eaLnBrk="1" hangingPunct="1"/>
            <a:r>
              <a:rPr lang="cs-CZ" sz="2400" dirty="0" smtClean="0"/>
              <a:t>Jurníková, J. a kol. </a:t>
            </a:r>
            <a:r>
              <a:rPr lang="cs-CZ" sz="2400" i="1" dirty="0" smtClean="0"/>
              <a:t>Správní právo : zvláštní část</a:t>
            </a:r>
            <a:r>
              <a:rPr lang="cs-CZ" sz="2400" dirty="0" smtClean="0"/>
              <a:t>. 6. doplněné vydání. Brno: Masarykova univerzita, 2009. 400 s.</a:t>
            </a:r>
          </a:p>
          <a:p>
            <a:pPr lvl="1" eaLnBrk="1" hangingPunct="1"/>
            <a:r>
              <a:rPr lang="cs-CZ" sz="2400" dirty="0" smtClean="0"/>
              <a:t>Jurníková, J. a kol. </a:t>
            </a:r>
            <a:r>
              <a:rPr lang="cs-CZ" sz="2400" i="1" dirty="0" smtClean="0"/>
              <a:t>Správní právo - zvláštní část: multimediální učební text</a:t>
            </a:r>
            <a:r>
              <a:rPr lang="cs-CZ" sz="2400" dirty="0" smtClean="0"/>
              <a:t>. 1. </a:t>
            </a:r>
            <a:r>
              <a:rPr lang="cs-CZ" sz="2400" dirty="0" err="1" smtClean="0"/>
              <a:t>vyd</a:t>
            </a:r>
            <a:r>
              <a:rPr lang="cs-CZ" sz="2400" dirty="0" smtClean="0"/>
              <a:t>. Brno: Masarykova univerzita v Brně - Právnická fakulta, 2004. 104 s.</a:t>
            </a:r>
          </a:p>
          <a:p>
            <a:pPr eaLnBrk="1" hangingPunct="1"/>
            <a:r>
              <a:rPr lang="cs-CZ" sz="2400" b="1" dirty="0" smtClean="0"/>
              <a:t>Zápisky z přednášek a seminářů</a:t>
            </a:r>
          </a:p>
          <a:p>
            <a:pPr eaLnBrk="1" hangingPunct="1"/>
            <a:r>
              <a:rPr lang="cs-CZ" sz="2400" dirty="0" smtClean="0"/>
              <a:t>Případně dílčí odborná literatura (články v odborných časopisech), online zdroje (weby přísl. úřadů, judikatura)</a:t>
            </a:r>
          </a:p>
          <a:p>
            <a:pPr eaLnBrk="1" hangingPunct="1"/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Espace réservé du contenu 2"/>
          <p:cNvSpPr>
            <a:spLocks noGrp="1"/>
          </p:cNvSpPr>
          <p:nvPr>
            <p:ph idx="1"/>
          </p:nvPr>
        </p:nvSpPr>
        <p:spPr>
          <a:xfrm>
            <a:off x="457200" y="1857375"/>
            <a:ext cx="8229600" cy="4525963"/>
          </a:xfrm>
        </p:spPr>
        <p:txBody>
          <a:bodyPr/>
          <a:lstStyle/>
          <a:p>
            <a:pPr algn="ctr" eaLnBrk="1" hangingPunct="1">
              <a:buNone/>
            </a:pPr>
            <a:endParaRPr lang="cs-CZ" dirty="0" smtClean="0"/>
          </a:p>
          <a:p>
            <a:pPr algn="ctr" eaLnBrk="1" hangingPunct="1">
              <a:buNone/>
            </a:pPr>
            <a:r>
              <a:rPr lang="cs-CZ" sz="6000" b="1" dirty="0" smtClean="0"/>
              <a:t>Děkuji </a:t>
            </a:r>
            <a:r>
              <a:rPr lang="cs-CZ" sz="6000" b="1" dirty="0" smtClean="0"/>
              <a:t>Vám za </a:t>
            </a:r>
            <a:r>
              <a:rPr lang="cs-CZ" sz="6000" b="1" dirty="0" smtClean="0"/>
              <a:t>pozornost</a:t>
            </a:r>
          </a:p>
          <a:p>
            <a:pPr algn="ctr" eaLnBrk="1" hangingPunct="1">
              <a:buNone/>
            </a:pPr>
            <a:endParaRPr lang="cs-CZ" dirty="0" smtClean="0"/>
          </a:p>
          <a:p>
            <a:pPr algn="ctr" eaLnBrk="1" hangingPunct="1">
              <a:buNone/>
            </a:pPr>
            <a:r>
              <a:rPr lang="cs-CZ" sz="2400" dirty="0" smtClean="0"/>
              <a:t>Veronika Kudrová</a:t>
            </a:r>
          </a:p>
          <a:p>
            <a:pPr algn="ctr" eaLnBrk="1" hangingPunct="1">
              <a:buNone/>
            </a:pPr>
            <a:r>
              <a:rPr lang="cs-CZ" sz="2400" dirty="0" err="1" smtClean="0">
                <a:hlinkClick r:id="rId3"/>
              </a:rPr>
              <a:t>Veronikakudrova</a:t>
            </a:r>
            <a:r>
              <a:rPr lang="cs-CZ" sz="2400" dirty="0" smtClean="0">
                <a:hlinkClick r:id="rId3"/>
              </a:rPr>
              <a:t>@</a:t>
            </a:r>
            <a:r>
              <a:rPr lang="cs-CZ" sz="2400" dirty="0" err="1" smtClean="0">
                <a:hlinkClick r:id="rId3"/>
              </a:rPr>
              <a:t>gmail.com</a:t>
            </a:r>
            <a:endParaRPr lang="cs-CZ" sz="2400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fr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Ústavní základy</a:t>
            </a:r>
            <a:endParaRPr lang="fr-CA" smtClean="0"/>
          </a:p>
        </p:txBody>
      </p:sp>
      <p:sp>
        <p:nvSpPr>
          <p:cNvPr id="6147" name="Espace réservé du contenu 2"/>
          <p:cNvSpPr>
            <a:spLocks noGrp="1"/>
          </p:cNvSpPr>
          <p:nvPr>
            <p:ph idx="1"/>
          </p:nvPr>
        </p:nvSpPr>
        <p:spPr>
          <a:xfrm>
            <a:off x="457200" y="1857375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/>
              <a:t>Čl. </a:t>
            </a:r>
            <a:r>
              <a:rPr lang="cs-CZ" sz="2400" b="1" dirty="0" smtClean="0"/>
              <a:t>26 Listiny</a:t>
            </a: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 </a:t>
            </a:r>
            <a:r>
              <a:rPr lang="cs-CZ" sz="2400" dirty="0" smtClean="0"/>
              <a:t>(</a:t>
            </a:r>
            <a:r>
              <a:rPr lang="cs-CZ" sz="2400" dirty="0" smtClean="0"/>
              <a:t>1) Každý má právo na svobodnou volbu povolání a přípravu k němu, jakož i právo </a:t>
            </a:r>
            <a:r>
              <a:rPr lang="cs-CZ" sz="2400" b="1" dirty="0" smtClean="0"/>
              <a:t>podnikat a provozovat jinou hospodářskou činnost.</a:t>
            </a:r>
          </a:p>
          <a:p>
            <a:pPr>
              <a:buNone/>
            </a:pPr>
            <a:r>
              <a:rPr lang="cs-CZ" sz="2400" dirty="0" smtClean="0"/>
              <a:t>(</a:t>
            </a:r>
            <a:r>
              <a:rPr lang="cs-CZ" sz="2400" dirty="0" smtClean="0"/>
              <a:t>2) Zákon může stanovit podmínky a omezení pro výkon určitých povolání nebo činností</a:t>
            </a:r>
            <a:r>
              <a:rPr lang="cs-CZ" sz="24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Ústavní základy</a:t>
            </a:r>
            <a:endParaRPr lang="fr-CA" smtClean="0"/>
          </a:p>
        </p:txBody>
      </p:sp>
      <p:sp>
        <p:nvSpPr>
          <p:cNvPr id="6147" name="Espace réservé du contenu 2"/>
          <p:cNvSpPr>
            <a:spLocks noGrp="1"/>
          </p:cNvSpPr>
          <p:nvPr>
            <p:ph idx="1"/>
          </p:nvPr>
        </p:nvSpPr>
        <p:spPr>
          <a:xfrm>
            <a:off x="457200" y="1857375"/>
            <a:ext cx="8363272" cy="4525963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/>
              <a:t>Článek </a:t>
            </a:r>
            <a:r>
              <a:rPr lang="cs-CZ" sz="2400" b="1" dirty="0" smtClean="0"/>
              <a:t>49 </a:t>
            </a:r>
            <a:r>
              <a:rPr lang="cs-CZ" sz="2400" b="1" dirty="0" smtClean="0"/>
              <a:t>Smlouvy o fungování EU</a:t>
            </a:r>
            <a:r>
              <a:rPr lang="cs-CZ" sz="2400" dirty="0" smtClean="0"/>
              <a:t> </a:t>
            </a:r>
            <a:endParaRPr lang="cs-CZ" sz="2400" dirty="0" smtClean="0"/>
          </a:p>
          <a:p>
            <a:r>
              <a:rPr lang="cs-CZ" sz="2400" dirty="0" smtClean="0"/>
              <a:t>V rámci níže uvedených ustanovení jsou </a:t>
            </a:r>
            <a:r>
              <a:rPr lang="cs-CZ" sz="2400" b="1" dirty="0" smtClean="0"/>
              <a:t>zakázána omezení svobody usazování pro státní příslušníky jednoho členského státu na území jiného členského státu</a:t>
            </a:r>
            <a:r>
              <a:rPr lang="cs-CZ" sz="2400" dirty="0" smtClean="0"/>
              <a:t>. Stejně tak jsou zakázána omezení při zřizování zastoupení, poboček nebo dceřiných společností státními příslušníky jednoho členského státu usazenými na území jiného členského státu. </a:t>
            </a:r>
          </a:p>
          <a:p>
            <a:r>
              <a:rPr lang="cs-CZ" sz="2400" dirty="0" smtClean="0"/>
              <a:t>Svoboda usazování zahrnuje přístup </a:t>
            </a:r>
            <a:r>
              <a:rPr lang="cs-CZ" sz="2400" b="1" dirty="0" smtClean="0"/>
              <a:t>k samostatně výdělečným činnostem a jejich výkon, jakož i zřizování a řízení podniků</a:t>
            </a:r>
            <a:r>
              <a:rPr lang="cs-CZ" sz="2400" dirty="0" smtClean="0"/>
              <a:t>, zejména společností ve smyslu čl. 54 druhého pododstavce, </a:t>
            </a:r>
            <a:r>
              <a:rPr lang="cs-CZ" sz="2400" b="1" dirty="0" smtClean="0"/>
              <a:t>za podmínek stanovených pro vlastní státní příslušníky právem země usazení</a:t>
            </a:r>
            <a:r>
              <a:rPr lang="cs-CZ" sz="2400" dirty="0" smtClean="0"/>
              <a:t>, nestanoví-li kapitola o pohybu kapitálu jinak</a:t>
            </a:r>
            <a:r>
              <a:rPr lang="cs-CZ" sz="2400" dirty="0" smtClean="0"/>
              <a:t>.</a:t>
            </a: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Prameny právní úpravy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Ústava &amp; Listina</a:t>
            </a:r>
            <a:endParaRPr lang="cs-CZ" dirty="0" smtClean="0"/>
          </a:p>
          <a:p>
            <a:r>
              <a:rPr lang="cs-CZ" dirty="0" smtClean="0"/>
              <a:t>Zákon č. 455/1991 Sb</a:t>
            </a:r>
            <a:r>
              <a:rPr lang="cs-CZ" dirty="0" smtClean="0"/>
              <a:t>., o </a:t>
            </a:r>
            <a:r>
              <a:rPr lang="cs-CZ" dirty="0" smtClean="0"/>
              <a:t>živnostenském </a:t>
            </a:r>
            <a:r>
              <a:rPr lang="cs-CZ" dirty="0" smtClean="0"/>
              <a:t>podnikání (</a:t>
            </a:r>
            <a:r>
              <a:rPr lang="cs-CZ" dirty="0" smtClean="0"/>
              <a:t>živnostenský zákon)</a:t>
            </a:r>
            <a:endParaRPr lang="cs-CZ" dirty="0" smtClean="0"/>
          </a:p>
          <a:p>
            <a:r>
              <a:rPr lang="cs-CZ" dirty="0" smtClean="0"/>
              <a:t>Zákon č. 570/1991 Sb</a:t>
            </a:r>
            <a:r>
              <a:rPr lang="cs-CZ" dirty="0" smtClean="0"/>
              <a:t>., o </a:t>
            </a:r>
            <a:r>
              <a:rPr lang="cs-CZ" dirty="0" smtClean="0"/>
              <a:t>živnostenských </a:t>
            </a:r>
            <a:r>
              <a:rPr lang="cs-CZ" dirty="0" smtClean="0"/>
              <a:t>úřadech</a:t>
            </a:r>
          </a:p>
          <a:p>
            <a:r>
              <a:rPr lang="cs-CZ" dirty="0" smtClean="0"/>
              <a:t>Nařízení vlády č. 278/2008 </a:t>
            </a:r>
            <a:r>
              <a:rPr lang="cs-CZ" dirty="0" smtClean="0"/>
              <a:t>Sb</a:t>
            </a:r>
            <a:r>
              <a:rPr lang="cs-CZ" dirty="0" smtClean="0"/>
              <a:t>., o </a:t>
            </a:r>
            <a:r>
              <a:rPr lang="cs-CZ" dirty="0" smtClean="0"/>
              <a:t>obsahových náplních jednotlivých </a:t>
            </a:r>
            <a:r>
              <a:rPr lang="cs-CZ" dirty="0" smtClean="0"/>
              <a:t>živností</a:t>
            </a:r>
          </a:p>
          <a:p>
            <a:r>
              <a:rPr lang="cs-CZ" dirty="0" smtClean="0"/>
              <a:t>Správní řád</a:t>
            </a:r>
            <a:endParaRPr lang="cs-CZ" sz="18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Základní pojmy a instituty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800" b="1" dirty="0" smtClean="0"/>
              <a:t>Živnost</a:t>
            </a:r>
            <a:r>
              <a:rPr lang="cs-CZ" sz="2800" dirty="0" smtClean="0"/>
              <a:t> = podnikatelská činnost, která je soustavná, provozovaná samostatně, vlastním jménem, na vlastní odpovědnost, za účelem dosažení zisku a za podmínek stanovených živnostenským zákonem</a:t>
            </a:r>
          </a:p>
          <a:p>
            <a:r>
              <a:rPr lang="cs-CZ" sz="2800" b="1" dirty="0" smtClean="0"/>
              <a:t>Živnostenské oprávnění </a:t>
            </a:r>
            <a:r>
              <a:rPr lang="cs-CZ" sz="2800" dirty="0" smtClean="0"/>
              <a:t>je svou povahou subjektivním právem veřejnoprávní povahy</a:t>
            </a:r>
            <a:r>
              <a:rPr lang="cs-CZ" sz="2800" dirty="0" smtClean="0"/>
              <a:t>.</a:t>
            </a:r>
            <a:endParaRPr lang="cs-CZ" sz="2800" dirty="0" smtClean="0"/>
          </a:p>
          <a:p>
            <a:r>
              <a:rPr lang="cs-CZ" sz="2800" b="1" dirty="0" smtClean="0"/>
              <a:t>Živnostenský rejstřík </a:t>
            </a:r>
            <a:r>
              <a:rPr lang="cs-CZ" sz="2800" dirty="0" smtClean="0"/>
              <a:t>= veřejně přístupný seznam úřední povahy vedený ŽÚ; </a:t>
            </a:r>
            <a:r>
              <a:rPr lang="cs-CZ" sz="2800" dirty="0" smtClean="0"/>
              <a:t>dostupný online </a:t>
            </a:r>
            <a:r>
              <a:rPr lang="cs-CZ" sz="2800" dirty="0" smtClean="0">
                <a:hlinkClick r:id="rId2"/>
              </a:rPr>
              <a:t>http://www.</a:t>
            </a:r>
            <a:r>
              <a:rPr lang="cs-CZ" sz="2800" dirty="0" err="1" smtClean="0">
                <a:hlinkClick r:id="rId2"/>
              </a:rPr>
              <a:t>rzp.cz</a:t>
            </a:r>
            <a:r>
              <a:rPr lang="cs-CZ" sz="2800" dirty="0" smtClean="0">
                <a:hlinkClick r:id="rId2"/>
              </a:rPr>
              <a:t>/</a:t>
            </a:r>
            <a:endParaRPr lang="cs-CZ" sz="28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Přístupové režimy</a:t>
            </a:r>
            <a:endParaRPr lang="cs-CZ" dirty="0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395536" y="1340768"/>
          <a:ext cx="8424936" cy="5074673"/>
        </p:xfrm>
        <a:graphic>
          <a:graphicData uri="http://schemas.openxmlformats.org/drawingml/2006/table">
            <a:tbl>
              <a:tblPr/>
              <a:tblGrid>
                <a:gridCol w="4968552"/>
                <a:gridCol w="3456384"/>
              </a:tblGrid>
              <a:tr h="79896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solidFill>
                            <a:srgbClr val="FFFFFF"/>
                          </a:solidFill>
                          <a:latin typeface="+mn-lt"/>
                          <a:ea typeface="Calibri"/>
                        </a:rPr>
                        <a:t>Dle způsobu vzniku</a:t>
                      </a:r>
                      <a:endParaRPr lang="cs-CZ" sz="2400" dirty="0">
                        <a:latin typeface="+mn-lt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solidFill>
                            <a:srgbClr val="FFFFFF"/>
                          </a:solidFill>
                          <a:latin typeface="+mn-lt"/>
                          <a:ea typeface="Calibri"/>
                        </a:rPr>
                        <a:t>Dle požadavků</a:t>
                      </a:r>
                      <a:endParaRPr lang="cs-CZ" sz="2400" dirty="0">
                        <a:latin typeface="+mn-lt"/>
                        <a:ea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</a:tr>
              <a:tr h="1686141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cs-CZ" sz="2400" b="1" dirty="0">
                          <a:latin typeface="+mn-lt"/>
                          <a:ea typeface="Times New Roman"/>
                        </a:rPr>
                        <a:t>Ohlašovací živnosti </a:t>
                      </a:r>
                      <a:endParaRPr lang="cs-CZ" sz="2400" b="1" dirty="0" smtClean="0">
                        <a:latin typeface="+mn-lt"/>
                        <a:ea typeface="Times New Roman"/>
                      </a:endParaRP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2400" b="0" dirty="0" smtClean="0">
                          <a:latin typeface="+mn-lt"/>
                          <a:ea typeface="Times New Roman"/>
                        </a:rPr>
                        <a:t>Vznikají na základě akceptovaného</a:t>
                      </a:r>
                      <a:r>
                        <a:rPr lang="cs-CZ" sz="2400" b="0" baseline="0" dirty="0" smtClean="0">
                          <a:latin typeface="+mn-lt"/>
                          <a:ea typeface="Times New Roman"/>
                        </a:rPr>
                        <a:t> aktu ohlášení živnosti</a:t>
                      </a:r>
                      <a:endParaRPr lang="cs-CZ" sz="2400" b="0" dirty="0" smtClean="0">
                        <a:latin typeface="+mn-lt"/>
                        <a:ea typeface="Times New Roman"/>
                      </a:endParaRP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cs-CZ" sz="24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2400" dirty="0">
                          <a:latin typeface="+mn-lt"/>
                          <a:ea typeface="Times New Roman"/>
                        </a:rPr>
                        <a:t>Volné </a:t>
                      </a: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2400" dirty="0" smtClean="0">
                          <a:latin typeface="+mn-lt"/>
                          <a:ea typeface="Times New Roman"/>
                        </a:rPr>
                        <a:t>Řemeslné</a:t>
                      </a: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2400" dirty="0" smtClean="0">
                          <a:latin typeface="+mn-lt"/>
                          <a:ea typeface="Times New Roman"/>
                        </a:rPr>
                        <a:t>Vázané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5256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cs-CZ" sz="2400" b="1" dirty="0" smtClean="0">
                          <a:latin typeface="+mn-lt"/>
                          <a:ea typeface="Times New Roman"/>
                        </a:rPr>
                        <a:t>Koncesované živnosti</a:t>
                      </a: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2400" b="0" dirty="0" smtClean="0">
                          <a:latin typeface="+mn-lt"/>
                          <a:ea typeface="Times New Roman"/>
                        </a:rPr>
                        <a:t>Vznikají na základě konstitutivního rozhodnutí příslušného ŽÚ o udělení koncese </a:t>
                      </a:r>
                      <a:endParaRPr lang="cs-CZ" sz="2400" b="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latin typeface="+mn-lt"/>
                        <a:ea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Ohlašovací živnosti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lnSpc>
                <a:spcPct val="150000"/>
              </a:lnSpc>
              <a:spcAft>
                <a:spcPts val="0"/>
              </a:spcAft>
              <a:buFont typeface="Symbol"/>
              <a:buChar char=""/>
            </a:pPr>
            <a:r>
              <a:rPr lang="cs-CZ" sz="2400" dirty="0" smtClean="0">
                <a:ea typeface="Times New Roman"/>
              </a:rPr>
              <a:t>Volné</a:t>
            </a:r>
          </a:p>
          <a:p>
            <a:pPr lvl="1" algn="just">
              <a:lnSpc>
                <a:spcPct val="150000"/>
              </a:lnSpc>
              <a:spcAft>
                <a:spcPts val="0"/>
              </a:spcAft>
              <a:buFont typeface="Symbol"/>
              <a:buChar char=""/>
            </a:pPr>
            <a:r>
              <a:rPr lang="cs-CZ" sz="2000" dirty="0" smtClean="0">
                <a:ea typeface="Times New Roman"/>
              </a:rPr>
              <a:t>Netřeba prokázání odborné ani jiné způsobilosti</a:t>
            </a:r>
          </a:p>
          <a:p>
            <a:pPr lvl="0" algn="just">
              <a:lnSpc>
                <a:spcPct val="150000"/>
              </a:lnSpc>
              <a:spcAft>
                <a:spcPts val="0"/>
              </a:spcAft>
              <a:buFont typeface="Symbol"/>
              <a:buChar char=""/>
            </a:pPr>
            <a:r>
              <a:rPr lang="cs-CZ" sz="2400" dirty="0" smtClean="0">
                <a:ea typeface="Times New Roman"/>
              </a:rPr>
              <a:t>Řemeslné</a:t>
            </a:r>
            <a:endParaRPr lang="cs-CZ" sz="2400" dirty="0" smtClean="0">
              <a:ea typeface="Times New Roman"/>
            </a:endParaRPr>
          </a:p>
          <a:p>
            <a:pPr marL="800100" lvl="1" indent="-342900" algn="just">
              <a:lnSpc>
                <a:spcPct val="150000"/>
              </a:lnSpc>
              <a:spcAft>
                <a:spcPts val="0"/>
              </a:spcAft>
              <a:buFont typeface="Symbol"/>
              <a:buChar char=""/>
            </a:pPr>
            <a:r>
              <a:rPr lang="cs-CZ" sz="2000" dirty="0" smtClean="0">
                <a:ea typeface="Times New Roman"/>
              </a:rPr>
              <a:t>Potřebné prokázání odborné způsobilosti, zpravidla vyučením v oboru spojeným se získáním tříleté praxe v oboru</a:t>
            </a:r>
          </a:p>
          <a:p>
            <a:pPr lvl="0" algn="just">
              <a:lnSpc>
                <a:spcPct val="150000"/>
              </a:lnSpc>
              <a:spcAft>
                <a:spcPts val="0"/>
              </a:spcAft>
              <a:buFont typeface="Symbol"/>
              <a:buChar char=""/>
            </a:pPr>
            <a:r>
              <a:rPr lang="cs-CZ" sz="2400" dirty="0" smtClean="0">
                <a:ea typeface="Times New Roman"/>
              </a:rPr>
              <a:t>Vázané</a:t>
            </a:r>
            <a:endParaRPr lang="cs-CZ" sz="2400" dirty="0" smtClean="0">
              <a:ea typeface="Times New Roman"/>
            </a:endParaRPr>
          </a:p>
          <a:p>
            <a:pPr marL="800100" lvl="1" indent="-342900" algn="just">
              <a:lnSpc>
                <a:spcPct val="150000"/>
              </a:lnSpc>
              <a:spcAft>
                <a:spcPts val="0"/>
              </a:spcAft>
              <a:buFont typeface="Symbol"/>
              <a:buChar char=""/>
            </a:pPr>
            <a:r>
              <a:rPr lang="cs-CZ" sz="2000" dirty="0" smtClean="0">
                <a:ea typeface="Times New Roman"/>
              </a:rPr>
              <a:t>Potřebné prokázání složitějších kvalifikačních předpokladů, zpravidla zvláštního oprávnění či osvědčení , </a:t>
            </a:r>
            <a:r>
              <a:rPr lang="cs-CZ" sz="2000" dirty="0" err="1" smtClean="0">
                <a:ea typeface="Times New Roman"/>
              </a:rPr>
              <a:t>event</a:t>
            </a:r>
            <a:r>
              <a:rPr lang="cs-CZ" sz="2000" dirty="0" smtClean="0">
                <a:ea typeface="Times New Roman"/>
              </a:rPr>
              <a:t>. SŠ či VŠ vzdělání, popř. rekvalifikaci s praxí</a:t>
            </a:r>
            <a:endParaRPr lang="cs-CZ" sz="2000" dirty="0" smtClean="0">
              <a:ea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Živnosti přednášk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Živnosti přednášk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Živnosti přednáška</Template>
  <TotalTime>589</TotalTime>
  <Words>2660</Words>
  <Application>Microsoft Office PowerPoint</Application>
  <PresentationFormat>Předvádění na obrazovce (4:3)</PresentationFormat>
  <Paragraphs>267</Paragraphs>
  <Slides>32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32</vt:i4>
      </vt:variant>
    </vt:vector>
  </HeadingPairs>
  <TitlesOfParts>
    <vt:vector size="35" baseType="lpstr">
      <vt:lpstr>Živnosti přednáška</vt:lpstr>
      <vt:lpstr>1_Thème Office</vt:lpstr>
      <vt:lpstr>1_Živnosti přednáška</vt:lpstr>
      <vt:lpstr>Správa živnostenská</vt:lpstr>
      <vt:lpstr>Obsah</vt:lpstr>
      <vt:lpstr>Živnostenská správa</vt:lpstr>
      <vt:lpstr>Ústavní základy</vt:lpstr>
      <vt:lpstr>Ústavní základy</vt:lpstr>
      <vt:lpstr>Prameny právní úpravy</vt:lpstr>
      <vt:lpstr>Základní pojmy a instituty</vt:lpstr>
      <vt:lpstr>Přístupové režimy</vt:lpstr>
      <vt:lpstr>Ohlašovací živnosti</vt:lpstr>
      <vt:lpstr>Koncesované živnosti</vt:lpstr>
      <vt:lpstr>Podmínky pro získání Ž oprávnění</vt:lpstr>
      <vt:lpstr>Živnosti volné</vt:lpstr>
      <vt:lpstr>Výroba,   obchod   a   služby jinde nezařazené</vt:lpstr>
      <vt:lpstr>Živnosti   řemeslné</vt:lpstr>
      <vt:lpstr>Hostinská   činnost</vt:lpstr>
      <vt:lpstr>Hostinská   činnost</vt:lpstr>
      <vt:lpstr>Živnosti vázané</vt:lpstr>
      <vt:lpstr>Průvodcovská činnost horská</vt:lpstr>
      <vt:lpstr>Průvodcovská činnost horská</vt:lpstr>
      <vt:lpstr>Živnosti koncesované</vt:lpstr>
      <vt:lpstr>Živnosti koncesované</vt:lpstr>
      <vt:lpstr>Orgány</vt:lpstr>
      <vt:lpstr>Orgány</vt:lpstr>
      <vt:lpstr>Orgány</vt:lpstr>
      <vt:lpstr>Postupy</vt:lpstr>
      <vt:lpstr>Delikty</vt:lpstr>
      <vt:lpstr>Delikty</vt:lpstr>
      <vt:lpstr>Delikty</vt:lpstr>
      <vt:lpstr>Doporučená literatura</vt:lpstr>
      <vt:lpstr>Informace ke zkoušce</vt:lpstr>
      <vt:lpstr>Studijní zdroje</vt:lpstr>
      <vt:lpstr>Snímek 32</vt:lpstr>
    </vt:vector>
  </TitlesOfParts>
  <Company>Your Organization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Správa živnostenská</dc:title>
  <dc:creator>Veronika Kudrová</dc:creator>
  <cp:lastModifiedBy>Veronika Kudrová</cp:lastModifiedBy>
  <cp:revision>21</cp:revision>
  <dcterms:created xsi:type="dcterms:W3CDTF">2012-10-25T10:57:31Z</dcterms:created>
  <dcterms:modified xsi:type="dcterms:W3CDTF">2012-10-26T05:21:51Z</dcterms:modified>
</cp:coreProperties>
</file>