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81" r:id="rId14"/>
    <p:sldId id="283" r:id="rId15"/>
    <p:sldId id="284" r:id="rId16"/>
    <p:sldId id="282" r:id="rId17"/>
    <p:sldId id="269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D8EA98-A4CF-4034-AF78-9683F5E6EF45}" type="datetimeFigureOut">
              <a:rPr lang="cs-CZ" smtClean="0"/>
              <a:t>5.10.2012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87DAD8-8351-43ED-8975-091EDACE547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Kapitálové společnosti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J. </a:t>
            </a:r>
            <a:r>
              <a:rPr lang="cs-CZ" dirty="0" err="1" smtClean="0"/>
              <a:t>Kožiak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Přechod obchodních podílů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 podílů - § 116 </a:t>
            </a:r>
            <a:r>
              <a:rPr lang="cs-CZ" dirty="0" err="1" smtClean="0"/>
              <a:t>ObhZ</a:t>
            </a:r>
            <a:r>
              <a:rPr lang="cs-CZ" dirty="0" smtClean="0"/>
              <a:t>  </a:t>
            </a:r>
          </a:p>
          <a:p>
            <a:pPr lvl="2"/>
            <a:r>
              <a:rPr lang="cs-CZ" dirty="0" smtClean="0"/>
              <a:t>Zánikem právnické osoby bez likvidace</a:t>
            </a:r>
          </a:p>
          <a:p>
            <a:pPr lvl="2"/>
            <a:r>
              <a:rPr lang="cs-CZ" dirty="0" smtClean="0"/>
              <a:t>Smrtí fyzické osoby</a:t>
            </a:r>
          </a:p>
          <a:p>
            <a:pPr lvl="1"/>
            <a:r>
              <a:rPr lang="cs-CZ" dirty="0" smtClean="0"/>
              <a:t>SS může vyloučit dědění OP – právo na vypořádací podíl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cs-CZ" sz="2600" dirty="0"/>
              <a:t>Uvolnění obchodního podílu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48064" y="1927197"/>
            <a:ext cx="172819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§ 42 ZOK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Povinný dodatek ve firmě – a.s., akc. spol., akciová společnost</a:t>
            </a:r>
          </a:p>
          <a:p>
            <a:endParaRPr lang="cs-CZ" dirty="0" smtClean="0"/>
          </a:p>
          <a:p>
            <a:r>
              <a:rPr lang="cs-CZ" dirty="0" smtClean="0"/>
              <a:t>Základní kapitál 2/20 mil. Kč</a:t>
            </a:r>
          </a:p>
          <a:p>
            <a:r>
              <a:rPr lang="cs-CZ" dirty="0" smtClean="0"/>
              <a:t>Sukcesivní x Simultánní založení </a:t>
            </a:r>
          </a:p>
          <a:p>
            <a:r>
              <a:rPr lang="cs-CZ" dirty="0" smtClean="0"/>
              <a:t>Zakladatelský dokument – Zakladatelská smlouva/listina + stanovy</a:t>
            </a:r>
          </a:p>
          <a:p>
            <a:r>
              <a:rPr lang="cs-CZ" dirty="0" smtClean="0"/>
              <a:t>1 zakladatel/akcionář možný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2771800" y="2420888"/>
            <a:ext cx="511256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ZOK zná jen simultánní založení a.s. </a:t>
            </a:r>
          </a:p>
          <a:p>
            <a:r>
              <a:rPr lang="cs-CZ" sz="2400" dirty="0" smtClean="0"/>
              <a:t>ZK 2 mil. Kč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forma podnikání vhodná spíše pro větší podnikání</a:t>
            </a:r>
          </a:p>
          <a:p>
            <a:pPr lvl="1"/>
            <a:r>
              <a:rPr lang="cs-CZ" dirty="0" smtClean="0"/>
              <a:t>Výhody – téměř žádné ručení, převoditelnost akcií, možnost vstupu na regulovaný trh, „větší důvěryhodnost“</a:t>
            </a:r>
          </a:p>
          <a:p>
            <a:pPr lvl="1"/>
            <a:r>
              <a:rPr lang="cs-CZ" dirty="0" smtClean="0"/>
              <a:t>Nevýhody – větší administrativní náklady, vyšší ZK, složitější vnitřní struktura</a:t>
            </a:r>
          </a:p>
          <a:p>
            <a:r>
              <a:rPr lang="cs-CZ" dirty="0" smtClean="0"/>
              <a:t>Podíly jsou vtěleny do cenných papírů – akcií </a:t>
            </a:r>
          </a:p>
          <a:p>
            <a:pPr lvl="1"/>
            <a:r>
              <a:rPr lang="cs-CZ" dirty="0" smtClean="0"/>
              <a:t>1 akcie = 1 podíl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orgánů a.s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844824"/>
            <a:ext cx="8229600" cy="4389120"/>
          </a:xfrm>
        </p:spPr>
        <p:txBody>
          <a:bodyPr/>
          <a:lstStyle/>
          <a:p>
            <a:r>
              <a:rPr lang="cs-CZ" dirty="0" smtClean="0"/>
              <a:t>Představenstvo</a:t>
            </a:r>
          </a:p>
          <a:p>
            <a:pPr lvl="1"/>
            <a:r>
              <a:rPr lang="cs-CZ" dirty="0" smtClean="0"/>
              <a:t>Statutární orgán</a:t>
            </a:r>
          </a:p>
          <a:p>
            <a:r>
              <a:rPr lang="cs-CZ" dirty="0" smtClean="0"/>
              <a:t>Dozorčí rada</a:t>
            </a:r>
          </a:p>
          <a:p>
            <a:pPr lvl="1"/>
            <a:r>
              <a:rPr lang="cs-CZ" dirty="0" smtClean="0"/>
              <a:t>Kontrolní orgán</a:t>
            </a:r>
          </a:p>
          <a:p>
            <a:r>
              <a:rPr lang="cs-CZ" dirty="0" smtClean="0"/>
              <a:t>Valná hromada</a:t>
            </a:r>
          </a:p>
          <a:p>
            <a:pPr lvl="1"/>
            <a:r>
              <a:rPr lang="cs-CZ" dirty="0" smtClean="0"/>
              <a:t>Vrcholný orgán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683568" y="4797152"/>
            <a:ext cx="784887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Monistický systém orgánů v ZOK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- Správní rada – nahrazuje představenstvo a dozorčí radu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Představenstvo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191 a násl.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Statutární orgán </a:t>
            </a:r>
          </a:p>
          <a:p>
            <a:r>
              <a:rPr lang="cs-CZ" dirty="0" smtClean="0"/>
              <a:t>3+ členů (1+ u jednočlenné a.s.)</a:t>
            </a:r>
          </a:p>
          <a:p>
            <a:r>
              <a:rPr lang="cs-CZ" dirty="0" smtClean="0"/>
              <a:t>Jednání navenek, obchodní vedení, vedení účetnictví, svolávání VH, zbytková působnost</a:t>
            </a:r>
          </a:p>
          <a:p>
            <a:r>
              <a:rPr lang="cs-CZ" dirty="0" smtClean="0"/>
              <a:t>Způsob jednání x omezení práva jednat navenek</a:t>
            </a:r>
          </a:p>
          <a:p>
            <a:r>
              <a:rPr lang="cs-CZ" dirty="0" smtClean="0"/>
              <a:t>Volí a odvolává valná hromada (popř. dozorčí rada)</a:t>
            </a:r>
          </a:p>
          <a:p>
            <a:r>
              <a:rPr lang="cs-CZ" dirty="0" smtClean="0"/>
              <a:t>Požadavky na členy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Dozorčí rada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197 a násl.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Kontrolní orgán</a:t>
            </a:r>
          </a:p>
          <a:p>
            <a:r>
              <a:rPr lang="cs-CZ" dirty="0" smtClean="0"/>
              <a:t>Dohlíží na činnost představenstva a uskutečňování podnikatelské činnosti </a:t>
            </a:r>
          </a:p>
          <a:p>
            <a:r>
              <a:rPr lang="cs-CZ" dirty="0" smtClean="0"/>
              <a:t>3+ členové, počet dělitelný třemi (kvůli účasti zaměstnanců nad 50) </a:t>
            </a:r>
          </a:p>
          <a:p>
            <a:r>
              <a:rPr lang="cs-CZ" dirty="0" smtClean="0"/>
              <a:t>Volí a odvolává valná hromada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5445224"/>
            <a:ext cx="784887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ZOK ruší povinnou účast zaměstnanců, počet členů nemusí být dělitelný třemi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Valná hromada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Řádná x mimořádná x náhradní valná hromada</a:t>
            </a:r>
          </a:p>
          <a:p>
            <a:r>
              <a:rPr lang="cs-CZ" dirty="0" smtClean="0"/>
              <a:t>Působnost § 187 odst. 1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Způsob svolání</a:t>
            </a:r>
          </a:p>
          <a:p>
            <a:pPr lvl="1"/>
            <a:r>
              <a:rPr lang="cs-CZ" dirty="0" smtClean="0"/>
              <a:t>Akcie na jméno –pozvánkou odeslanou 30 dní předem</a:t>
            </a:r>
          </a:p>
          <a:p>
            <a:pPr lvl="1"/>
            <a:r>
              <a:rPr lang="cs-CZ" dirty="0" smtClean="0"/>
              <a:t>Akcie na majitele – oznámení v obchodním věstníku a jiným vhodným způsobem dle stanov</a:t>
            </a:r>
          </a:p>
          <a:p>
            <a:pPr marL="393192" lvl="1" indent="0">
              <a:buNone/>
            </a:pPr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r>
              <a:rPr lang="cs-CZ" dirty="0" err="1" smtClean="0"/>
              <a:t>Kvórum</a:t>
            </a:r>
            <a:r>
              <a:rPr lang="cs-CZ" dirty="0" smtClean="0"/>
              <a:t> – 30 % všech hlasů</a:t>
            </a:r>
          </a:p>
          <a:p>
            <a:r>
              <a:rPr lang="cs-CZ" dirty="0" smtClean="0"/>
              <a:t>Většina – nadpoloviční většina, výjimky</a:t>
            </a:r>
          </a:p>
          <a:p>
            <a:r>
              <a:rPr lang="cs-CZ" dirty="0" smtClean="0"/>
              <a:t>Záznam – písemná forma – zapisovatel, předseda, 2 ověřovatelé zápisu, sčítači hlasů</a:t>
            </a:r>
          </a:p>
          <a:p>
            <a:pPr lvl="1"/>
            <a:r>
              <a:rPr lang="cs-CZ" dirty="0" smtClean="0"/>
              <a:t>X forma notářského zápisu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119463"/>
            <a:ext cx="856895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se pozvánka vždy uveřejní na internetových stránkách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Akcie a další cenné papíry emitované akciovou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</a:t>
            </a:r>
          </a:p>
          <a:p>
            <a:pPr lvl="1"/>
            <a:r>
              <a:rPr lang="cs-CZ" dirty="0" smtClean="0"/>
              <a:t>Akcie</a:t>
            </a:r>
          </a:p>
          <a:p>
            <a:pPr lvl="1"/>
            <a:r>
              <a:rPr lang="cs-CZ" dirty="0" smtClean="0"/>
              <a:t>Zatímní listy</a:t>
            </a:r>
          </a:p>
          <a:p>
            <a:pPr lvl="1"/>
            <a:r>
              <a:rPr lang="cs-CZ" dirty="0" smtClean="0"/>
              <a:t>Opční listy</a:t>
            </a:r>
          </a:p>
          <a:p>
            <a:pPr lvl="1"/>
            <a:r>
              <a:rPr lang="cs-CZ" dirty="0" smtClean="0"/>
              <a:t>Poukázky na akcie</a:t>
            </a:r>
          </a:p>
          <a:p>
            <a:pPr lvl="1"/>
            <a:r>
              <a:rPr lang="cs-CZ" dirty="0" smtClean="0"/>
              <a:t>Vyměnitelné a prioritní dluhopisy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Akcie - § 155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ObchZ</a:t>
            </a:r>
            <a:endParaRPr lang="cs-CZ" dirty="0" smtClean="0"/>
          </a:p>
          <a:p>
            <a:r>
              <a:rPr lang="cs-CZ" dirty="0" smtClean="0"/>
              <a:t>Ztělesňují obchodní podíly na akciové společnosti</a:t>
            </a:r>
          </a:p>
          <a:p>
            <a:pPr marL="0" indent="0">
              <a:buNone/>
            </a:pPr>
            <a:r>
              <a:rPr lang="cs-CZ" dirty="0" smtClean="0"/>
              <a:t>Forma</a:t>
            </a:r>
          </a:p>
          <a:p>
            <a:r>
              <a:rPr lang="cs-CZ" dirty="0" smtClean="0"/>
              <a:t>akcie na majitele (CP na doručitele)</a:t>
            </a:r>
          </a:p>
          <a:p>
            <a:pPr lvl="1"/>
            <a:r>
              <a:rPr lang="cs-CZ" dirty="0" smtClean="0"/>
              <a:t>Legitimace předložením akcie	</a:t>
            </a:r>
          </a:p>
          <a:p>
            <a:pPr lvl="1"/>
            <a:r>
              <a:rPr lang="cs-CZ" dirty="0" smtClean="0"/>
              <a:t>Převod předání – tradicí </a:t>
            </a:r>
          </a:p>
          <a:p>
            <a:r>
              <a:rPr lang="cs-CZ" dirty="0" smtClean="0"/>
              <a:t>akcie </a:t>
            </a:r>
            <a:r>
              <a:rPr lang="cs-CZ" dirty="0"/>
              <a:t>na jméno (CP na řad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Legitimace záznamem v seznamu akcionářů</a:t>
            </a:r>
          </a:p>
          <a:p>
            <a:pPr lvl="1"/>
            <a:r>
              <a:rPr lang="cs-CZ" dirty="0" smtClean="0"/>
              <a:t>Převod rubopisem (indosamentem) </a:t>
            </a:r>
          </a:p>
          <a:p>
            <a:pPr lvl="1"/>
            <a:r>
              <a:rPr lang="cs-CZ" dirty="0" smtClean="0"/>
              <a:t>Omezitelná převoditelnost – např. souhlasem VH</a:t>
            </a:r>
          </a:p>
          <a:p>
            <a:r>
              <a:rPr lang="cs-CZ" dirty="0" smtClean="0"/>
              <a:t>Převod akcie x samostatně převoditelná práva </a:t>
            </a:r>
          </a:p>
          <a:p>
            <a:r>
              <a:rPr lang="cs-CZ" dirty="0" smtClean="0"/>
              <a:t>Druhy akcií – kmenové x prioritní</a:t>
            </a:r>
          </a:p>
          <a:p>
            <a:pPr lvl="1"/>
            <a:r>
              <a:rPr lang="cs-CZ" dirty="0" smtClean="0"/>
              <a:t>Již nejsou – zaměstnanecké, zlaté akcie</a:t>
            </a:r>
          </a:p>
          <a:p>
            <a:r>
              <a:rPr lang="cs-CZ" dirty="0" smtClean="0"/>
              <a:t>Akcie přijaté k obchodování na regulovaných trzích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Akcie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Akcie na majitele </a:t>
            </a:r>
          </a:p>
          <a:p>
            <a:pPr lvl="1"/>
            <a:r>
              <a:rPr lang="cs-CZ" dirty="0" smtClean="0"/>
              <a:t>Lze pouze v zaknihované nebo imobilizované podobě (imobilizace viz 2413 NOZ)</a:t>
            </a:r>
          </a:p>
          <a:p>
            <a:pPr lvl="1"/>
            <a:r>
              <a:rPr lang="cs-CZ" dirty="0" smtClean="0"/>
              <a:t>§ 263 a 274 ZOK – pro jistotu dvakrát</a:t>
            </a:r>
          </a:p>
          <a:p>
            <a:r>
              <a:rPr lang="cs-CZ" dirty="0" smtClean="0"/>
              <a:t>Uvolnění úpravy druhů akcií </a:t>
            </a:r>
          </a:p>
          <a:p>
            <a:pPr lvl="1"/>
            <a:r>
              <a:rPr lang="cs-CZ" dirty="0" smtClean="0"/>
              <a:t>Akcie se stejnými právy tvoří jeden druh, lze si vymyslet „vlastní druh“ akcie</a:t>
            </a:r>
          </a:p>
          <a:p>
            <a:pPr lvl="1"/>
            <a:r>
              <a:rPr lang="cs-CZ" dirty="0" smtClean="0"/>
              <a:t>Akcie bez speciálních práv – kmenové</a:t>
            </a:r>
          </a:p>
          <a:p>
            <a:pPr lvl="1"/>
            <a:r>
              <a:rPr lang="cs-CZ" dirty="0" smtClean="0"/>
              <a:t>Prioritní akcie – přednostní právo k peněžitému plnění</a:t>
            </a:r>
          </a:p>
          <a:p>
            <a:pPr lvl="1"/>
            <a:r>
              <a:rPr lang="cs-CZ" dirty="0" smtClean="0"/>
              <a:t>Výslovný zákaz úrokových akcií</a:t>
            </a:r>
          </a:p>
          <a:p>
            <a:pPr lvl="1"/>
            <a:r>
              <a:rPr lang="cs-CZ" dirty="0" smtClean="0"/>
              <a:t>Akcie bez hlasovacích práv – max. do 90% zákl. kapitálu</a:t>
            </a:r>
          </a:p>
        </p:txBody>
      </p:sp>
    </p:spTree>
    <p:extLst>
      <p:ext uri="{BB962C8B-B14F-4D97-AF65-F5344CB8AC3E}">
        <p14:creationId xmlns:p14="http://schemas.microsoft.com/office/powerpoint/2010/main" val="304793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Kapitálové společnosti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Charakteristické rysy</a:t>
            </a:r>
          </a:p>
          <a:p>
            <a:pPr lvl="1"/>
            <a:r>
              <a:rPr lang="cs-CZ" dirty="0" smtClean="0"/>
              <a:t>Účast má podobu majetkové investice</a:t>
            </a:r>
          </a:p>
          <a:p>
            <a:pPr lvl="1"/>
            <a:r>
              <a:rPr lang="cs-CZ" dirty="0" smtClean="0"/>
              <a:t>Osobní účast na činnosti možná (častá u malých s.r.o.), ale nepovinná</a:t>
            </a:r>
          </a:p>
          <a:p>
            <a:pPr lvl="1"/>
            <a:r>
              <a:rPr lang="cs-CZ" dirty="0" smtClean="0"/>
              <a:t>Velmi omezené nebo žádné ručení za závazky korporace</a:t>
            </a:r>
          </a:p>
          <a:p>
            <a:pPr lvl="1"/>
            <a:r>
              <a:rPr lang="cs-CZ" dirty="0" smtClean="0"/>
              <a:t>Vlastní struktura orgánů (možnost oddělení řídící a vlastnické struktury korporace)</a:t>
            </a:r>
          </a:p>
          <a:p>
            <a:pPr lvl="1"/>
            <a:r>
              <a:rPr lang="cs-CZ" dirty="0" smtClean="0"/>
              <a:t>Většinový princip s ochranou menšiny (u osobních spíše jednomyslnost)</a:t>
            </a:r>
          </a:p>
          <a:p>
            <a:pPr lvl="1"/>
            <a:r>
              <a:rPr lang="cs-CZ" dirty="0" smtClean="0"/>
              <a:t>Převoditelnost podílů</a:t>
            </a:r>
          </a:p>
          <a:p>
            <a:pPr lvl="1"/>
            <a:r>
              <a:rPr lang="cs-CZ" dirty="0" smtClean="0"/>
              <a:t>Smrt společníka nemá vliv na korporaci</a:t>
            </a:r>
          </a:p>
          <a:p>
            <a:r>
              <a:rPr lang="cs-CZ" dirty="0" smtClean="0"/>
              <a:t>Společnost s ručením omezeným + akciová společnost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Kusové akcie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89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§257 ZOK – </a:t>
            </a:r>
            <a:r>
              <a:rPr lang="cs-CZ" dirty="0" err="1" smtClean="0"/>
              <a:t>ObchZ</a:t>
            </a:r>
            <a:r>
              <a:rPr lang="cs-CZ" dirty="0" smtClean="0"/>
              <a:t> nic podobného nezná</a:t>
            </a:r>
          </a:p>
          <a:p>
            <a:r>
              <a:rPr lang="cs-CZ" dirty="0" smtClean="0"/>
              <a:t>Akcie bez nominální hodnoty </a:t>
            </a:r>
          </a:p>
          <a:p>
            <a:r>
              <a:rPr lang="cs-CZ" dirty="0" err="1" smtClean="0"/>
              <a:t>Accountable</a:t>
            </a:r>
            <a:r>
              <a:rPr lang="cs-CZ" dirty="0" smtClean="0"/>
              <a:t> par </a:t>
            </a:r>
            <a:r>
              <a:rPr lang="cs-CZ" dirty="0" err="1" smtClean="0"/>
              <a:t>shares</a:t>
            </a:r>
            <a:r>
              <a:rPr lang="cs-CZ" dirty="0" smtClean="0"/>
              <a:t> (nikoli skutečné no par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shares</a:t>
            </a:r>
            <a:r>
              <a:rPr lang="cs-CZ" dirty="0" smtClean="0"/>
              <a:t>) – dopočitatelná nominální hodnota </a:t>
            </a:r>
          </a:p>
          <a:p>
            <a:r>
              <a:rPr lang="cs-CZ" dirty="0" smtClean="0"/>
              <a:t>Podíl spojený s akcií se určí podle počtu akcií</a:t>
            </a:r>
          </a:p>
          <a:p>
            <a:r>
              <a:rPr lang="cs-CZ" dirty="0" smtClean="0"/>
              <a:t>S každou akcií 1 hlas, pokud stanovy neurčí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36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Povinný dodatek ve firmě – s.r.o., </a:t>
            </a:r>
            <a:r>
              <a:rPr lang="cs-CZ" dirty="0" err="1" smtClean="0"/>
              <a:t>spol</a:t>
            </a:r>
            <a:r>
              <a:rPr lang="cs-CZ" dirty="0" smtClean="0"/>
              <a:t> s r.o., společnost s ručením omezeným </a:t>
            </a:r>
          </a:p>
          <a:p>
            <a:r>
              <a:rPr lang="cs-CZ" dirty="0" smtClean="0"/>
              <a:t>Základní kapitál 200.000,- Kč </a:t>
            </a:r>
          </a:p>
          <a:p>
            <a:r>
              <a:rPr lang="cs-CZ" dirty="0" smtClean="0"/>
              <a:t>Zakladatelský dokument – Společenská smlouva/zakladatelská listina, jen fakultativně stanovy</a:t>
            </a:r>
          </a:p>
          <a:p>
            <a:r>
              <a:rPr lang="cs-CZ" dirty="0" smtClean="0"/>
              <a:t>Právní forma podnikání vhodná spíše pro menší podnikání</a:t>
            </a:r>
          </a:p>
          <a:p>
            <a:pPr lvl="1"/>
            <a:r>
              <a:rPr lang="cs-CZ" dirty="0" smtClean="0"/>
              <a:t>Výhody – benevolentní ručení, rozumně nastavená vnitřní struktura, nízké administrativní náklady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48064" y="2420888"/>
            <a:ext cx="3456384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V ZOK není limit pro ZK, vklady od 1 Kč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zakladatel/ společník možný s výjimkami</a:t>
            </a:r>
          </a:p>
          <a:p>
            <a:pPr lvl="1"/>
            <a:r>
              <a:rPr lang="cs-CZ" dirty="0" smtClean="0"/>
              <a:t>Zákaz řetězení jednočlenných s.r.o.</a:t>
            </a:r>
          </a:p>
          <a:p>
            <a:pPr lvl="1"/>
            <a:r>
              <a:rPr lang="cs-CZ" dirty="0" smtClean="0"/>
              <a:t>FO nesmí být jediným společníkem více než tří s.r.o.</a:t>
            </a:r>
          </a:p>
          <a:p>
            <a:r>
              <a:rPr lang="cs-CZ" dirty="0" smtClean="0"/>
              <a:t>1  společník = 1 podíl, </a:t>
            </a:r>
            <a:r>
              <a:rPr lang="cs-CZ" dirty="0" err="1" smtClean="0"/>
              <a:t>podíl</a:t>
            </a:r>
            <a:r>
              <a:rPr lang="cs-CZ" dirty="0" smtClean="0"/>
              <a:t> není vtělen do cenného papíru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4293096"/>
            <a:ext cx="784887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Dle ZOK je možné vydat účastnické cenné papíry - kmenové listy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Kmenové listy dle ZOK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§ 137 a násl. Zákona o korporacích</a:t>
            </a:r>
          </a:p>
          <a:p>
            <a:r>
              <a:rPr lang="cs-CZ" dirty="0" smtClean="0"/>
              <a:t>Aktuální právní úprava nic podobného neobsahuje</a:t>
            </a:r>
          </a:p>
          <a:p>
            <a:r>
              <a:rPr lang="cs-CZ" dirty="0" smtClean="0"/>
              <a:t>Účastnický cenný papír pro společnost s ručením omezeným</a:t>
            </a:r>
          </a:p>
          <a:p>
            <a:r>
              <a:rPr lang="cs-CZ" dirty="0" smtClean="0"/>
              <a:t>Fakultativnost</a:t>
            </a:r>
          </a:p>
          <a:p>
            <a:r>
              <a:rPr lang="cs-CZ" dirty="0" smtClean="0"/>
              <a:t>Cenný papír na řad</a:t>
            </a:r>
          </a:p>
          <a:p>
            <a:r>
              <a:rPr lang="cs-CZ" dirty="0" smtClean="0"/>
              <a:t>Nelze vydat jako zaknihovaný</a:t>
            </a:r>
          </a:p>
          <a:p>
            <a:r>
              <a:rPr lang="cs-CZ" dirty="0" smtClean="0"/>
              <a:t>Nelze obchodovat na regulovaných trzích</a:t>
            </a:r>
          </a:p>
          <a:p>
            <a:r>
              <a:rPr lang="cs-CZ" dirty="0" smtClean="0"/>
              <a:t>Lze vydat hromadnou listinu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40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společníků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Kvantitativní stránka x kvalitativní stránka</a:t>
            </a:r>
          </a:p>
          <a:p>
            <a:pPr>
              <a:buNone/>
            </a:pPr>
            <a:r>
              <a:rPr lang="cs-CZ" dirty="0" smtClean="0"/>
              <a:t>Práva</a:t>
            </a:r>
          </a:p>
          <a:p>
            <a:r>
              <a:rPr lang="cs-CZ" dirty="0" smtClean="0"/>
              <a:t>Účast na VH, hlasovací právo (1 hlas na každých 1.000,- Kč vkladu)</a:t>
            </a:r>
          </a:p>
          <a:p>
            <a:r>
              <a:rPr lang="cs-CZ" dirty="0" smtClean="0"/>
              <a:t>Podíl na zisku, </a:t>
            </a:r>
            <a:r>
              <a:rPr lang="cs-CZ" dirty="0" smtClean="0"/>
              <a:t>vypořádací podíl,  </a:t>
            </a:r>
            <a:r>
              <a:rPr lang="cs-CZ" dirty="0" smtClean="0"/>
              <a:t>podíl na likvidačním zůstatku</a:t>
            </a:r>
          </a:p>
          <a:p>
            <a:r>
              <a:rPr lang="cs-CZ" dirty="0" smtClean="0"/>
              <a:t>Právo na informace</a:t>
            </a:r>
          </a:p>
          <a:p>
            <a:r>
              <a:rPr lang="cs-CZ" dirty="0" smtClean="0"/>
              <a:t>Menšinová práva (svolání VH)</a:t>
            </a:r>
          </a:p>
          <a:p>
            <a:pPr>
              <a:buNone/>
            </a:pPr>
            <a:r>
              <a:rPr lang="cs-CZ" dirty="0" smtClean="0"/>
              <a:t>Povinnosti</a:t>
            </a:r>
          </a:p>
          <a:p>
            <a:r>
              <a:rPr lang="cs-CZ" dirty="0" smtClean="0"/>
              <a:t>Povinnosti </a:t>
            </a:r>
            <a:r>
              <a:rPr lang="cs-CZ" dirty="0" err="1" smtClean="0"/>
              <a:t>loayality</a:t>
            </a:r>
            <a:endParaRPr lang="cs-CZ" dirty="0" smtClean="0"/>
          </a:p>
          <a:p>
            <a:r>
              <a:rPr lang="cs-CZ" dirty="0" smtClean="0"/>
              <a:t>Vkladová povinnost</a:t>
            </a:r>
          </a:p>
          <a:p>
            <a:r>
              <a:rPr lang="cs-CZ" dirty="0" smtClean="0"/>
              <a:t>Příplatková povinnost – jen pokud stanoví SS</a:t>
            </a:r>
          </a:p>
          <a:p>
            <a:r>
              <a:rPr lang="cs-CZ" dirty="0" smtClean="0"/>
              <a:t>Ručení – za trvání x po zániku společnosti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orgánů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Jednatel/jednatelé</a:t>
            </a:r>
          </a:p>
          <a:p>
            <a:pPr lvl="1"/>
            <a:r>
              <a:rPr lang="cs-CZ" dirty="0" smtClean="0"/>
              <a:t>Statutární orgán</a:t>
            </a:r>
          </a:p>
          <a:p>
            <a:pPr lvl="1"/>
            <a:r>
              <a:rPr lang="cs-CZ" dirty="0" smtClean="0"/>
              <a:t>Způsob jednání navenek</a:t>
            </a:r>
          </a:p>
          <a:p>
            <a:r>
              <a:rPr lang="cs-CZ" dirty="0" smtClean="0"/>
              <a:t>Dozorčí rada</a:t>
            </a:r>
          </a:p>
          <a:p>
            <a:pPr lvl="1"/>
            <a:r>
              <a:rPr lang="cs-CZ" dirty="0" smtClean="0"/>
              <a:t>Fakultativní orgán – vyskytuje se jen výjimečně</a:t>
            </a:r>
          </a:p>
          <a:p>
            <a:pPr lvl="1"/>
            <a:r>
              <a:rPr lang="cs-CZ" dirty="0" smtClean="0"/>
              <a:t>Kontrolní pravomoci</a:t>
            </a:r>
          </a:p>
          <a:p>
            <a:r>
              <a:rPr lang="cs-CZ" dirty="0" smtClean="0"/>
              <a:t>Valná hromada</a:t>
            </a:r>
          </a:p>
          <a:p>
            <a:pPr lvl="1"/>
            <a:r>
              <a:rPr lang="cs-CZ" dirty="0" smtClean="0"/>
              <a:t>Řádné svolání </a:t>
            </a:r>
          </a:p>
          <a:p>
            <a:pPr lvl="1"/>
            <a:r>
              <a:rPr lang="cs-CZ" dirty="0" err="1" smtClean="0"/>
              <a:t>Kvórum</a:t>
            </a:r>
            <a:r>
              <a:rPr lang="cs-CZ" dirty="0" smtClean="0"/>
              <a:t>, většiny, záznam z VH</a:t>
            </a:r>
          </a:p>
          <a:p>
            <a:pPr lvl="1"/>
            <a:r>
              <a:rPr lang="cs-CZ" dirty="0" smtClean="0"/>
              <a:t>Vrcholný orgán společnosti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členů statutárních orgánů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řádného hospodáře (loajalita + péče)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Zákaz konkurence</a:t>
            </a:r>
          </a:p>
          <a:p>
            <a:r>
              <a:rPr lang="cs-CZ" dirty="0" smtClean="0"/>
              <a:t>Podmínky pro výkon funkce - (18 let, způsobilost k PÚ, podmínky podle živnostenského zákona)</a:t>
            </a:r>
          </a:p>
          <a:p>
            <a:r>
              <a:rPr lang="cs-CZ" dirty="0" smtClean="0"/>
              <a:t>Funkční období (max. 5 let)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771800" y="2420888"/>
            <a:ext cx="619268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NOZ – pravidlo podnikatelského úsudku, presumpce porušení péče řádného hospodáře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Převod obchodních podílů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7257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Převod podílů - § 115 </a:t>
            </a:r>
            <a:r>
              <a:rPr lang="cs-CZ" dirty="0" err="1" smtClean="0"/>
              <a:t>ObchZ</a:t>
            </a:r>
            <a:endParaRPr lang="cs-CZ" dirty="0" smtClean="0"/>
          </a:p>
          <a:p>
            <a:pPr lvl="1"/>
            <a:r>
              <a:rPr lang="cs-CZ" dirty="0" smtClean="0"/>
              <a:t>Smlouva o převodu – písemná smlouva s ověřenými podpisy, prohlášení o přistoupení ke společenské smlouvě (SS)</a:t>
            </a:r>
          </a:p>
          <a:p>
            <a:pPr lvl="1"/>
            <a:r>
              <a:rPr lang="cs-CZ" dirty="0" smtClean="0"/>
              <a:t>Účinnost převodu – doručením smlouvy společnosti</a:t>
            </a:r>
          </a:p>
          <a:p>
            <a:r>
              <a:rPr lang="cs-CZ" dirty="0" smtClean="0"/>
              <a:t>Podmínku převodu</a:t>
            </a:r>
            <a:endParaRPr lang="cs-CZ" dirty="0"/>
          </a:p>
          <a:p>
            <a:pPr lvl="1"/>
            <a:r>
              <a:rPr lang="cs-CZ" dirty="0" smtClean="0"/>
              <a:t>Na jiného společníka – se souhlasem VH, pokud SS nestanoví jinak</a:t>
            </a:r>
          </a:p>
          <a:p>
            <a:pPr lvl="1"/>
            <a:r>
              <a:rPr lang="cs-CZ" dirty="0" smtClean="0"/>
              <a:t>Na třetí osoby - připouští –li to SS</a:t>
            </a:r>
          </a:p>
          <a:p>
            <a:pPr lvl="1"/>
            <a:r>
              <a:rPr lang="cs-CZ" dirty="0" smtClean="0"/>
              <a:t>Důsledek – pokud SS mlčí, lze převést jen na společníka </a:t>
            </a:r>
          </a:p>
          <a:p>
            <a:pPr lvl="1"/>
            <a:r>
              <a:rPr lang="cs-CZ" dirty="0" smtClean="0"/>
              <a:t>Lze stanovit i další podmínky (např. předkupní právo)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13702" y="5517232"/>
            <a:ext cx="885078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ZOK liberalizuje podpůrnou úpravu</a:t>
            </a:r>
          </a:p>
          <a:p>
            <a:r>
              <a:rPr lang="cs-CZ" sz="2400" dirty="0" smtClean="0"/>
              <a:t>– § 207 na jiného společníka lze převést volně</a:t>
            </a:r>
          </a:p>
          <a:p>
            <a:r>
              <a:rPr lang="cs-CZ" sz="2400" dirty="0" smtClean="0"/>
              <a:t>- § 208 na třetí osobu se souhlasem VH, pokud SS nestanoví jinak</a:t>
            </a:r>
          </a:p>
        </p:txBody>
      </p:sp>
      <p:sp>
        <p:nvSpPr>
          <p:cNvPr id="5" name="Obdélník 4"/>
          <p:cNvSpPr/>
          <p:nvPr/>
        </p:nvSpPr>
        <p:spPr>
          <a:xfrm>
            <a:off x="5580112" y="1546041"/>
            <a:ext cx="276920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ZOK – přistoupení k SS je automatické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2223</TotalTime>
  <Words>1028</Words>
  <Application>Microsoft Office PowerPoint</Application>
  <PresentationFormat>Předvádění na obrazovce (4:3)</PresentationFormat>
  <Paragraphs>175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Tok</vt:lpstr>
      <vt:lpstr>Kapitálové společnosti</vt:lpstr>
      <vt:lpstr>Kapitálové společnosti obecně</vt:lpstr>
      <vt:lpstr>Společnost s ručením omezeným</vt:lpstr>
      <vt:lpstr>Společnost s ručením omezeným</vt:lpstr>
      <vt:lpstr>Kmenové listy dle ZOK </vt:lpstr>
      <vt:lpstr>Práva a povinnosti společníků</vt:lpstr>
      <vt:lpstr>Struktura orgánů s.r.o.</vt:lpstr>
      <vt:lpstr>Postavení členů statutárních orgánů </vt:lpstr>
      <vt:lpstr>Převod obchodních podílů</vt:lpstr>
      <vt:lpstr>Přechod obchodních podílů</vt:lpstr>
      <vt:lpstr>Akciová společnost</vt:lpstr>
      <vt:lpstr>Akciová společnost</vt:lpstr>
      <vt:lpstr>Struktura orgánů a.s </vt:lpstr>
      <vt:lpstr>Představenstvo a.s.</vt:lpstr>
      <vt:lpstr>Dozorčí rada a.s.</vt:lpstr>
      <vt:lpstr>Valná hromada a.s.</vt:lpstr>
      <vt:lpstr>Akcie a další cenné papíry emitované akciovou společností</vt:lpstr>
      <vt:lpstr>Akcie</vt:lpstr>
      <vt:lpstr>Akcie v ZOK</vt:lpstr>
      <vt:lpstr>Kusové akcie v ZOK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Kapitálové společnosti</dc:title>
  <dc:creator>Stern</dc:creator>
  <cp:lastModifiedBy>Jaromír Kožiak</cp:lastModifiedBy>
  <cp:revision>72</cp:revision>
  <dcterms:created xsi:type="dcterms:W3CDTF">2012-09-29T20:37:08Z</dcterms:created>
  <dcterms:modified xsi:type="dcterms:W3CDTF">2012-10-05T10:51:56Z</dcterms:modified>
</cp:coreProperties>
</file>