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76" r:id="rId4"/>
    <p:sldId id="267" r:id="rId5"/>
    <p:sldId id="265" r:id="rId6"/>
    <p:sldId id="261" r:id="rId7"/>
    <p:sldId id="266" r:id="rId8"/>
    <p:sldId id="268" r:id="rId9"/>
    <p:sldId id="262" r:id="rId10"/>
    <p:sldId id="269" r:id="rId11"/>
    <p:sldId id="263" r:id="rId12"/>
    <p:sldId id="270" r:id="rId13"/>
    <p:sldId id="271" r:id="rId14"/>
    <p:sldId id="272" r:id="rId15"/>
    <p:sldId id="273" r:id="rId16"/>
    <p:sldId id="277" r:id="rId17"/>
    <p:sldId id="278" r:id="rId18"/>
    <p:sldId id="279" r:id="rId19"/>
    <p:sldId id="280" r:id="rId20"/>
    <p:sldId id="281" r:id="rId21"/>
    <p:sldId id="274" r:id="rId22"/>
    <p:sldId id="275" r:id="rId23"/>
    <p:sldId id="282" r:id="rId24"/>
    <p:sldId id="283" r:id="rId25"/>
    <p:sldId id="284" r:id="rId26"/>
    <p:sldId id="285" r:id="rId27"/>
    <p:sldId id="286" r:id="rId28"/>
    <p:sldId id="287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E36AA93-6650-4772-A4CE-382825534854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DB687C-EA77-4B2D-BBC8-93C65092724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AA93-6650-4772-A4CE-382825534854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687C-EA77-4B2D-BBC8-93C65092724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E36AA93-6650-4772-A4CE-382825534854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5DB687C-EA77-4B2D-BBC8-93C65092724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AA93-6650-4772-A4CE-382825534854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DB687C-EA77-4B2D-BBC8-93C65092724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AA93-6650-4772-A4CE-382825534854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5DB687C-EA77-4B2D-BBC8-93C65092724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E36AA93-6650-4772-A4CE-382825534854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5DB687C-EA77-4B2D-BBC8-93C65092724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E36AA93-6650-4772-A4CE-382825534854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5DB687C-EA77-4B2D-BBC8-93C65092724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AA93-6650-4772-A4CE-382825534854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DB687C-EA77-4B2D-BBC8-93C65092724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AA93-6650-4772-A4CE-382825534854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DB687C-EA77-4B2D-BBC8-93C65092724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AA93-6650-4772-A4CE-382825534854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DB687C-EA77-4B2D-BBC8-93C65092724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E36AA93-6650-4772-A4CE-382825534854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5DB687C-EA77-4B2D-BBC8-93C65092724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E36AA93-6650-4772-A4CE-382825534854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5DB687C-EA77-4B2D-BBC8-93C65092724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Náležitosti směnky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Josef Kotásek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66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Fakultativní pravdivost údajů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NS </a:t>
            </a:r>
            <a:r>
              <a:rPr lang="cs-CZ" dirty="0"/>
              <a:t>v rozsudku ze dne 3. 11. 2010 </a:t>
            </a:r>
            <a:r>
              <a:rPr lang="cs-CZ" dirty="0" err="1"/>
              <a:t>sp</a:t>
            </a:r>
            <a:r>
              <a:rPr lang="cs-CZ" dirty="0"/>
              <a:t>. zn. 28 </a:t>
            </a:r>
            <a:r>
              <a:rPr lang="cs-CZ" dirty="0" err="1"/>
              <a:t>Cdo</a:t>
            </a:r>
            <a:r>
              <a:rPr lang="cs-CZ" dirty="0"/>
              <a:t> 3071/2010 </a:t>
            </a:r>
            <a:r>
              <a:rPr lang="cs-CZ" i="1" dirty="0" smtClean="0"/>
              <a:t>„</a:t>
            </a:r>
            <a:r>
              <a:rPr lang="cs-CZ" i="1" dirty="0"/>
              <a:t>je nemyslitelné, aby soud k námitce dlužníka zkoumal, zda formálně označené datum vystavení odpovídá datu, kdy byla směnka skutečně vystavena. Takové zkoumání, které nemá žádný význam z hlediska funkce </a:t>
            </a:r>
            <a:r>
              <a:rPr lang="cs-CZ" i="1" dirty="0" smtClean="0"/>
              <a:t>směnky “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„</a:t>
            </a:r>
            <a:r>
              <a:rPr lang="cs-CZ" i="1" dirty="0"/>
              <a:t>stačí, aby v tento den skutečně být vystavena mohla (musí se tedy jednat o datum existující). Fiktivní (smyšlené) datum vystavení tedy zásadně nečiní směnku neplatnou.“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47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Substrát směnky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Jakýkoliv podklad, </a:t>
            </a:r>
            <a:r>
              <a:rPr lang="cs-CZ" dirty="0"/>
              <a:t>který je </a:t>
            </a:r>
            <a:r>
              <a:rPr lang="cs-CZ" dirty="0" smtClean="0"/>
              <a:t>schopen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relativně stabilně zachytit text, </a:t>
            </a:r>
            <a:endParaRPr lang="cs-CZ" dirty="0" smtClean="0"/>
          </a:p>
          <a:p>
            <a:pPr lvl="1"/>
            <a:r>
              <a:rPr lang="cs-CZ" dirty="0" smtClean="0"/>
              <a:t>rozeznat </a:t>
            </a:r>
            <a:r>
              <a:rPr lang="cs-CZ" dirty="0"/>
              <a:t>rub a líc </a:t>
            </a:r>
            <a:endParaRPr lang="cs-CZ" dirty="0" smtClean="0"/>
          </a:p>
          <a:p>
            <a:pPr lvl="1"/>
            <a:r>
              <a:rPr lang="cs-CZ" dirty="0" smtClean="0"/>
              <a:t>připojit </a:t>
            </a:r>
            <a:r>
              <a:rPr lang="cs-CZ" dirty="0"/>
              <a:t>přívěsek (alonž</a:t>
            </a:r>
            <a:r>
              <a:rPr lang="cs-CZ" dirty="0" smtClean="0"/>
              <a:t>).</a:t>
            </a:r>
          </a:p>
          <a:p>
            <a:pPr lvl="1"/>
            <a:endParaRPr lang="cs-CZ" dirty="0"/>
          </a:p>
          <a:p>
            <a:r>
              <a:rPr lang="cs-CZ" i="1" dirty="0" err="1"/>
              <a:t>Board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Inland</a:t>
            </a:r>
            <a:r>
              <a:rPr lang="cs-CZ" i="1" dirty="0"/>
              <a:t> </a:t>
            </a:r>
            <a:r>
              <a:rPr lang="cs-CZ" i="1" dirty="0" err="1"/>
              <a:t>Revenue</a:t>
            </a:r>
            <a:r>
              <a:rPr lang="cs-CZ" i="1" dirty="0"/>
              <a:t> v. </a:t>
            </a:r>
            <a:r>
              <a:rPr lang="cs-CZ" i="1" dirty="0" err="1" smtClean="0"/>
              <a:t>Haddock</a:t>
            </a:r>
            <a:r>
              <a:rPr lang="cs-CZ" dirty="0"/>
              <a:t> </a:t>
            </a:r>
            <a:r>
              <a:rPr lang="cs-CZ" dirty="0" smtClean="0"/>
              <a:t>(smyšlený případ)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89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Psací náčiní, druh písma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slovo směnka bylo </a:t>
            </a:r>
            <a:r>
              <a:rPr lang="cs-CZ" b="1" i="1" dirty="0"/>
              <a:t>„napsané záměrně odlišně od ostatního textu jak typem, tak velikostí písma a vzdáleností písmen, jen velkými písmeny a s grafickým záměrem nadpisu listiny“</a:t>
            </a:r>
            <a:r>
              <a:rPr lang="cs-CZ" dirty="0"/>
              <a:t>, a není proto součástí vlastního textu.</a:t>
            </a:r>
            <a:r>
              <a:rPr lang="cs-CZ" b="1" dirty="0"/>
              <a:t> </a:t>
            </a:r>
            <a:endParaRPr lang="cs-CZ" b="1" dirty="0" smtClean="0"/>
          </a:p>
          <a:p>
            <a:pPr algn="just"/>
            <a:r>
              <a:rPr lang="cs-CZ" dirty="0" smtClean="0"/>
              <a:t>NS </a:t>
            </a:r>
            <a:r>
              <a:rPr lang="cs-CZ" dirty="0" err="1"/>
              <a:t>sp</a:t>
            </a:r>
            <a:r>
              <a:rPr lang="cs-CZ" dirty="0"/>
              <a:t>. zn. 29 Odo </a:t>
            </a:r>
            <a:r>
              <a:rPr lang="cs-CZ" dirty="0" smtClean="0"/>
              <a:t>430/2002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b="1" dirty="0"/>
              <a:t>není podstatné, jakým typem či velikostí písma je slovo směnka do vlastního textu listiny vepsáno </a:t>
            </a:r>
            <a:r>
              <a:rPr lang="cs-CZ" dirty="0"/>
              <a:t>(v daném případě účastníci zvolili dokonce pět typů písma), ale rozhoduje, zda spolu s textem, do kterého je vepsáno, tvoří </a:t>
            </a:r>
            <a:r>
              <a:rPr lang="cs-CZ" i="1" dirty="0"/>
              <a:t>„souvislý a na sebe navazující text nevzbuzující pochybnosti, že je jeho součástí“</a:t>
            </a:r>
            <a:r>
              <a:rPr lang="cs-CZ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0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Přívěsek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VS v</a:t>
            </a:r>
            <a:r>
              <a:rPr lang="cs-CZ" dirty="0"/>
              <a:t> </a:t>
            </a:r>
            <a:r>
              <a:rPr lang="cs-CZ" dirty="0" smtClean="0"/>
              <a:t>Praze, rozsudek </a:t>
            </a:r>
            <a:r>
              <a:rPr lang="cs-CZ" dirty="0"/>
              <a:t>ze dne 14. 3. 1996, </a:t>
            </a:r>
            <a:r>
              <a:rPr lang="cs-CZ" dirty="0" err="1"/>
              <a:t>sp</a:t>
            </a:r>
            <a:r>
              <a:rPr lang="cs-CZ" dirty="0"/>
              <a:t>. zn. 5 </a:t>
            </a:r>
            <a:r>
              <a:rPr lang="cs-CZ" dirty="0" err="1"/>
              <a:t>Cmo</a:t>
            </a:r>
            <a:r>
              <a:rPr lang="cs-CZ" dirty="0"/>
              <a:t> 385/95, plyne, že </a:t>
            </a:r>
            <a:r>
              <a:rPr lang="cs-CZ" i="1" dirty="0"/>
              <a:t>„přívěsek je původně samostatný list papíru dodatečně k dřívější směnečné listině pevně připojený. Jde o dvě nejprve samostatné, ohraničené hmoty, následně pevně spojené, nikoliv jen přiřazené.“</a:t>
            </a:r>
            <a:r>
              <a:rPr lang="cs-CZ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0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Směnečné formuláře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12" y="2564904"/>
            <a:ext cx="707205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0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a nevýhody formulářů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Přehledné a standardizované schéma </a:t>
            </a:r>
            <a:endParaRPr lang="cs-CZ" dirty="0" smtClean="0"/>
          </a:p>
          <a:p>
            <a:r>
              <a:rPr lang="cs-CZ" dirty="0" smtClean="0"/>
              <a:t>Dobrá </a:t>
            </a:r>
            <a:r>
              <a:rPr lang="cs-CZ" dirty="0"/>
              <a:t>orientaci v </a:t>
            </a:r>
            <a:r>
              <a:rPr lang="cs-CZ" dirty="0" smtClean="0"/>
              <a:t>textu, prevence </a:t>
            </a:r>
            <a:r>
              <a:rPr lang="cs-CZ" dirty="0"/>
              <a:t>opomenutí některé podstatné náležitosti. </a:t>
            </a:r>
            <a:endParaRPr lang="cs-CZ" dirty="0" smtClean="0"/>
          </a:p>
          <a:p>
            <a:r>
              <a:rPr lang="cs-CZ" dirty="0" smtClean="0"/>
              <a:t>Zhuštění </a:t>
            </a:r>
            <a:r>
              <a:rPr lang="cs-CZ" dirty="0"/>
              <a:t>údajů na poměrně malou </a:t>
            </a:r>
            <a:r>
              <a:rPr lang="cs-CZ" dirty="0" smtClean="0"/>
              <a:t>ploch</a:t>
            </a:r>
          </a:p>
          <a:p>
            <a:r>
              <a:rPr lang="cs-CZ" dirty="0" smtClean="0"/>
              <a:t>Vyžadovaná </a:t>
            </a:r>
            <a:r>
              <a:rPr lang="cs-CZ" dirty="0"/>
              <a:t>duplicita či větší podrobnost některých náležitostí také do určité míry brání zfalšování textu či dopisování dalších doložek a prohlášení.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0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v. doplňovaný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NS </a:t>
            </a:r>
            <a:r>
              <a:rPr lang="cs-CZ" dirty="0" err="1" smtClean="0"/>
              <a:t>sp</a:t>
            </a:r>
            <a:r>
              <a:rPr lang="cs-CZ" dirty="0"/>
              <a:t>. zn. 29 </a:t>
            </a:r>
            <a:r>
              <a:rPr lang="cs-CZ" dirty="0" err="1"/>
              <a:t>Cdo</a:t>
            </a:r>
            <a:r>
              <a:rPr lang="cs-CZ" dirty="0"/>
              <a:t> </a:t>
            </a:r>
            <a:r>
              <a:rPr lang="cs-CZ" dirty="0" smtClean="0"/>
              <a:t>945/2009, Směnka byla </a:t>
            </a:r>
            <a:r>
              <a:rPr lang="cs-CZ" dirty="0"/>
              <a:t>– alespoň v očích dlužníka – splatná „20. září 192001“ </a:t>
            </a:r>
          </a:p>
          <a:p>
            <a:r>
              <a:rPr lang="cs-CZ" dirty="0" smtClean="0"/>
              <a:t>NS: </a:t>
            </a:r>
            <a:r>
              <a:rPr lang="cs-CZ" i="1" dirty="0" smtClean="0"/>
              <a:t>„…není </a:t>
            </a:r>
            <a:r>
              <a:rPr lang="cs-CZ" i="1" dirty="0"/>
              <a:t>místo pro úvahy prezentované dovolateli, podle nichž byla splatnost směnky určena 20. dnem měsíce září roku 192001. Je totiž evidentní, že u údaje letopočtu nejde o případ, kdy by část údaje letopočtu (19) byla předtištěna a další část (2001) dopsána, s tím, že teprve souhrn obou údajů je rokem, v němž má být na směnku placeno. Závěr, podle něhož údajem roku není 192001, nýbrž skutečně a jen 2001 přitom podporuje, jak správně uvedl odvolací soud, zásadní grafická odlišnost textu formuláře a textu do formuláře vepsaného při vyhotovení směnky, nehledě na to, že obecně u kteréhokoli účastníka směnečného vztahu nelze předpokládat, že by a to i vzhledem ke grafické podobě údaje data splatnosti směnky mohl mít za to, že směnka bude splatná za více než 190 000 let).“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0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v. doplňovaný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VS v</a:t>
            </a:r>
            <a:r>
              <a:rPr lang="cs-CZ" dirty="0"/>
              <a:t> Praze v rozsudku ze dne 2. 4. 2007, </a:t>
            </a:r>
            <a:r>
              <a:rPr lang="cs-CZ" dirty="0" err="1"/>
              <a:t>sp</a:t>
            </a:r>
            <a:r>
              <a:rPr lang="cs-CZ" dirty="0"/>
              <a:t>. zn. 6 </a:t>
            </a:r>
            <a:r>
              <a:rPr lang="cs-CZ" dirty="0" err="1"/>
              <a:t>Cmo</a:t>
            </a:r>
            <a:r>
              <a:rPr lang="cs-CZ" dirty="0"/>
              <a:t> 395/2006, </a:t>
            </a:r>
            <a:r>
              <a:rPr lang="cs-CZ" dirty="0" smtClean="0"/>
              <a:t>řešil </a:t>
            </a:r>
            <a:r>
              <a:rPr lang="cs-CZ" dirty="0"/>
              <a:t>zdánlivou kolizi mezi předtištěným údajem „199_“ a později vepsaným datem splatnosti (listina byla emitována v podobě blankosměnky). Podle Vrchního soudu </a:t>
            </a:r>
            <a:r>
              <a:rPr lang="cs-CZ" i="1" dirty="0"/>
              <a:t>„údaj 199 nemá žádnou souvislost s vepsaným datem splatnosti, který je určen reálným kalendářním datem“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/>
              <a:t>§ 3–114 UCC </a:t>
            </a:r>
            <a:r>
              <a:rPr lang="cs-CZ" i="1" dirty="0"/>
              <a:t>(</a:t>
            </a:r>
            <a:r>
              <a:rPr lang="cs-CZ" i="1" dirty="0" err="1"/>
              <a:t>Contradictory</a:t>
            </a:r>
            <a:r>
              <a:rPr lang="cs-CZ" i="1" dirty="0"/>
              <a:t> </a:t>
            </a:r>
            <a:r>
              <a:rPr lang="cs-CZ" i="1" dirty="0" err="1"/>
              <a:t>terms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instrument)</a:t>
            </a:r>
            <a:r>
              <a:rPr lang="cs-CZ" dirty="0"/>
              <a:t> zní takto: </a:t>
            </a:r>
            <a:r>
              <a:rPr lang="cs-CZ" i="1" dirty="0"/>
              <a:t>„</a:t>
            </a:r>
            <a:r>
              <a:rPr lang="cs-CZ" i="1" dirty="0" err="1"/>
              <a:t>If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instrument </a:t>
            </a:r>
            <a:r>
              <a:rPr lang="cs-CZ" i="1" dirty="0" err="1"/>
              <a:t>contains</a:t>
            </a:r>
            <a:r>
              <a:rPr lang="cs-CZ" i="1" dirty="0"/>
              <a:t> </a:t>
            </a:r>
            <a:r>
              <a:rPr lang="cs-CZ" i="1" dirty="0" err="1"/>
              <a:t>contradictory</a:t>
            </a:r>
            <a:r>
              <a:rPr lang="cs-CZ" i="1" dirty="0"/>
              <a:t> </a:t>
            </a:r>
            <a:r>
              <a:rPr lang="cs-CZ" i="1" dirty="0" err="1"/>
              <a:t>terms</a:t>
            </a:r>
            <a:r>
              <a:rPr lang="cs-CZ" i="1" dirty="0"/>
              <a:t>, </a:t>
            </a:r>
            <a:r>
              <a:rPr lang="cs-CZ" i="1" dirty="0" err="1"/>
              <a:t>typewritten</a:t>
            </a:r>
            <a:r>
              <a:rPr lang="cs-CZ" i="1" dirty="0"/>
              <a:t> </a:t>
            </a:r>
            <a:r>
              <a:rPr lang="cs-CZ" i="1" dirty="0" err="1"/>
              <a:t>terms</a:t>
            </a:r>
            <a:r>
              <a:rPr lang="cs-CZ" i="1" dirty="0"/>
              <a:t> </a:t>
            </a:r>
            <a:r>
              <a:rPr lang="cs-CZ" i="1" dirty="0" err="1"/>
              <a:t>prevail</a:t>
            </a:r>
            <a:r>
              <a:rPr lang="cs-CZ" i="1" dirty="0"/>
              <a:t> </a:t>
            </a:r>
            <a:r>
              <a:rPr lang="cs-CZ" i="1" dirty="0" err="1"/>
              <a:t>over</a:t>
            </a:r>
            <a:r>
              <a:rPr lang="cs-CZ" i="1" dirty="0"/>
              <a:t> </a:t>
            </a:r>
            <a:r>
              <a:rPr lang="cs-CZ" i="1" dirty="0" err="1"/>
              <a:t>printed</a:t>
            </a:r>
            <a:r>
              <a:rPr lang="cs-CZ" i="1" dirty="0"/>
              <a:t> </a:t>
            </a:r>
            <a:r>
              <a:rPr lang="cs-CZ" i="1" dirty="0" err="1"/>
              <a:t>terms</a:t>
            </a:r>
            <a:r>
              <a:rPr lang="cs-CZ" i="1" dirty="0"/>
              <a:t>, </a:t>
            </a:r>
            <a:r>
              <a:rPr lang="cs-CZ" i="1" dirty="0" err="1"/>
              <a:t>handwritten</a:t>
            </a:r>
            <a:r>
              <a:rPr lang="cs-CZ" i="1" dirty="0"/>
              <a:t> </a:t>
            </a:r>
            <a:r>
              <a:rPr lang="cs-CZ" i="1" dirty="0" err="1"/>
              <a:t>terms</a:t>
            </a:r>
            <a:r>
              <a:rPr lang="cs-CZ" i="1" dirty="0"/>
              <a:t> </a:t>
            </a:r>
            <a:r>
              <a:rPr lang="cs-CZ" i="1" dirty="0" err="1"/>
              <a:t>prevail</a:t>
            </a:r>
            <a:r>
              <a:rPr lang="cs-CZ" i="1" dirty="0"/>
              <a:t> </a:t>
            </a:r>
            <a:r>
              <a:rPr lang="cs-CZ" i="1" dirty="0" err="1"/>
              <a:t>over</a:t>
            </a:r>
            <a:r>
              <a:rPr lang="cs-CZ" i="1" dirty="0"/>
              <a:t> </a:t>
            </a:r>
            <a:r>
              <a:rPr lang="cs-CZ" i="1" dirty="0" err="1"/>
              <a:t>both</a:t>
            </a:r>
            <a:r>
              <a:rPr lang="cs-CZ" i="1" dirty="0"/>
              <a:t>, and </a:t>
            </a:r>
            <a:r>
              <a:rPr lang="cs-CZ" i="1" dirty="0" err="1"/>
              <a:t>word</a:t>
            </a:r>
            <a:r>
              <a:rPr lang="cs-CZ" i="1" dirty="0"/>
              <a:t> </a:t>
            </a:r>
            <a:r>
              <a:rPr lang="cs-CZ" i="1" dirty="0" err="1"/>
              <a:t>prevail</a:t>
            </a:r>
            <a:r>
              <a:rPr lang="cs-CZ" i="1" dirty="0"/>
              <a:t> </a:t>
            </a:r>
            <a:r>
              <a:rPr lang="cs-CZ" i="1" dirty="0" err="1"/>
              <a:t>over</a:t>
            </a:r>
            <a:r>
              <a:rPr lang="cs-CZ" i="1" dirty="0"/>
              <a:t> </a:t>
            </a:r>
            <a:r>
              <a:rPr lang="cs-CZ" i="1" dirty="0" err="1"/>
              <a:t>numbers</a:t>
            </a:r>
            <a:r>
              <a:rPr lang="cs-CZ" i="1" dirty="0"/>
              <a:t>.</a:t>
            </a:r>
            <a:r>
              <a:rPr lang="cs-CZ" i="1" cap="all" dirty="0"/>
              <a:t>“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0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Rámečky….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VS </a:t>
            </a:r>
            <a:r>
              <a:rPr lang="cs-CZ" dirty="0" err="1" smtClean="0"/>
              <a:t>sp</a:t>
            </a:r>
            <a:r>
              <a:rPr lang="cs-CZ" dirty="0"/>
              <a:t>. zn. 8 </a:t>
            </a:r>
            <a:r>
              <a:rPr lang="cs-CZ" dirty="0" err="1"/>
              <a:t>Cmo</a:t>
            </a:r>
            <a:r>
              <a:rPr lang="cs-CZ" dirty="0"/>
              <a:t> 84/2010 </a:t>
            </a:r>
            <a:endParaRPr lang="cs-CZ" dirty="0" smtClean="0"/>
          </a:p>
          <a:p>
            <a:r>
              <a:rPr lang="cs-CZ" dirty="0" smtClean="0"/>
              <a:t>neplatnost </a:t>
            </a:r>
            <a:r>
              <a:rPr lang="cs-CZ" dirty="0"/>
              <a:t>směnky </a:t>
            </a:r>
            <a:r>
              <a:rPr lang="cs-CZ" dirty="0"/>
              <a:t>-</a:t>
            </a:r>
            <a:r>
              <a:rPr lang="cs-CZ" dirty="0" smtClean="0"/>
              <a:t> </a:t>
            </a:r>
            <a:r>
              <a:rPr lang="cs-CZ" dirty="0"/>
              <a:t>část údajů, které tvoří povinný obsah směnky, je </a:t>
            </a:r>
            <a:r>
              <a:rPr lang="cs-CZ" i="1" dirty="0"/>
              <a:t>„vyčleněna do samostatných rámečků tvořených nepřerušovanými čárami“</a:t>
            </a:r>
            <a:r>
              <a:rPr lang="cs-CZ" dirty="0"/>
              <a:t>. </a:t>
            </a:r>
            <a:r>
              <a:rPr lang="cs-CZ" dirty="0" smtClean="0"/>
              <a:t>Celkové </a:t>
            </a:r>
            <a:r>
              <a:rPr lang="cs-CZ" dirty="0"/>
              <a:t>grafické členění listiny je podle obou instancí </a:t>
            </a:r>
            <a:r>
              <a:rPr lang="cs-CZ" i="1" dirty="0"/>
              <a:t>„zbytečně nepřehledné a nelogické, způsobuje rozložení uvedených náležitostí směnky do jednotlivých údajů, mezi nimiž chybí vzájemná vazba“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0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Řádění osmého senátu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VS </a:t>
            </a:r>
            <a:r>
              <a:rPr lang="cs-CZ" dirty="0" err="1"/>
              <a:t>sp</a:t>
            </a:r>
            <a:r>
              <a:rPr lang="cs-CZ" dirty="0"/>
              <a:t>. zn. 8 </a:t>
            </a:r>
            <a:r>
              <a:rPr lang="cs-CZ" dirty="0" err="1"/>
              <a:t>Cmo</a:t>
            </a:r>
            <a:r>
              <a:rPr lang="cs-CZ" dirty="0"/>
              <a:t> </a:t>
            </a:r>
            <a:r>
              <a:rPr lang="cs-CZ" dirty="0" smtClean="0"/>
              <a:t>337/2008: </a:t>
            </a:r>
            <a:r>
              <a:rPr lang="cs-CZ" i="1" dirty="0"/>
              <a:t>„grafické oddělení jednotlivých částí směnečného prohlášení nepřerušovanými rámečky znamená, že písemný projev, vyjádřený slovy či číslicemi, které jsou obsahem jednotlivých rámečků, netvoří s obsahem dalších rámečků souvislý text“</a:t>
            </a:r>
            <a:r>
              <a:rPr lang="cs-CZ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0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a režim vztahů ze směnky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VS </a:t>
            </a:r>
            <a:r>
              <a:rPr lang="cs-CZ" dirty="0"/>
              <a:t>v Praze </a:t>
            </a:r>
            <a:r>
              <a:rPr lang="cs-CZ" dirty="0" err="1" smtClean="0"/>
              <a:t>sp</a:t>
            </a:r>
            <a:r>
              <a:rPr lang="cs-CZ" dirty="0"/>
              <a:t>. zn. 5 </a:t>
            </a:r>
            <a:r>
              <a:rPr lang="cs-CZ" dirty="0" err="1"/>
              <a:t>Cmo</a:t>
            </a:r>
            <a:r>
              <a:rPr lang="cs-CZ" dirty="0"/>
              <a:t> </a:t>
            </a:r>
            <a:r>
              <a:rPr lang="cs-CZ" dirty="0" smtClean="0"/>
              <a:t>189/99: </a:t>
            </a:r>
          </a:p>
          <a:p>
            <a:pPr algn="just"/>
            <a:r>
              <a:rPr lang="cs-CZ" i="1" dirty="0" smtClean="0"/>
              <a:t>„</a:t>
            </a:r>
            <a:r>
              <a:rPr lang="cs-CZ" i="1" dirty="0"/>
              <a:t>Směnka je abstraktním platebním závazkem a tedy neztělesňuje žádný konkrétní obchod ani konkrétní vztah neobchodní. Není podstatné, kdo jsou právě účastníci směnky, neboť i to se může prostřednictvím indosace kdykoliv změnit. Konečně není ani významné, k jakému kauzálnímu vztahu se směnka v jakékoliv funkci váže, neboť i tato okolnost zejména indosací ztrácí na významu (čl. I § 17 zák. č. 191/1950 Sb.). </a:t>
            </a:r>
            <a:r>
              <a:rPr lang="cs-CZ" i="1" dirty="0" smtClean="0"/>
              <a:t>Potom </a:t>
            </a:r>
            <a:r>
              <a:rPr lang="cs-CZ" i="1" dirty="0"/>
              <a:t>ovšem nelze tento abstraktní platební závazek podřadit též obchodnímu zákoníku, ale je nutno dospět k závěru, že obecnou úpravu směnečných závazkových vztahů je nutno hledat jen v občanském zákoníku.“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7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Dobré úmysly na počátku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VS v Praze, </a:t>
            </a:r>
            <a:r>
              <a:rPr lang="cs-CZ" dirty="0" err="1"/>
              <a:t>sp</a:t>
            </a:r>
            <a:r>
              <a:rPr lang="cs-CZ" dirty="0"/>
              <a:t>. zn. 5 </a:t>
            </a:r>
            <a:r>
              <a:rPr lang="cs-CZ" dirty="0" err="1"/>
              <a:t>Cmo</a:t>
            </a:r>
            <a:r>
              <a:rPr lang="cs-CZ" dirty="0"/>
              <a:t> </a:t>
            </a:r>
            <a:r>
              <a:rPr lang="cs-CZ" dirty="0" smtClean="0"/>
              <a:t>780/97: </a:t>
            </a:r>
            <a:r>
              <a:rPr lang="cs-CZ" i="1" dirty="0"/>
              <a:t>„je-li některý údaj na směnce v rámečku, může to znamenat jeho vyloučení z textu listiny jen tehdy, musí-li být z grafické úpravy listiny každému zřejmé, že rámeček má právě tento význam, a nikoliv význam jiný</a:t>
            </a:r>
            <a:r>
              <a:rPr lang="cs-CZ" i="1" dirty="0" smtClean="0"/>
              <a:t>“</a:t>
            </a:r>
            <a:r>
              <a:rPr lang="cs-CZ" dirty="0" smtClean="0"/>
              <a:t>.</a:t>
            </a:r>
          </a:p>
          <a:p>
            <a:r>
              <a:rPr lang="cs-CZ" dirty="0" smtClean="0"/>
              <a:t>VS Praha, </a:t>
            </a:r>
            <a:r>
              <a:rPr lang="cs-CZ" dirty="0" err="1" smtClean="0"/>
              <a:t>sp</a:t>
            </a:r>
            <a:r>
              <a:rPr lang="cs-CZ" dirty="0" smtClean="0"/>
              <a:t>. zn. 13 </a:t>
            </a:r>
            <a:r>
              <a:rPr lang="cs-CZ" dirty="0" err="1"/>
              <a:t>Cmo</a:t>
            </a:r>
            <a:r>
              <a:rPr lang="cs-CZ" dirty="0"/>
              <a:t> 6/2000</a:t>
            </a:r>
            <a:r>
              <a:rPr lang="cs-CZ" i="1" dirty="0"/>
              <a:t> </a:t>
            </a:r>
            <a:r>
              <a:rPr lang="cs-CZ" dirty="0" smtClean="0"/>
              <a:t>: </a:t>
            </a:r>
            <a:r>
              <a:rPr lang="cs-CZ" i="1" dirty="0" smtClean="0"/>
              <a:t>„text </a:t>
            </a:r>
            <a:r>
              <a:rPr lang="cs-CZ" i="1" dirty="0"/>
              <a:t>uvedený na stejné listině jako směnka, ale mimo kontinuální rámeček, nelze považovat za součást směnky. Lze pouze dovodit, že se jedná o ujednání mezi stranami o tom, kdy je možné směnku </a:t>
            </a:r>
            <a:r>
              <a:rPr lang="cs-CZ" i="1" dirty="0" smtClean="0"/>
              <a:t>použít“.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910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SRN a rámečky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760" y="2771909"/>
            <a:ext cx="5771429" cy="215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0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Rámečky u 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Není problém: NS, </a:t>
            </a:r>
            <a:r>
              <a:rPr lang="cs-CZ" dirty="0" err="1" smtClean="0"/>
              <a:t>sp</a:t>
            </a:r>
            <a:r>
              <a:rPr lang="cs-CZ" dirty="0"/>
              <a:t>. zn. 29 </a:t>
            </a:r>
            <a:r>
              <a:rPr lang="cs-CZ" dirty="0" err="1"/>
              <a:t>Cdo</a:t>
            </a:r>
            <a:r>
              <a:rPr lang="cs-CZ" dirty="0"/>
              <a:t> 722/2010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2852935"/>
            <a:ext cx="5762625" cy="2736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0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Rámečky u 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problém: NS, </a:t>
            </a:r>
            <a:r>
              <a:rPr lang="cs-CZ" dirty="0" err="1" smtClean="0"/>
              <a:t>sp</a:t>
            </a:r>
            <a:r>
              <a:rPr lang="cs-CZ" dirty="0" smtClean="0"/>
              <a:t>. zn. 29 </a:t>
            </a:r>
            <a:r>
              <a:rPr lang="cs-CZ" dirty="0" err="1"/>
              <a:t>Cdo</a:t>
            </a:r>
            <a:r>
              <a:rPr lang="cs-CZ" dirty="0"/>
              <a:t> 5250/2009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09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564904"/>
            <a:ext cx="576262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925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Rámečky u Ústavního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III. ÚS 3660/11 ze dne 14. 3. </a:t>
            </a:r>
            <a:r>
              <a:rPr lang="cs-CZ" dirty="0" smtClean="0"/>
              <a:t>2012</a:t>
            </a:r>
          </a:p>
          <a:p>
            <a:r>
              <a:rPr lang="cs-CZ" i="1" dirty="0"/>
              <a:t>Z podoby posuzované směnky je zřejmá celková vzájemná souvislost i logická návaznost jednotlivých doložek směnečné listiny i přes řadu svislých a vodorovných čar rozdělených, obsahuje veškeré náležitosti požadované zákonem a ze které beze sporu vyplývá výstavcův bezpodmínečný slib zaplatit majiteli směnečné listiny v určitém místě a čase směnečnou sumu posuzované </a:t>
            </a:r>
            <a:r>
              <a:rPr lang="cs-CZ" i="1" dirty="0" smtClean="0"/>
              <a:t>směnky“.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12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čl. I § 1 a § 75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Není taxativní </a:t>
            </a:r>
            <a:r>
              <a:rPr lang="cs-CZ" dirty="0"/>
              <a:t>již z </a:t>
            </a:r>
            <a:r>
              <a:rPr lang="cs-CZ" dirty="0" smtClean="0"/>
              <a:t>podstaty</a:t>
            </a:r>
          </a:p>
          <a:p>
            <a:r>
              <a:rPr lang="cs-CZ" dirty="0" smtClean="0"/>
              <a:t>Přípustnost fakultativních doložek</a:t>
            </a:r>
          </a:p>
          <a:p>
            <a:r>
              <a:rPr lang="cs-CZ" dirty="0" smtClean="0"/>
              <a:t>Právně </a:t>
            </a:r>
            <a:r>
              <a:rPr lang="cs-CZ" b="1" dirty="0" smtClean="0"/>
              <a:t>bezvýznamné </a:t>
            </a:r>
          </a:p>
          <a:p>
            <a:pPr lvl="1"/>
            <a:r>
              <a:rPr lang="cs-CZ" b="1" dirty="0" smtClean="0"/>
              <a:t>Banálním obsahem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informační a evidenční doložky</a:t>
            </a:r>
          </a:p>
          <a:p>
            <a:pPr lvl="2"/>
            <a:r>
              <a:rPr lang="cs-CZ" dirty="0" err="1" smtClean="0"/>
              <a:t>Superfluum</a:t>
            </a:r>
            <a:r>
              <a:rPr lang="cs-CZ" dirty="0" smtClean="0"/>
              <a:t> (pozitivní </a:t>
            </a:r>
            <a:r>
              <a:rPr lang="cs-CZ" dirty="0" err="1" smtClean="0"/>
              <a:t>ordredoložka</a:t>
            </a:r>
            <a:r>
              <a:rPr lang="cs-CZ" dirty="0" smtClean="0"/>
              <a:t>)</a:t>
            </a:r>
          </a:p>
          <a:p>
            <a:pPr lvl="1"/>
            <a:r>
              <a:rPr lang="cs-CZ" b="1" dirty="0" smtClean="0"/>
              <a:t>Ex lege</a:t>
            </a:r>
            <a:r>
              <a:rPr lang="cs-CZ" dirty="0" smtClean="0"/>
              <a:t> </a:t>
            </a:r>
            <a:endParaRPr lang="cs-CZ" b="1" dirty="0"/>
          </a:p>
          <a:p>
            <a:pPr lvl="2"/>
            <a:r>
              <a:rPr lang="cs-CZ" dirty="0" smtClean="0"/>
              <a:t>úroky </a:t>
            </a:r>
            <a:r>
              <a:rPr lang="cs-CZ" dirty="0"/>
              <a:t>u jiných směnek než vistasměnek a lhůtních </a:t>
            </a:r>
            <a:r>
              <a:rPr lang="cs-CZ" dirty="0" smtClean="0"/>
              <a:t>vistasměnek</a:t>
            </a:r>
          </a:p>
          <a:p>
            <a:pPr lvl="2"/>
            <a:r>
              <a:rPr lang="cs-CZ" dirty="0" smtClean="0"/>
              <a:t>doložka</a:t>
            </a:r>
            <a:r>
              <a:rPr lang="cs-CZ" dirty="0"/>
              <a:t>, kterou by trasant vylučoval svou odpovědnost za </a:t>
            </a:r>
            <a:r>
              <a:rPr lang="cs-CZ" dirty="0" smtClean="0"/>
              <a:t>zaplacení. </a:t>
            </a:r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72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Aprobované modifikace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domicil směnky (čl. I § </a:t>
            </a:r>
            <a:r>
              <a:rPr lang="cs-CZ" dirty="0" smtClean="0"/>
              <a:t>4)</a:t>
            </a:r>
          </a:p>
          <a:p>
            <a:r>
              <a:rPr lang="cs-CZ" dirty="0" smtClean="0"/>
              <a:t>úročení </a:t>
            </a:r>
            <a:r>
              <a:rPr lang="cs-CZ" dirty="0"/>
              <a:t>směnky (čl. I § </a:t>
            </a:r>
            <a:r>
              <a:rPr lang="cs-CZ" dirty="0" smtClean="0"/>
              <a:t>5)</a:t>
            </a:r>
          </a:p>
          <a:p>
            <a:r>
              <a:rPr lang="cs-CZ" dirty="0" smtClean="0"/>
              <a:t>rektadoložka </a:t>
            </a:r>
            <a:r>
              <a:rPr lang="cs-CZ" dirty="0"/>
              <a:t>(čl. I § </a:t>
            </a:r>
            <a:r>
              <a:rPr lang="cs-CZ" dirty="0" smtClean="0"/>
              <a:t>11)</a:t>
            </a:r>
          </a:p>
          <a:p>
            <a:r>
              <a:rPr lang="cs-CZ" dirty="0"/>
              <a:t>d</a:t>
            </a:r>
            <a:r>
              <a:rPr lang="cs-CZ" dirty="0" smtClean="0"/>
              <a:t>oložky </a:t>
            </a:r>
            <a:r>
              <a:rPr lang="cs-CZ" dirty="0"/>
              <a:t>vylučující odpovědnost trasanta za přijetí (čl. I § 9 odst. </a:t>
            </a:r>
            <a:r>
              <a:rPr lang="cs-CZ" dirty="0" smtClean="0"/>
              <a:t>1)</a:t>
            </a:r>
          </a:p>
          <a:p>
            <a:r>
              <a:rPr lang="cs-CZ" dirty="0" smtClean="0"/>
              <a:t>předkládací </a:t>
            </a:r>
            <a:r>
              <a:rPr lang="cs-CZ" dirty="0"/>
              <a:t>doložky o přijetí směnky (čl. I § 22</a:t>
            </a:r>
            <a:r>
              <a:rPr lang="cs-CZ" dirty="0" smtClean="0"/>
              <a:t>),</a:t>
            </a:r>
          </a:p>
          <a:p>
            <a:r>
              <a:rPr lang="cs-CZ" dirty="0" smtClean="0"/>
              <a:t>modifikace </a:t>
            </a:r>
            <a:r>
              <a:rPr lang="cs-CZ" dirty="0"/>
              <a:t>pravidel o rozhodném kalendáři (čl. I § 37 odst. </a:t>
            </a:r>
            <a:r>
              <a:rPr lang="cs-CZ" dirty="0" smtClean="0"/>
              <a:t>4)</a:t>
            </a:r>
          </a:p>
          <a:p>
            <a:r>
              <a:rPr lang="cs-CZ" dirty="0" smtClean="0"/>
              <a:t>vlastní </a:t>
            </a:r>
            <a:r>
              <a:rPr lang="cs-CZ" dirty="0"/>
              <a:t>kursová doložka (čl. I § </a:t>
            </a:r>
            <a:r>
              <a:rPr lang="cs-CZ" dirty="0" smtClean="0"/>
              <a:t>42)</a:t>
            </a:r>
          </a:p>
          <a:p>
            <a:r>
              <a:rPr lang="cs-CZ" dirty="0" smtClean="0"/>
              <a:t>doložka </a:t>
            </a:r>
            <a:r>
              <a:rPr lang="cs-CZ" dirty="0"/>
              <a:t>zbavující </a:t>
            </a:r>
            <a:r>
              <a:rPr lang="cs-CZ" dirty="0" err="1"/>
              <a:t>protestační</a:t>
            </a:r>
            <a:r>
              <a:rPr lang="cs-CZ" dirty="0"/>
              <a:t> povinnosti (čl. I § </a:t>
            </a:r>
            <a:r>
              <a:rPr lang="cs-CZ" dirty="0" smtClean="0"/>
              <a:t>46)</a:t>
            </a:r>
          </a:p>
          <a:p>
            <a:r>
              <a:rPr lang="cs-CZ" dirty="0" smtClean="0"/>
              <a:t>určení </a:t>
            </a:r>
            <a:r>
              <a:rPr lang="cs-CZ" dirty="0"/>
              <a:t>podpůrné adresy (čl. I § </a:t>
            </a:r>
            <a:r>
              <a:rPr lang="cs-CZ" dirty="0" smtClean="0"/>
              <a:t>55)</a:t>
            </a:r>
          </a:p>
          <a:p>
            <a:r>
              <a:rPr lang="cs-CZ" dirty="0" smtClean="0"/>
              <a:t>číslování </a:t>
            </a:r>
            <a:r>
              <a:rPr lang="cs-CZ" dirty="0"/>
              <a:t>stejnopisů (čl. I § </a:t>
            </a:r>
            <a:r>
              <a:rPr lang="cs-CZ" dirty="0" smtClean="0"/>
              <a:t>64)</a:t>
            </a:r>
          </a:p>
          <a:p>
            <a:r>
              <a:rPr lang="cs-CZ" dirty="0" smtClean="0"/>
              <a:t>jméno </a:t>
            </a:r>
            <a:r>
              <a:rPr lang="cs-CZ" dirty="0"/>
              <a:t>osoby, která má stejnopis zaslaný k přijetí (čl. I § 66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72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Konverze neplatné směnky?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§ 575 </a:t>
            </a:r>
            <a:r>
              <a:rPr lang="cs-CZ" dirty="0"/>
              <a:t>nového </a:t>
            </a:r>
            <a:r>
              <a:rPr lang="cs-CZ" dirty="0" err="1"/>
              <a:t>obč</a:t>
            </a:r>
            <a:r>
              <a:rPr lang="cs-CZ" dirty="0"/>
              <a:t>. zák., do 31. 12. 2012 § 41a </a:t>
            </a:r>
            <a:r>
              <a:rPr lang="cs-CZ" dirty="0" err="1"/>
              <a:t>obč</a:t>
            </a:r>
            <a:r>
              <a:rPr lang="cs-CZ" dirty="0"/>
              <a:t>. zák</a:t>
            </a:r>
            <a:r>
              <a:rPr lang="cs-CZ" dirty="0" smtClean="0"/>
              <a:t>.</a:t>
            </a:r>
          </a:p>
          <a:p>
            <a:r>
              <a:rPr lang="cs-CZ" dirty="0"/>
              <a:t>V německé judikatuře se kladně k možnosti konverze v poukázku postavil OLG </a:t>
            </a:r>
            <a:r>
              <a:rPr lang="cs-CZ" dirty="0" err="1"/>
              <a:t>Bamberg</a:t>
            </a:r>
            <a:r>
              <a:rPr lang="cs-CZ" dirty="0"/>
              <a:t>, rozsudek ze dne 16. 2. 1967 - 2 U 72/66. Listina, u které nebude konverze možná (ať už z objektivních či subjektivních důvodů), může být dle okolností alespoň důkazním prostředkem.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72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a časové pořadí náležitostí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NS </a:t>
            </a:r>
            <a:r>
              <a:rPr lang="cs-CZ" dirty="0"/>
              <a:t>v rozsudku ze dne 27. 2. 2007, </a:t>
            </a:r>
            <a:r>
              <a:rPr lang="cs-CZ" dirty="0" err="1"/>
              <a:t>sp</a:t>
            </a:r>
            <a:r>
              <a:rPr lang="cs-CZ" dirty="0"/>
              <a:t>. zn. 29 Odo </a:t>
            </a:r>
            <a:r>
              <a:rPr lang="cs-CZ" dirty="0" smtClean="0"/>
              <a:t>1047/2005</a:t>
            </a:r>
            <a:endParaRPr lang="cs-CZ" dirty="0"/>
          </a:p>
          <a:p>
            <a:r>
              <a:rPr lang="cs-CZ" i="1" dirty="0" smtClean="0"/>
              <a:t>„</a:t>
            </a:r>
            <a:r>
              <a:rPr lang="cs-CZ" i="1" dirty="0"/>
              <a:t>předpisy směnečného práva nestanoví (a to ani pokud jde o vytváření samotné směnky výstavcem, ale ani pokud jde o připojování jednotlivých doložek na směnku jinými osobami), pořadí, v jakém mají být jednotlivé části prohlášení vyznačovány“</a:t>
            </a:r>
            <a:r>
              <a:rPr lang="cs-CZ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72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Naivní představy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VS v</a:t>
            </a:r>
            <a:r>
              <a:rPr lang="cs-CZ" dirty="0"/>
              <a:t> Praze </a:t>
            </a:r>
            <a:r>
              <a:rPr lang="cs-CZ" dirty="0" smtClean="0"/>
              <a:t>v</a:t>
            </a:r>
            <a:r>
              <a:rPr lang="cs-CZ" dirty="0"/>
              <a:t> rozsudku ze dne 17. 2. 1999, </a:t>
            </a:r>
            <a:r>
              <a:rPr lang="cs-CZ" dirty="0" err="1"/>
              <a:t>sp</a:t>
            </a:r>
            <a:r>
              <a:rPr lang="cs-CZ" dirty="0"/>
              <a:t>. zn. 9 </a:t>
            </a:r>
            <a:r>
              <a:rPr lang="cs-CZ" dirty="0" err="1"/>
              <a:t>Cmo</a:t>
            </a:r>
            <a:r>
              <a:rPr lang="cs-CZ" dirty="0"/>
              <a:t> 504/1998: </a:t>
            </a:r>
            <a:r>
              <a:rPr lang="cs-CZ" i="1" dirty="0"/>
              <a:t>„směnka je vysoce formální cenný papír, který s ohledem na svou převoditelnost musí být naprosto určitý a nevyvolávající jakoukoliv pochybnost o právech a povinnostech s ním spojených“</a:t>
            </a:r>
            <a:r>
              <a:rPr lang="cs-CZ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93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Jde to…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NS v </a:t>
            </a:r>
            <a:r>
              <a:rPr lang="cs-CZ" dirty="0"/>
              <a:t>rozsudku ze dne 20. ledna 2011, </a:t>
            </a:r>
            <a:r>
              <a:rPr lang="cs-CZ" dirty="0" err="1"/>
              <a:t>sp</a:t>
            </a:r>
            <a:r>
              <a:rPr lang="cs-CZ" dirty="0"/>
              <a:t>. zn. 29 </a:t>
            </a:r>
            <a:r>
              <a:rPr lang="cs-CZ" dirty="0" err="1"/>
              <a:t>Cdo</a:t>
            </a:r>
            <a:r>
              <a:rPr lang="cs-CZ" dirty="0"/>
              <a:t> </a:t>
            </a:r>
            <a:r>
              <a:rPr lang="cs-CZ" dirty="0" smtClean="0"/>
              <a:t>3106/2009 aproboval směnku, </a:t>
            </a:r>
            <a:r>
              <a:rPr lang="cs-CZ" dirty="0"/>
              <a:t>byť bylo její místo platební v obci „Kostelec“ (bez dalšího upřesnění), kterých je v ČR více než deset.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/>
              <a:t>Naprostá určitost“ je u řady směnek iluzorní.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57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Kladivo směnečné přísnosti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Sporadické zmínky v judikatuře</a:t>
            </a:r>
          </a:p>
          <a:p>
            <a:r>
              <a:rPr lang="cs-CZ" dirty="0" smtClean="0"/>
              <a:t>Nález </a:t>
            </a:r>
            <a:r>
              <a:rPr lang="cs-CZ" dirty="0"/>
              <a:t>ÚS 3660/11 ze dne 14. 3. </a:t>
            </a:r>
            <a:r>
              <a:rPr lang="cs-CZ" dirty="0" smtClean="0"/>
              <a:t>2012</a:t>
            </a:r>
          </a:p>
          <a:p>
            <a:r>
              <a:rPr lang="cs-CZ" dirty="0" smtClean="0"/>
              <a:t>Rozsudek </a:t>
            </a:r>
            <a:r>
              <a:rPr lang="cs-CZ" dirty="0"/>
              <a:t>NS ze dne 10. 5. 2005, </a:t>
            </a:r>
            <a:r>
              <a:rPr lang="cs-CZ" dirty="0" err="1"/>
              <a:t>sp</a:t>
            </a:r>
            <a:r>
              <a:rPr lang="cs-CZ" dirty="0"/>
              <a:t>. zn. 29 Odo </a:t>
            </a:r>
            <a:r>
              <a:rPr lang="cs-CZ" dirty="0" smtClean="0"/>
              <a:t>628/2004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O to silnější argumenty v literatuře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Formální směnečná přísnost</a:t>
            </a:r>
            <a:endParaRPr lang="cs-CZ" dirty="0"/>
          </a:p>
          <a:p>
            <a:r>
              <a:rPr lang="cs-CZ" dirty="0" smtClean="0"/>
              <a:t>Materiální směnečná přísnost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812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Preference platnosti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Princip </a:t>
            </a:r>
            <a:r>
              <a:rPr lang="cs-CZ" dirty="0"/>
              <a:t>dovozován </a:t>
            </a:r>
            <a:r>
              <a:rPr lang="cs-CZ" dirty="0" err="1"/>
              <a:t>judikatorně</a:t>
            </a:r>
            <a:r>
              <a:rPr lang="cs-CZ" dirty="0"/>
              <a:t> – srov. zejména rozsudek </a:t>
            </a:r>
            <a:r>
              <a:rPr lang="cs-CZ" dirty="0" smtClean="0"/>
              <a:t>NS </a:t>
            </a:r>
            <a:r>
              <a:rPr lang="cs-CZ" dirty="0"/>
              <a:t>ze dne 30. 1. 2008, </a:t>
            </a:r>
            <a:r>
              <a:rPr lang="cs-CZ" dirty="0" err="1"/>
              <a:t>sp</a:t>
            </a:r>
            <a:r>
              <a:rPr lang="cs-CZ" dirty="0"/>
              <a:t>. zn. 28 </a:t>
            </a:r>
            <a:r>
              <a:rPr lang="cs-CZ" dirty="0" err="1"/>
              <a:t>Cdo</a:t>
            </a:r>
            <a:r>
              <a:rPr lang="cs-CZ" dirty="0"/>
              <a:t> 3233/2006, nález Ústavního soudu ze dne 14. 4. 2005, </a:t>
            </a:r>
            <a:r>
              <a:rPr lang="cs-CZ" dirty="0" err="1"/>
              <a:t>sp</a:t>
            </a:r>
            <a:r>
              <a:rPr lang="cs-CZ" dirty="0"/>
              <a:t>. zn. I. ÚS 625/03, resp. rozsudek Nejvyššího správního soudu ze dne 19. září 2007, </a:t>
            </a:r>
            <a:r>
              <a:rPr lang="cs-CZ" dirty="0" err="1"/>
              <a:t>sp</a:t>
            </a:r>
            <a:r>
              <a:rPr lang="cs-CZ" dirty="0"/>
              <a:t>. zn. 2 </a:t>
            </a:r>
            <a:r>
              <a:rPr lang="cs-CZ" dirty="0" err="1"/>
              <a:t>Afs</a:t>
            </a:r>
            <a:r>
              <a:rPr lang="cs-CZ" dirty="0"/>
              <a:t> 173/2006. </a:t>
            </a:r>
            <a:endParaRPr lang="cs-CZ" dirty="0" smtClean="0"/>
          </a:p>
          <a:p>
            <a:r>
              <a:rPr lang="cs-CZ" dirty="0" smtClean="0"/>
              <a:t>Ustanovení </a:t>
            </a:r>
            <a:r>
              <a:rPr lang="cs-CZ" dirty="0"/>
              <a:t>§ 574 </a:t>
            </a:r>
            <a:r>
              <a:rPr lang="cs-CZ" dirty="0" smtClean="0"/>
              <a:t>NOZ: </a:t>
            </a:r>
            <a:r>
              <a:rPr lang="cs-CZ" dirty="0"/>
              <a:t>na právní jednání je třeba spíše hledět jako na platné než jako na neplatné.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22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Předpoklady aplikace podpůrných ustanovení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Předpokladem aplikace </a:t>
            </a:r>
            <a:r>
              <a:rPr lang="cs-CZ" dirty="0" smtClean="0"/>
              <a:t>podpůrných ustanovení (čl. I § 2) je </a:t>
            </a:r>
            <a:r>
              <a:rPr lang="cs-CZ" b="1" dirty="0"/>
              <a:t>skutečná absence </a:t>
            </a:r>
            <a:r>
              <a:rPr lang="cs-CZ" b="1" dirty="0" smtClean="0"/>
              <a:t>příslušných </a:t>
            </a:r>
            <a:r>
              <a:rPr lang="cs-CZ" b="1" dirty="0"/>
              <a:t>údajů</a:t>
            </a:r>
            <a:r>
              <a:rPr lang="cs-CZ" dirty="0"/>
              <a:t> na směnce, a nikoliv jejich nekorektnost, rozpornost či neurčitost</a:t>
            </a:r>
            <a:endParaRPr lang="cs-CZ" dirty="0" smtClean="0"/>
          </a:p>
          <a:p>
            <a:r>
              <a:rPr lang="cs-CZ" dirty="0" smtClean="0"/>
              <a:t>Vědomě se prohřešuje NS </a:t>
            </a:r>
            <a:r>
              <a:rPr lang="cs-CZ" dirty="0"/>
              <a:t>v rozhodnutí ze dne 2. 6. 2010, </a:t>
            </a:r>
            <a:r>
              <a:rPr lang="cs-CZ" dirty="0" err="1"/>
              <a:t>sp</a:t>
            </a:r>
            <a:r>
              <a:rPr lang="cs-CZ" dirty="0"/>
              <a:t>. zn. 28 </a:t>
            </a:r>
            <a:r>
              <a:rPr lang="cs-CZ" dirty="0" err="1"/>
              <a:t>Cdo</a:t>
            </a:r>
            <a:r>
              <a:rPr lang="cs-CZ" dirty="0"/>
              <a:t> </a:t>
            </a:r>
            <a:r>
              <a:rPr lang="cs-CZ" dirty="0" smtClean="0"/>
              <a:t>4497/2009 – </a:t>
            </a:r>
            <a:r>
              <a:rPr lang="cs-CZ" dirty="0" err="1" smtClean="0"/>
              <a:t>aprobrace</a:t>
            </a:r>
            <a:r>
              <a:rPr lang="cs-CZ" dirty="0" smtClean="0"/>
              <a:t> směnky se </a:t>
            </a:r>
            <a:r>
              <a:rPr lang="cs-CZ" dirty="0"/>
              <a:t>splatností „v České republice“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Derogace pravidla </a:t>
            </a:r>
            <a:r>
              <a:rPr lang="cs-CZ" i="1" dirty="0" err="1" smtClean="0"/>
              <a:t>contra</a:t>
            </a:r>
            <a:r>
              <a:rPr lang="cs-CZ" i="1" dirty="0" smtClean="0"/>
              <a:t> </a:t>
            </a:r>
            <a:r>
              <a:rPr lang="cs-CZ" i="1" dirty="0" err="1" smtClean="0"/>
              <a:t>proferentem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VS</a:t>
            </a:r>
            <a:r>
              <a:rPr lang="cs-CZ" dirty="0"/>
              <a:t> Olomouci ze dne 29. 11. 2006, </a:t>
            </a:r>
            <a:r>
              <a:rPr lang="cs-CZ" dirty="0" err="1"/>
              <a:t>sp</a:t>
            </a:r>
            <a:r>
              <a:rPr lang="cs-CZ" dirty="0"/>
              <a:t>. zn. 9 </a:t>
            </a:r>
            <a:r>
              <a:rPr lang="cs-CZ" dirty="0" err="1"/>
              <a:t>Cmo</a:t>
            </a:r>
            <a:r>
              <a:rPr lang="cs-CZ" dirty="0"/>
              <a:t> 60/2006, konstatuje u směnky s vadně vymezeným platebním místem, že je bez významu </a:t>
            </a:r>
            <a:r>
              <a:rPr lang="cs-CZ" i="1" dirty="0"/>
              <a:t>„zda chybějící označení obce (města), v němž mělo být na směnku placeno, lze přičítat k tíži výstavci směnky, který ji měl dle tvrzení žalobce vyplňovat, nebo žalobci. Podstatné je pouze to, jaký je výsledný obsah listiny žalovaným emitované“</a:t>
            </a:r>
            <a:r>
              <a:rPr lang="cs-CZ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933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Fakultativní pravdivost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 šeků se </a:t>
            </a:r>
            <a:r>
              <a:rPr lang="cs-CZ" dirty="0" smtClean="0"/>
              <a:t>s „nepravdou</a:t>
            </a:r>
            <a:r>
              <a:rPr lang="cs-CZ" dirty="0"/>
              <a:t>“ výslovně počítá, srov. čl. II § 28 odst. 2, resp. § 29 odst. 4), totéž platí pro jiné místo </a:t>
            </a:r>
            <a:r>
              <a:rPr lang="cs-CZ" dirty="0" smtClean="0"/>
              <a:t>vystavení</a:t>
            </a:r>
          </a:p>
          <a:p>
            <a:r>
              <a:rPr lang="cs-CZ" dirty="0" err="1" smtClean="0"/>
              <a:t>slovNS</a:t>
            </a:r>
            <a:r>
              <a:rPr lang="cs-CZ" dirty="0" smtClean="0"/>
              <a:t> </a:t>
            </a:r>
            <a:r>
              <a:rPr lang="cs-CZ" dirty="0"/>
              <a:t>v rozhodnutí ze dne 12. 12. 2008, </a:t>
            </a:r>
            <a:r>
              <a:rPr lang="cs-CZ" dirty="0" err="1"/>
              <a:t>sp</a:t>
            </a:r>
            <a:r>
              <a:rPr lang="cs-CZ" dirty="0"/>
              <a:t>. zn. 1 </a:t>
            </a:r>
            <a:r>
              <a:rPr lang="cs-CZ" dirty="0" err="1"/>
              <a:t>Obo</a:t>
            </a:r>
            <a:r>
              <a:rPr lang="cs-CZ" dirty="0"/>
              <a:t> 151/2007, dovodil neplatnost směnky, neboť v den vystavení směnky (2. 9. 2001) výstavce prokazatelně pobýval v zahraničí a nemohl tedy v daný den směnku </a:t>
            </a:r>
            <a:r>
              <a:rPr lang="cs-CZ" dirty="0" smtClean="0"/>
              <a:t>vystavit: </a:t>
            </a:r>
            <a:r>
              <a:rPr lang="cs-CZ" i="1" dirty="0"/>
              <a:t>„</a:t>
            </a:r>
            <a:r>
              <a:rPr lang="cs-CZ" i="1" dirty="0" err="1"/>
              <a:t>súd</a:t>
            </a:r>
            <a:r>
              <a:rPr lang="cs-CZ" i="1" dirty="0"/>
              <a:t> </a:t>
            </a:r>
            <a:r>
              <a:rPr lang="cs-CZ" i="1" dirty="0" err="1"/>
              <a:t>preto</a:t>
            </a:r>
            <a:r>
              <a:rPr lang="cs-CZ" i="1" dirty="0"/>
              <a:t> </a:t>
            </a:r>
            <a:r>
              <a:rPr lang="cs-CZ" i="1" dirty="0" err="1"/>
              <a:t>správne</a:t>
            </a:r>
            <a:r>
              <a:rPr lang="cs-CZ" i="1" dirty="0"/>
              <a:t> ustálil, že </a:t>
            </a:r>
            <a:r>
              <a:rPr lang="cs-CZ" i="1" dirty="0" err="1"/>
              <a:t>medzi</a:t>
            </a:r>
            <a:r>
              <a:rPr lang="cs-CZ" i="1" dirty="0"/>
              <a:t> </a:t>
            </a:r>
            <a:r>
              <a:rPr lang="cs-CZ" i="1" dirty="0" err="1"/>
              <a:t>účastníkmi</a:t>
            </a:r>
            <a:r>
              <a:rPr lang="cs-CZ" i="1" dirty="0"/>
              <a:t> s </a:t>
            </a:r>
            <a:r>
              <a:rPr lang="cs-CZ" i="1" dirty="0" err="1"/>
              <a:t>ohľadom</a:t>
            </a:r>
            <a:r>
              <a:rPr lang="cs-CZ" i="1" dirty="0"/>
              <a:t> na </a:t>
            </a:r>
            <a:r>
              <a:rPr lang="cs-CZ" i="1" dirty="0" err="1"/>
              <a:t>zistené</a:t>
            </a:r>
            <a:r>
              <a:rPr lang="cs-CZ" i="1" dirty="0"/>
              <a:t> </a:t>
            </a:r>
            <a:r>
              <a:rPr lang="cs-CZ" i="1" dirty="0" err="1"/>
              <a:t>skutočnosti</a:t>
            </a:r>
            <a:r>
              <a:rPr lang="cs-CZ" i="1" dirty="0"/>
              <a:t> </a:t>
            </a:r>
            <a:r>
              <a:rPr lang="cs-CZ" i="1" dirty="0" err="1"/>
              <a:t>nemohol</a:t>
            </a:r>
            <a:r>
              <a:rPr lang="cs-CZ" i="1" dirty="0"/>
              <a:t> </a:t>
            </a:r>
            <a:r>
              <a:rPr lang="cs-CZ" i="1" dirty="0" err="1"/>
              <a:t>vzniknúť</a:t>
            </a:r>
            <a:r>
              <a:rPr lang="cs-CZ" i="1" dirty="0"/>
              <a:t> </a:t>
            </a:r>
            <a:r>
              <a:rPr lang="cs-CZ" i="1" dirty="0" err="1"/>
              <a:t>zmenkovoprávny</a:t>
            </a:r>
            <a:r>
              <a:rPr lang="cs-CZ" i="1" dirty="0"/>
              <a:t> </a:t>
            </a:r>
            <a:r>
              <a:rPr lang="cs-CZ" i="1" dirty="0" err="1"/>
              <a:t>vzťah</a:t>
            </a:r>
            <a:r>
              <a:rPr lang="cs-CZ" i="1" dirty="0"/>
              <a:t> z </a:t>
            </a:r>
            <a:r>
              <a:rPr lang="cs-CZ" i="1" dirty="0" err="1"/>
              <a:t>vlastnej</a:t>
            </a:r>
            <a:r>
              <a:rPr lang="cs-CZ" i="1" dirty="0"/>
              <a:t> </a:t>
            </a:r>
            <a:r>
              <a:rPr lang="cs-CZ" i="1" dirty="0" err="1"/>
              <a:t>zmenky</a:t>
            </a:r>
            <a:r>
              <a:rPr lang="cs-CZ" i="1" dirty="0"/>
              <a:t>“</a:t>
            </a:r>
            <a:r>
              <a:rPr lang="cs-CZ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66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</TotalTime>
  <Words>1011</Words>
  <Application>Microsoft Office PowerPoint</Application>
  <PresentationFormat>Předvádění na obrazovce (4:3)</PresentationFormat>
  <Paragraphs>102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Medián</vt:lpstr>
      <vt:lpstr>Náležitosti směnky </vt:lpstr>
      <vt:lpstr>Povaha a režim vztahů ze směnky</vt:lpstr>
      <vt:lpstr>Naivní představy</vt:lpstr>
      <vt:lpstr>Jde to…</vt:lpstr>
      <vt:lpstr>Kladivo směnečné přísnosti</vt:lpstr>
      <vt:lpstr>Preference platnosti</vt:lpstr>
      <vt:lpstr>Předpoklady aplikace podpůrných ustanovení</vt:lpstr>
      <vt:lpstr>Derogace pravidla contra proferentem</vt:lpstr>
      <vt:lpstr>Fakultativní pravdivost údajů</vt:lpstr>
      <vt:lpstr>Fakultativní pravdivost údajů II</vt:lpstr>
      <vt:lpstr>Substrát směnky</vt:lpstr>
      <vt:lpstr>Psací náčiní, druh písma</vt:lpstr>
      <vt:lpstr>Přívěsek</vt:lpstr>
      <vt:lpstr>Směnečné formuláře</vt:lpstr>
      <vt:lpstr>Výhody a nevýhody formulářů</vt:lpstr>
      <vt:lpstr>Formulář v. doplňovaný text</vt:lpstr>
      <vt:lpstr>Formulář v. doplňovaný text</vt:lpstr>
      <vt:lpstr>Rámečky….</vt:lpstr>
      <vt:lpstr>Řádění osmého senátu</vt:lpstr>
      <vt:lpstr>Dobré úmysly na počátku</vt:lpstr>
      <vt:lpstr>SRN a rámečky</vt:lpstr>
      <vt:lpstr>Rámečky u NS</vt:lpstr>
      <vt:lpstr>Rámečky u NS</vt:lpstr>
      <vt:lpstr>Rámečky u Ústavního soudu</vt:lpstr>
      <vt:lpstr>Katalog čl. I § 1 a § 75</vt:lpstr>
      <vt:lpstr>Aprobované modifikace</vt:lpstr>
      <vt:lpstr>Konverze neplatné směnky?</vt:lpstr>
      <vt:lpstr>Místní a časové pořadí náležitostí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Náležitosti směnky </dc:title>
  <dc:creator>Josef Kotásek</dc:creator>
  <cp:lastModifiedBy>Josef Kotásek</cp:lastModifiedBy>
  <cp:revision>10</cp:revision>
  <dcterms:created xsi:type="dcterms:W3CDTF">2012-10-25T13:58:10Z</dcterms:created>
  <dcterms:modified xsi:type="dcterms:W3CDTF">2012-10-25T14:38:27Z</dcterms:modified>
</cp:coreProperties>
</file>