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</p:sldMasterIdLst>
  <p:notesMasterIdLst>
    <p:notesMasterId r:id="rId19"/>
  </p:notesMasterIdLst>
  <p:sldIdLst>
    <p:sldId id="314" r:id="rId2"/>
    <p:sldId id="325" r:id="rId3"/>
    <p:sldId id="313" r:id="rId4"/>
    <p:sldId id="327" r:id="rId5"/>
    <p:sldId id="296" r:id="rId6"/>
    <p:sldId id="305" r:id="rId7"/>
    <p:sldId id="321" r:id="rId8"/>
    <p:sldId id="323" r:id="rId9"/>
    <p:sldId id="319" r:id="rId10"/>
    <p:sldId id="320" r:id="rId11"/>
    <p:sldId id="324" r:id="rId12"/>
    <p:sldId id="312" r:id="rId13"/>
    <p:sldId id="300" r:id="rId14"/>
    <p:sldId id="311" r:id="rId15"/>
    <p:sldId id="326" r:id="rId16"/>
    <p:sldId id="328" r:id="rId17"/>
    <p:sldId id="316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 Dvořáček" initials="" lastIdx="1" clrIdx="0"/>
  <p:cmAuthor id="1" name="VK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3A6B"/>
    <a:srgbClr val="7B87C3"/>
    <a:srgbClr val="FFAFAF"/>
    <a:srgbClr val="FFFFCC"/>
    <a:srgbClr val="008A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191" autoAdjust="0"/>
  </p:normalViewPr>
  <p:slideViewPr>
    <p:cSldViewPr>
      <p:cViewPr varScale="1">
        <p:scale>
          <a:sx n="68" d="100"/>
          <a:sy n="68" d="100"/>
        </p:scale>
        <p:origin x="-5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148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D87B67-8C9A-4620-86CD-6DCE5816566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5CB89-DBAC-49E7-B691-C22EA47A4F77}" type="slidenum">
              <a:rPr lang="cs-CZ"/>
              <a:pPr/>
              <a:t>3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CF31E-8F27-41D8-BEB5-333D76DCC119}" type="slidenum">
              <a:rPr lang="cs-CZ"/>
              <a:pPr/>
              <a:t>12</a:t>
            </a:fld>
            <a:endParaRPr lang="cs-CZ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02966-338A-43EA-8371-20955E1CC3D3}" type="slidenum">
              <a:rPr lang="cs-CZ"/>
              <a:pPr/>
              <a:t>13</a:t>
            </a:fld>
            <a:endParaRPr lang="cs-CZ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63D40-1E63-4F3C-8FF1-DDACFFAFB4BD}" type="slidenum">
              <a:rPr lang="cs-CZ"/>
              <a:pPr/>
              <a:t>14</a:t>
            </a:fld>
            <a:endParaRPr lang="cs-CZ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63D40-1E63-4F3C-8FF1-DDACFFAFB4BD}" type="slidenum">
              <a:rPr lang="cs-CZ"/>
              <a:pPr/>
              <a:t>15</a:t>
            </a:fld>
            <a:endParaRPr lang="cs-CZ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63D40-1E63-4F3C-8FF1-DDACFFAFB4BD}" type="slidenum">
              <a:rPr lang="cs-CZ"/>
              <a:pPr/>
              <a:t>16</a:t>
            </a:fld>
            <a:endParaRPr lang="cs-CZ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5CB89-DBAC-49E7-B691-C22EA47A4F77}" type="slidenum">
              <a:rPr lang="cs-CZ"/>
              <a:pPr/>
              <a:t>4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5CB89-DBAC-49E7-B691-C22EA47A4F77}" type="slidenum">
              <a:rPr lang="cs-CZ"/>
              <a:pPr/>
              <a:t>5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1871C-2164-4F69-B93D-E6F5B660CFE5}" type="slidenum">
              <a:rPr lang="cs-CZ"/>
              <a:pPr/>
              <a:t>6</a:t>
            </a:fld>
            <a:endParaRPr lang="cs-CZ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1871C-2164-4F69-B93D-E6F5B660CFE5}" type="slidenum">
              <a:rPr lang="cs-CZ"/>
              <a:pPr/>
              <a:t>7</a:t>
            </a:fld>
            <a:endParaRPr lang="cs-CZ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1871C-2164-4F69-B93D-E6F5B660CFE5}" type="slidenum">
              <a:rPr lang="cs-CZ"/>
              <a:pPr/>
              <a:t>8</a:t>
            </a:fld>
            <a:endParaRPr lang="cs-CZ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1871C-2164-4F69-B93D-E6F5B660CFE5}" type="slidenum">
              <a:rPr lang="cs-CZ"/>
              <a:pPr/>
              <a:t>9</a:t>
            </a:fld>
            <a:endParaRPr lang="cs-CZ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5CB89-DBAC-49E7-B691-C22EA47A4F77}" type="slidenum">
              <a:rPr lang="cs-CZ"/>
              <a:pPr/>
              <a:t>10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5CB89-DBAC-49E7-B691-C22EA47A4F77}" type="slidenum">
              <a:rPr lang="cs-CZ"/>
              <a:pPr/>
              <a:t>11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7BDCC0-335A-41C5-8A19-42C88D8C7085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97ECB2F-B4FB-4B21-9DAB-3EA8B979B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217A36-DB01-4863-A5AC-0A9B0396817D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A40DF-2C5C-4EE7-BDC3-677258A445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F59145-FD14-47F6-93DE-263541563DBC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A0DCA4-9807-45F9-A1C5-8A8115E35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4BE2FF-5BD8-445F-AD98-234ECF5180D1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599F2-293C-4B50-AB6C-8728AC574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D37312-41FD-468F-B2BA-A2B4A28F5BB6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6FD803C-1CE9-4AFD-AA5E-21E7A0B39B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DB2835-3861-4311-A5E2-CE73ABB7DE68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F1CC28-9361-432E-B4EA-171716C126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1163E-AE40-4FD8-A6ED-FC4ABC7D61B6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26655-2C09-4656-B71B-EBAE3FD7F8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35DB0-A3F1-4120-9990-A27929BFACFE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F6482-684F-4009-B112-84D847E1D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974028-2279-47FA-B2CE-42A4C14008C5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ED910-F681-4B3D-9123-C398429DF4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D7A66-CD10-4ECC-B60D-0E334147DED4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3309-A68D-4DAE-9F8D-6333172527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C61D9-4474-4801-BCD3-6AF4716BF8C7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B07D5D-B2A5-4D97-BA9D-1098266CE0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788289-1843-4643-BBD1-8EC6B209A003}" type="datetime8">
              <a:rPr lang="cs-CZ" smtClean="0"/>
              <a:pPr/>
              <a:t>15.10.2012 16:45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1985BB-C459-42DA-9E5E-F6E5D650A7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i.cz/general/legal_standards/statut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Studium,</a:t>
            </a:r>
            <a:br>
              <a:rPr lang="cs-CZ" dirty="0" smtClean="0"/>
            </a:br>
            <a:r>
              <a:rPr lang="cs-CZ" dirty="0" smtClean="0"/>
              <a:t>Poplatky spojené se studiem,</a:t>
            </a:r>
            <a:br>
              <a:rPr lang="cs-CZ" dirty="0" smtClean="0"/>
            </a:br>
            <a:r>
              <a:rPr lang="cs-CZ" dirty="0" smtClean="0"/>
              <a:t>stipendia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8000" y="3539864"/>
            <a:ext cx="5421220" cy="2632336"/>
          </a:xfrm>
        </p:spPr>
        <p:txBody>
          <a:bodyPr>
            <a:normAutofit/>
          </a:bodyPr>
          <a:lstStyle/>
          <a:p>
            <a:r>
              <a:rPr lang="cs-CZ" dirty="0" smtClean="0"/>
              <a:t>JUDr. Veronika Kudrová</a:t>
            </a:r>
          </a:p>
          <a:p>
            <a:pPr lvl="0">
              <a:buClr>
                <a:srgbClr val="B13F9A"/>
              </a:buClr>
            </a:pPr>
            <a:r>
              <a:rPr lang="cs-CZ" sz="1500" i="1" dirty="0" smtClean="0"/>
              <a:t>(autorem obrázků JUDr. Dan Dvořáček)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800" b="1" dirty="0" smtClean="0"/>
              <a:t>MV706K Právo vysokých škol</a:t>
            </a:r>
            <a:endParaRPr lang="cs-CZ" b="1" dirty="0" smtClean="0"/>
          </a:p>
          <a:p>
            <a:r>
              <a:rPr lang="cs-CZ" dirty="0" smtClean="0"/>
              <a:t>Podpořeno Fondem rozvoje vysokých škol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E405-7F2F-4DEC-8FB2-9630AA6DDEB9}" type="slidenum">
              <a:rPr lang="cs-CZ"/>
              <a:pPr/>
              <a:t>10</a:t>
            </a:fld>
            <a:endParaRPr lang="cs-CZ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609600" y="2133600"/>
            <a:ext cx="8077200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cs-CZ" sz="2000" b="1" dirty="0" smtClean="0"/>
              <a:t>Veřejný zájem na vysokoškolském vzdělání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Přísun kvalifikovaných odborníků (regulovaná povolání)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Osobní rozvoj jednotlivce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Kultivace společnosti...</a:t>
            </a:r>
          </a:p>
          <a:p>
            <a:pPr>
              <a:spcBef>
                <a:spcPts val="600"/>
              </a:spcBef>
            </a:pPr>
            <a:r>
              <a:rPr lang="cs-CZ" sz="2000" b="1" dirty="0" smtClean="0"/>
              <a:t>Nejefektivnější studium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Studium řádně ukončené (</a:t>
            </a:r>
            <a:r>
              <a:rPr lang="cs-CZ" sz="2000" dirty="0" err="1" smtClean="0"/>
              <a:t>SZZk</a:t>
            </a:r>
            <a:r>
              <a:rPr lang="cs-CZ" sz="2000" dirty="0" smtClean="0"/>
              <a:t>) v co možná nejkratší době (a jen jedno)</a:t>
            </a:r>
          </a:p>
          <a:p>
            <a:pPr>
              <a:spcBef>
                <a:spcPts val="600"/>
              </a:spcBef>
            </a:pPr>
            <a:r>
              <a:rPr lang="cs-CZ" sz="2000" b="1" dirty="0" smtClean="0"/>
              <a:t>Studium efektivní (bakalářské a magisterské)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Trvá nejvýše standardní dobu studia + 1 rok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Nekončí jinak, než řádně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sz="2000" dirty="0" smtClean="0"/>
              <a:t>Neopakuje se v témže stupni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9906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Efektivní studium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E405-7F2F-4DEC-8FB2-9630AA6DDEB9}" type="slidenum">
              <a:rPr lang="cs-CZ"/>
              <a:pPr/>
              <a:t>11</a:t>
            </a:fld>
            <a:endParaRPr lang="cs-CZ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04800" y="2133600"/>
            <a:ext cx="7620000" cy="47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000" dirty="0" smtClean="0"/>
              <a:t>1. Neúspěšně ukončené studium na soukromé VŠ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2. Neúspěšně ukončené studium v důsledku zániku akreditace (VŠ)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3. Prodloužené studium v </a:t>
            </a:r>
            <a:r>
              <a:rPr lang="cs-CZ" sz="2000" dirty="0" err="1" smtClean="0"/>
              <a:t>důsl</a:t>
            </a:r>
            <a:r>
              <a:rPr lang="cs-CZ" sz="2000" dirty="0" smtClean="0"/>
              <a:t>. pozastavení akreditace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4. Prodloužené studium v důsledku vážného zdravotního stavu (po autonehodě)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5. Neúspěšně ukončení studium v důsledku vážného zdravotního stavu (po autonehodě)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6. Neúspěšně ukončené </a:t>
            </a:r>
            <a:r>
              <a:rPr lang="cs-CZ" sz="2000" dirty="0" err="1" smtClean="0"/>
              <a:t>Ph.D</a:t>
            </a:r>
            <a:r>
              <a:rPr lang="cs-CZ" sz="2000" dirty="0" smtClean="0"/>
              <a:t>. studium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7</a:t>
            </a:r>
            <a:r>
              <a:rPr lang="cs-CZ" sz="2000" dirty="0" smtClean="0"/>
              <a:t>. Neúspěšně ukončené studium LF (po 6 letech) v </a:t>
            </a:r>
            <a:r>
              <a:rPr lang="cs-CZ" sz="2000" dirty="0" err="1" smtClean="0"/>
              <a:t>Ph.D</a:t>
            </a:r>
            <a:r>
              <a:rPr lang="cs-CZ" sz="2000" dirty="0" smtClean="0"/>
              <a:t>. studiu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8. Neúspěšně ukončené studium pro nemožnost platit poplatek za delší studium ve výši 25.000 Kč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990600" y="1676400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K zamyšlení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494-FD0B-4024-A1C0-26B39A3A003A}" type="slidenum">
              <a:rPr lang="cs-CZ"/>
              <a:pPr/>
              <a:t>12</a:t>
            </a:fld>
            <a:endParaRPr lang="cs-CZ"/>
          </a:p>
        </p:txBody>
      </p:sp>
      <p:sp>
        <p:nvSpPr>
          <p:cNvPr id="134151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9144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FF0000"/>
                </a:solidFill>
                <a:latin typeface="Arial" charset="0"/>
              </a:rPr>
              <a:t>Vyměření poplatku</a:t>
            </a:r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228600" y="3048000"/>
            <a:ext cx="86106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sz="2000" b="1" dirty="0">
                <a:solidFill>
                  <a:srgbClr val="313A6B"/>
                </a:solidFill>
                <a:latin typeface="Arial" charset="0"/>
              </a:rPr>
              <a:t>Musí pro to ale mít zákonný důvod</a:t>
            </a:r>
            <a:r>
              <a:rPr lang="cs-CZ" b="1" dirty="0">
                <a:latin typeface="Arial" charset="0"/>
              </a:rPr>
              <a:t> </a:t>
            </a:r>
            <a:endParaRPr lang="cs-CZ" b="1" dirty="0" smtClean="0"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= </a:t>
            </a:r>
            <a:r>
              <a:rPr lang="cs-CZ" b="1" dirty="0">
                <a:latin typeface="Arial" charset="0"/>
              </a:rPr>
              <a:t>skutkový stav studia musí </a:t>
            </a:r>
            <a:r>
              <a:rPr lang="cs-CZ" b="1" dirty="0" smtClean="0">
                <a:latin typeface="Arial" charset="0"/>
              </a:rPr>
              <a:t>naplňovat podmínky </a:t>
            </a:r>
            <a:r>
              <a:rPr lang="cs-CZ" b="1" dirty="0">
                <a:latin typeface="Arial" charset="0"/>
              </a:rPr>
              <a:t>§ 58 </a:t>
            </a:r>
            <a:r>
              <a:rPr lang="cs-CZ" b="1" dirty="0" smtClean="0">
                <a:latin typeface="Arial" charset="0"/>
              </a:rPr>
              <a:t>ZVŠ (</a:t>
            </a:r>
            <a:r>
              <a:rPr lang="cs-CZ" b="1" dirty="0">
                <a:latin typeface="Arial" charset="0"/>
              </a:rPr>
              <a:t>i kdyby je </a:t>
            </a:r>
            <a:r>
              <a:rPr lang="cs-CZ" b="1" dirty="0" smtClean="0">
                <a:latin typeface="Arial" charset="0"/>
              </a:rPr>
              <a:t/>
            </a:r>
            <a:br>
              <a:rPr lang="cs-CZ" b="1" dirty="0" smtClean="0">
                <a:latin typeface="Arial" charset="0"/>
              </a:rPr>
            </a:br>
            <a:r>
              <a:rPr lang="cs-CZ" b="1" dirty="0" smtClean="0">
                <a:latin typeface="Arial" charset="0"/>
              </a:rPr>
              <a:t>Statut </a:t>
            </a:r>
            <a:r>
              <a:rPr lang="cs-CZ" b="1" dirty="0">
                <a:latin typeface="Arial" charset="0"/>
              </a:rPr>
              <a:t>MU </a:t>
            </a:r>
            <a:r>
              <a:rPr lang="cs-CZ" b="1" dirty="0" smtClean="0">
                <a:latin typeface="Arial" charset="0"/>
              </a:rPr>
              <a:t>definoval </a:t>
            </a:r>
            <a:r>
              <a:rPr lang="cs-CZ" b="1" dirty="0">
                <a:latin typeface="Arial" charset="0"/>
              </a:rPr>
              <a:t>jinak)</a:t>
            </a:r>
          </a:p>
          <a:p>
            <a:pPr marL="342900" indent="-342900">
              <a:spcBef>
                <a:spcPct val="50000"/>
              </a:spcBef>
            </a:pPr>
            <a:r>
              <a:rPr lang="cs-CZ" sz="2000" b="1" dirty="0">
                <a:solidFill>
                  <a:srgbClr val="313A6B"/>
                </a:solidFill>
                <a:latin typeface="Arial" charset="0"/>
              </a:rPr>
              <a:t>Musí vydat rozhodnutí, které je bez vad</a:t>
            </a:r>
            <a:r>
              <a:rPr lang="cs-CZ" b="1" dirty="0">
                <a:solidFill>
                  <a:srgbClr val="313A6B"/>
                </a:solidFill>
                <a:latin typeface="Arial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b="1" dirty="0">
                <a:latin typeface="Arial" charset="0"/>
              </a:rPr>
              <a:t>Musí být písemné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b="1" dirty="0">
                <a:latin typeface="Arial" charset="0"/>
              </a:rPr>
              <a:t>Vyhotovené příslušným orgánem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b="1" dirty="0">
                <a:latin typeface="Arial" charset="0"/>
              </a:rPr>
              <a:t>Doručeno studentovi do vlastních </a:t>
            </a:r>
            <a:r>
              <a:rPr lang="cs-CZ" b="1" dirty="0" smtClean="0">
                <a:latin typeface="Arial" charset="0"/>
              </a:rPr>
              <a:t>rukou (resp. </a:t>
            </a:r>
            <a:r>
              <a:rPr lang="cs-CZ" b="1" dirty="0" err="1" smtClean="0">
                <a:latin typeface="Arial" charset="0"/>
              </a:rPr>
              <a:t>náhr</a:t>
            </a:r>
            <a:r>
              <a:rPr lang="cs-CZ" b="1" dirty="0" smtClean="0">
                <a:latin typeface="Arial" charset="0"/>
              </a:rPr>
              <a:t>. dle Statutu MU)</a:t>
            </a:r>
            <a:endParaRPr lang="cs-CZ" b="1" dirty="0">
              <a:latin typeface="Arial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b="1" dirty="0">
                <a:latin typeface="Arial" charset="0"/>
              </a:rPr>
              <a:t>Musí obsahovat odůvodnění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b="1" dirty="0">
                <a:latin typeface="Arial" charset="0"/>
              </a:rPr>
              <a:t>a poučení o možnosti podat žádost o přezkoumání</a:t>
            </a: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1295400" y="2209800"/>
            <a:ext cx="6477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>
                <a:latin typeface="Arial" charset="0"/>
              </a:rPr>
              <a:t>Dojde-li MU k závěru, že student splňuje podmínky pro to, aby mu byl vyměřen poplatek, poplatek vyměří…</a:t>
            </a:r>
            <a:endParaRPr lang="cs-CZ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EA0B-F897-4CD1-BE8B-B1E8DAF8CDAB}" type="slidenum">
              <a:rPr lang="cs-CZ"/>
              <a:pPr/>
              <a:t>13</a:t>
            </a:fld>
            <a:endParaRPr lang="cs-CZ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FF0000"/>
                </a:solidFill>
                <a:latin typeface="Arial" charset="0"/>
              </a:rPr>
              <a:t>Opravný prostředek proti vyměření poplatků</a:t>
            </a: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228600" y="2900363"/>
            <a:ext cx="86868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sz="1600" b="1" dirty="0">
                <a:latin typeface="Arial" charset="0"/>
              </a:rPr>
              <a:t>Máme možnost podat </a:t>
            </a:r>
            <a:r>
              <a:rPr lang="cs-CZ" b="1" dirty="0">
                <a:solidFill>
                  <a:srgbClr val="313A6B"/>
                </a:solidFill>
                <a:latin typeface="Arial" charset="0"/>
              </a:rPr>
              <a:t>Žádost o přezkum rozhodnutí</a:t>
            </a:r>
            <a:r>
              <a:rPr lang="cs-CZ" sz="1600" b="1" dirty="0">
                <a:latin typeface="Arial" charset="0"/>
              </a:rPr>
              <a:t> (§ 68 odst. 4)</a:t>
            </a:r>
          </a:p>
          <a:p>
            <a:pPr marL="342900" indent="-342900"/>
            <a:r>
              <a:rPr lang="cs-CZ" sz="1600" b="1" u="sng" dirty="0">
                <a:latin typeface="Arial" charset="0"/>
              </a:rPr>
              <a:t>Důvody</a:t>
            </a:r>
            <a:r>
              <a:rPr lang="cs-CZ" sz="1600" b="1" dirty="0">
                <a:latin typeface="Arial" charset="0"/>
              </a:rPr>
              <a:t>: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sz="1600" b="1" dirty="0">
                <a:latin typeface="Arial" charset="0"/>
              </a:rPr>
              <a:t>Rozpor se zákonem (včetně chybějících náležitostí rozhodnutí!) nebo vnitřním předpisem veřejné vysoké školy nebo její součásti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sz="1600" b="1" dirty="0">
                <a:latin typeface="Arial" charset="0"/>
              </a:rPr>
              <a:t>důvody zvlášť hodného zřetele (např. studijní výsledky, sociální a zdravotní situace nebo rodinné důvody)</a:t>
            </a:r>
          </a:p>
          <a:p>
            <a:pPr marL="342900" indent="-342900">
              <a:spcBef>
                <a:spcPct val="50000"/>
              </a:spcBef>
            </a:pPr>
            <a:r>
              <a:rPr lang="cs-CZ" sz="1600" b="1" dirty="0">
                <a:latin typeface="Arial" charset="0"/>
              </a:rPr>
              <a:t>Žádost se podává orgánů, který rozhodnutí vydal, a </a:t>
            </a:r>
            <a:r>
              <a:rPr lang="cs-CZ" sz="1600" b="1" u="sng" dirty="0">
                <a:latin typeface="Arial" charset="0"/>
              </a:rPr>
              <a:t>musí v ní být uvedeno</a:t>
            </a:r>
            <a:r>
              <a:rPr lang="cs-CZ" sz="1600" b="1" dirty="0">
                <a:latin typeface="Arial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sz="1600" b="1" dirty="0">
                <a:latin typeface="Arial" charset="0"/>
              </a:rPr>
              <a:t>Kdo co chce, a proč,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sz="1600" b="1" dirty="0">
                <a:latin typeface="Arial" charset="0"/>
              </a:rPr>
              <a:t>Jaké důkazy navrhuje,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sz="1600" b="1" dirty="0">
                <a:latin typeface="Arial" charset="0"/>
              </a:rPr>
              <a:t>Jakými skutečnostmi to podkládá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cs-CZ" sz="1600" b="1" dirty="0" smtClean="0">
                <a:latin typeface="Arial" charset="0"/>
              </a:rPr>
              <a:t>A </a:t>
            </a:r>
            <a:r>
              <a:rPr lang="cs-CZ" sz="1600" b="1" dirty="0">
                <a:latin typeface="Arial" charset="0"/>
              </a:rPr>
              <a:t>jak chce, aby bylo rozhodnuto: „Navrhuji, aby rozhodnutí bylo zrušeno (změněno, poplatek mi prominut, snížen nebo byla odložena jeho splatnost).“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838200" y="2209800"/>
            <a:ext cx="76962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Arial" charset="0"/>
              </a:rPr>
              <a:t>Máme-li podezření, že poplatek byl vyměřen nezákonným způsobem, z nezákonných důvodů anebo nebudeme schopni ho zaplatit…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9A4-B5C3-4F43-B44E-7FBE3A1544B8}" type="slidenum">
              <a:rPr lang="cs-CZ"/>
              <a:pPr/>
              <a:t>14</a:t>
            </a:fld>
            <a:endParaRPr lang="cs-CZ"/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304800" y="2209800"/>
            <a:ext cx="8686800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sz="1600" b="1">
                <a:latin typeface="Arial" charset="0"/>
              </a:rPr>
              <a:t>Má rozhodnutí všechny náležitosti?</a:t>
            </a:r>
          </a:p>
          <a:p>
            <a:pPr marL="342900" indent="-342900">
              <a:spcBef>
                <a:spcPct val="50000"/>
              </a:spcBef>
            </a:pPr>
            <a:r>
              <a:rPr lang="cs-CZ" sz="1600" b="1">
                <a:latin typeface="Arial" charset="0"/>
              </a:rPr>
              <a:t>	NE    -&gt; </a:t>
            </a:r>
            <a:r>
              <a:rPr lang="cs-CZ" sz="1600" b="1">
                <a:solidFill>
                  <a:srgbClr val="313A6B"/>
                </a:solidFill>
                <a:latin typeface="Arial" charset="0"/>
              </a:rPr>
              <a:t>Žádost o přezkum</a:t>
            </a:r>
            <a:r>
              <a:rPr lang="cs-CZ" sz="1600" b="1">
                <a:latin typeface="Arial" charset="0"/>
              </a:rPr>
              <a:t> (pro rozpor se zákonem)</a:t>
            </a:r>
          </a:p>
          <a:p>
            <a:pPr marL="342900" indent="-342900">
              <a:spcBef>
                <a:spcPct val="50000"/>
              </a:spcBef>
            </a:pPr>
            <a:r>
              <a:rPr lang="cs-CZ" sz="1600" b="1">
                <a:latin typeface="Arial" charset="0"/>
              </a:rPr>
              <a:t>	ANO -&gt; Vykazuje rozhodnutí vady hmotné (nesoulad se zákonem, vnitřními předpisy) nebo vady procesní (vydal ho nesprávný orgán, nesprávným postupem, některá z náležitostí není dostatečná)?</a:t>
            </a:r>
          </a:p>
          <a:p>
            <a:pPr marL="342900" indent="-342900">
              <a:spcBef>
                <a:spcPct val="50000"/>
              </a:spcBef>
            </a:pPr>
            <a:r>
              <a:rPr lang="cs-CZ" sz="1600" b="1">
                <a:latin typeface="Arial" charset="0"/>
              </a:rPr>
              <a:t>	      	     NE    -&gt;Existují závažné důvody, na nich lze založit žádost o prominutí, 			  nebo snížení poplatku nebo o odložení splatnosti?</a:t>
            </a:r>
          </a:p>
          <a:p>
            <a:pPr marL="342900" indent="-342900">
              <a:spcBef>
                <a:spcPct val="50000"/>
              </a:spcBef>
            </a:pPr>
            <a:r>
              <a:rPr lang="cs-CZ" sz="1600" b="1">
                <a:latin typeface="Arial" charset="0"/>
              </a:rPr>
              <a:t>		  	  NE    -&gt; Je třeba </a:t>
            </a:r>
            <a:r>
              <a:rPr lang="cs-CZ" sz="1600" b="1">
                <a:solidFill>
                  <a:srgbClr val="313A6B"/>
                </a:solidFill>
                <a:latin typeface="Arial" charset="0"/>
              </a:rPr>
              <a:t>zaplatit poplatek</a:t>
            </a:r>
            <a:r>
              <a:rPr lang="cs-CZ" sz="1600" b="1">
                <a:latin typeface="Arial" charset="0"/>
              </a:rPr>
              <a:t> ve lhůtě stanovené rozhodnutím	  	  ANO -&gt; </a:t>
            </a:r>
            <a:r>
              <a:rPr lang="cs-CZ" sz="1600" b="1">
                <a:solidFill>
                  <a:srgbClr val="313A6B"/>
                </a:solidFill>
                <a:latin typeface="Arial" charset="0"/>
              </a:rPr>
              <a:t>Žádost o přezkum</a:t>
            </a:r>
            <a:r>
              <a:rPr lang="cs-CZ" sz="1600" b="1">
                <a:latin typeface="Arial" charset="0"/>
              </a:rPr>
              <a:t> (pro rozpor se zákonem či vnitřními 			  předpisy)</a:t>
            </a:r>
          </a:p>
          <a:p>
            <a:pPr marL="342900" indent="-342900">
              <a:spcBef>
                <a:spcPct val="50000"/>
              </a:spcBef>
            </a:pPr>
            <a:r>
              <a:rPr lang="cs-CZ" sz="1600" b="1">
                <a:latin typeface="Arial" charset="0"/>
              </a:rPr>
              <a:t>		     ANO -&gt;</a:t>
            </a:r>
            <a:r>
              <a:rPr lang="cs-CZ" sz="1600" b="1">
                <a:solidFill>
                  <a:srgbClr val="313A6B"/>
                </a:solidFill>
                <a:latin typeface="Arial" charset="0"/>
              </a:rPr>
              <a:t>Žádost o přezkum</a:t>
            </a:r>
            <a:endParaRPr lang="cs-CZ" sz="1600">
              <a:solidFill>
                <a:srgbClr val="313A6B"/>
              </a:solidFill>
              <a:latin typeface="Arial" charset="0"/>
            </a:endParaRP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9144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FF0000"/>
                </a:solidFill>
                <a:latin typeface="Arial" charset="0"/>
              </a:rPr>
              <a:t>Tedy: Postup po vyměření poplatku za studium</a:t>
            </a:r>
          </a:p>
        </p:txBody>
      </p:sp>
      <p:sp>
        <p:nvSpPr>
          <p:cNvPr id="128011" name="AutoShape 11"/>
          <p:cNvSpPr>
            <a:spLocks/>
          </p:cNvSpPr>
          <p:nvPr/>
        </p:nvSpPr>
        <p:spPr bwMode="auto">
          <a:xfrm>
            <a:off x="533400" y="2667000"/>
            <a:ext cx="76200" cy="457200"/>
          </a:xfrm>
          <a:prstGeom prst="leftBracket">
            <a:avLst>
              <a:gd name="adj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228600" y="5791200"/>
            <a:ext cx="8686800" cy="81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rgbClr val="FF0000"/>
                </a:solidFill>
                <a:latin typeface="Arial" charset="0"/>
              </a:rPr>
              <a:t>Po rozhodnutí o žádosti o přezkum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Arial" charset="0"/>
              </a:rPr>
              <a:t>Je třeba </a:t>
            </a:r>
            <a:r>
              <a:rPr lang="cs-CZ" b="1">
                <a:solidFill>
                  <a:srgbClr val="313A6B"/>
                </a:solidFill>
                <a:latin typeface="Arial" charset="0"/>
              </a:rPr>
              <a:t>zaplatit poplatek</a:t>
            </a:r>
            <a:r>
              <a:rPr lang="cs-CZ" b="1">
                <a:latin typeface="Arial" charset="0"/>
              </a:rPr>
              <a:t> ve lhůtě stanovené rozhodnutím, pokud je vyměřen</a:t>
            </a:r>
          </a:p>
        </p:txBody>
      </p:sp>
      <p:sp>
        <p:nvSpPr>
          <p:cNvPr id="128013" name="AutoShape 13"/>
          <p:cNvSpPr>
            <a:spLocks/>
          </p:cNvSpPr>
          <p:nvPr/>
        </p:nvSpPr>
        <p:spPr bwMode="auto">
          <a:xfrm>
            <a:off x="1447800" y="3962400"/>
            <a:ext cx="76200" cy="1600200"/>
          </a:xfrm>
          <a:prstGeom prst="leftBracket">
            <a:avLst>
              <a:gd name="adj" fmla="val 17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8014" name="AutoShape 14"/>
          <p:cNvSpPr>
            <a:spLocks/>
          </p:cNvSpPr>
          <p:nvPr/>
        </p:nvSpPr>
        <p:spPr bwMode="auto">
          <a:xfrm>
            <a:off x="2133600" y="4572000"/>
            <a:ext cx="76200" cy="228600"/>
          </a:xfrm>
          <a:prstGeom prst="leftBracket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9A4-B5C3-4F43-B44E-7FBE3A1544B8}" type="slidenum">
              <a:rPr lang="cs-CZ"/>
              <a:pPr/>
              <a:t>15</a:t>
            </a:fld>
            <a:endParaRPr lang="cs-CZ"/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0" y="1295400"/>
            <a:ext cx="8077200" cy="551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dirty="0" smtClean="0">
                <a:latin typeface="Arial" charset="0"/>
              </a:rPr>
              <a:t>Student Petr Smolný (nar. 24. 12. 1980, bytem V lesích 5, 110 00 Praha) neuspěl v roce 1999 v přijímacím řízení na Právnickou fakultu MU. Uspěl však v přijímacím řízení na Provozně-ekonomickou fakultu MZLU, kam 1. 7. 1999 nastoupil ke studiu.</a:t>
            </a:r>
          </a:p>
          <a:p>
            <a:pPr>
              <a:spcBef>
                <a:spcPct val="50000"/>
              </a:spcBef>
            </a:pPr>
            <a:r>
              <a:rPr lang="cs-CZ" sz="1500" dirty="0" smtClean="0">
                <a:latin typeface="Arial" charset="0"/>
              </a:rPr>
              <a:t>V roce 2000 opět konal přijímací řízení na </a:t>
            </a:r>
            <a:r>
              <a:rPr lang="cs-CZ" sz="1500" dirty="0" err="1" smtClean="0">
                <a:latin typeface="Arial" charset="0"/>
              </a:rPr>
              <a:t>PrF</a:t>
            </a:r>
            <a:r>
              <a:rPr lang="cs-CZ" sz="1500" dirty="0" smtClean="0">
                <a:latin typeface="Arial" charset="0"/>
              </a:rPr>
              <a:t> MU, v něm byl úspěšný, dne 1. 7. 2000 se zapsal ke studiu. Ve stejný den doručil PEF MZLU žádost o dobrovolné ukončení studia. Dne 15. 7. 2000 o ní děkan PEF MZLU rozhodl, a to tak, že jeho žádosti vyhověl. Petrovi bylo rozhodnutí doručeno 1. 8. 2000, o jeho přezkum nežádal.</a:t>
            </a:r>
          </a:p>
          <a:p>
            <a:pPr>
              <a:spcBef>
                <a:spcPct val="50000"/>
              </a:spcBef>
            </a:pPr>
            <a:r>
              <a:rPr lang="cs-CZ" sz="1500" dirty="0" smtClean="0">
                <a:latin typeface="Arial" charset="0"/>
              </a:rPr>
              <a:t>Dne 30. 6. 2003 nabylo právní moci rozhodnutí, jímž bylo Petrovi ukončeno jeho studium na </a:t>
            </a:r>
            <a:r>
              <a:rPr lang="cs-CZ" sz="1500" dirty="0" err="1" smtClean="0">
                <a:latin typeface="Arial" charset="0"/>
              </a:rPr>
              <a:t>PrF</a:t>
            </a:r>
            <a:r>
              <a:rPr lang="cs-CZ" sz="1500" dirty="0" smtClean="0">
                <a:latin typeface="Arial" charset="0"/>
              </a:rPr>
              <a:t> MU, a to proto, že nesplnil studijní požadavky. Následujících pár let pracoval.</a:t>
            </a:r>
          </a:p>
          <a:p>
            <a:pPr>
              <a:spcBef>
                <a:spcPct val="50000"/>
              </a:spcBef>
            </a:pPr>
            <a:r>
              <a:rPr lang="cs-CZ" sz="1500" dirty="0" smtClean="0">
                <a:latin typeface="Arial" charset="0"/>
              </a:rPr>
              <a:t>Dne 1. 7. 2008 se zapsal ke studiu na Právnické fakultě Univerzity Komenského v Bratislavě, na níž ale pocítil jazykovou bariéru, která vedla k tomu, že jeho studium bylo k 1. 1. 2009 ukončeno.</a:t>
            </a:r>
          </a:p>
          <a:p>
            <a:pPr>
              <a:spcBef>
                <a:spcPct val="50000"/>
              </a:spcBef>
            </a:pPr>
            <a:r>
              <a:rPr lang="cs-CZ" sz="1500" dirty="0" smtClean="0">
                <a:latin typeface="Arial" charset="0"/>
              </a:rPr>
              <a:t>V roce 2009 konal přijímací řízení na všechny právnické fakulty v ČR, nebyl však úspěšný. Proto se dne 1. 7. 2009 zapsal ke studiu na Vysokou školu Karla </a:t>
            </a:r>
            <a:r>
              <a:rPr lang="cs-CZ" sz="1500" dirty="0" err="1" smtClean="0">
                <a:latin typeface="Arial" charset="0"/>
              </a:rPr>
              <a:t>Engliše</a:t>
            </a:r>
            <a:r>
              <a:rPr lang="cs-CZ" sz="1500" dirty="0" smtClean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cs-CZ" sz="1500" dirty="0" smtClean="0">
                <a:latin typeface="Arial" charset="0"/>
              </a:rPr>
              <a:t>V roce 20011 byl úspěšný v  dodatečném přijímacím řízení na </a:t>
            </a:r>
            <a:r>
              <a:rPr lang="cs-CZ" sz="1500" dirty="0" err="1" smtClean="0">
                <a:latin typeface="Arial" charset="0"/>
              </a:rPr>
              <a:t>FPr</a:t>
            </a:r>
            <a:r>
              <a:rPr lang="cs-CZ" sz="1500" dirty="0" smtClean="0">
                <a:latin typeface="Arial" charset="0"/>
              </a:rPr>
              <a:t> ZČU, kam 1. 10. 2011 nastoupil, k témuž dni ukončil studium na VŠKE. Ani zde však neměl štěstí, neboť dne 31. 3. 2012 zanikla </a:t>
            </a:r>
            <a:r>
              <a:rPr lang="cs-CZ" sz="1500" dirty="0" err="1" smtClean="0">
                <a:latin typeface="Arial" charset="0"/>
              </a:rPr>
              <a:t>FPr</a:t>
            </a:r>
            <a:r>
              <a:rPr lang="cs-CZ" sz="1500" dirty="0" smtClean="0">
                <a:latin typeface="Arial" charset="0"/>
              </a:rPr>
              <a:t> ZČU akreditace. ZČU postupovala v souladu s ustanovením § 80 odst. 4, což vedlo k tomu, že Petr Smolný začal dne 1. 4. 2012 studovat na </a:t>
            </a:r>
            <a:r>
              <a:rPr lang="cs-CZ" sz="1500" dirty="0" err="1" smtClean="0">
                <a:latin typeface="Arial" charset="0"/>
              </a:rPr>
              <a:t>PrF</a:t>
            </a:r>
            <a:r>
              <a:rPr lang="cs-CZ" sz="1500" dirty="0" smtClean="0">
                <a:latin typeface="Arial" charset="0"/>
              </a:rPr>
              <a:t> UK.</a:t>
            </a:r>
          </a:p>
          <a:p>
            <a:pPr algn="ctr"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Kdy studentovi </a:t>
            </a:r>
            <a:r>
              <a:rPr lang="cs-CZ" b="1" dirty="0" err="1" smtClean="0">
                <a:latin typeface="Arial" charset="0"/>
              </a:rPr>
              <a:t>PrF</a:t>
            </a:r>
            <a:r>
              <a:rPr lang="cs-CZ" b="1" dirty="0" smtClean="0">
                <a:latin typeface="Arial" charset="0"/>
              </a:rPr>
              <a:t> UK vyměří poplatek za delší studium?</a:t>
            </a:r>
            <a:br>
              <a:rPr lang="cs-CZ" b="1" dirty="0" smtClean="0">
                <a:latin typeface="Arial" charset="0"/>
              </a:rPr>
            </a:br>
            <a:r>
              <a:rPr lang="cs-CZ" b="1" dirty="0" smtClean="0">
                <a:latin typeface="Arial" charset="0"/>
              </a:rPr>
              <a:t>Vyhotovte příslušné rozhodnutí (a dobře ho odůvodněte...).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Úkol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9A4-B5C3-4F43-B44E-7FBE3A1544B8}" type="slidenum">
              <a:rPr lang="cs-CZ"/>
              <a:pPr/>
              <a:t>16</a:t>
            </a:fld>
            <a:endParaRPr lang="cs-CZ"/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457200" y="2971800"/>
            <a:ext cx="7391400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Vyjma sociálního a ubytovacího plně v režii školy...</a:t>
            </a:r>
          </a:p>
          <a:p>
            <a:pPr>
              <a:spcBef>
                <a:spcPct val="50000"/>
              </a:spcBef>
            </a:pPr>
            <a:r>
              <a:rPr lang="cs-CZ" dirty="0" smtClean="0">
                <a:latin typeface="Arial" charset="0"/>
              </a:rPr>
              <a:t>(Stipendijní řád...)</a:t>
            </a:r>
          </a:p>
          <a:p>
            <a:pPr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Prospěchové stipendium za červený diplom ... lze jej vůbec vyměřit? </a:t>
            </a:r>
            <a:r>
              <a:rPr lang="cs-CZ" i="1" dirty="0" smtClean="0">
                <a:latin typeface="Arial" charset="0"/>
              </a:rPr>
              <a:t>(Personální působnost neúzemní samosprávy...)</a:t>
            </a:r>
          </a:p>
          <a:p>
            <a:pPr>
              <a:spcBef>
                <a:spcPct val="50000"/>
              </a:spcBef>
            </a:pPr>
            <a:endParaRPr lang="cs-CZ" b="1" dirty="0" smtClean="0">
              <a:latin typeface="Arial" charset="0"/>
            </a:endParaRP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Stipendia...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803C-1CE9-4AFD-AA5E-21E7A0B39B20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467600" cy="509618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Zákonná definice </a:t>
            </a:r>
            <a:r>
              <a:rPr lang="cs-CZ" dirty="0" smtClean="0"/>
              <a:t>neexistuje</a:t>
            </a:r>
          </a:p>
          <a:p>
            <a:pPr lvl="1">
              <a:buNone/>
            </a:pPr>
            <a:r>
              <a:rPr lang="cs-CZ" i="1" dirty="0" smtClean="0">
                <a:solidFill>
                  <a:schemeClr val="tx1"/>
                </a:solidFill>
              </a:rPr>
              <a:t>Lze ho považovat za střednědobý proces vedoucí k všestrannému lidskému rozvoji, a zejména pak k faktické výbavě jednotlivce řadou znalostí a dovedností souvisejících s určitým studijním programem či oborem studia.</a:t>
            </a:r>
          </a:p>
          <a:p>
            <a:pPr lvl="1">
              <a:buNone/>
            </a:pP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 err="1" smtClean="0">
                <a:solidFill>
                  <a:schemeClr val="tx1"/>
                </a:solidFill>
              </a:rPr>
              <a:t>studim</a:t>
            </a:r>
            <a:r>
              <a:rPr lang="cs-CZ" dirty="0" smtClean="0">
                <a:solidFill>
                  <a:schemeClr val="tx1"/>
                </a:solidFill>
              </a:rPr>
              <a:t> z veřejné (státní) VŠ víc než ze soukromé?</a:t>
            </a:r>
          </a:p>
          <a:p>
            <a:r>
              <a:rPr lang="cs-CZ" b="1" dirty="0" smtClean="0"/>
              <a:t>Začátek</a:t>
            </a:r>
            <a:r>
              <a:rPr lang="cs-CZ" dirty="0" smtClean="0"/>
              <a:t>?</a:t>
            </a:r>
          </a:p>
          <a:p>
            <a:pPr lvl="1">
              <a:buClr>
                <a:srgbClr val="F9B639"/>
              </a:buClr>
              <a:buNone/>
            </a:pPr>
            <a:r>
              <a:rPr lang="cs-CZ" i="1" dirty="0" smtClean="0">
                <a:solidFill>
                  <a:prstClr val="black"/>
                </a:solidFill>
              </a:rPr>
              <a:t>Přestup?</a:t>
            </a:r>
            <a:endParaRPr lang="cs-CZ" dirty="0" smtClean="0"/>
          </a:p>
          <a:p>
            <a:r>
              <a:rPr lang="cs-CZ" b="1" dirty="0" smtClean="0"/>
              <a:t>Konec</a:t>
            </a:r>
            <a:r>
              <a:rPr lang="cs-CZ" dirty="0" smtClean="0"/>
              <a:t>?</a:t>
            </a:r>
          </a:p>
          <a:p>
            <a:pPr lvl="1">
              <a:buNone/>
            </a:pPr>
            <a:r>
              <a:rPr lang="cs-CZ" i="1" dirty="0" smtClean="0">
                <a:solidFill>
                  <a:schemeClr val="tx1"/>
                </a:solidFill>
              </a:rPr>
              <a:t>Co pokud student soukromé VŠ nezaplatí školné?</a:t>
            </a:r>
          </a:p>
          <a:p>
            <a:r>
              <a:rPr lang="cs-CZ" dirty="0" smtClean="0"/>
              <a:t>Doba studia</a:t>
            </a:r>
          </a:p>
          <a:p>
            <a:r>
              <a:rPr lang="cs-CZ" dirty="0" smtClean="0"/>
              <a:t>Přerušení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99F2-293C-4B50-AB6C-8728AC574FD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E405-7F2F-4DEC-8FB2-9630AA6DDEB9}" type="slidenum">
              <a:rPr lang="cs-CZ"/>
              <a:pPr/>
              <a:t>3</a:t>
            </a:fld>
            <a:endParaRPr lang="cs-CZ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609600" y="2133600"/>
            <a:ext cx="8077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>
                <a:solidFill>
                  <a:srgbClr val="313A6B"/>
                </a:solidFill>
                <a:latin typeface="Arial" charset="0"/>
              </a:rPr>
              <a:t>Čl. 11 odst. 5 Listiny</a:t>
            </a:r>
          </a:p>
          <a:p>
            <a:pPr>
              <a:spcBef>
                <a:spcPct val="50000"/>
              </a:spcBef>
            </a:pPr>
            <a:r>
              <a:rPr lang="cs-CZ" sz="2000" i="1" dirty="0" smtClean="0"/>
              <a:t>Daně a poplatky lze ukládat jen na základě zákona.</a:t>
            </a:r>
            <a:endParaRPr lang="cs-CZ" sz="2000" b="1" i="1" dirty="0" smtClean="0">
              <a:solidFill>
                <a:srgbClr val="313A6B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000" b="1" dirty="0" smtClean="0">
              <a:solidFill>
                <a:srgbClr val="313A6B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000" b="1" dirty="0" smtClean="0">
                <a:solidFill>
                  <a:srgbClr val="313A6B"/>
                </a:solidFill>
                <a:latin typeface="Arial" charset="0"/>
              </a:rPr>
              <a:t>Čl. 33 odst. 2 Listiny</a:t>
            </a:r>
          </a:p>
          <a:p>
            <a:pPr>
              <a:spcBef>
                <a:spcPct val="50000"/>
              </a:spcBef>
            </a:pPr>
            <a:r>
              <a:rPr lang="cs-CZ" sz="2000" i="1" dirty="0" smtClean="0"/>
              <a:t>Občané mají právo na bezplatné vzdělání v základních a středních školách, podle schopností občana a možností společnosti též na vysokých školách.</a:t>
            </a:r>
            <a:endParaRPr lang="cs-CZ" sz="2000" b="1" i="1" dirty="0">
              <a:solidFill>
                <a:srgbClr val="313A6B"/>
              </a:solidFill>
              <a:latin typeface="Arial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9906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Ústavní východiska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E405-7F2F-4DEC-8FB2-9630AA6DDEB9}" type="slidenum">
              <a:rPr lang="cs-CZ"/>
              <a:pPr/>
              <a:t>4</a:t>
            </a:fld>
            <a:endParaRPr lang="cs-CZ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609600" y="2438400"/>
            <a:ext cx="7391400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313A6B"/>
                </a:solidFill>
                <a:latin typeface="Arial" charset="0"/>
              </a:rPr>
              <a:t>Zákon č. 111/1998 Sb., o vysokých </a:t>
            </a:r>
            <a:r>
              <a:rPr lang="cs-CZ" sz="2400" b="1" dirty="0" smtClean="0">
                <a:solidFill>
                  <a:srgbClr val="313A6B"/>
                </a:solidFill>
                <a:latin typeface="Arial" charset="0"/>
              </a:rPr>
              <a:t>školách</a:t>
            </a:r>
            <a:endParaRPr lang="cs-CZ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§ </a:t>
            </a:r>
            <a:r>
              <a:rPr lang="cs-CZ" b="1" dirty="0">
                <a:latin typeface="Arial" charset="0"/>
              </a:rPr>
              <a:t>58 [Poplatky spojené se studiem]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Arial" charset="0"/>
              </a:rPr>
              <a:t>-&gt; 4 typů poplatků, které VŠ může nebo musí </a:t>
            </a:r>
            <a:r>
              <a:rPr lang="cs-CZ" dirty="0" smtClean="0">
                <a:latin typeface="Arial" charset="0"/>
              </a:rPr>
              <a:t>vybírat</a:t>
            </a:r>
            <a:endParaRPr lang="cs-CZ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b="1" dirty="0">
                <a:latin typeface="Arial" charset="0"/>
              </a:rPr>
              <a:t>§ 68 [Rozhodování o právech a povinnostech studentů]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Arial" charset="0"/>
              </a:rPr>
              <a:t>-&gt; Procesní </a:t>
            </a:r>
            <a:r>
              <a:rPr lang="cs-CZ" dirty="0" smtClean="0">
                <a:latin typeface="Arial" charset="0"/>
              </a:rPr>
              <a:t>pravidla pro to, jakým způsobem má VŠ postupovat při vyměřování těchto  poplatků</a:t>
            </a:r>
            <a:endParaRPr lang="cs-CZ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dirty="0" smtClean="0">
                <a:latin typeface="Arial" charset="0"/>
              </a:rPr>
              <a:t>-&gt; Zákonné právo studenta podat žádost o přezkum rozhodnutí, jímž byl poplatek vyměřen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9906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Zákonná východiska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E405-7F2F-4DEC-8FB2-9630AA6DDEB9}" type="slidenum">
              <a:rPr lang="cs-CZ"/>
              <a:pPr/>
              <a:t>5</a:t>
            </a:fld>
            <a:endParaRPr lang="cs-CZ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04800" y="2438400"/>
            <a:ext cx="76962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313A6B"/>
                </a:solidFill>
                <a:latin typeface="Arial" charset="0"/>
                <a:hlinkClick r:id="rId3"/>
              </a:rPr>
              <a:t>http://www.</a:t>
            </a:r>
            <a:r>
              <a:rPr lang="cs-CZ" sz="1600" dirty="0" err="1">
                <a:solidFill>
                  <a:srgbClr val="313A6B"/>
                </a:solidFill>
                <a:latin typeface="Arial" charset="0"/>
                <a:hlinkClick r:id="rId3"/>
              </a:rPr>
              <a:t>muni.cz</a:t>
            </a:r>
            <a:r>
              <a:rPr lang="cs-CZ" sz="1600" dirty="0">
                <a:solidFill>
                  <a:srgbClr val="313A6B"/>
                </a:solidFill>
                <a:latin typeface="Arial" charset="0"/>
                <a:hlinkClick r:id="rId3"/>
              </a:rPr>
              <a:t>/</a:t>
            </a:r>
            <a:r>
              <a:rPr lang="cs-CZ" sz="1600" dirty="0" err="1">
                <a:solidFill>
                  <a:srgbClr val="313A6B"/>
                </a:solidFill>
                <a:latin typeface="Arial" charset="0"/>
                <a:hlinkClick r:id="rId3"/>
              </a:rPr>
              <a:t>general</a:t>
            </a:r>
            <a:r>
              <a:rPr lang="cs-CZ" sz="1600" dirty="0">
                <a:solidFill>
                  <a:srgbClr val="313A6B"/>
                </a:solidFill>
                <a:latin typeface="Arial" charset="0"/>
                <a:hlinkClick r:id="rId3"/>
              </a:rPr>
              <a:t>/</a:t>
            </a:r>
            <a:r>
              <a:rPr lang="cs-CZ" sz="1600" dirty="0" err="1">
                <a:solidFill>
                  <a:srgbClr val="313A6B"/>
                </a:solidFill>
                <a:latin typeface="Arial" charset="0"/>
                <a:hlinkClick r:id="rId3"/>
              </a:rPr>
              <a:t>legal</a:t>
            </a:r>
            <a:r>
              <a:rPr lang="cs-CZ" sz="1600" dirty="0">
                <a:solidFill>
                  <a:srgbClr val="313A6B"/>
                </a:solidFill>
                <a:latin typeface="Arial" charset="0"/>
                <a:hlinkClick r:id="rId3"/>
              </a:rPr>
              <a:t>_</a:t>
            </a:r>
            <a:r>
              <a:rPr lang="cs-CZ" sz="1600" dirty="0" err="1">
                <a:solidFill>
                  <a:srgbClr val="313A6B"/>
                </a:solidFill>
                <a:latin typeface="Arial" charset="0"/>
                <a:hlinkClick r:id="rId3"/>
              </a:rPr>
              <a:t>standards</a:t>
            </a:r>
            <a:r>
              <a:rPr lang="cs-CZ" sz="1600" dirty="0">
                <a:solidFill>
                  <a:srgbClr val="313A6B"/>
                </a:solidFill>
                <a:latin typeface="Arial" charset="0"/>
                <a:hlinkClick r:id="rId3"/>
              </a:rPr>
              <a:t>/statute</a:t>
            </a:r>
            <a:endParaRPr lang="cs-CZ" sz="1600" dirty="0">
              <a:solidFill>
                <a:srgbClr val="313A6B"/>
              </a:solidFill>
              <a:latin typeface="Arial" charset="0"/>
            </a:endParaRPr>
          </a:p>
          <a:p>
            <a:r>
              <a:rPr lang="cs-CZ" b="1" i="1" dirty="0" smtClean="0"/>
              <a:t>Článek 12</a:t>
            </a:r>
            <a:br>
              <a:rPr lang="cs-CZ" b="1" i="1" dirty="0" smtClean="0"/>
            </a:br>
            <a:r>
              <a:rPr lang="cs-CZ" b="1" i="1" dirty="0" smtClean="0"/>
              <a:t>Stanovení výše poplatků spojených se studiem</a:t>
            </a:r>
          </a:p>
          <a:p>
            <a:r>
              <a:rPr lang="cs-CZ" i="1" dirty="0" smtClean="0"/>
              <a:t>(1) Konkrétní výši poplatků spojených se studiem pro příslušný akademický rok stanoví opatřením děkan po projednání v akademickém senátu fakulty, a to před termínem stanoveným pro podávání přihlášek ke studiu pro tento akademický rok. </a:t>
            </a:r>
          </a:p>
          <a:p>
            <a:r>
              <a:rPr lang="cs-CZ" i="1" dirty="0" smtClean="0"/>
              <a:t>(2) Výše poplatků spojených se studiem stanovená podle odstavce 1 je zveřejněna na úředních deskách jednotlivých fakult a rektorátu. </a:t>
            </a:r>
          </a:p>
          <a:p>
            <a:endParaRPr lang="cs-CZ" b="1" i="1" dirty="0" smtClean="0"/>
          </a:p>
          <a:p>
            <a:r>
              <a:rPr lang="cs-CZ" b="1" i="1" dirty="0" smtClean="0"/>
              <a:t>Článek 21 Doručování rozhodnutí</a:t>
            </a:r>
          </a:p>
          <a:p>
            <a:endParaRPr lang="cs-CZ" i="1" dirty="0" smtClean="0"/>
          </a:p>
          <a:p>
            <a:pPr lvl="0"/>
            <a:r>
              <a:rPr lang="cs-CZ" b="1" i="1" dirty="0" smtClean="0">
                <a:solidFill>
                  <a:prstClr val="black"/>
                </a:solidFill>
              </a:rPr>
              <a:t>Příloha č. 6 Poplatky spojené se studiem</a:t>
            </a:r>
          </a:p>
          <a:p>
            <a:pPr lvl="0"/>
            <a:r>
              <a:rPr lang="cs-CZ" sz="1600" dirty="0" smtClean="0">
                <a:solidFill>
                  <a:srgbClr val="313A6B"/>
                </a:solidFill>
                <a:latin typeface="Arial" charset="0"/>
              </a:rPr>
              <a:t>http://www.</a:t>
            </a:r>
            <a:r>
              <a:rPr lang="cs-CZ" sz="1600" dirty="0" err="1" smtClean="0">
                <a:solidFill>
                  <a:srgbClr val="313A6B"/>
                </a:solidFill>
                <a:latin typeface="Arial" charset="0"/>
              </a:rPr>
              <a:t>muni.cz</a:t>
            </a:r>
            <a:r>
              <a:rPr lang="cs-CZ" sz="1600" dirty="0" smtClean="0">
                <a:solidFill>
                  <a:srgbClr val="313A6B"/>
                </a:solidFill>
                <a:latin typeface="Arial" charset="0"/>
              </a:rPr>
              <a:t>/</a:t>
            </a:r>
            <a:r>
              <a:rPr lang="cs-CZ" sz="1600" dirty="0" err="1" smtClean="0">
                <a:solidFill>
                  <a:srgbClr val="313A6B"/>
                </a:solidFill>
                <a:latin typeface="Arial" charset="0"/>
              </a:rPr>
              <a:t>general</a:t>
            </a:r>
            <a:r>
              <a:rPr lang="cs-CZ" sz="1600" dirty="0" smtClean="0">
                <a:solidFill>
                  <a:srgbClr val="313A6B"/>
                </a:solidFill>
                <a:latin typeface="Arial" charset="0"/>
              </a:rPr>
              <a:t>/</a:t>
            </a:r>
            <a:r>
              <a:rPr lang="cs-CZ" sz="1600" dirty="0" err="1" smtClean="0">
                <a:solidFill>
                  <a:srgbClr val="313A6B"/>
                </a:solidFill>
                <a:latin typeface="Arial" charset="0"/>
              </a:rPr>
              <a:t>legal</a:t>
            </a:r>
            <a:r>
              <a:rPr lang="cs-CZ" sz="1600" dirty="0" smtClean="0">
                <a:solidFill>
                  <a:srgbClr val="313A6B"/>
                </a:solidFill>
                <a:latin typeface="Arial" charset="0"/>
              </a:rPr>
              <a:t>_</a:t>
            </a:r>
            <a:r>
              <a:rPr lang="cs-CZ" sz="1600" dirty="0" err="1" smtClean="0">
                <a:solidFill>
                  <a:srgbClr val="313A6B"/>
                </a:solidFill>
                <a:latin typeface="Arial" charset="0"/>
              </a:rPr>
              <a:t>standards</a:t>
            </a:r>
            <a:r>
              <a:rPr lang="cs-CZ" sz="1600" dirty="0" smtClean="0">
                <a:solidFill>
                  <a:srgbClr val="313A6B"/>
                </a:solidFill>
                <a:latin typeface="Arial" charset="0"/>
              </a:rPr>
              <a:t>/statute#a6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9906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Podzákonná východiska (na MU): Statut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5791200" y="5410200"/>
            <a:ext cx="3124200" cy="120032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B87C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latin typeface="Arial" charset="0"/>
              </a:rPr>
              <a:t>Statut MU musí být v souladu se zákonem. Pokud není, je to důvod k žádosti o přezkum!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248400" y="6629400"/>
            <a:ext cx="588336" cy="228600"/>
          </a:xfrm>
        </p:spPr>
        <p:txBody>
          <a:bodyPr/>
          <a:lstStyle/>
          <a:p>
            <a:fld id="{BBF382EE-0C9B-43C9-8173-94B8429A95CC}" type="slidenum">
              <a:rPr lang="cs-CZ"/>
              <a:pPr/>
              <a:t>6</a:t>
            </a:fld>
            <a:endParaRPr lang="cs-CZ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solidFill>
                  <a:srgbClr val="FF0000"/>
                </a:solidFill>
                <a:latin typeface="Arial" charset="0"/>
              </a:rPr>
              <a:t>Typy poplatků</a:t>
            </a:r>
          </a:p>
        </p:txBody>
      </p:sp>
      <p:pic>
        <p:nvPicPr>
          <p:cNvPr id="109578" name="Picture 10" descr="p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09800"/>
            <a:ext cx="3810000" cy="3189288"/>
          </a:xfrm>
          <a:prstGeom prst="rect">
            <a:avLst/>
          </a:prstGeom>
          <a:noFill/>
        </p:spPr>
      </p:pic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457200" y="2286000"/>
            <a:ext cx="71628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 dirty="0" smtClean="0">
                <a:solidFill>
                  <a:srgbClr val="313A6B"/>
                </a:solidFill>
                <a:latin typeface="Arial" charset="0"/>
              </a:rPr>
              <a:t>§ 58 ZVŠ: poplatek...</a:t>
            </a:r>
          </a:p>
          <a:p>
            <a:pPr>
              <a:spcBef>
                <a:spcPct val="50000"/>
              </a:spcBef>
            </a:pPr>
            <a:r>
              <a:rPr lang="cs-CZ" sz="2200" b="1" dirty="0" smtClean="0">
                <a:solidFill>
                  <a:srgbClr val="313A6B"/>
                </a:solidFill>
                <a:latin typeface="Arial" charset="0"/>
              </a:rPr>
              <a:t>1</a:t>
            </a:r>
            <a:r>
              <a:rPr lang="cs-CZ" sz="2200" b="1" dirty="0">
                <a:solidFill>
                  <a:srgbClr val="313A6B"/>
                </a:solidFill>
                <a:latin typeface="Arial" charset="0"/>
              </a:rPr>
              <a:t>. Za přijímací řízení</a:t>
            </a:r>
          </a:p>
          <a:p>
            <a:pPr>
              <a:spcBef>
                <a:spcPct val="50000"/>
              </a:spcBef>
            </a:pPr>
            <a:r>
              <a:rPr lang="cs-CZ" sz="2200" b="1" dirty="0">
                <a:solidFill>
                  <a:srgbClr val="313A6B"/>
                </a:solidFill>
                <a:latin typeface="Arial" charset="0"/>
              </a:rPr>
              <a:t>2. Za delší studium</a:t>
            </a:r>
          </a:p>
          <a:p>
            <a:pPr>
              <a:spcBef>
                <a:spcPct val="50000"/>
              </a:spcBef>
            </a:pPr>
            <a:r>
              <a:rPr lang="cs-CZ" sz="2200" b="1" dirty="0">
                <a:solidFill>
                  <a:srgbClr val="313A6B"/>
                </a:solidFill>
                <a:latin typeface="Arial" charset="0"/>
              </a:rPr>
              <a:t>3. Za další studium</a:t>
            </a:r>
          </a:p>
          <a:p>
            <a:pPr>
              <a:spcBef>
                <a:spcPct val="50000"/>
              </a:spcBef>
            </a:pPr>
            <a:r>
              <a:rPr lang="cs-CZ" sz="2200" b="1" dirty="0">
                <a:solidFill>
                  <a:srgbClr val="313A6B"/>
                </a:solidFill>
                <a:latin typeface="Arial" charset="0"/>
              </a:rPr>
              <a:t>4. Za cizojazyčné </a:t>
            </a:r>
            <a:r>
              <a:rPr lang="cs-CZ" sz="2200" b="1" dirty="0" smtClean="0">
                <a:solidFill>
                  <a:srgbClr val="313A6B"/>
                </a:solidFill>
                <a:latin typeface="Arial" charset="0"/>
              </a:rPr>
              <a:t>studium</a:t>
            </a:r>
          </a:p>
          <a:p>
            <a:pPr>
              <a:spcBef>
                <a:spcPct val="50000"/>
              </a:spcBef>
            </a:pPr>
            <a:r>
              <a:rPr lang="cs-CZ" sz="2200" i="1" dirty="0" smtClean="0">
                <a:solidFill>
                  <a:srgbClr val="313A6B"/>
                </a:solidFill>
                <a:latin typeface="Arial" charset="0"/>
              </a:rPr>
              <a:t>Školné? Zápisné?</a:t>
            </a:r>
          </a:p>
          <a:p>
            <a:pPr>
              <a:spcBef>
                <a:spcPct val="50000"/>
              </a:spcBef>
            </a:pPr>
            <a:r>
              <a:rPr lang="cs-CZ" sz="2200" i="1" dirty="0" smtClean="0">
                <a:solidFill>
                  <a:srgbClr val="313A6B"/>
                </a:solidFill>
                <a:latin typeface="Arial" charset="0"/>
              </a:rPr>
              <a:t>Poplatek za opakovaný zápis předmětu?</a:t>
            </a:r>
          </a:p>
          <a:p>
            <a:pPr>
              <a:spcBef>
                <a:spcPct val="50000"/>
              </a:spcBef>
            </a:pPr>
            <a:r>
              <a:rPr lang="cs-CZ" sz="2200" i="1" dirty="0" smtClean="0">
                <a:solidFill>
                  <a:srgbClr val="313A6B"/>
                </a:solidFill>
                <a:latin typeface="Arial" charset="0"/>
              </a:rPr>
              <a:t>Poplatek za použití fakultní tělocvičny?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304800" y="2286000"/>
            <a:ext cx="662940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cs-CZ" sz="2000" b="1" dirty="0" smtClean="0">
                <a:solidFill>
                  <a:srgbClr val="313A6B"/>
                </a:solidFill>
                <a:latin typeface="Arial" charset="0"/>
              </a:rPr>
              <a:t>Poplatek za delší studium A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Celková doba studia &gt; standardní doba studia + 1 rok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Do celkové doby se započítává </a:t>
            </a:r>
            <a:r>
              <a:rPr lang="cs-CZ" i="1" dirty="0" smtClean="0">
                <a:solidFill>
                  <a:srgbClr val="313A6B"/>
                </a:solidFill>
                <a:latin typeface="Arial" charset="0"/>
              </a:rPr>
              <a:t>doba všech předchozích neúspěšně ukončených studií</a:t>
            </a: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 (nikoli souběžných)</a:t>
            </a:r>
          </a:p>
          <a:p>
            <a:pPr algn="just">
              <a:spcBef>
                <a:spcPct val="50000"/>
              </a:spcBef>
            </a:pPr>
            <a:r>
              <a:rPr lang="cs-CZ" sz="2000" b="1" dirty="0" smtClean="0">
                <a:solidFill>
                  <a:srgbClr val="313A6B"/>
                </a:solidFill>
                <a:latin typeface="Arial" charset="0"/>
              </a:rPr>
              <a:t>Poplatek za delší studium B (za delší v dalším)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Doba studia &gt; standardní doba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Do doby studia se nic nezapočítává</a:t>
            </a:r>
          </a:p>
          <a:p>
            <a:pPr algn="just">
              <a:spcBef>
                <a:spcPct val="50000"/>
              </a:spcBef>
            </a:pPr>
            <a:r>
              <a:rPr lang="cs-CZ" sz="2000" b="1" dirty="0" smtClean="0">
                <a:solidFill>
                  <a:srgbClr val="313A6B"/>
                </a:solidFill>
                <a:latin typeface="Arial" charset="0"/>
              </a:rPr>
              <a:t>Poplatek za další studium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Absolvent, který studuje v dalším studiu</a:t>
            </a: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S výjimkou absolventa Bc. Programu </a:t>
            </a:r>
            <a:r>
              <a:rPr lang="cs-CZ" dirty="0" err="1" smtClean="0">
                <a:solidFill>
                  <a:srgbClr val="313A6B"/>
                </a:solidFill>
                <a:latin typeface="Arial" charset="0"/>
              </a:rPr>
              <a:t>studijícího</a:t>
            </a:r>
            <a:r>
              <a:rPr lang="cs-CZ" dirty="0" smtClean="0">
                <a:solidFill>
                  <a:srgbClr val="313A6B"/>
                </a:solidFill>
                <a:latin typeface="Arial" charset="0"/>
              </a:rPr>
              <a:t> v navazujícím Mgr. programu</a:t>
            </a:r>
          </a:p>
        </p:txBody>
      </p:sp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82EE-0C9B-43C9-8173-94B8429A95CC}" type="slidenum">
              <a:rPr lang="cs-CZ"/>
              <a:pPr/>
              <a:t>7</a:t>
            </a:fld>
            <a:endParaRPr lang="cs-CZ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Poplatky za studium (§ 58 odst. 3 a 4)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" name="Picture 12" descr="dol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286000"/>
            <a:ext cx="1627188" cy="3276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304800" y="2286000"/>
            <a:ext cx="6629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u="sng" dirty="0"/>
              <a:t>Poplatek za delší studium</a:t>
            </a:r>
          </a:p>
          <a:p>
            <a:pPr lvl="1"/>
            <a:r>
              <a:rPr lang="cs-CZ" sz="2000" dirty="0" smtClean="0">
                <a:ea typeface="+mn-ea"/>
                <a:cs typeface="+mn-cs"/>
              </a:rPr>
              <a:t>Nejméně cca 4.500 Kč za započatých 6 měsíců</a:t>
            </a:r>
          </a:p>
          <a:p>
            <a:pPr lvl="1"/>
            <a:r>
              <a:rPr lang="cs-CZ" sz="2000" dirty="0"/>
              <a:t>=&gt; </a:t>
            </a:r>
            <a:r>
              <a:rPr lang="cs-CZ" sz="2000" b="1" dirty="0"/>
              <a:t>9.000 Kč – neomezeně / rok</a:t>
            </a:r>
          </a:p>
          <a:p>
            <a:pPr lvl="1"/>
            <a:endParaRPr lang="cs-CZ" sz="2000" dirty="0"/>
          </a:p>
          <a:p>
            <a:r>
              <a:rPr lang="cs-CZ" sz="2000" u="sng" dirty="0" smtClean="0"/>
              <a:t>Poplatek za další </a:t>
            </a:r>
            <a:r>
              <a:rPr lang="cs-CZ" sz="2000" u="sng" dirty="0" err="1" smtClean="0"/>
              <a:t>studim</a:t>
            </a:r>
            <a:endParaRPr lang="cs-CZ" sz="2000" u="sng" dirty="0" smtClean="0"/>
          </a:p>
          <a:p>
            <a:pPr lvl="1"/>
            <a:r>
              <a:rPr lang="cs-CZ" sz="2000" dirty="0"/>
              <a:t>Nejvýše cca 3.000 Kč za započatý 1 rok</a:t>
            </a:r>
          </a:p>
          <a:p>
            <a:pPr lvl="1"/>
            <a:r>
              <a:rPr lang="cs-CZ" sz="2000" dirty="0" smtClean="0">
                <a:ea typeface="+mn-ea"/>
                <a:cs typeface="+mn-cs"/>
              </a:rPr>
              <a:t>=&gt; </a:t>
            </a:r>
            <a:r>
              <a:rPr lang="cs-CZ" sz="2000" b="1" dirty="0" smtClean="0">
                <a:ea typeface="+mn-ea"/>
                <a:cs typeface="+mn-cs"/>
              </a:rPr>
              <a:t>0 – 3.000 Kč / rok</a:t>
            </a:r>
          </a:p>
          <a:p>
            <a:pPr lvl="1"/>
            <a:endParaRPr lang="cs-CZ" sz="2000" dirty="0"/>
          </a:p>
          <a:p>
            <a:r>
              <a:rPr lang="cs-CZ" sz="2000" dirty="0" smtClean="0"/>
              <a:t>Studenty v režimu poplatku za delší studium </a:t>
            </a:r>
            <a:r>
              <a:rPr lang="cs-CZ" sz="2000" b="1" dirty="0" smtClean="0"/>
              <a:t>stát vysokým školám </a:t>
            </a:r>
            <a:r>
              <a:rPr lang="cs-CZ" sz="2000" b="1" u="sng" dirty="0" smtClean="0"/>
              <a:t>neplatí</a:t>
            </a:r>
            <a:endParaRPr lang="cs-CZ" sz="2000" b="1" u="sng" dirty="0"/>
          </a:p>
        </p:txBody>
      </p:sp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82EE-0C9B-43C9-8173-94B8429A95CC}" type="slidenum">
              <a:rPr lang="cs-CZ"/>
              <a:pPr/>
              <a:t>8</a:t>
            </a:fld>
            <a:endParaRPr lang="cs-CZ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731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Výše poplatků – samosprávně stanovená VŠ</a:t>
            </a:r>
            <a:br>
              <a:rPr lang="cs-CZ" sz="24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(každoročně)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9" name="Picture 12" descr="po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895600"/>
            <a:ext cx="2571750" cy="2406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82EE-0C9B-43C9-8173-94B8429A95CC}" type="slidenum">
              <a:rPr lang="cs-CZ"/>
              <a:pPr/>
              <a:t>9</a:t>
            </a:fld>
            <a:endParaRPr lang="cs-CZ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0" y="838200"/>
            <a:ext cx="9144000" cy="396875"/>
          </a:xfrm>
          <a:prstGeom prst="rect">
            <a:avLst/>
          </a:prstGeom>
          <a:solidFill>
            <a:srgbClr val="313A6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chemeClr val="bg1"/>
                </a:solidFill>
                <a:latin typeface="Arial" charset="0"/>
              </a:rPr>
              <a:t>Poplatky spojené se studiem</a:t>
            </a:r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914400" y="60198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latin typeface="Arial" charset="0"/>
              </a:rPr>
              <a:t>§ 58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Poplatek – pojem &amp; funkce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304800" y="2743200"/>
            <a:ext cx="7620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313A6B"/>
                </a:solidFill>
                <a:latin typeface="Arial" charset="0"/>
              </a:rPr>
              <a:t>Poplatek vs. cena</a:t>
            </a:r>
          </a:p>
          <a:p>
            <a:pPr algn="ctr">
              <a:spcBef>
                <a:spcPct val="50000"/>
              </a:spcBef>
            </a:pPr>
            <a:endParaRPr lang="cs-CZ" sz="2400" dirty="0" smtClean="0">
              <a:solidFill>
                <a:srgbClr val="313A6B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srgbClr val="313A6B"/>
                </a:solidFill>
                <a:latin typeface="Arial" charset="0"/>
              </a:rPr>
              <a:t>Funkce (co je cílem)</a:t>
            </a:r>
          </a:p>
          <a:p>
            <a:pPr algn="ctr">
              <a:spcBef>
                <a:spcPct val="50000"/>
              </a:spcBef>
            </a:pPr>
            <a:r>
              <a:rPr lang="cs-CZ" sz="2400" dirty="0" smtClean="0">
                <a:solidFill>
                  <a:srgbClr val="313A6B"/>
                </a:solidFill>
                <a:latin typeface="Arial" charset="0"/>
              </a:rPr>
              <a:t>-&gt; co je zpoplatňováno</a:t>
            </a:r>
          </a:p>
          <a:p>
            <a:pPr algn="ctr">
              <a:spcBef>
                <a:spcPct val="50000"/>
              </a:spcBef>
            </a:pPr>
            <a:r>
              <a:rPr lang="cs-CZ" sz="2400" dirty="0" smtClean="0">
                <a:solidFill>
                  <a:srgbClr val="313A6B"/>
                </a:solidFill>
                <a:latin typeface="Arial" charset="0"/>
              </a:rPr>
              <a:t>-&gt; kam vybrané peníze směřují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8889</TotalTime>
  <Words>1148</Words>
  <Application>Microsoft Office PowerPoint</Application>
  <PresentationFormat>Předvádění na obrazovce (4:3)</PresentationFormat>
  <Paragraphs>183</Paragraphs>
  <Slides>17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Bohatý</vt:lpstr>
      <vt:lpstr>Studium, Poplatky spojené se studiem, stipendia</vt:lpstr>
      <vt:lpstr>Studium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Děkuji za pozornost</vt:lpstr>
    </vt:vector>
  </TitlesOfParts>
  <Company>Manchester United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Dan Dvořáček</dc:creator>
  <cp:lastModifiedBy>Veronika Kudrová</cp:lastModifiedBy>
  <cp:revision>89</cp:revision>
  <dcterms:created xsi:type="dcterms:W3CDTF">2006-02-19T12:20:53Z</dcterms:created>
  <dcterms:modified xsi:type="dcterms:W3CDTF">2012-10-15T15:06:31Z</dcterms:modified>
</cp:coreProperties>
</file>