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5" r:id="rId13"/>
    <p:sldId id="276" r:id="rId14"/>
    <p:sldId id="277" r:id="rId15"/>
    <p:sldId id="278" r:id="rId16"/>
    <p:sldId id="279" r:id="rId17"/>
    <p:sldId id="273" r:id="rId18"/>
    <p:sldId id="274" r:id="rId19"/>
    <p:sldId id="268" r:id="rId20"/>
    <p:sldId id="281" r:id="rId21"/>
    <p:sldId id="270" r:id="rId22"/>
    <p:sldId id="280" r:id="rId23"/>
    <p:sldId id="269" r:id="rId24"/>
    <p:sldId id="282" r:id="rId25"/>
    <p:sldId id="272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6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27.9.2012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27.9.2012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27.9.2012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27.9.2012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27.9.2012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27.9.2012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27.9.2012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27.9.2012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27.9.2012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27.9.2012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27.9.2012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F48F70B-8C3B-4EF5-BB7F-DFC8D5FC798E}" type="datetimeFigureOut">
              <a:rPr lang="cs-CZ" smtClean="0"/>
              <a:t>27.9.2012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Právní subjektivita ES, právní povaha EU, evropské právo a trestní právo hmotné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3.10.2012 </a:t>
            </a:r>
            <a:r>
              <a:rPr lang="cs-CZ" dirty="0" smtClean="0"/>
              <a:t>Evropské trestní právo</a:t>
            </a:r>
          </a:p>
          <a:p>
            <a:endParaRPr lang="cs-CZ" dirty="0"/>
          </a:p>
          <a:p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prof. JUDr. Jaroslav </a:t>
            </a:r>
            <a:r>
              <a:rPr lang="cs-CZ" b="1" dirty="0" err="1" smtClean="0">
                <a:solidFill>
                  <a:schemeClr val="accent2">
                    <a:lumMod val="75000"/>
                  </a:schemeClr>
                </a:solidFill>
              </a:rPr>
              <a:t>Fenyk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, Ph.D., </a:t>
            </a:r>
            <a:r>
              <a:rPr lang="cs-CZ" b="1" dirty="0" err="1" smtClean="0">
                <a:solidFill>
                  <a:schemeClr val="accent2">
                    <a:lumMod val="75000"/>
                  </a:schemeClr>
                </a:solidFill>
              </a:rPr>
              <a:t>Dsc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Jaroslav.Fenyk@law.muni.cz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826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txBody>
          <a:bodyPr>
            <a:normAutofit lnSpcReduction="10000"/>
          </a:bodyPr>
          <a:lstStyle/>
          <a:p>
            <a:r>
              <a:rPr lang="cs-CZ" b="1" dirty="0">
                <a:solidFill>
                  <a:srgbClr val="FF6600"/>
                </a:solidFill>
              </a:rPr>
              <a:t>Blok Schengenských dohod </a:t>
            </a:r>
            <a:r>
              <a:rPr lang="cs-CZ" dirty="0" smtClean="0"/>
              <a:t>(rušení vnitřních hraničních kontrol, volný pohyb osob, potřeba kontroly nad činností kriminálních organizací působících v rámci EU)</a:t>
            </a:r>
          </a:p>
          <a:p>
            <a:r>
              <a:rPr lang="cs-CZ" dirty="0" smtClean="0"/>
              <a:t>Z podnětu Evropské rady v r. 1976 vzniká </a:t>
            </a:r>
            <a:r>
              <a:rPr lang="cs-CZ" b="1" dirty="0">
                <a:solidFill>
                  <a:srgbClr val="FF6600"/>
                </a:solidFill>
              </a:rPr>
              <a:t>TREVI </a:t>
            </a:r>
            <a:r>
              <a:rPr lang="cs-CZ" dirty="0" smtClean="0"/>
              <a:t>(Terorismus, radikalismus, extremismus, mezinárodní násilí) – zpravodajské  a policejní služby – výměna informací </a:t>
            </a:r>
          </a:p>
          <a:p>
            <a:r>
              <a:rPr lang="cs-CZ" b="1" dirty="0" smtClean="0">
                <a:solidFill>
                  <a:srgbClr val="FF6600"/>
                </a:solidFill>
              </a:rPr>
              <a:t>Rozhodovací </a:t>
            </a:r>
            <a:r>
              <a:rPr lang="cs-CZ" b="1" dirty="0">
                <a:solidFill>
                  <a:srgbClr val="FF6600"/>
                </a:solidFill>
              </a:rPr>
              <a:t>praxe Evropského soudního dvora</a:t>
            </a:r>
          </a:p>
          <a:p>
            <a:pPr lvl="1"/>
            <a:r>
              <a:rPr lang="cs-CZ" sz="2000" dirty="0" smtClean="0"/>
              <a:t>rozhodnutí z r. 1989 ve věci tzv. Jugoslávské kukuřice – účinné, odrazující a přiměřené sankce, viz. dále</a:t>
            </a:r>
            <a:endParaRPr lang="cs-CZ" sz="2200" dirty="0"/>
          </a:p>
          <a:p>
            <a:endParaRPr lang="cs-CZ" sz="2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1. </a:t>
            </a:r>
            <a:r>
              <a:rPr lang="cs-CZ" sz="3600" dirty="0"/>
              <a:t>O</a:t>
            </a:r>
            <a:r>
              <a:rPr lang="cs-CZ" sz="3600" dirty="0" smtClean="0"/>
              <a:t>bdobí </a:t>
            </a:r>
            <a:r>
              <a:rPr lang="cs-CZ" sz="3600" dirty="0"/>
              <a:t>do založení EU</a:t>
            </a:r>
          </a:p>
        </p:txBody>
      </p:sp>
    </p:spTree>
    <p:extLst>
      <p:ext uri="{BB962C8B-B14F-4D97-AF65-F5344CB8AC3E}">
        <p14:creationId xmlns:p14="http://schemas.microsoft.com/office/powerpoint/2010/main" val="2746774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>
            <a:normAutofit fontScale="70000" lnSpcReduction="20000"/>
          </a:bodyPr>
          <a:lstStyle/>
          <a:p>
            <a:r>
              <a:rPr lang="cs-CZ" sz="2900" b="1" dirty="0">
                <a:solidFill>
                  <a:srgbClr val="FF6600"/>
                </a:solidFill>
              </a:rPr>
              <a:t>Smlouva o EU (Maastrichtská smlouva) </a:t>
            </a:r>
            <a:r>
              <a:rPr lang="cs-CZ" sz="2900" dirty="0"/>
              <a:t>– platnost od 1. 11. 1993:</a:t>
            </a:r>
          </a:p>
          <a:p>
            <a:pPr lvl="1"/>
            <a:r>
              <a:rPr lang="cs-CZ" sz="2600" dirty="0"/>
              <a:t>cílem je rozvoj těsné spolupráce v oblasti justice a vnitra (tedy III. pilíř EU)</a:t>
            </a:r>
          </a:p>
          <a:p>
            <a:pPr lvl="1"/>
            <a:r>
              <a:rPr lang="cs-CZ" sz="2600" dirty="0" smtClean="0"/>
              <a:t>výslovně </a:t>
            </a:r>
            <a:r>
              <a:rPr lang="cs-CZ" sz="2600" dirty="0"/>
              <a:t>upravila druhy právních nástrojů III. pilíře – akty Rady EU:</a:t>
            </a:r>
          </a:p>
          <a:p>
            <a:pPr lvl="2"/>
            <a:r>
              <a:rPr lang="cs-CZ" sz="2600" dirty="0"/>
              <a:t>Společné postoje</a:t>
            </a:r>
          </a:p>
          <a:p>
            <a:pPr lvl="2"/>
            <a:r>
              <a:rPr lang="cs-CZ" sz="2600" dirty="0"/>
              <a:t>Společné postupy (akce) </a:t>
            </a:r>
          </a:p>
          <a:p>
            <a:pPr lvl="2"/>
            <a:r>
              <a:rPr lang="cs-CZ" sz="2600" dirty="0"/>
              <a:t>Úmluvy</a:t>
            </a:r>
          </a:p>
          <a:p>
            <a:pPr lvl="2"/>
            <a:r>
              <a:rPr lang="cs-CZ" sz="2600" dirty="0" smtClean="0"/>
              <a:t>Opatření </a:t>
            </a:r>
            <a:r>
              <a:rPr lang="cs-CZ" sz="2600" dirty="0"/>
              <a:t>k uskutečnění společného postupu</a:t>
            </a:r>
          </a:p>
          <a:p>
            <a:pPr lvl="2"/>
            <a:r>
              <a:rPr lang="cs-CZ" sz="2600" dirty="0"/>
              <a:t>Opatření k provedení </a:t>
            </a:r>
            <a:r>
              <a:rPr lang="cs-CZ" sz="2600" dirty="0" smtClean="0"/>
              <a:t>úmluv</a:t>
            </a:r>
          </a:p>
          <a:p>
            <a:r>
              <a:rPr lang="cs-CZ" sz="2900" b="1" dirty="0" smtClean="0">
                <a:solidFill>
                  <a:srgbClr val="FF6600"/>
                </a:solidFill>
              </a:rPr>
              <a:t>Čl</a:t>
            </a:r>
            <a:r>
              <a:rPr lang="cs-CZ" sz="2900" b="1" dirty="0">
                <a:solidFill>
                  <a:srgbClr val="FF6600"/>
                </a:solidFill>
              </a:rPr>
              <a:t>. K1 Smlouvy o EU </a:t>
            </a:r>
            <a:r>
              <a:rPr lang="cs-CZ" sz="2900" dirty="0" smtClean="0"/>
              <a:t>– cíle spolupráce v trestních věcech - harmonizace právních předpisů</a:t>
            </a:r>
            <a:endParaRPr lang="cs-CZ" sz="2900" dirty="0"/>
          </a:p>
          <a:p>
            <a:r>
              <a:rPr lang="cs-CZ" sz="2900" dirty="0" smtClean="0"/>
              <a:t>Zavedení </a:t>
            </a:r>
            <a:r>
              <a:rPr lang="cs-CZ" sz="2900" b="1" dirty="0">
                <a:solidFill>
                  <a:srgbClr val="FF6600"/>
                </a:solidFill>
              </a:rPr>
              <a:t>minimálních norem</a:t>
            </a:r>
            <a:r>
              <a:rPr lang="cs-CZ" sz="2900" dirty="0"/>
              <a:t> o skutkových podstatách trestných činů a trestech v oblasti organizovaného zločinu, terorismu a obchodu s drogami (čl. 31 odst. 1 písm. e) Smlouvy o EU)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2. Období </a:t>
            </a:r>
            <a:r>
              <a:rPr lang="cs-CZ" sz="3600" dirty="0"/>
              <a:t>od založení EU do vstupu Amsterdamské smlouvy v platnost</a:t>
            </a:r>
          </a:p>
        </p:txBody>
      </p:sp>
    </p:spTree>
    <p:extLst>
      <p:ext uri="{BB962C8B-B14F-4D97-AF65-F5344CB8AC3E}">
        <p14:creationId xmlns:p14="http://schemas.microsoft.com/office/powerpoint/2010/main" val="25918240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organizovaný zločin</a:t>
            </a:r>
          </a:p>
          <a:p>
            <a:r>
              <a:rPr lang="cs-CZ" dirty="0" smtClean="0"/>
              <a:t>terorismus</a:t>
            </a:r>
          </a:p>
          <a:p>
            <a:r>
              <a:rPr lang="cs-CZ" dirty="0" smtClean="0"/>
              <a:t>praní špinavých peněz</a:t>
            </a:r>
          </a:p>
          <a:p>
            <a:r>
              <a:rPr lang="cs-CZ" dirty="0" smtClean="0"/>
              <a:t>ochrana finančních zájmů ES, včetně padělání EURO a jiných platebních prostředků</a:t>
            </a:r>
          </a:p>
          <a:p>
            <a:r>
              <a:rPr lang="cs-CZ" dirty="0" smtClean="0"/>
              <a:t>projevy rasismu a xenofobie</a:t>
            </a:r>
          </a:p>
          <a:p>
            <a:r>
              <a:rPr lang="cs-CZ" dirty="0" smtClean="0"/>
              <a:t>obchodování s lidmi</a:t>
            </a:r>
          </a:p>
          <a:p>
            <a:r>
              <a:rPr lang="cs-CZ" dirty="0" smtClean="0"/>
              <a:t>obchodování s omamnými látkami</a:t>
            </a:r>
          </a:p>
          <a:p>
            <a:r>
              <a:rPr lang="cs-CZ" dirty="0" smtClean="0"/>
              <a:t>ohrožování a poškozování životního prostředí</a:t>
            </a:r>
          </a:p>
          <a:p>
            <a:r>
              <a:rPr lang="cs-CZ" dirty="0" smtClean="0"/>
              <a:t>útoky proti informačním systémům</a:t>
            </a:r>
          </a:p>
          <a:p>
            <a:r>
              <a:rPr lang="cs-CZ" dirty="0" smtClean="0"/>
              <a:t>korupce ve veřejném sektoru</a:t>
            </a:r>
          </a:p>
          <a:p>
            <a:r>
              <a:rPr lang="cs-CZ" dirty="0" smtClean="0"/>
              <a:t>ilegální přechod státních hranic a vnějších hranic EU, atd.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Projevy prosazování trestního práva hmotného - oblasti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740369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6600"/>
                </a:solidFill>
              </a:rPr>
              <a:t>Oblast organizovaného zločinu</a:t>
            </a:r>
          </a:p>
          <a:p>
            <a:r>
              <a:rPr lang="cs-CZ" dirty="0" smtClean="0"/>
              <a:t>Akční plán boje proti organizovanému zločinu 1997 (výměna informací o způsobech páchání trestných činů a pachatelích)</a:t>
            </a:r>
          </a:p>
          <a:p>
            <a:r>
              <a:rPr lang="cs-CZ" dirty="0" smtClean="0"/>
              <a:t>Společná akce 1998 (definice zločinecké organizace a odpovědnost právnických osob)</a:t>
            </a:r>
          </a:p>
          <a:p>
            <a:r>
              <a:rPr lang="cs-CZ" dirty="0" smtClean="0"/>
              <a:t>Druhý protokol k Úmluvě o ochraně finančních zájmů ES 1997 (definice praní špinavých peněz)</a:t>
            </a:r>
          </a:p>
          <a:p>
            <a:r>
              <a:rPr lang="cs-CZ" dirty="0" smtClean="0"/>
              <a:t>Společný postup 1998 (praní peněz, identifikace, vyhledávání, zmrazení, zajištění a konfiskace nástrojů a výnosů ze zločinu)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Konkrétní legislativní opatření EU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4026207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FF6600"/>
                </a:solidFill>
              </a:rPr>
              <a:t>Oblast </a:t>
            </a:r>
            <a:r>
              <a:rPr lang="cs-CZ" b="1" dirty="0" smtClean="0">
                <a:solidFill>
                  <a:srgbClr val="FF6600"/>
                </a:solidFill>
              </a:rPr>
              <a:t>boje proti terorismu</a:t>
            </a:r>
          </a:p>
          <a:p>
            <a:r>
              <a:rPr lang="cs-CZ" sz="2200" dirty="0"/>
              <a:t>Summit Evropské rady v Madridu 1995</a:t>
            </a:r>
          </a:p>
          <a:p>
            <a:r>
              <a:rPr lang="cs-CZ" sz="2200" dirty="0"/>
              <a:t>Summit Evropské rady v </a:t>
            </a:r>
            <a:r>
              <a:rPr lang="cs-CZ" sz="2200" dirty="0" err="1"/>
              <a:t>Tampere</a:t>
            </a:r>
            <a:r>
              <a:rPr lang="cs-CZ" sz="2200" dirty="0"/>
              <a:t> </a:t>
            </a:r>
            <a:r>
              <a:rPr lang="cs-CZ" sz="2200" dirty="0" smtClean="0"/>
              <a:t>1999</a:t>
            </a:r>
          </a:p>
          <a:p>
            <a:endParaRPr lang="cs-CZ" sz="2200" dirty="0"/>
          </a:p>
          <a:p>
            <a:r>
              <a:rPr lang="cs-CZ" sz="2200" dirty="0" smtClean="0"/>
              <a:t>návrh konkrétních protiteroristických opatření – procesní a operativní oblast – rozšíření působnosti </a:t>
            </a:r>
            <a:r>
              <a:rPr lang="cs-CZ" sz="2200" dirty="0" err="1" smtClean="0"/>
              <a:t>Europolu</a:t>
            </a:r>
            <a:endParaRPr lang="cs-CZ" sz="2200" dirty="0" smtClean="0"/>
          </a:p>
          <a:p>
            <a:endParaRPr lang="cs-CZ" sz="2200" dirty="0"/>
          </a:p>
          <a:p>
            <a:endParaRPr lang="cs-CZ" b="1" dirty="0">
              <a:solidFill>
                <a:srgbClr val="FF6600"/>
              </a:solidFill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Konkrétní legislativní opatření EU</a:t>
            </a:r>
          </a:p>
        </p:txBody>
      </p:sp>
    </p:spTree>
    <p:extLst>
      <p:ext uri="{BB962C8B-B14F-4D97-AF65-F5344CB8AC3E}">
        <p14:creationId xmlns:p14="http://schemas.microsoft.com/office/powerpoint/2010/main" val="2622686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6600"/>
                </a:solidFill>
              </a:rPr>
              <a:t>Oblast </a:t>
            </a:r>
            <a:r>
              <a:rPr lang="cs-CZ" b="1" dirty="0" smtClean="0">
                <a:solidFill>
                  <a:srgbClr val="FF6600"/>
                </a:solidFill>
              </a:rPr>
              <a:t>ochrany finančních zájmů ES</a:t>
            </a:r>
          </a:p>
          <a:p>
            <a:r>
              <a:rPr lang="cs-CZ" dirty="0"/>
              <a:t>čl. 209a Smlouvy o založení ES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„Členské </a:t>
            </a:r>
            <a:r>
              <a:rPr lang="cs-CZ" i="1" dirty="0"/>
              <a:t>státy přijmou k zamezení podvodů ohrožujících finanční zájmy Společenství stejná opatření, jaká přijímají k zamezení podvodů ohrožujících jejich vlastní finanční zájmy.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Aniž </a:t>
            </a:r>
            <a:r>
              <a:rPr lang="cs-CZ" i="1" dirty="0"/>
              <a:t>jsou dotčena ustanovení této smlouvy, členské státy koordinují svou činnost zaměřenou na ochranu finančních zájmů Společenství proti podvodům. Za tím účelem organizují s podporou Komise úzkou a pravidelnou spolupráci mezi příslušnými útvary státní správy</a:t>
            </a:r>
            <a:r>
              <a:rPr lang="cs-CZ" i="1" dirty="0" smtClean="0"/>
              <a:t>.“</a:t>
            </a:r>
            <a:endParaRPr lang="cs-CZ" i="1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Konkrétní legislativní opatření EU</a:t>
            </a:r>
          </a:p>
        </p:txBody>
      </p:sp>
    </p:spTree>
    <p:extLst>
      <p:ext uri="{BB962C8B-B14F-4D97-AF65-F5344CB8AC3E}">
        <p14:creationId xmlns:p14="http://schemas.microsoft.com/office/powerpoint/2010/main" val="34386587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Úmluva o ochraně finančních zájmů ES 1995 (definice podvodu proti FZ ES</a:t>
            </a:r>
          </a:p>
          <a:p>
            <a:r>
              <a:rPr lang="cs-CZ" dirty="0"/>
              <a:t>P</a:t>
            </a:r>
            <a:r>
              <a:rPr lang="cs-CZ" dirty="0" smtClean="0"/>
              <a:t>rotokol o ochraně finančních zájmů ES 1996  (trestnost úplatkářství)</a:t>
            </a:r>
          </a:p>
          <a:p>
            <a:r>
              <a:rPr lang="cs-CZ" dirty="0" smtClean="0"/>
              <a:t>Druhý protokol o ochraně finančních zájmů ES 1997 (trestní odpovědnost právnických osob)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28726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návrh trestněprávního opusu</a:t>
            </a:r>
          </a:p>
          <a:p>
            <a:r>
              <a:rPr lang="cs-CZ" dirty="0" smtClean="0"/>
              <a:t>počítalo </a:t>
            </a:r>
            <a:r>
              <a:rPr lang="cs-CZ" dirty="0"/>
              <a:t>se zde zejména se zavedením </a:t>
            </a:r>
            <a:r>
              <a:rPr lang="cs-CZ" b="1" dirty="0">
                <a:solidFill>
                  <a:srgbClr val="FF6600"/>
                </a:solidFill>
              </a:rPr>
              <a:t>principu evropské (trestní) teritoriality</a:t>
            </a:r>
            <a:r>
              <a:rPr lang="cs-CZ" dirty="0"/>
              <a:t> jako předpokladu fungování Evropské justiční oblasti ve věcech trestních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Corpus </a:t>
            </a:r>
            <a:r>
              <a:rPr lang="cs-CZ" sz="3600" dirty="0" err="1" smtClean="0"/>
              <a:t>Juris</a:t>
            </a:r>
            <a:r>
              <a:rPr lang="cs-CZ" sz="3600" dirty="0" smtClean="0"/>
              <a:t> 1997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4478186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8 skutkových podstat trestných činů </a:t>
            </a:r>
          </a:p>
          <a:p>
            <a:r>
              <a:rPr lang="cs-CZ" dirty="0" smtClean="0"/>
              <a:t>zásada individuální trestní odpovědnosti (počítá však také s trestní odpovědností právnických osob)</a:t>
            </a:r>
          </a:p>
          <a:p>
            <a:r>
              <a:rPr lang="cs-CZ" dirty="0" smtClean="0"/>
              <a:t>zásada proporcionality</a:t>
            </a:r>
          </a:p>
          <a:p>
            <a:r>
              <a:rPr lang="cs-CZ" dirty="0" smtClean="0"/>
              <a:t>trestní </a:t>
            </a:r>
            <a:r>
              <a:rPr lang="cs-CZ" dirty="0"/>
              <a:t>odpovědnost vedoucího obchodní společnosti nebo osoby s pravomocí v obchodní společnosti rozhodovat nebo provádět kontrolu: vedoucí pracovník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Corpus </a:t>
            </a:r>
            <a:r>
              <a:rPr lang="cs-CZ" sz="3600" dirty="0" err="1" smtClean="0"/>
              <a:t>Juris</a:t>
            </a:r>
            <a:r>
              <a:rPr lang="cs-CZ" sz="3600" dirty="0" smtClean="0"/>
              <a:t> 2000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2143800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solidFill>
                  <a:srgbClr val="FF6600"/>
                </a:solidFill>
              </a:rPr>
              <a:t>Amsterodamská smlouva </a:t>
            </a:r>
            <a:r>
              <a:rPr lang="cs-CZ" dirty="0"/>
              <a:t>– platnost dne 1. 5. 1999 – významný posun v oblasti trestního práva – do III. pilíře náleží pouze policejní a justiční spolupráce v trestních věcech</a:t>
            </a:r>
          </a:p>
          <a:p>
            <a:r>
              <a:rPr lang="cs-CZ" dirty="0"/>
              <a:t>Změny v právních nástrojích III. pilíře:</a:t>
            </a:r>
          </a:p>
          <a:p>
            <a:pPr lvl="1"/>
            <a:r>
              <a:rPr lang="cs-CZ" dirty="0" smtClean="0"/>
              <a:t>Rámcová </a:t>
            </a:r>
            <a:r>
              <a:rPr lang="cs-CZ" dirty="0"/>
              <a:t>rozhodnutí</a:t>
            </a:r>
          </a:p>
          <a:p>
            <a:r>
              <a:rPr lang="cs-CZ" dirty="0" smtClean="0"/>
              <a:t>Založení </a:t>
            </a:r>
            <a:r>
              <a:rPr lang="cs-CZ" b="1" dirty="0">
                <a:solidFill>
                  <a:srgbClr val="FF6600"/>
                </a:solidFill>
              </a:rPr>
              <a:t>prostoru svobody, bezpečnosti a spravedlnosti </a:t>
            </a:r>
            <a:r>
              <a:rPr lang="cs-CZ" dirty="0" smtClean="0"/>
              <a:t>– cíl III. pilíře</a:t>
            </a:r>
          </a:p>
          <a:p>
            <a:r>
              <a:rPr lang="cs-CZ" b="1" dirty="0">
                <a:solidFill>
                  <a:srgbClr val="FF6600"/>
                </a:solidFill>
              </a:rPr>
              <a:t>Haagský program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3. Období </a:t>
            </a:r>
            <a:r>
              <a:rPr lang="cs-CZ" sz="3600" dirty="0"/>
              <a:t>od vstupu Amsterdamské smlouvy v platnost </a:t>
            </a:r>
            <a:r>
              <a:rPr lang="cs-CZ" sz="3600" dirty="0" smtClean="0"/>
              <a:t>do Lisabonské smlouvy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142462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72067" y="2492896"/>
            <a:ext cx="7408333" cy="3633267"/>
          </a:xfrm>
        </p:spPr>
        <p:txBody>
          <a:bodyPr>
            <a:normAutofit/>
          </a:bodyPr>
          <a:lstStyle/>
          <a:p>
            <a:r>
              <a:rPr lang="cs-CZ" sz="2000" b="1" dirty="0"/>
              <a:t>Europeizace práva </a:t>
            </a:r>
            <a:r>
              <a:rPr lang="cs-CZ" sz="2000" dirty="0"/>
              <a:t>– proces, v němž se v určité právní oblasti projevuje vliv evropského práva (komunitárního a unijního práva) na právní řády členských </a:t>
            </a:r>
            <a:r>
              <a:rPr lang="cs-CZ" sz="2000" dirty="0" smtClean="0"/>
              <a:t>států</a:t>
            </a:r>
            <a:endParaRPr lang="cs-CZ" sz="2000" dirty="0"/>
          </a:p>
          <a:p>
            <a:r>
              <a:rPr lang="cs-CZ" sz="2000" b="1" dirty="0"/>
              <a:t>Europeizace trestního práva</a:t>
            </a:r>
          </a:p>
          <a:p>
            <a:r>
              <a:rPr lang="cs-CZ" sz="2000" b="1" dirty="0"/>
              <a:t>Harmonizace</a:t>
            </a:r>
          </a:p>
          <a:p>
            <a:r>
              <a:rPr lang="cs-CZ" sz="2000" b="1" dirty="0"/>
              <a:t>Asimilace</a:t>
            </a:r>
          </a:p>
          <a:p>
            <a:r>
              <a:rPr lang="cs-CZ" sz="2000" b="1" dirty="0"/>
              <a:t>Kooperace</a:t>
            </a:r>
          </a:p>
          <a:p>
            <a:r>
              <a:rPr lang="cs-CZ" sz="2000" b="1" dirty="0"/>
              <a:t>Integrace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Základní pojmy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0989570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FF6600"/>
                </a:solidFill>
              </a:rPr>
              <a:t>Oblast </a:t>
            </a:r>
            <a:r>
              <a:rPr lang="cs-CZ" b="1" dirty="0" smtClean="0">
                <a:solidFill>
                  <a:srgbClr val="FF6600"/>
                </a:solidFill>
              </a:rPr>
              <a:t>boje proti organizovanému zločinu</a:t>
            </a:r>
          </a:p>
          <a:p>
            <a:r>
              <a:rPr lang="cs-CZ" dirty="0"/>
              <a:t>Summit v </a:t>
            </a:r>
            <a:r>
              <a:rPr lang="cs-CZ" dirty="0" err="1"/>
              <a:t>Tampere</a:t>
            </a:r>
            <a:r>
              <a:rPr lang="cs-CZ" dirty="0"/>
              <a:t> 1999 (opatření proti osobám podezřelým ze spáchání trestného činu musí vést k eliminaci možnosti zneužít rozdílnosti právních úprav v jednotlivých členských státech)</a:t>
            </a:r>
          </a:p>
          <a:p>
            <a:r>
              <a:rPr lang="cs-CZ" dirty="0"/>
              <a:t>Rámcové rozhodnutí Rady o praní peněz, identifikaci, vysledování, zmrazení, zajištění a propadnutí nástrojů trestné činnosti a výnosů z ní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Konkrétní legislativní opatření EU</a:t>
            </a:r>
          </a:p>
        </p:txBody>
      </p:sp>
    </p:spTree>
    <p:extLst>
      <p:ext uri="{BB962C8B-B14F-4D97-AF65-F5344CB8AC3E}">
        <p14:creationId xmlns:p14="http://schemas.microsoft.com/office/powerpoint/2010/main" val="8671607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lnSpcReduction="10000"/>
          </a:bodyPr>
          <a:lstStyle/>
          <a:p>
            <a:endParaRPr lang="cs-CZ" sz="2200" dirty="0"/>
          </a:p>
          <a:p>
            <a:pPr marL="0" indent="0">
              <a:buNone/>
            </a:pPr>
            <a:r>
              <a:rPr lang="cs-CZ" b="1" dirty="0">
                <a:solidFill>
                  <a:srgbClr val="FF6600"/>
                </a:solidFill>
              </a:rPr>
              <a:t>Oblast boje proti </a:t>
            </a:r>
            <a:r>
              <a:rPr lang="cs-CZ" b="1" dirty="0" smtClean="0">
                <a:solidFill>
                  <a:srgbClr val="FF6600"/>
                </a:solidFill>
              </a:rPr>
              <a:t>terorismu</a:t>
            </a:r>
          </a:p>
          <a:p>
            <a:r>
              <a:rPr lang="cs-CZ" dirty="0"/>
              <a:t>Akční plán EU proti terorismu 2001 (jednotná definice pojmu terorismus)</a:t>
            </a:r>
          </a:p>
          <a:p>
            <a:r>
              <a:rPr lang="cs-CZ" dirty="0" smtClean="0"/>
              <a:t>Společný </a:t>
            </a:r>
            <a:r>
              <a:rPr lang="cs-CZ" dirty="0"/>
              <a:t>postoj Rady o boji proti terorismu 2001 (o uplatnění zvláštních opatření v boji proti terorismu, definice osob, skupin a subjektů zapojených do teroristických organizací a definice teroristického činu</a:t>
            </a:r>
            <a:r>
              <a:rPr lang="cs-CZ" dirty="0" smtClean="0"/>
              <a:t>)</a:t>
            </a:r>
          </a:p>
          <a:p>
            <a:r>
              <a:rPr lang="cs-CZ" dirty="0" smtClean="0"/>
              <a:t>Rámcové rozhodnutí Rady o boji proti terorismu 2002 (definice teroristické skupiny)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Konkrétní legislativní opatření EU</a:t>
            </a:r>
          </a:p>
        </p:txBody>
      </p:sp>
    </p:spTree>
    <p:extLst>
      <p:ext uri="{BB962C8B-B14F-4D97-AF65-F5344CB8AC3E}">
        <p14:creationId xmlns:p14="http://schemas.microsoft.com/office/powerpoint/2010/main" val="41621782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FF6600"/>
                </a:solidFill>
              </a:rPr>
              <a:t>Oblast </a:t>
            </a:r>
            <a:r>
              <a:rPr lang="cs-CZ" b="1" dirty="0" smtClean="0">
                <a:solidFill>
                  <a:srgbClr val="FF6600"/>
                </a:solidFill>
              </a:rPr>
              <a:t>ochrany finančních zájmů ES</a:t>
            </a:r>
          </a:p>
          <a:p>
            <a:r>
              <a:rPr lang="cs-CZ" dirty="0"/>
              <a:t>čl. 280 Smlouvy o založení ES (upřesnění definice ochrany finančních zájmů ES)</a:t>
            </a:r>
          </a:p>
          <a:p>
            <a:r>
              <a:rPr lang="cs-CZ" dirty="0"/>
              <a:t>založení </a:t>
            </a:r>
            <a:r>
              <a:rPr lang="cs-CZ" dirty="0" smtClean="0"/>
              <a:t>OLAF</a:t>
            </a:r>
          </a:p>
          <a:p>
            <a:r>
              <a:rPr lang="cs-CZ" dirty="0" smtClean="0"/>
              <a:t>boj proti padělání EURA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Konkrétní legislativní opatření EU</a:t>
            </a:r>
          </a:p>
        </p:txBody>
      </p:sp>
    </p:spTree>
    <p:extLst>
      <p:ext uri="{BB962C8B-B14F-4D97-AF65-F5344CB8AC3E}">
        <p14:creationId xmlns:p14="http://schemas.microsoft.com/office/powerpoint/2010/main" val="10819063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justiční spolupráce v trestní věcech – kap. 4 LS</a:t>
            </a:r>
          </a:p>
          <a:p>
            <a:r>
              <a:rPr lang="cs-CZ" b="1" dirty="0">
                <a:solidFill>
                  <a:srgbClr val="FF6600"/>
                </a:solidFill>
              </a:rPr>
              <a:t>články 82 a 83 LS</a:t>
            </a:r>
          </a:p>
          <a:p>
            <a:r>
              <a:rPr lang="cs-CZ" dirty="0" smtClean="0"/>
              <a:t>trestní právo hmotné čl. 83 – způsob přijímání právních předpisů EU – pozitivní hlas všech člen. států</a:t>
            </a:r>
          </a:p>
          <a:p>
            <a:r>
              <a:rPr lang="cs-CZ" dirty="0" smtClean="0"/>
              <a:t>Evropský parlament A Rada zřídí </a:t>
            </a:r>
            <a:r>
              <a:rPr lang="cs-CZ" b="1" dirty="0">
                <a:solidFill>
                  <a:srgbClr val="FF6600"/>
                </a:solidFill>
              </a:rPr>
              <a:t>minimální pravidla pro definice trestných činů a sankcí</a:t>
            </a:r>
            <a:r>
              <a:rPr lang="cs-CZ" dirty="0" smtClean="0"/>
              <a:t>, zejm. v oblastech závažných trestných činů s přeshraničním rozměrem</a:t>
            </a:r>
          </a:p>
          <a:p>
            <a:pPr lvl="1"/>
            <a:r>
              <a:rPr lang="cs-CZ" dirty="0" smtClean="0"/>
              <a:t>terorismus</a:t>
            </a:r>
          </a:p>
          <a:p>
            <a:pPr lvl="1"/>
            <a:r>
              <a:rPr lang="cs-CZ" dirty="0" smtClean="0"/>
              <a:t>organizovaný zločin</a:t>
            </a:r>
          </a:p>
          <a:p>
            <a:pPr lvl="1"/>
            <a:r>
              <a:rPr lang="cs-CZ" dirty="0" smtClean="0"/>
              <a:t>praní špinavých peněz </a:t>
            </a:r>
          </a:p>
          <a:p>
            <a:r>
              <a:rPr lang="cs-CZ" b="1" dirty="0">
                <a:solidFill>
                  <a:srgbClr val="FF6600"/>
                </a:solidFill>
              </a:rPr>
              <a:t>Stockholmský program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4. Období </a:t>
            </a:r>
            <a:r>
              <a:rPr lang="cs-CZ" sz="3600" dirty="0"/>
              <a:t>od Lisabonské </a:t>
            </a:r>
            <a:r>
              <a:rPr lang="cs-CZ" sz="3600" dirty="0" smtClean="0"/>
              <a:t>smlouvy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8811203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420888"/>
            <a:ext cx="7408333" cy="3705275"/>
          </a:xfrm>
        </p:spPr>
        <p:txBody>
          <a:bodyPr>
            <a:normAutofit/>
          </a:bodyPr>
          <a:lstStyle/>
          <a:p>
            <a:r>
              <a:rPr lang="cs-CZ" dirty="0" smtClean="0"/>
              <a:t>terorismus</a:t>
            </a:r>
          </a:p>
          <a:p>
            <a:r>
              <a:rPr lang="cs-CZ" dirty="0" smtClean="0"/>
              <a:t>obchod s lidmi a sexuální vykořisťování žen a dětí</a:t>
            </a:r>
          </a:p>
          <a:p>
            <a:r>
              <a:rPr lang="cs-CZ" dirty="0" smtClean="0"/>
              <a:t>nedovolený obchod s drogami a zbraněmi</a:t>
            </a:r>
          </a:p>
          <a:p>
            <a:r>
              <a:rPr lang="cs-CZ" dirty="0" smtClean="0"/>
              <a:t>praní špinavých peněz</a:t>
            </a:r>
          </a:p>
          <a:p>
            <a:r>
              <a:rPr lang="cs-CZ" dirty="0" smtClean="0"/>
              <a:t>korupce</a:t>
            </a:r>
          </a:p>
          <a:p>
            <a:r>
              <a:rPr lang="cs-CZ" dirty="0" smtClean="0"/>
              <a:t>padělání platebních prostředků a peněz</a:t>
            </a:r>
          </a:p>
          <a:p>
            <a:r>
              <a:rPr lang="cs-CZ" dirty="0" smtClean="0"/>
              <a:t>počítačová kriminalita</a:t>
            </a:r>
          </a:p>
          <a:p>
            <a:r>
              <a:rPr lang="cs-CZ" dirty="0" smtClean="0"/>
              <a:t>organizovaný zločin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Oblasti zájmu LS v trestních věcech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125174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5634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txBody>
          <a:bodyPr/>
          <a:lstStyle/>
          <a:p>
            <a:pPr algn="just">
              <a:defRPr/>
            </a:pPr>
            <a:r>
              <a:rPr lang="cs-CZ" sz="1900" b="1" dirty="0"/>
              <a:t>Evropská společenství (ES)</a:t>
            </a:r>
            <a:r>
              <a:rPr lang="cs-CZ" sz="1900" dirty="0"/>
              <a:t> – </a:t>
            </a:r>
            <a:r>
              <a:rPr lang="cs-CZ" sz="1900" dirty="0" smtClean="0"/>
              <a:t>tvořila:</a:t>
            </a:r>
            <a:endParaRPr lang="cs-CZ" sz="1900" dirty="0"/>
          </a:p>
          <a:p>
            <a:pPr lvl="1" algn="just">
              <a:defRPr/>
            </a:pPr>
            <a:r>
              <a:rPr lang="cs-CZ" sz="1800" dirty="0" smtClean="0"/>
              <a:t>Evropské společenství</a:t>
            </a:r>
          </a:p>
          <a:p>
            <a:pPr lvl="1" algn="just">
              <a:defRPr/>
            </a:pPr>
            <a:r>
              <a:rPr lang="cs-CZ" sz="1800" dirty="0" smtClean="0"/>
              <a:t>Evropské společenství pro atomovou energii</a:t>
            </a:r>
          </a:p>
          <a:p>
            <a:pPr lvl="1" algn="just">
              <a:defRPr/>
            </a:pPr>
            <a:r>
              <a:rPr lang="cs-CZ" sz="1800" b="1" dirty="0" smtClean="0">
                <a:solidFill>
                  <a:srgbClr val="FF6600"/>
                </a:solidFill>
              </a:rPr>
              <a:t>Evropské </a:t>
            </a:r>
            <a:r>
              <a:rPr lang="cs-CZ" sz="1800" b="1" dirty="0">
                <a:solidFill>
                  <a:srgbClr val="FF6600"/>
                </a:solidFill>
              </a:rPr>
              <a:t>společenství uhlí a oceli </a:t>
            </a:r>
            <a:r>
              <a:rPr lang="cs-CZ" sz="1800" dirty="0"/>
              <a:t>(ESUO) – založené Pařížskou smlouvou z 18. 4. 1951 – platnost smlouvy do 23. 7. 2002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/>
              <a:t>Evropská společenství a Evropská </a:t>
            </a:r>
            <a:r>
              <a:rPr lang="cs-CZ" sz="4000" dirty="0" smtClean="0"/>
              <a:t>unie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2659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defRPr/>
            </a:pPr>
            <a:r>
              <a:rPr lang="cs-CZ" sz="2200" b="1" dirty="0"/>
              <a:t>Evropská unie</a:t>
            </a:r>
            <a:r>
              <a:rPr lang="cs-CZ" sz="2200" dirty="0"/>
              <a:t> (</a:t>
            </a:r>
            <a:r>
              <a:rPr lang="cs-CZ" sz="2200" dirty="0" smtClean="0"/>
              <a:t>EU) </a:t>
            </a:r>
            <a:r>
              <a:rPr lang="cs-CZ" sz="2200" dirty="0"/>
              <a:t>– zřízena Maastrichtskou smlouvou (Smlouvou o EU) ze dne 7. 2. 1992:</a:t>
            </a:r>
          </a:p>
          <a:p>
            <a:pPr lvl="1" algn="just">
              <a:defRPr/>
            </a:pPr>
            <a:r>
              <a:rPr lang="cs-CZ" dirty="0" smtClean="0"/>
              <a:t>nešlo </a:t>
            </a:r>
            <a:r>
              <a:rPr lang="cs-CZ" dirty="0"/>
              <a:t>o mezinárodní organizaci </a:t>
            </a:r>
          </a:p>
          <a:p>
            <a:pPr lvl="1" algn="just">
              <a:defRPr/>
            </a:pPr>
            <a:r>
              <a:rPr lang="cs-CZ" dirty="0" smtClean="0"/>
              <a:t>neměla </a:t>
            </a:r>
            <a:r>
              <a:rPr lang="cs-CZ" dirty="0"/>
              <a:t>právní subjektivitu</a:t>
            </a:r>
          </a:p>
          <a:p>
            <a:pPr lvl="1" algn="just">
              <a:defRPr/>
            </a:pPr>
            <a:r>
              <a:rPr lang="cs-CZ" dirty="0" smtClean="0"/>
              <a:t>jednalo se </a:t>
            </a:r>
            <a:r>
              <a:rPr lang="cs-CZ" dirty="0"/>
              <a:t>o svazek 3 pilířů:</a:t>
            </a:r>
          </a:p>
          <a:p>
            <a:pPr lvl="2" algn="just">
              <a:buFont typeface="Arial" pitchFamily="34" charset="0"/>
              <a:buChar char="•"/>
              <a:defRPr/>
            </a:pPr>
            <a:r>
              <a:rPr lang="cs-CZ" sz="2200" dirty="0"/>
              <a:t>I. pilíř – Evropská společenství – institucionální základ EU</a:t>
            </a:r>
          </a:p>
          <a:p>
            <a:pPr lvl="2" algn="just">
              <a:buFont typeface="Arial" pitchFamily="34" charset="0"/>
              <a:buChar char="•"/>
              <a:defRPr/>
            </a:pPr>
            <a:r>
              <a:rPr lang="cs-CZ" sz="2200" dirty="0"/>
              <a:t>II. pilíř – Společná zahraniční a bezpečnostní politika</a:t>
            </a:r>
          </a:p>
          <a:p>
            <a:pPr lvl="2" algn="just">
              <a:buFont typeface="Arial" pitchFamily="34" charset="0"/>
              <a:buChar char="•"/>
              <a:defRPr/>
            </a:pPr>
            <a:r>
              <a:rPr lang="cs-CZ" sz="2200" b="1" dirty="0" smtClean="0">
                <a:solidFill>
                  <a:srgbClr val="FF6600"/>
                </a:solidFill>
              </a:rPr>
              <a:t>III</a:t>
            </a:r>
            <a:r>
              <a:rPr lang="cs-CZ" sz="2200" b="1" dirty="0">
                <a:solidFill>
                  <a:srgbClr val="FF6600"/>
                </a:solidFill>
              </a:rPr>
              <a:t>. pilíř – Spolupráce v oblasti justice a vnitra</a:t>
            </a:r>
          </a:p>
          <a:p>
            <a:pPr marL="0" indent="0" algn="just">
              <a:buNone/>
              <a:defRPr/>
            </a:pPr>
            <a:endParaRPr lang="cs-CZ" sz="2000" dirty="0">
              <a:solidFill>
                <a:srgbClr val="FFFFFF"/>
              </a:solidFill>
            </a:endParaRPr>
          </a:p>
          <a:p>
            <a:pPr algn="just">
              <a:defRPr/>
            </a:pPr>
            <a:r>
              <a:rPr lang="cs-CZ" sz="2200" b="1" dirty="0"/>
              <a:t>Evropská unie po Lisabonské smlouvě </a:t>
            </a:r>
          </a:p>
          <a:p>
            <a:pPr lvl="1" algn="just">
              <a:defRPr/>
            </a:pPr>
            <a:r>
              <a:rPr lang="cs-CZ" u="sng" dirty="0" smtClean="0"/>
              <a:t>sloučení </a:t>
            </a:r>
            <a:r>
              <a:rPr lang="cs-CZ" u="sng" dirty="0"/>
              <a:t>všech pilířů </a:t>
            </a:r>
            <a:r>
              <a:rPr lang="cs-CZ" b="1" dirty="0">
                <a:solidFill>
                  <a:srgbClr val="FF6600"/>
                </a:solidFill>
              </a:rPr>
              <a:t>do prvního pilíře</a:t>
            </a:r>
          </a:p>
          <a:p>
            <a:endParaRPr lang="cs-CZ" sz="22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Evropská společenství a Evropská unie</a:t>
            </a:r>
          </a:p>
        </p:txBody>
      </p:sp>
    </p:spTree>
    <p:extLst>
      <p:ext uri="{BB962C8B-B14F-4D97-AF65-F5344CB8AC3E}">
        <p14:creationId xmlns:p14="http://schemas.microsoft.com/office/powerpoint/2010/main" val="3025816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2636912"/>
            <a:ext cx="7408333" cy="3450696"/>
          </a:xfrm>
        </p:spPr>
        <p:txBody>
          <a:bodyPr/>
          <a:lstStyle/>
          <a:p>
            <a:pPr marL="444500" indent="-444500">
              <a:buFontTx/>
              <a:buAutoNum type="arabicPeriod"/>
              <a:defRPr/>
            </a:pPr>
            <a:r>
              <a:rPr lang="cs-CZ" sz="2000" b="1" dirty="0">
                <a:solidFill>
                  <a:srgbClr val="FF6600"/>
                </a:solidFill>
              </a:rPr>
              <a:t>Právo Evropských společenství</a:t>
            </a:r>
            <a:r>
              <a:rPr lang="cs-CZ" sz="2000" b="1" dirty="0">
                <a:solidFill>
                  <a:srgbClr val="FFCC00"/>
                </a:solidFill>
              </a:rPr>
              <a:t> </a:t>
            </a:r>
            <a:r>
              <a:rPr lang="cs-CZ" sz="2000" dirty="0"/>
              <a:t>(tzv. komunitární právo</a:t>
            </a:r>
            <a:r>
              <a:rPr lang="cs-CZ" sz="2000" dirty="0" smtClean="0"/>
              <a:t>)</a:t>
            </a:r>
            <a:endParaRPr lang="cs-CZ" sz="2000" dirty="0"/>
          </a:p>
          <a:p>
            <a:pPr marL="1144588" lvl="1" indent="-342900">
              <a:defRPr/>
            </a:pPr>
            <a:r>
              <a:rPr lang="cs-CZ" sz="2000" dirty="0"/>
              <a:t>Primární právo</a:t>
            </a:r>
          </a:p>
          <a:p>
            <a:pPr marL="1144588" lvl="1" indent="-342900">
              <a:defRPr/>
            </a:pPr>
            <a:r>
              <a:rPr lang="cs-CZ" sz="2000" dirty="0"/>
              <a:t>Sekundární právo</a:t>
            </a:r>
          </a:p>
          <a:p>
            <a:pPr marL="444500" indent="-444500">
              <a:buFontTx/>
              <a:buAutoNum type="arabicPeriod"/>
              <a:defRPr/>
            </a:pPr>
            <a:r>
              <a:rPr lang="cs-CZ" sz="2000" b="1" dirty="0">
                <a:solidFill>
                  <a:srgbClr val="FF6600"/>
                </a:solidFill>
              </a:rPr>
              <a:t>Právo Evropské unie</a:t>
            </a:r>
            <a:r>
              <a:rPr lang="cs-CZ" sz="2000" dirty="0"/>
              <a:t> (tzv. unijní právo)</a:t>
            </a:r>
          </a:p>
          <a:p>
            <a:pPr marL="1144588" lvl="1" indent="-342900">
              <a:defRPr/>
            </a:pPr>
            <a:r>
              <a:rPr lang="cs-CZ" sz="2000" dirty="0"/>
              <a:t>Primární právo</a:t>
            </a:r>
          </a:p>
          <a:p>
            <a:pPr marL="1144588" lvl="1" indent="-342900">
              <a:defRPr/>
            </a:pPr>
            <a:r>
              <a:rPr lang="cs-CZ" sz="2000" dirty="0"/>
              <a:t>Sekundární právo</a:t>
            </a:r>
          </a:p>
          <a:p>
            <a:pPr marL="1144588" lvl="1" indent="-342900">
              <a:defRPr/>
            </a:pPr>
            <a:r>
              <a:rPr lang="cs-CZ" sz="2000" dirty="0"/>
              <a:t>Externí smlouvy</a:t>
            </a:r>
          </a:p>
          <a:p>
            <a:pPr marL="1144588" lvl="1" indent="-342900">
              <a:defRPr/>
            </a:pPr>
            <a:r>
              <a:rPr lang="cs-CZ" sz="2000" dirty="0"/>
              <a:t>Právní zásady 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Evropské právo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98740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Clr>
                <a:srgbClr val="FFCC00"/>
              </a:buClr>
              <a:defRPr/>
            </a:pPr>
            <a:r>
              <a:rPr lang="cs-CZ" sz="2600" b="1" dirty="0">
                <a:solidFill>
                  <a:srgbClr val="FF6600"/>
                </a:solidFill>
              </a:rPr>
              <a:t>primární právo:</a:t>
            </a:r>
          </a:p>
          <a:p>
            <a:pPr marL="1144588" lvl="1" indent="-342900">
              <a:defRPr/>
            </a:pPr>
            <a:r>
              <a:rPr lang="cs-CZ" dirty="0"/>
              <a:t>akty členských států, zahrnující zakládací smlouvy a smlouvy, které je mění a doplňují</a:t>
            </a:r>
          </a:p>
          <a:p>
            <a:pPr>
              <a:buClr>
                <a:srgbClr val="FFCC00"/>
              </a:buClr>
              <a:defRPr/>
            </a:pPr>
            <a:r>
              <a:rPr lang="cs-CZ" sz="2600" b="1" dirty="0">
                <a:solidFill>
                  <a:srgbClr val="FF6600"/>
                </a:solidFill>
              </a:rPr>
              <a:t>sekundární právo:</a:t>
            </a:r>
          </a:p>
          <a:p>
            <a:pPr marL="1144588" lvl="1" indent="-342900">
              <a:defRPr/>
            </a:pPr>
            <a:r>
              <a:rPr lang="cs-CZ" dirty="0"/>
              <a:t>Nařízení </a:t>
            </a:r>
          </a:p>
          <a:p>
            <a:pPr marL="1144588" lvl="1" indent="-342900">
              <a:defRPr/>
            </a:pPr>
            <a:r>
              <a:rPr lang="cs-CZ" dirty="0"/>
              <a:t>Směrnice </a:t>
            </a:r>
          </a:p>
          <a:p>
            <a:pPr marL="1144588" lvl="1" indent="-342900">
              <a:defRPr/>
            </a:pPr>
            <a:r>
              <a:rPr lang="cs-CZ" dirty="0"/>
              <a:t>Rozhodnutí</a:t>
            </a:r>
          </a:p>
          <a:p>
            <a:pPr marL="1144588" lvl="1" indent="-342900">
              <a:defRPr/>
            </a:pPr>
            <a:r>
              <a:rPr lang="cs-CZ" dirty="0"/>
              <a:t>Doporučení</a:t>
            </a:r>
          </a:p>
          <a:p>
            <a:pPr marL="1144588" lvl="1" indent="-342900">
              <a:defRPr/>
            </a:pPr>
            <a:r>
              <a:rPr lang="cs-CZ" dirty="0"/>
              <a:t>Stanovisko </a:t>
            </a:r>
          </a:p>
          <a:p>
            <a:pPr marL="1144588" lvl="1" indent="-342900">
              <a:defRPr/>
            </a:pPr>
            <a:r>
              <a:rPr lang="cs-CZ" dirty="0"/>
              <a:t>Externí smlouva</a:t>
            </a:r>
          </a:p>
          <a:p>
            <a:pPr marL="1144588" lvl="1" indent="-342900">
              <a:defRPr/>
            </a:pPr>
            <a:r>
              <a:rPr lang="cs-CZ" dirty="0"/>
              <a:t>Judikatura Evropského soudního dvora a Soudu první instance</a:t>
            </a:r>
          </a:p>
          <a:p>
            <a:pPr marL="1144588" lvl="1" indent="-342900">
              <a:defRPr/>
            </a:pPr>
            <a:r>
              <a:rPr lang="cs-CZ" dirty="0"/>
              <a:t>Právní zásady </a:t>
            </a:r>
          </a:p>
          <a:p>
            <a:endParaRPr lang="cs-CZ" sz="1800" dirty="0">
              <a:solidFill>
                <a:srgbClr val="FFFFFF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Právo Evropských společenství </a:t>
            </a:r>
            <a:br>
              <a:rPr lang="cs-CZ" sz="3600" dirty="0" smtClean="0"/>
            </a:br>
            <a:r>
              <a:rPr lang="cs-CZ" sz="3600" dirty="0" smtClean="0"/>
              <a:t>(komunitární právo)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150897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204864"/>
            <a:ext cx="7408333" cy="3921299"/>
          </a:xfrm>
        </p:spPr>
        <p:txBody>
          <a:bodyPr/>
          <a:lstStyle/>
          <a:p>
            <a:pPr marL="498157" indent="-342900">
              <a:buClr>
                <a:srgbClr val="FFCC00"/>
              </a:buClr>
              <a:defRPr/>
            </a:pPr>
            <a:r>
              <a:rPr lang="cs-CZ" b="1" dirty="0">
                <a:solidFill>
                  <a:srgbClr val="FF6600"/>
                </a:solidFill>
              </a:rPr>
              <a:t>Přímý </a:t>
            </a:r>
            <a:r>
              <a:rPr lang="cs-CZ" b="1" dirty="0" smtClean="0">
                <a:solidFill>
                  <a:srgbClr val="FF6600"/>
                </a:solidFill>
              </a:rPr>
              <a:t>vliv evropského práva</a:t>
            </a:r>
            <a:endParaRPr lang="cs-CZ" dirty="0"/>
          </a:p>
          <a:p>
            <a:pPr marL="1144588" lvl="1" indent="-342900">
              <a:lnSpc>
                <a:spcPct val="80000"/>
              </a:lnSpc>
              <a:defRPr/>
            </a:pPr>
            <a:r>
              <a:rPr lang="cs-CZ" sz="2000" dirty="0" smtClean="0"/>
              <a:t>projevuje se např. v otázkách souvisejících s problematikou padělání společné měny, boje proti praní špinavých peněz a v dalších oblastech společného zájmu</a:t>
            </a:r>
            <a:endParaRPr lang="cs-CZ" sz="2000" dirty="0"/>
          </a:p>
          <a:p>
            <a:pPr marL="498157" indent="-342900">
              <a:buClr>
                <a:srgbClr val="FFCC00"/>
              </a:buClr>
              <a:defRPr/>
            </a:pPr>
            <a:r>
              <a:rPr lang="cs-CZ" b="1" dirty="0" smtClean="0">
                <a:solidFill>
                  <a:srgbClr val="FF6600"/>
                </a:solidFill>
              </a:rPr>
              <a:t>Nepřímý vliv evropského práva</a:t>
            </a:r>
            <a:endParaRPr lang="cs-CZ" dirty="0"/>
          </a:p>
          <a:p>
            <a:pPr marL="1144588" lvl="1" indent="-342900">
              <a:lnSpc>
                <a:spcPct val="80000"/>
              </a:lnSpc>
              <a:defRPr/>
            </a:pPr>
            <a:r>
              <a:rPr lang="cs-CZ" sz="2000" dirty="0" smtClean="0"/>
              <a:t>projevuje se v tom, že definice trestných činů v zákonech členských států mohou odkazovat na netrestní právní předpisy, které členské státy implementovaly na podkladě evropského práva v netrestních právních odvětvích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Vliv evropského práva na trestní právo členských států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853188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6600"/>
                </a:solidFill>
              </a:rPr>
              <a:t>Primární právo </a:t>
            </a:r>
            <a:r>
              <a:rPr lang="cs-CZ" dirty="0"/>
              <a:t>– akty členských států, zahrnující ta ustanovení Smlouvy o EU, která pouze nemění či nedoplňují zakládací smlouvy společenství</a:t>
            </a:r>
          </a:p>
          <a:p>
            <a:r>
              <a:rPr lang="cs-CZ" b="1" dirty="0">
                <a:solidFill>
                  <a:srgbClr val="FF6600"/>
                </a:solidFill>
              </a:rPr>
              <a:t>Sekundární právo </a:t>
            </a:r>
            <a:r>
              <a:rPr lang="cs-CZ" dirty="0"/>
              <a:t>– akty orgánů EU</a:t>
            </a:r>
          </a:p>
          <a:p>
            <a:r>
              <a:rPr lang="cs-CZ" b="1" dirty="0">
                <a:solidFill>
                  <a:srgbClr val="FF6600"/>
                </a:solidFill>
              </a:rPr>
              <a:t>Externí smlouvy </a:t>
            </a:r>
          </a:p>
          <a:p>
            <a:r>
              <a:rPr lang="cs-CZ" b="1" dirty="0">
                <a:solidFill>
                  <a:srgbClr val="FF6600"/>
                </a:solidFill>
              </a:rPr>
              <a:t>Právní zásady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Právo Evropské unie (unijní právo) </a:t>
            </a:r>
          </a:p>
        </p:txBody>
      </p:sp>
    </p:spTree>
    <p:extLst>
      <p:ext uri="{BB962C8B-B14F-4D97-AF65-F5344CB8AC3E}">
        <p14:creationId xmlns:p14="http://schemas.microsoft.com/office/powerpoint/2010/main" val="3411964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období </a:t>
            </a:r>
            <a:r>
              <a:rPr lang="cs-CZ" dirty="0"/>
              <a:t>do založení EU </a:t>
            </a:r>
            <a:r>
              <a:rPr lang="cs-CZ" sz="2000" dirty="0"/>
              <a:t>(do 1. 11. 1993 – vstup Smlouvy o EU v </a:t>
            </a:r>
            <a:r>
              <a:rPr lang="cs-CZ" sz="2000" dirty="0" smtClean="0"/>
              <a:t>platnost)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období </a:t>
            </a:r>
            <a:r>
              <a:rPr lang="cs-CZ" dirty="0"/>
              <a:t>od založení EU do vstupu Amsterdamské smlouvy v </a:t>
            </a:r>
            <a:r>
              <a:rPr lang="cs-CZ" dirty="0" smtClean="0"/>
              <a:t>platnost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období </a:t>
            </a:r>
            <a:r>
              <a:rPr lang="cs-CZ" dirty="0"/>
              <a:t>od vstupu Amsterdamské smlouvy do Lisabonské </a:t>
            </a:r>
            <a:r>
              <a:rPr lang="cs-CZ" dirty="0" smtClean="0"/>
              <a:t>smlouvy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období </a:t>
            </a:r>
            <a:r>
              <a:rPr lang="cs-CZ" dirty="0"/>
              <a:t>od Lisabonské smlouvy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512168"/>
          </a:xfrm>
        </p:spPr>
        <p:txBody>
          <a:bodyPr>
            <a:noAutofit/>
          </a:bodyPr>
          <a:lstStyle/>
          <a:p>
            <a:r>
              <a:rPr lang="cs-CZ" sz="3600" dirty="0"/>
              <a:t>Evropské právo, trestní právo a mezinárodní justiční spolupráce v trestních věcech</a:t>
            </a:r>
          </a:p>
        </p:txBody>
      </p:sp>
    </p:spTree>
    <p:extLst>
      <p:ext uri="{BB962C8B-B14F-4D97-AF65-F5344CB8AC3E}">
        <p14:creationId xmlns:p14="http://schemas.microsoft.com/office/powerpoint/2010/main" val="24868869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416</TotalTime>
  <Words>1329</Words>
  <Application>Microsoft Office PowerPoint</Application>
  <PresentationFormat>Předvádění na obrazovce (4:3)</PresentationFormat>
  <Paragraphs>163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Vlnění</vt:lpstr>
      <vt:lpstr>Právní subjektivita ES, právní povaha EU, evropské právo a trestní právo hmotné</vt:lpstr>
      <vt:lpstr>Základní pojmy</vt:lpstr>
      <vt:lpstr>Evropská společenství a Evropská unie</vt:lpstr>
      <vt:lpstr>Evropská společenství a Evropská unie</vt:lpstr>
      <vt:lpstr>Evropské právo</vt:lpstr>
      <vt:lpstr>Právo Evropských společenství  (komunitární právo)</vt:lpstr>
      <vt:lpstr>Vliv evropského práva na trestní právo členských států</vt:lpstr>
      <vt:lpstr>Právo Evropské unie (unijní právo) </vt:lpstr>
      <vt:lpstr>Evropské právo, trestní právo a mezinárodní justiční spolupráce v trestních věcech</vt:lpstr>
      <vt:lpstr>1. Období do založení EU</vt:lpstr>
      <vt:lpstr>2. Období od založení EU do vstupu Amsterdamské smlouvy v platnost</vt:lpstr>
      <vt:lpstr>Projevy prosazování trestního práva hmotného - oblasti</vt:lpstr>
      <vt:lpstr>Konkrétní legislativní opatření EU</vt:lpstr>
      <vt:lpstr>Konkrétní legislativní opatření EU</vt:lpstr>
      <vt:lpstr>Konkrétní legislativní opatření EU</vt:lpstr>
      <vt:lpstr>Prezentace aplikace PowerPoint</vt:lpstr>
      <vt:lpstr>Corpus Juris 1997</vt:lpstr>
      <vt:lpstr>Corpus Juris 2000</vt:lpstr>
      <vt:lpstr>3. Období od vstupu Amsterdamské smlouvy v platnost do Lisabonské smlouvy</vt:lpstr>
      <vt:lpstr>Konkrétní legislativní opatření EU</vt:lpstr>
      <vt:lpstr>Konkrétní legislativní opatření EU</vt:lpstr>
      <vt:lpstr>Konkrétní legislativní opatření EU</vt:lpstr>
      <vt:lpstr>4. Období od Lisabonské smlouvy</vt:lpstr>
      <vt:lpstr>Oblasti zájmu LS v trestních věcech</vt:lpstr>
      <vt:lpstr>Děkuji za pozornost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subjektivita ES, právní povaha EU, evropské právo a trestní právo hmotné</dc:title>
  <dc:creator>Uzivatel</dc:creator>
  <cp:lastModifiedBy>Uzivatel</cp:lastModifiedBy>
  <cp:revision>27</cp:revision>
  <dcterms:created xsi:type="dcterms:W3CDTF">2011-10-03T06:51:07Z</dcterms:created>
  <dcterms:modified xsi:type="dcterms:W3CDTF">2012-09-27T07:51:14Z</dcterms:modified>
</cp:coreProperties>
</file>