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8240"/>
    <a:srgbClr val="A1C7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329" autoAdjust="0"/>
  </p:normalViewPr>
  <p:slideViewPr>
    <p:cSldViewPr>
      <p:cViewPr varScale="1">
        <p:scale>
          <a:sx n="43" d="100"/>
          <a:sy n="43" d="100"/>
        </p:scale>
        <p:origin x="-9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9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609600"/>
            <a:ext cx="9144000" cy="2286000"/>
          </a:xfrm>
          <a:prstGeom prst="rect">
            <a:avLst/>
          </a:prstGeom>
          <a:solidFill>
            <a:srgbClr val="A1C74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381000"/>
            <a:ext cx="9144000" cy="228600"/>
          </a:xfrm>
          <a:prstGeom prst="rect">
            <a:avLst/>
          </a:prstGeom>
          <a:solidFill>
            <a:srgbClr val="17824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7772400" cy="838200"/>
          </a:xfrm>
          <a:solidFill>
            <a:srgbClr val="A1C742"/>
          </a:solidFill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828800"/>
            <a:ext cx="7772400" cy="5334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7824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2057" name="Picture 9" descr="H:\Dieb PPT 2008\Streep300RGB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24400"/>
            <a:ext cx="9144000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900113" y="4768850"/>
            <a:ext cx="1751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Step up to Saxion.</a:t>
            </a:r>
          </a:p>
        </p:txBody>
      </p:sp>
      <p:pic>
        <p:nvPicPr>
          <p:cNvPr id="2060" name="Picture 12" descr="H:\Dieb PPT 2008\Saxion_CGÐ1281x654 300RGB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562600"/>
            <a:ext cx="1466850" cy="74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41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464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464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6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4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048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40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5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412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4271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241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930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1" name="Picture 7" descr="Streep300RGB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axion_CGÐ1281x654 300RGB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562600"/>
            <a:ext cx="1466850" cy="74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85800" y="436563"/>
            <a:ext cx="17510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Step up to Saxion.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692696"/>
            <a:ext cx="7776864" cy="1152128"/>
          </a:xfrm>
        </p:spPr>
        <p:txBody>
          <a:bodyPr/>
          <a:lstStyle/>
          <a:p>
            <a:r>
              <a:rPr lang="en-US" dirty="0" smtClean="0"/>
              <a:t>Course Introduction to International Business </a:t>
            </a:r>
            <a:r>
              <a:rPr lang="en-US" dirty="0"/>
              <a:t>L</a:t>
            </a:r>
            <a:r>
              <a:rPr lang="en-US" dirty="0" smtClean="0"/>
              <a:t>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776864" cy="1008112"/>
          </a:xfrm>
        </p:spPr>
        <p:txBody>
          <a:bodyPr/>
          <a:lstStyle/>
          <a:p>
            <a:r>
              <a:rPr lang="en-US" sz="2000" dirty="0" smtClean="0"/>
              <a:t> </a:t>
            </a:r>
          </a:p>
          <a:p>
            <a:r>
              <a:rPr lang="en-US" sz="2000" dirty="0" smtClean="0"/>
              <a:t> by Cynthia Vloon-Weultjes LLM</a:t>
            </a:r>
          </a:p>
          <a:p>
            <a:r>
              <a:rPr lang="en-US" sz="2000" dirty="0" smtClean="0"/>
              <a:t> Autumn 2012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8832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Lecture 1Topics</a:t>
            </a:r>
            <a:endParaRPr lang="nl-NL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27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0" dirty="0" smtClean="0"/>
              <a:t>Introduction</a:t>
            </a:r>
          </a:p>
          <a:p>
            <a:pPr lvl="1">
              <a:lnSpc>
                <a:spcPct val="90000"/>
              </a:lnSpc>
            </a:pPr>
            <a:r>
              <a:rPr lang="en-US" sz="2400" b="0" dirty="0" smtClean="0"/>
              <a:t>Expectations of the participants</a:t>
            </a:r>
          </a:p>
          <a:p>
            <a:pPr lvl="1">
              <a:lnSpc>
                <a:spcPct val="90000"/>
              </a:lnSpc>
            </a:pPr>
            <a:r>
              <a:rPr lang="en-US" sz="2400" b="0" dirty="0" smtClean="0"/>
              <a:t>Objectives of the course + exam</a:t>
            </a:r>
          </a:p>
          <a:p>
            <a:pPr>
              <a:lnSpc>
                <a:spcPct val="90000"/>
              </a:lnSpc>
            </a:pPr>
            <a:r>
              <a:rPr lang="en-US" sz="2800" b="0" dirty="0" smtClean="0"/>
              <a:t>Short Introduction to International Private Law (IPL)</a:t>
            </a:r>
          </a:p>
          <a:p>
            <a:pPr>
              <a:lnSpc>
                <a:spcPct val="90000"/>
              </a:lnSpc>
            </a:pPr>
            <a:r>
              <a:rPr lang="en-US" sz="2800" b="0" dirty="0" smtClean="0"/>
              <a:t>Introduction to European Union Law</a:t>
            </a:r>
          </a:p>
          <a:p>
            <a:pPr>
              <a:lnSpc>
                <a:spcPct val="90000"/>
              </a:lnSpc>
            </a:pPr>
            <a:r>
              <a:rPr lang="en-US" sz="2800" b="0" dirty="0" smtClean="0"/>
              <a:t>The European Court of Justice (ECJ) and Preliminary rulings</a:t>
            </a:r>
          </a:p>
          <a:p>
            <a:pPr>
              <a:lnSpc>
                <a:spcPct val="90000"/>
              </a:lnSpc>
            </a:pPr>
            <a:r>
              <a:rPr lang="en-US" sz="2800" b="0" dirty="0" smtClean="0"/>
              <a:t>Homework</a:t>
            </a:r>
            <a:endParaRPr lang="nl-NL" sz="2800" b="0" dirty="0" smtClean="0"/>
          </a:p>
        </p:txBody>
      </p:sp>
    </p:spTree>
    <p:extLst>
      <p:ext uri="{BB962C8B-B14F-4D97-AF65-F5344CB8AC3E}">
        <p14:creationId xmlns:p14="http://schemas.microsoft.com/office/powerpoint/2010/main" val="31302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International Private Law</a:t>
            </a:r>
            <a:endParaRPr lang="nl-NL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27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0" dirty="0" smtClean="0"/>
              <a:t>Characteristics:</a:t>
            </a:r>
          </a:p>
          <a:p>
            <a:pPr lvl="1">
              <a:lnSpc>
                <a:spcPct val="90000"/>
              </a:lnSpc>
            </a:pPr>
            <a:r>
              <a:rPr lang="en-US" sz="2000" b="0" dirty="0" smtClean="0"/>
              <a:t>solving legal problems arising out of different legal systems that apply to international relationships</a:t>
            </a:r>
          </a:p>
          <a:p>
            <a:pPr lvl="1">
              <a:lnSpc>
                <a:spcPct val="90000"/>
              </a:lnSpc>
            </a:pPr>
            <a:r>
              <a:rPr lang="en-US" sz="2000" b="0" dirty="0"/>
              <a:t>p</a:t>
            </a:r>
            <a:r>
              <a:rPr lang="en-US" sz="2000" b="0" dirty="0" smtClean="0"/>
              <a:t>roviding a set of rules to either decide on the matter or refer the litigating parties to a national legal system </a:t>
            </a:r>
          </a:p>
          <a:p>
            <a:pPr lvl="1">
              <a:lnSpc>
                <a:spcPct val="90000"/>
              </a:lnSpc>
            </a:pPr>
            <a:endParaRPr lang="en-US" sz="2000" b="0" dirty="0"/>
          </a:p>
          <a:p>
            <a:pPr marL="400050">
              <a:lnSpc>
                <a:spcPct val="90000"/>
              </a:lnSpc>
            </a:pPr>
            <a:r>
              <a:rPr lang="en-US" sz="2800" b="0" dirty="0"/>
              <a:t>D</a:t>
            </a:r>
            <a:r>
              <a:rPr lang="en-US" sz="2800" b="0" dirty="0" smtClean="0"/>
              <a:t>ealing with three main issues</a:t>
            </a:r>
          </a:p>
          <a:p>
            <a:pPr lvl="2">
              <a:lnSpc>
                <a:spcPct val="90000"/>
              </a:lnSpc>
            </a:pPr>
            <a:r>
              <a:rPr lang="en-US" sz="2000" b="0" dirty="0" smtClean="0"/>
              <a:t>Which body of law is applicable?</a:t>
            </a:r>
          </a:p>
          <a:p>
            <a:pPr lvl="2">
              <a:lnSpc>
                <a:spcPct val="90000"/>
              </a:lnSpc>
            </a:pPr>
            <a:r>
              <a:rPr lang="en-US" sz="2000" b="0" dirty="0" smtClean="0"/>
              <a:t>Which court of law has jurisdiction?</a:t>
            </a:r>
          </a:p>
          <a:p>
            <a:pPr lvl="2">
              <a:lnSpc>
                <a:spcPct val="90000"/>
              </a:lnSpc>
            </a:pPr>
            <a:r>
              <a:rPr lang="en-US" sz="2000" b="0" dirty="0" smtClean="0"/>
              <a:t>Can a court decision be executed in another country?</a:t>
            </a:r>
          </a:p>
          <a:p>
            <a:pPr lvl="2">
              <a:lnSpc>
                <a:spcPct val="90000"/>
              </a:lnSpc>
            </a:pPr>
            <a:endParaRPr lang="en-US" sz="2000" b="0" dirty="0" smtClean="0"/>
          </a:p>
          <a:p>
            <a:pPr lvl="2">
              <a:lnSpc>
                <a:spcPct val="90000"/>
              </a:lnSpc>
            </a:pPr>
            <a:endParaRPr lang="en-US" sz="2000" b="0" dirty="0"/>
          </a:p>
          <a:p>
            <a:pPr marL="0" indent="0">
              <a:lnSpc>
                <a:spcPct val="90000"/>
              </a:lnSpc>
              <a:buNone/>
            </a:pPr>
            <a:endParaRPr lang="en-US" sz="2800" b="0" dirty="0" smtClean="0"/>
          </a:p>
          <a:p>
            <a:pPr>
              <a:lnSpc>
                <a:spcPct val="90000"/>
              </a:lnSpc>
            </a:pPr>
            <a:endParaRPr lang="en-US" sz="2800" b="0" dirty="0" smtClean="0"/>
          </a:p>
          <a:p>
            <a:pPr marL="0" indent="0">
              <a:lnSpc>
                <a:spcPct val="90000"/>
              </a:lnSpc>
              <a:buNone/>
            </a:pPr>
            <a:endParaRPr lang="nl-NL" sz="2800" b="0" dirty="0" smtClean="0"/>
          </a:p>
        </p:txBody>
      </p:sp>
    </p:spTree>
    <p:extLst>
      <p:ext uri="{BB962C8B-B14F-4D97-AF65-F5344CB8AC3E}">
        <p14:creationId xmlns:p14="http://schemas.microsoft.com/office/powerpoint/2010/main" val="31302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dirty="0" smtClean="0"/>
              <a:t>Introduction to European Union Law</a:t>
            </a:r>
            <a:endParaRPr lang="nl-NL" sz="4000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Legal system of the EU</a:t>
            </a:r>
          </a:p>
          <a:p>
            <a:pPr lvl="1"/>
            <a:r>
              <a:rPr lang="en-US" b="0" dirty="0" smtClean="0"/>
              <a:t>Treaty </a:t>
            </a:r>
            <a:r>
              <a:rPr lang="en-US" b="0" dirty="0"/>
              <a:t>of the Functioning of the European </a:t>
            </a:r>
            <a:r>
              <a:rPr lang="en-US" b="0" dirty="0" smtClean="0"/>
              <a:t>Union = TFEU</a:t>
            </a:r>
            <a:endParaRPr lang="nl-NL" b="0" dirty="0"/>
          </a:p>
          <a:p>
            <a:pPr lvl="1"/>
            <a:r>
              <a:rPr lang="en-US" b="0" dirty="0" smtClean="0"/>
              <a:t>Regulations</a:t>
            </a:r>
          </a:p>
          <a:p>
            <a:pPr lvl="1"/>
            <a:r>
              <a:rPr lang="en-US" b="0" dirty="0" smtClean="0"/>
              <a:t>Directives</a:t>
            </a:r>
          </a:p>
          <a:p>
            <a:pPr lvl="1"/>
            <a:r>
              <a:rPr lang="en-US" b="0" dirty="0" smtClean="0"/>
              <a:t>Decisions</a:t>
            </a:r>
          </a:p>
          <a:p>
            <a:pPr lvl="1"/>
            <a:r>
              <a:rPr lang="en-US" b="0" dirty="0" smtClean="0"/>
              <a:t>Case law of ECJ</a:t>
            </a:r>
            <a:endParaRPr lang="nl-NL" b="0" dirty="0"/>
          </a:p>
        </p:txBody>
      </p:sp>
    </p:spTree>
    <p:extLst>
      <p:ext uri="{BB962C8B-B14F-4D97-AF65-F5344CB8AC3E}">
        <p14:creationId xmlns:p14="http://schemas.microsoft.com/office/powerpoint/2010/main" val="91081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Introduction to European Union </a:t>
            </a:r>
            <a:r>
              <a:rPr lang="en-US" b="0" dirty="0" smtClean="0"/>
              <a:t>Law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896072"/>
          </a:xfrm>
        </p:spPr>
        <p:txBody>
          <a:bodyPr/>
          <a:lstStyle/>
          <a:p>
            <a:r>
              <a:rPr lang="en-US" b="0" dirty="0" smtClean="0"/>
              <a:t>Supremacy of EU law (Costa vs. ENEL)</a:t>
            </a:r>
          </a:p>
          <a:p>
            <a:r>
              <a:rPr lang="en-US" b="0" dirty="0" smtClean="0"/>
              <a:t>Distinction between </a:t>
            </a:r>
          </a:p>
          <a:p>
            <a:pPr lvl="1"/>
            <a:r>
              <a:rPr lang="en-US" b="0" dirty="0" smtClean="0"/>
              <a:t>Directly </a:t>
            </a:r>
            <a:r>
              <a:rPr lang="en-US" b="0" i="1" dirty="0" smtClean="0"/>
              <a:t>applicable</a:t>
            </a:r>
            <a:r>
              <a:rPr lang="en-US" b="0" dirty="0" smtClean="0"/>
              <a:t> EU law-</a:t>
            </a:r>
            <a:r>
              <a:rPr lang="en-US" b="0" smtClean="0"/>
              <a:t>&gt; immediately </a:t>
            </a:r>
            <a:r>
              <a:rPr lang="en-US" b="0" dirty="0" smtClean="0"/>
              <a:t>effects the legal system of the Member States (MS) –art.288 TFEU</a:t>
            </a:r>
          </a:p>
          <a:p>
            <a:pPr lvl="1"/>
            <a:r>
              <a:rPr lang="en-US" b="0" dirty="0" smtClean="0"/>
              <a:t>Directly </a:t>
            </a:r>
            <a:r>
              <a:rPr lang="en-US" b="0" i="1" dirty="0" smtClean="0"/>
              <a:t>effective </a:t>
            </a:r>
            <a:r>
              <a:rPr lang="en-US" b="0" dirty="0" smtClean="0"/>
              <a:t> EU law-&gt;individuals of MS</a:t>
            </a:r>
            <a:endParaRPr lang="nl-NL" b="0" dirty="0"/>
          </a:p>
        </p:txBody>
      </p:sp>
    </p:spTree>
    <p:extLst>
      <p:ext uri="{BB962C8B-B14F-4D97-AF65-F5344CB8AC3E}">
        <p14:creationId xmlns:p14="http://schemas.microsoft.com/office/powerpoint/2010/main" val="59005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Introduction to European Union Law </a:t>
            </a:r>
            <a:r>
              <a:rPr lang="en-US" b="0" dirty="0" smtClean="0"/>
              <a:t>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Only ECJ decides on direct effectiveness (Van </a:t>
            </a:r>
            <a:r>
              <a:rPr lang="en-US" b="0" dirty="0" err="1" smtClean="0"/>
              <a:t>Gend</a:t>
            </a:r>
            <a:r>
              <a:rPr lang="en-US" b="0" dirty="0" smtClean="0"/>
              <a:t> &amp; Loos case) -&gt;</a:t>
            </a:r>
          </a:p>
          <a:p>
            <a:pPr lvl="1"/>
            <a:r>
              <a:rPr lang="en-US" b="0" dirty="0" smtClean="0"/>
              <a:t>Provision is clear + unambiguous</a:t>
            </a:r>
          </a:p>
          <a:p>
            <a:pPr lvl="1"/>
            <a:r>
              <a:rPr lang="en-US" b="0" dirty="0" smtClean="0"/>
              <a:t>Provision must be unconditional</a:t>
            </a:r>
          </a:p>
          <a:p>
            <a:pPr lvl="1"/>
            <a:r>
              <a:rPr lang="en-US" b="0" dirty="0" smtClean="0"/>
              <a:t>Provision must take effect without further acts of EU or MS</a:t>
            </a:r>
          </a:p>
          <a:p>
            <a:pPr lvl="1"/>
            <a:endParaRPr lang="en-US" b="0" dirty="0" smtClean="0"/>
          </a:p>
          <a:p>
            <a:pPr lvl="1"/>
            <a:endParaRPr lang="nl-NL" b="0" dirty="0"/>
          </a:p>
        </p:txBody>
      </p:sp>
    </p:spTree>
    <p:extLst>
      <p:ext uri="{BB962C8B-B14F-4D97-AF65-F5344CB8AC3E}">
        <p14:creationId xmlns:p14="http://schemas.microsoft.com/office/powerpoint/2010/main" val="422870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dirty="0" smtClean="0"/>
              <a:t>ECJ &amp; Preliminary rulings</a:t>
            </a:r>
            <a:endParaRPr lang="nl-NL" sz="4000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1988840"/>
            <a:ext cx="7772400" cy="3721224"/>
          </a:xfrm>
        </p:spPr>
        <p:txBody>
          <a:bodyPr/>
          <a:lstStyle/>
          <a:p>
            <a:r>
              <a:rPr lang="en-US" sz="2800" b="0" dirty="0" smtClean="0"/>
              <a:t>Art. 267 TFEU</a:t>
            </a:r>
          </a:p>
          <a:p>
            <a:r>
              <a:rPr lang="en-US" sz="2800" b="0" dirty="0" smtClean="0"/>
              <a:t>Requirements</a:t>
            </a:r>
            <a:r>
              <a:rPr lang="en-US" b="0" dirty="0"/>
              <a:t>:</a:t>
            </a:r>
            <a:endParaRPr lang="en-US" b="0" dirty="0" smtClean="0"/>
          </a:p>
          <a:p>
            <a:pPr lvl="1"/>
            <a:r>
              <a:rPr lang="en-US" sz="2400" b="0" dirty="0" smtClean="0"/>
              <a:t>Any </a:t>
            </a:r>
            <a:r>
              <a:rPr lang="en-US" sz="2400" b="0" i="1" dirty="0" smtClean="0"/>
              <a:t>Court</a:t>
            </a:r>
            <a:r>
              <a:rPr lang="en-US" sz="2400" b="0" dirty="0" smtClean="0"/>
              <a:t> and </a:t>
            </a:r>
            <a:r>
              <a:rPr lang="en-US" sz="2400" b="0" i="1" dirty="0" smtClean="0"/>
              <a:t>tribunal</a:t>
            </a:r>
            <a:r>
              <a:rPr lang="en-US" sz="2400" b="0" dirty="0" smtClean="0"/>
              <a:t> is allowed to..</a:t>
            </a:r>
          </a:p>
          <a:p>
            <a:pPr lvl="1"/>
            <a:r>
              <a:rPr lang="en-US" sz="2400" b="0" dirty="0" smtClean="0"/>
              <a:t>No juridical remedy under national law</a:t>
            </a:r>
          </a:p>
          <a:p>
            <a:pPr lvl="1"/>
            <a:r>
              <a:rPr lang="en-US" sz="2400" b="0" dirty="0" smtClean="0"/>
              <a:t>Necessity of the ruling in order to enable the national court to give judgment (</a:t>
            </a:r>
            <a:r>
              <a:rPr lang="en-US" sz="2400" b="0" dirty="0" err="1" smtClean="0"/>
              <a:t>Cilfit</a:t>
            </a:r>
            <a:r>
              <a:rPr lang="en-US" sz="2400" b="0" dirty="0" smtClean="0"/>
              <a:t> case)</a:t>
            </a:r>
          </a:p>
          <a:p>
            <a:pPr lvl="1"/>
            <a:endParaRPr lang="nl-NL" b="0" dirty="0"/>
          </a:p>
        </p:txBody>
      </p:sp>
    </p:spTree>
    <p:extLst>
      <p:ext uri="{BB962C8B-B14F-4D97-AF65-F5344CB8AC3E}">
        <p14:creationId xmlns:p14="http://schemas.microsoft.com/office/powerpoint/2010/main" val="235833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Exercise 1 Chapter 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369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xion English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Saxion English</Template>
  <TotalTime>166</TotalTime>
  <Words>283</Words>
  <Application>Microsoft Office PowerPoint</Application>
  <PresentationFormat>Diavoorstelling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Saxion English</vt:lpstr>
      <vt:lpstr>Course Introduction to International Business Law</vt:lpstr>
      <vt:lpstr>Lecture 1Topics</vt:lpstr>
      <vt:lpstr>International Private Law</vt:lpstr>
      <vt:lpstr>Introduction to European Union Law</vt:lpstr>
      <vt:lpstr>Introduction to European Union Law 2</vt:lpstr>
      <vt:lpstr>Introduction to European Union Law 3</vt:lpstr>
      <vt:lpstr>ECJ &amp; Preliminary rulings</vt:lpstr>
      <vt:lpstr>Homework</vt:lpstr>
    </vt:vector>
  </TitlesOfParts>
  <Company>Saxion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Vloon - Weultjes</dc:creator>
  <cp:lastModifiedBy>Gebruiker</cp:lastModifiedBy>
  <cp:revision>22</cp:revision>
  <dcterms:created xsi:type="dcterms:W3CDTF">2012-10-08T12:53:06Z</dcterms:created>
  <dcterms:modified xsi:type="dcterms:W3CDTF">2012-10-15T09:25:19Z</dcterms:modified>
</cp:coreProperties>
</file>