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240"/>
    <a:srgbClr val="A1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8" autoAdjust="0"/>
    <p:restoredTop sz="90886" autoAdjust="0"/>
  </p:normalViewPr>
  <p:slideViewPr>
    <p:cSldViewPr>
      <p:cViewPr varScale="1">
        <p:scale>
          <a:sx n="45" d="100"/>
          <a:sy n="45" d="100"/>
        </p:scale>
        <p:origin x="-8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609600"/>
            <a:ext cx="9144000" cy="2286000"/>
          </a:xfrm>
          <a:prstGeom prst="rect">
            <a:avLst/>
          </a:prstGeom>
          <a:solidFill>
            <a:srgbClr val="A1C74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381000"/>
            <a:ext cx="9144000" cy="228600"/>
          </a:xfrm>
          <a:prstGeom prst="rect">
            <a:avLst/>
          </a:prstGeom>
          <a:solidFill>
            <a:srgbClr val="1782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7772400" cy="838200"/>
          </a:xfrm>
          <a:solidFill>
            <a:srgbClr val="A1C742"/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828800"/>
            <a:ext cx="7772400" cy="5334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7824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2057" name="Picture 9" descr="H:\Dieb PPT 2008\Streep300RGB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2440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00113" y="4768850"/>
            <a:ext cx="1751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Step up to Saxion.</a:t>
            </a:r>
          </a:p>
        </p:txBody>
      </p:sp>
      <p:pic>
        <p:nvPicPr>
          <p:cNvPr id="2060" name="Picture 12" descr="H:\Dieb PPT 2008\Saxion_CGÐ1281x654 300RGB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62600"/>
            <a:ext cx="14668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1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6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4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048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4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5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1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427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241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30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Streep300RGB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xion_CGÐ1281x654 300RGB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562600"/>
            <a:ext cx="1466850" cy="74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85800" y="436563"/>
            <a:ext cx="17510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bg1"/>
                </a:solidFill>
              </a:rPr>
              <a:t>Step up to Saxion.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764704"/>
            <a:ext cx="7772400" cy="1064096"/>
          </a:xfrm>
        </p:spPr>
        <p:txBody>
          <a:bodyPr/>
          <a:lstStyle/>
          <a:p>
            <a:r>
              <a:rPr lang="en-US" dirty="0"/>
              <a:t>Course Introduction to International Business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88840"/>
            <a:ext cx="7772400" cy="504056"/>
          </a:xfrm>
        </p:spPr>
        <p:txBody>
          <a:bodyPr/>
          <a:lstStyle/>
          <a:p>
            <a:r>
              <a:rPr lang="en-US" b="0" dirty="0"/>
              <a:t>Lecture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Using Tort?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680048"/>
          </a:xfrm>
        </p:spPr>
        <p:txBody>
          <a:bodyPr/>
          <a:lstStyle/>
          <a:p>
            <a:r>
              <a:rPr lang="en-US" b="0" dirty="0" smtClean="0"/>
              <a:t>In case parties didn’t agree on price and/or object -&gt; no agreement reached.</a:t>
            </a:r>
          </a:p>
          <a:p>
            <a:r>
              <a:rPr lang="en-US" b="0" dirty="0" smtClean="0"/>
              <a:t>Claim damages based on tort</a:t>
            </a:r>
          </a:p>
          <a:p>
            <a:r>
              <a:rPr lang="en-US" b="0" dirty="0" smtClean="0"/>
              <a:t>Relevance of “good faith’ and in what way the interest of the other party was taken into consideration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67921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Homework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Exercises 1 and 2 Chapter 2 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10988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Topics 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96072"/>
          </a:xfrm>
        </p:spPr>
        <p:txBody>
          <a:bodyPr/>
          <a:lstStyle/>
          <a:p>
            <a:pPr marL="514350" indent="-457200"/>
            <a:r>
              <a:rPr lang="en-US" sz="2800" b="0" dirty="0" smtClean="0"/>
              <a:t>Revision lecture 1</a:t>
            </a:r>
          </a:p>
          <a:p>
            <a:pPr lvl="1"/>
            <a:r>
              <a:rPr lang="en-US" sz="2400" b="0" dirty="0" smtClean="0"/>
              <a:t>Questions</a:t>
            </a:r>
          </a:p>
          <a:p>
            <a:r>
              <a:rPr lang="en-US" sz="2800" b="0" dirty="0" smtClean="0"/>
              <a:t>Subjects of today:</a:t>
            </a:r>
          </a:p>
          <a:p>
            <a:pPr lvl="1"/>
            <a:r>
              <a:rPr lang="en-US" sz="2400" b="0" dirty="0" smtClean="0"/>
              <a:t>At what moment have you reached an agreement?</a:t>
            </a:r>
          </a:p>
          <a:p>
            <a:pPr lvl="1"/>
            <a:r>
              <a:rPr lang="en-US" sz="2400" b="0" dirty="0" smtClean="0"/>
              <a:t>Stages of preliminary negotiations.</a:t>
            </a:r>
          </a:p>
          <a:p>
            <a:pPr lvl="1"/>
            <a:r>
              <a:rPr lang="en-US" sz="2400" b="0" dirty="0" smtClean="0"/>
              <a:t>Breaking of negotiations (breach of contract and tort).</a:t>
            </a:r>
          </a:p>
          <a:p>
            <a:pPr lvl="1"/>
            <a:r>
              <a:rPr lang="en-US" sz="2400" b="0" dirty="0" smtClean="0"/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9013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Reaching an agreement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24064"/>
          </a:xfrm>
        </p:spPr>
        <p:txBody>
          <a:bodyPr/>
          <a:lstStyle/>
          <a:p>
            <a:r>
              <a:rPr lang="en-US" sz="2800" b="0" smtClean="0"/>
              <a:t>An agreement </a:t>
            </a:r>
            <a:r>
              <a:rPr lang="en-US" sz="2800" b="0" dirty="0" smtClean="0"/>
              <a:t>is concluded when one party accepts (</a:t>
            </a:r>
            <a:r>
              <a:rPr lang="en-US" sz="2800" b="0" dirty="0" err="1" smtClean="0"/>
              <a:t>offeree</a:t>
            </a:r>
            <a:r>
              <a:rPr lang="en-US" sz="2800" b="0" dirty="0" smtClean="0"/>
              <a:t>) the offer of another party (</a:t>
            </a:r>
            <a:r>
              <a:rPr lang="en-US" sz="2800" b="0" dirty="0" err="1" smtClean="0"/>
              <a:t>offerer</a:t>
            </a:r>
            <a:r>
              <a:rPr lang="en-US" sz="2800" b="0" dirty="0" smtClean="0"/>
              <a:t>)</a:t>
            </a:r>
          </a:p>
          <a:p>
            <a:r>
              <a:rPr lang="en-US" sz="2800" b="0" dirty="0" smtClean="0"/>
              <a:t>Legal offer</a:t>
            </a:r>
            <a:r>
              <a:rPr lang="en-US" b="0" dirty="0" smtClean="0"/>
              <a:t>:</a:t>
            </a:r>
          </a:p>
          <a:p>
            <a:pPr lvl="1"/>
            <a:r>
              <a:rPr lang="en-US" sz="2400" b="0" dirty="0" smtClean="0"/>
              <a:t>an offer is described</a:t>
            </a:r>
          </a:p>
          <a:p>
            <a:pPr lvl="1"/>
            <a:r>
              <a:rPr lang="en-US" sz="2400" b="0" dirty="0"/>
              <a:t>a</a:t>
            </a:r>
            <a:r>
              <a:rPr lang="en-US" sz="2400" b="0" dirty="0" smtClean="0"/>
              <a:t> price is determined</a:t>
            </a:r>
          </a:p>
          <a:p>
            <a:pPr lvl="1"/>
            <a:r>
              <a:rPr lang="en-US" sz="2400" b="0" dirty="0"/>
              <a:t>t</a:t>
            </a:r>
            <a:r>
              <a:rPr lang="en-US" sz="2400" b="0" dirty="0" smtClean="0"/>
              <a:t>he number of objects is given</a:t>
            </a:r>
          </a:p>
          <a:p>
            <a:r>
              <a:rPr lang="en-US" b="0" dirty="0" smtClean="0"/>
              <a:t>Invitation to enter into negotiations</a:t>
            </a:r>
          </a:p>
          <a:p>
            <a:pPr lvl="1"/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284127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Reaching an </a:t>
            </a:r>
            <a:r>
              <a:rPr lang="en-US" b="0" dirty="0" smtClean="0"/>
              <a:t>agreement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96072"/>
          </a:xfrm>
        </p:spPr>
        <p:txBody>
          <a:bodyPr/>
          <a:lstStyle/>
          <a:p>
            <a:r>
              <a:rPr lang="en-US" b="0" dirty="0" smtClean="0"/>
              <a:t>Reception theory: the offer is valid when it reaches the other party</a:t>
            </a:r>
          </a:p>
          <a:p>
            <a:r>
              <a:rPr lang="en-US" b="0" dirty="0" smtClean="0"/>
              <a:t>Withdrawing an offer -&gt; prevents that the offer becomes a valid offer</a:t>
            </a:r>
          </a:p>
          <a:p>
            <a:r>
              <a:rPr lang="en-US" b="0" dirty="0" smtClean="0"/>
              <a:t>Revoking an offer -&gt; valid offer but </a:t>
            </a:r>
            <a:r>
              <a:rPr lang="en-US" b="0" dirty="0" err="1" smtClean="0"/>
              <a:t>offerer</a:t>
            </a:r>
            <a:r>
              <a:rPr lang="en-US" b="0" dirty="0" smtClean="0"/>
              <a:t> changes his mind and cancels</a:t>
            </a:r>
          </a:p>
          <a:p>
            <a:pPr lvl="1"/>
            <a:endParaRPr lang="en-US" b="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861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Reaching an </a:t>
            </a:r>
            <a:r>
              <a:rPr lang="en-US" b="0" dirty="0" smtClean="0"/>
              <a:t>agreement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No revocation</a:t>
            </a:r>
          </a:p>
          <a:p>
            <a:pPr lvl="1"/>
            <a:r>
              <a:rPr lang="en-US" b="0" dirty="0" smtClean="0"/>
              <a:t>The offer has already been accepted by the </a:t>
            </a:r>
            <a:r>
              <a:rPr lang="en-US" b="0" dirty="0" err="1" smtClean="0"/>
              <a:t>offeree</a:t>
            </a:r>
            <a:endParaRPr lang="en-US" b="0" dirty="0" smtClean="0"/>
          </a:p>
          <a:p>
            <a:pPr lvl="1"/>
            <a:r>
              <a:rPr lang="en-US" b="0" dirty="0" smtClean="0"/>
              <a:t>The offer is irrevocable</a:t>
            </a:r>
          </a:p>
          <a:p>
            <a:pPr lvl="2"/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41873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772400" cy="1224136"/>
          </a:xfrm>
        </p:spPr>
        <p:txBody>
          <a:bodyPr/>
          <a:lstStyle/>
          <a:p>
            <a:r>
              <a:rPr lang="en-US" sz="4000" b="0" dirty="0"/>
              <a:t>Stages of preliminary negotiations</a:t>
            </a:r>
            <a:endParaRPr lang="nl-NL" sz="4000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Rules of good faith</a:t>
            </a:r>
          </a:p>
          <a:p>
            <a:r>
              <a:rPr lang="en-US" b="0" dirty="0" smtClean="0"/>
              <a:t>According to EU jurisprudence two stages in the negotiation phase:</a:t>
            </a:r>
          </a:p>
          <a:p>
            <a:pPr lvl="1"/>
            <a:r>
              <a:rPr lang="en-US" b="0" dirty="0" smtClean="0"/>
              <a:t>Stage 1: parties start negotiating/exploring possibilities</a:t>
            </a:r>
          </a:p>
          <a:p>
            <a:pPr lvl="1"/>
            <a:r>
              <a:rPr lang="en-US" b="0" dirty="0" smtClean="0"/>
              <a:t>Stage 2: an agreement is within reach</a:t>
            </a:r>
          </a:p>
        </p:txBody>
      </p:sp>
    </p:spTree>
    <p:extLst>
      <p:ext uri="{BB962C8B-B14F-4D97-AF65-F5344CB8AC3E}">
        <p14:creationId xmlns:p14="http://schemas.microsoft.com/office/powerpoint/2010/main" val="293537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Breaking of negotiations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Possibility to claim damages?</a:t>
            </a:r>
          </a:p>
          <a:p>
            <a:pPr lvl="1"/>
            <a:r>
              <a:rPr lang="en-US" b="0" dirty="0" smtClean="0"/>
              <a:t>Using breach of contract?</a:t>
            </a:r>
          </a:p>
          <a:p>
            <a:pPr lvl="1"/>
            <a:r>
              <a:rPr lang="en-US" b="0" dirty="0" smtClean="0"/>
              <a:t>Using tort?</a:t>
            </a:r>
          </a:p>
          <a:p>
            <a:pPr marL="457200" lvl="1" indent="0">
              <a:buNone/>
            </a:pP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33059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Claim damages?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Stage 1: Parties are free to break off negotiations, no claims</a:t>
            </a:r>
          </a:p>
          <a:p>
            <a:r>
              <a:rPr lang="en-US" b="0" dirty="0" smtClean="0"/>
              <a:t>Stage 2: with the agreement within reach no liberty to break off the negotiations unless the breaking off party pays for the costs (&amp; loss of profit)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72523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Using breach of </a:t>
            </a:r>
            <a:r>
              <a:rPr lang="en-US" b="0" dirty="0" smtClean="0"/>
              <a:t>contract? </a:t>
            </a:r>
            <a:endParaRPr lang="nl-NL" b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Parties have already concluded a contract when they agree on two essential elements -&gt;</a:t>
            </a:r>
          </a:p>
          <a:p>
            <a:pPr lvl="1"/>
            <a:r>
              <a:rPr lang="en-US" b="0" dirty="0" smtClean="0"/>
              <a:t>Price</a:t>
            </a:r>
          </a:p>
          <a:p>
            <a:pPr lvl="1"/>
            <a:r>
              <a:rPr lang="en-US" b="0" dirty="0" smtClean="0"/>
              <a:t>Object</a:t>
            </a:r>
          </a:p>
          <a:p>
            <a:r>
              <a:rPr lang="en-US" b="0" dirty="0" smtClean="0"/>
              <a:t>The party that breaks off is liable for damages of the other party</a:t>
            </a:r>
          </a:p>
        </p:txBody>
      </p:sp>
    </p:spTree>
    <p:extLst>
      <p:ext uri="{BB962C8B-B14F-4D97-AF65-F5344CB8AC3E}">
        <p14:creationId xmlns:p14="http://schemas.microsoft.com/office/powerpoint/2010/main" val="93594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xion English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Saxion English</Template>
  <TotalTime>82</TotalTime>
  <Words>325</Words>
  <Application>Microsoft Office PowerPoint</Application>
  <PresentationFormat>Diavoorstelling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Saxion English</vt:lpstr>
      <vt:lpstr>Course Introduction to International Business Law</vt:lpstr>
      <vt:lpstr>Topics </vt:lpstr>
      <vt:lpstr>Reaching an agreement</vt:lpstr>
      <vt:lpstr>Reaching an agreement 2</vt:lpstr>
      <vt:lpstr>Reaching an agreement 3</vt:lpstr>
      <vt:lpstr>Stages of preliminary negotiations</vt:lpstr>
      <vt:lpstr>Breaking of negotiations</vt:lpstr>
      <vt:lpstr>Claim damages?</vt:lpstr>
      <vt:lpstr>Using breach of contract? </vt:lpstr>
      <vt:lpstr>Using Tort?</vt:lpstr>
      <vt:lpstr>Homework</vt:lpstr>
    </vt:vector>
  </TitlesOfParts>
  <Company>Saxion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Vloon - Weultjes</dc:creator>
  <cp:lastModifiedBy>Gebruiker</cp:lastModifiedBy>
  <cp:revision>12</cp:revision>
  <dcterms:created xsi:type="dcterms:W3CDTF">2012-10-08T12:53:06Z</dcterms:created>
  <dcterms:modified xsi:type="dcterms:W3CDTF">2012-10-14T12:08:01Z</dcterms:modified>
</cp:coreProperties>
</file>