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8240"/>
    <a:srgbClr val="A1C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5" d="100"/>
          <a:sy n="45" d="100"/>
        </p:scale>
        <p:origin x="-8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609600"/>
            <a:ext cx="9144000" cy="2286000"/>
          </a:xfrm>
          <a:prstGeom prst="rect">
            <a:avLst/>
          </a:prstGeom>
          <a:solidFill>
            <a:srgbClr val="A1C74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381000"/>
            <a:ext cx="9144000" cy="228600"/>
          </a:xfrm>
          <a:prstGeom prst="rect">
            <a:avLst/>
          </a:prstGeom>
          <a:solidFill>
            <a:srgbClr val="1782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7772400" cy="838200"/>
          </a:xfrm>
          <a:solidFill>
            <a:srgbClr val="A1C742"/>
          </a:solidFill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828800"/>
            <a:ext cx="7772400" cy="5334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7824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2057" name="Picture 9" descr="H:\Dieb PPT 2008\Streep300RGB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4400"/>
            <a:ext cx="9144000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900113" y="4768850"/>
            <a:ext cx="1751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Step up to Saxion.</a:t>
            </a:r>
          </a:p>
        </p:txBody>
      </p:sp>
      <p:pic>
        <p:nvPicPr>
          <p:cNvPr id="2060" name="Picture 12" descr="H:\Dieb PPT 2008\Saxion_CGÐ1281x654 300RGB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562600"/>
            <a:ext cx="1466850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1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464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464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6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4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048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4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5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412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4271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241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30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7" descr="Streep300RGB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axion_CGÐ1281x654 300RGB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562600"/>
            <a:ext cx="1466850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85800" y="436563"/>
            <a:ext cx="1751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Step up to Saxion.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Course Introduction to International Business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16832"/>
            <a:ext cx="7772400" cy="445368"/>
          </a:xfrm>
        </p:spPr>
        <p:txBody>
          <a:bodyPr/>
          <a:lstStyle/>
          <a:p>
            <a:r>
              <a:rPr lang="en-US" b="0" dirty="0"/>
              <a:t>Lecture </a:t>
            </a:r>
            <a:r>
              <a:rPr lang="en-US" b="0" dirty="0" smtClean="0"/>
              <a:t>3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2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Topics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/>
            <a:r>
              <a:rPr lang="en-US" sz="2800" b="0" dirty="0"/>
              <a:t>Revision lecture </a:t>
            </a:r>
            <a:r>
              <a:rPr lang="en-US" sz="2800" b="0" dirty="0" smtClean="0"/>
              <a:t>2</a:t>
            </a:r>
            <a:endParaRPr lang="en-US" sz="2800" b="0" dirty="0"/>
          </a:p>
          <a:p>
            <a:pPr lvl="1"/>
            <a:r>
              <a:rPr lang="en-US" sz="2400" b="0" dirty="0"/>
              <a:t>Questions</a:t>
            </a:r>
          </a:p>
          <a:p>
            <a:r>
              <a:rPr lang="en-US" sz="2800" b="0" dirty="0"/>
              <a:t>Subjects of today</a:t>
            </a:r>
            <a:r>
              <a:rPr lang="en-US" sz="2800" b="0" dirty="0" smtClean="0"/>
              <a:t>:</a:t>
            </a:r>
          </a:p>
          <a:p>
            <a:pPr lvl="1"/>
            <a:r>
              <a:rPr lang="en-US" sz="2400" b="0" dirty="0" smtClean="0"/>
              <a:t>Introduction to EEX/ Brussels 1</a:t>
            </a:r>
          </a:p>
          <a:p>
            <a:pPr lvl="1"/>
            <a:r>
              <a:rPr lang="en-US" sz="2400" b="0" dirty="0" smtClean="0"/>
              <a:t>Execution of the verdict</a:t>
            </a:r>
          </a:p>
          <a:p>
            <a:pPr lvl="1"/>
            <a:r>
              <a:rPr lang="en-US" sz="2400" b="0" dirty="0" smtClean="0"/>
              <a:t>Arbitration</a:t>
            </a:r>
            <a:endParaRPr lang="en-US" sz="2400" b="0" dirty="0"/>
          </a:p>
          <a:p>
            <a:pPr lvl="1"/>
            <a:r>
              <a:rPr lang="en-US" sz="2400" b="0" dirty="0"/>
              <a:t>Homework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991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78632"/>
          </a:xfrm>
        </p:spPr>
        <p:txBody>
          <a:bodyPr/>
          <a:lstStyle/>
          <a:p>
            <a:r>
              <a:rPr lang="en-US" sz="4000" b="0" dirty="0" smtClean="0"/>
              <a:t>Introduction to EEX-Regulation</a:t>
            </a:r>
            <a:endParaRPr lang="nl-NL" sz="40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680048"/>
          </a:xfrm>
        </p:spPr>
        <p:txBody>
          <a:bodyPr/>
          <a:lstStyle/>
          <a:p>
            <a:r>
              <a:rPr lang="en-US" b="0" dirty="0" smtClean="0"/>
              <a:t>Gives provisions to determine which court of law has jurisdiction in case of a lawsuit where parties are living in different states.</a:t>
            </a:r>
          </a:p>
          <a:p>
            <a:r>
              <a:rPr lang="en-US" b="0" dirty="0" smtClean="0"/>
              <a:t>All EU-MS (except for Denmark) submit under this Regulation</a:t>
            </a:r>
          </a:p>
          <a:p>
            <a:r>
              <a:rPr lang="en-US" b="0" dirty="0" smtClean="0"/>
              <a:t>Relevant is the place of residence</a:t>
            </a:r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260862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06624"/>
          </a:xfrm>
        </p:spPr>
        <p:txBody>
          <a:bodyPr/>
          <a:lstStyle/>
          <a:p>
            <a:r>
              <a:rPr lang="en-US" b="0" dirty="0"/>
              <a:t>Introduction to </a:t>
            </a:r>
            <a:r>
              <a:rPr lang="en-US" b="0" dirty="0" smtClean="0"/>
              <a:t>EEX-Regulation 2</a:t>
            </a:r>
            <a:endParaRPr lang="nl-NL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 smtClean="0"/>
              <a:t>Special provisions for jurisdiction:</a:t>
            </a:r>
          </a:p>
          <a:p>
            <a:pPr lvl="1"/>
            <a:r>
              <a:rPr lang="en-US" sz="2400" b="0" dirty="0" smtClean="0"/>
              <a:t>Art. 23: choice of parties (written)</a:t>
            </a:r>
          </a:p>
          <a:p>
            <a:pPr lvl="1"/>
            <a:r>
              <a:rPr lang="en-US" sz="2400" b="0" dirty="0" smtClean="0"/>
              <a:t>Art .22: immovable property =exclusive jurisdiction</a:t>
            </a:r>
          </a:p>
          <a:p>
            <a:pPr lvl="1"/>
            <a:r>
              <a:rPr lang="en-US" sz="2400" b="0" dirty="0" smtClean="0"/>
              <a:t>Artt.18-21: individual employment contract</a:t>
            </a:r>
          </a:p>
          <a:p>
            <a:pPr lvl="1"/>
            <a:r>
              <a:rPr lang="en-US" sz="2400" b="0" dirty="0" smtClean="0"/>
              <a:t>Artt.15-17: consumer contracts </a:t>
            </a:r>
          </a:p>
          <a:p>
            <a:pPr lvl="1"/>
            <a:r>
              <a:rPr lang="en-US" sz="2400" b="0" dirty="0" smtClean="0"/>
              <a:t>Artt.8-14: insurance matters</a:t>
            </a:r>
            <a:endParaRPr lang="nl-NL" sz="2400" b="0" dirty="0"/>
          </a:p>
        </p:txBody>
      </p:sp>
    </p:spTree>
    <p:extLst>
      <p:ext uri="{BB962C8B-B14F-4D97-AF65-F5344CB8AC3E}">
        <p14:creationId xmlns:p14="http://schemas.microsoft.com/office/powerpoint/2010/main" val="42651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Introduction to EEX-Regulation </a:t>
            </a:r>
            <a:r>
              <a:rPr lang="en-US" b="0" dirty="0" smtClean="0"/>
              <a:t>3</a:t>
            </a:r>
            <a:endParaRPr lang="nl-NL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752056"/>
          </a:xfrm>
        </p:spPr>
        <p:txBody>
          <a:bodyPr/>
          <a:lstStyle/>
          <a:p>
            <a:r>
              <a:rPr lang="en-US" sz="2800" b="0" dirty="0" smtClean="0"/>
              <a:t>General provisions of art 2 &amp; 5:</a:t>
            </a:r>
          </a:p>
          <a:p>
            <a:pPr lvl="1"/>
            <a:r>
              <a:rPr lang="en-US" sz="2400" b="0" dirty="0" smtClean="0"/>
              <a:t>Art.2: court of law of the country of the defendant has jurisdiction</a:t>
            </a:r>
          </a:p>
          <a:p>
            <a:pPr lvl="1"/>
            <a:r>
              <a:rPr lang="en-US" sz="2400" b="0" dirty="0" smtClean="0"/>
              <a:t>Combine art. 2 with art. 5 to determine the alternative jurisdiction</a:t>
            </a:r>
          </a:p>
          <a:p>
            <a:pPr lvl="1"/>
            <a:r>
              <a:rPr lang="en-US" sz="2400" b="0" dirty="0" smtClean="0"/>
              <a:t>Art.5 par.1 : matters related to contract</a:t>
            </a:r>
          </a:p>
          <a:p>
            <a:pPr lvl="1"/>
            <a:r>
              <a:rPr lang="en-US" sz="2400" b="0" dirty="0" smtClean="0"/>
              <a:t>Art.5 par.3 : matters related to tort</a:t>
            </a:r>
          </a:p>
          <a:p>
            <a:pPr lvl="1"/>
            <a:r>
              <a:rPr lang="en-US" sz="2400" b="0" dirty="0" smtClean="0"/>
              <a:t>In case of two courts of law being competent, the plaintiff can choose</a:t>
            </a:r>
            <a:endParaRPr lang="nl-NL" sz="2400" b="0" dirty="0"/>
          </a:p>
        </p:txBody>
      </p:sp>
    </p:spTree>
    <p:extLst>
      <p:ext uri="{BB962C8B-B14F-4D97-AF65-F5344CB8AC3E}">
        <p14:creationId xmlns:p14="http://schemas.microsoft.com/office/powerpoint/2010/main" val="336794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Execution of the verdict</a:t>
            </a:r>
            <a:endParaRPr lang="nl-NL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Art. 38: if a court of law is competent according to the EEX-Regulation, the verdict can be executed everywhere across the EU.</a:t>
            </a:r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367973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 smtClean="0"/>
              <a:t>Arbitration</a:t>
            </a:r>
            <a:endParaRPr lang="nl-NL" sz="40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176464"/>
          </a:xfrm>
        </p:spPr>
        <p:txBody>
          <a:bodyPr/>
          <a:lstStyle/>
          <a:p>
            <a:r>
              <a:rPr lang="en-US" sz="2800" b="0" dirty="0" smtClean="0"/>
              <a:t>Alternative for a lawsuit in court</a:t>
            </a:r>
          </a:p>
          <a:p>
            <a:r>
              <a:rPr lang="en-US" sz="2800" b="0" dirty="0" smtClean="0"/>
              <a:t>Parties in the same line of business</a:t>
            </a:r>
          </a:p>
          <a:p>
            <a:r>
              <a:rPr lang="en-US" sz="2800" b="0" dirty="0" smtClean="0"/>
              <a:t>Third party (expert) decides on the litigating matter</a:t>
            </a:r>
          </a:p>
          <a:p>
            <a:r>
              <a:rPr lang="en-US" sz="2800" b="0" dirty="0" smtClean="0"/>
              <a:t>Place of </a:t>
            </a:r>
            <a:r>
              <a:rPr lang="en-US" sz="2800" b="0" smtClean="0"/>
              <a:t>arbitration is mentioned </a:t>
            </a:r>
            <a:endParaRPr lang="en-US" sz="2800" b="0" dirty="0" smtClean="0"/>
          </a:p>
          <a:p>
            <a:r>
              <a:rPr lang="en-US" sz="2800" b="0" dirty="0" smtClean="0"/>
              <a:t>Advantages:  e</a:t>
            </a:r>
            <a:r>
              <a:rPr lang="en-US" sz="2400" b="0" dirty="0" smtClean="0"/>
              <a:t>xperts/less formal/ not open to public/ independent from states</a:t>
            </a:r>
          </a:p>
          <a:p>
            <a:r>
              <a:rPr lang="en-US" sz="2800" b="0" dirty="0" smtClean="0"/>
              <a:t>Disadvantages</a:t>
            </a:r>
            <a:r>
              <a:rPr lang="en-US" sz="2400" b="0" dirty="0" smtClean="0"/>
              <a:t>: expensive/ once chosen for arbitration the way to court is closed</a:t>
            </a:r>
          </a:p>
          <a:p>
            <a:endParaRPr lang="en-US" sz="2400" b="0" dirty="0" smtClean="0"/>
          </a:p>
          <a:p>
            <a:pPr lvl="1"/>
            <a:endParaRPr lang="en-US" b="0" dirty="0" smtClean="0"/>
          </a:p>
          <a:p>
            <a:endParaRPr lang="en-US" b="0" dirty="0" smtClean="0"/>
          </a:p>
          <a:p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381273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Homework</a:t>
            </a:r>
            <a:endParaRPr lang="nl-NL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Exercise 3 Chapter 3</a:t>
            </a:r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422380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xion English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Saxion English</Template>
  <TotalTime>61</TotalTime>
  <Words>270</Words>
  <Application>Microsoft Office PowerPoint</Application>
  <PresentationFormat>Diavoorstelling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Saxion English</vt:lpstr>
      <vt:lpstr>Course Introduction to International Business Law</vt:lpstr>
      <vt:lpstr>Topics </vt:lpstr>
      <vt:lpstr>Introduction to EEX-Regulation</vt:lpstr>
      <vt:lpstr>Introduction to EEX-Regulation 2</vt:lpstr>
      <vt:lpstr>Introduction to EEX-Regulation 3</vt:lpstr>
      <vt:lpstr>Execution of the verdict</vt:lpstr>
      <vt:lpstr>Arbitration</vt:lpstr>
      <vt:lpstr>Homework</vt:lpstr>
    </vt:vector>
  </TitlesOfParts>
  <Company>Saxion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Vloon - Weultjes</dc:creator>
  <cp:lastModifiedBy>Gebruiker</cp:lastModifiedBy>
  <cp:revision>9</cp:revision>
  <dcterms:created xsi:type="dcterms:W3CDTF">2012-10-08T12:53:06Z</dcterms:created>
  <dcterms:modified xsi:type="dcterms:W3CDTF">2012-10-14T16:50:51Z</dcterms:modified>
</cp:coreProperties>
</file>