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a Vida Villanueva" initials="MV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69D073F8-1565-44D7-B386-08B59EADF2EE}">
  <a:tblStyle styleId="{69D073F8-1565-44D7-B386-08B59EADF2EE}" styleName="PwC Table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i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75" autoAdjust="0"/>
    <p:restoredTop sz="94718" autoAdjust="0"/>
  </p:normalViewPr>
  <p:slideViewPr>
    <p:cSldViewPr>
      <p:cViewPr varScale="1">
        <p:scale>
          <a:sx n="88" d="100"/>
          <a:sy n="88" d="100"/>
        </p:scale>
        <p:origin x="-1206" y="-96"/>
      </p:cViewPr>
      <p:guideLst>
        <p:guide orient="horz" pos="144"/>
        <p:guide orient="horz" pos="436"/>
        <p:guide orient="horz" pos="4179"/>
        <p:guide orient="horz" pos="3888"/>
        <p:guide orient="horz" pos="3984"/>
        <p:guide orient="horz" pos="1104"/>
        <p:guide orient="horz" pos="1008"/>
        <p:guide orient="horz" pos="2448"/>
        <p:guide orient="horz" pos="2544"/>
        <p:guide orient="horz" pos="336"/>
        <p:guide pos="2832"/>
        <p:guide pos="336"/>
        <p:guide pos="5424"/>
        <p:guide pos="2928"/>
        <p:guide pos="1968"/>
        <p:guide pos="2070"/>
        <p:guide pos="3792"/>
        <p:guide pos="1104"/>
        <p:guide pos="4656"/>
        <p:guide pos="4560"/>
        <p:guide pos="3696"/>
        <p:guide pos="12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64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05CFF-548C-4E04-B325-CF1209D66BDC}" type="datetimeFigureOut">
              <a:rPr lang="cs-CZ" smtClean="0">
                <a:latin typeface="Arial" pitchFamily="34" charset="0"/>
                <a:cs typeface="Arial" pitchFamily="34" charset="0"/>
              </a:rPr>
              <a:pPr/>
              <a:t>15.11.2012</a:t>
            </a:fld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90EF7-3E10-491C-87C2-59674BB3AAF6}" type="slidenum">
              <a:rPr lang="cs-CZ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5EFB8DA3-BCA9-4B7D-B50D-14F47506B614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F07B8F03-BC93-4120-96CA-A36DF640BE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21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 dirty="0"/>
          </a:p>
        </p:txBody>
      </p:sp>
      <p:grpSp>
        <p:nvGrpSpPr>
          <p:cNvPr id="16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A24206A1-7A96-4A02-A2A8-E11933E630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CF9A9B68-1F4A-4237-BB04-4A0C3446C1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8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4196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defRPr sz="3200" baseline="0">
                <a:solidFill>
                  <a:schemeClr val="bg1"/>
                </a:solidFill>
              </a:defRPr>
            </a:lvl1pPr>
            <a:lvl2pPr marL="444500" indent="-263525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2pPr>
            <a:lvl3pPr marL="714375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3pPr>
            <a:lvl4pPr marL="984250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4pPr>
            <a:lvl5pPr marL="1341438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5pPr>
            <a:lvl6pPr marL="1611313" indent="-271463">
              <a:lnSpc>
                <a:spcPts val="3600"/>
              </a:lnSpc>
              <a:spcBef>
                <a:spcPts val="0"/>
              </a:spcBef>
              <a:spcAft>
                <a:spcPts val="60"/>
              </a:spcAft>
              <a:buClr>
                <a:schemeClr val="bg1"/>
              </a:buClr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6pPr>
            <a:lvl7pPr>
              <a:defRPr sz="2800">
                <a:solidFill>
                  <a:schemeClr val="bg1"/>
                </a:solidFill>
              </a:defRPr>
            </a:lvl7pPr>
            <a:lvl8pPr>
              <a:lnSpc>
                <a:spcPts val="3600"/>
              </a:lnSpc>
              <a:defRPr sz="2800">
                <a:solidFill>
                  <a:schemeClr val="bg1"/>
                </a:solidFill>
              </a:defRPr>
            </a:lvl8pPr>
            <a:lvl9pPr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Slide </a:t>
            </a:r>
            <a:fld id="{914CB8E7-5ECE-476C-BC24-6BFB63E019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1"/>
            <a:ext cx="8077200" cy="106679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</a:p>
        </p:txBody>
      </p:sp>
      <p:sp>
        <p:nvSpPr>
          <p:cNvPr id="58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137159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Click to edit Master subtitle style</a:t>
            </a: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27FDFCA9-7192-413F-99E7-F1562AE8C2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0"/>
            <a:ext cx="8077200" cy="13716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edit Master subtitle style</a:t>
            </a: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Slide </a:t>
            </a:r>
            <a:fld id="{E9D9854E-379C-48DB-B097-528E88E74C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533401" y="2819400"/>
            <a:ext cx="3962399" cy="3352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edit Master subtitle style</a:t>
            </a: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Slide </a:t>
            </a:r>
            <a:fld id="{0AF503BC-43A5-4B8C-A7DE-BD2F11A22B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5096257" y="-2734056"/>
            <a:ext cx="152399" cy="6839712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144" name="Text Placeholder 31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grpSp>
        <p:nvGrpSpPr>
          <p:cNvPr id="102" name="Group 101"/>
          <p:cNvGrpSpPr>
            <a:grpSpLocks noChangeAspect="1"/>
          </p:cNvGrpSpPr>
          <p:nvPr userDrawn="1"/>
        </p:nvGrpSpPr>
        <p:grpSpPr>
          <a:xfrm>
            <a:off x="968592" y="5768681"/>
            <a:ext cx="1232283" cy="935789"/>
            <a:chOff x="518032" y="-1032869"/>
            <a:chExt cx="6161413" cy="4678943"/>
          </a:xfrm>
        </p:grpSpPr>
        <p:grpSp>
          <p:nvGrpSpPr>
            <p:cNvPr id="103" name="Group 73"/>
            <p:cNvGrpSpPr>
              <a:grpSpLocks noChangeAspect="1"/>
            </p:cNvGrpSpPr>
            <p:nvPr/>
          </p:nvGrpSpPr>
          <p:grpSpPr>
            <a:xfrm>
              <a:off x="4438637" y="-1032863"/>
              <a:ext cx="2240792" cy="2011550"/>
              <a:chOff x="1905000" y="5715000"/>
              <a:chExt cx="445770" cy="381000"/>
            </a:xfrm>
          </p:grpSpPr>
          <p:sp>
            <p:nvSpPr>
              <p:cNvPr id="107" name="Rectangle 25"/>
              <p:cNvSpPr>
                <a:spLocks noChangeArrowheads="1"/>
              </p:cNvSpPr>
              <p:nvPr userDrawn="1"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08" name="Rectangle 26"/>
              <p:cNvSpPr>
                <a:spLocks noChangeArrowheads="1"/>
              </p:cNvSpPr>
              <p:nvPr userDrawn="1"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09" name="Rectangle 27"/>
              <p:cNvSpPr>
                <a:spLocks noChangeArrowheads="1"/>
              </p:cNvSpPr>
              <p:nvPr userDrawn="1"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0" name="Rectangle 28"/>
              <p:cNvSpPr>
                <a:spLocks noChangeArrowheads="1"/>
              </p:cNvSpPr>
              <p:nvPr userDrawn="1"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1" name="Rectangle 29"/>
              <p:cNvSpPr>
                <a:spLocks noChangeArrowheads="1"/>
              </p:cNvSpPr>
              <p:nvPr userDrawn="1"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2" name="Rectangle 30"/>
              <p:cNvSpPr>
                <a:spLocks noChangeArrowheads="1"/>
              </p:cNvSpPr>
              <p:nvPr userDrawn="1"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3" name="Rectangle 31"/>
              <p:cNvSpPr>
                <a:spLocks noChangeArrowheads="1"/>
              </p:cNvSpPr>
              <p:nvPr userDrawn="1"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4" name="Rectangle 32"/>
              <p:cNvSpPr>
                <a:spLocks noChangeArrowheads="1"/>
              </p:cNvSpPr>
              <p:nvPr userDrawn="1"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5" name="Freeform 33"/>
              <p:cNvSpPr>
                <a:spLocks/>
              </p:cNvSpPr>
              <p:nvPr userDrawn="1"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6" name="Rectangle 34"/>
              <p:cNvSpPr>
                <a:spLocks noChangeArrowheads="1"/>
              </p:cNvSpPr>
              <p:nvPr userDrawn="1"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7" name="Rectangle 35"/>
              <p:cNvSpPr>
                <a:spLocks noChangeArrowheads="1"/>
              </p:cNvSpPr>
              <p:nvPr userDrawn="1"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8" name="Rectangle 36"/>
              <p:cNvSpPr>
                <a:spLocks noChangeArrowheads="1"/>
              </p:cNvSpPr>
              <p:nvPr userDrawn="1"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9" name="Rectangle 25"/>
              <p:cNvSpPr>
                <a:spLocks noChangeArrowheads="1"/>
              </p:cNvSpPr>
              <p:nvPr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0" name="Rectangle 26"/>
              <p:cNvSpPr>
                <a:spLocks noChangeArrowheads="1"/>
              </p:cNvSpPr>
              <p:nvPr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1" name="Rectangle 27"/>
              <p:cNvSpPr>
                <a:spLocks noChangeArrowheads="1"/>
              </p:cNvSpPr>
              <p:nvPr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2" name="Rectangle 28"/>
              <p:cNvSpPr>
                <a:spLocks noChangeArrowheads="1"/>
              </p:cNvSpPr>
              <p:nvPr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3" name="Rectangle 29"/>
              <p:cNvSpPr>
                <a:spLocks noChangeArrowheads="1"/>
              </p:cNvSpPr>
              <p:nvPr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4" name="Rectangle 30"/>
              <p:cNvSpPr>
                <a:spLocks noChangeArrowheads="1"/>
              </p:cNvSpPr>
              <p:nvPr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5" name="Rectangle 31"/>
              <p:cNvSpPr>
                <a:spLocks noChangeArrowheads="1"/>
              </p:cNvSpPr>
              <p:nvPr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6" name="Rectangle 32"/>
              <p:cNvSpPr>
                <a:spLocks noChangeArrowheads="1"/>
              </p:cNvSpPr>
              <p:nvPr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7" name="Freeform 33"/>
              <p:cNvSpPr>
                <a:spLocks/>
              </p:cNvSpPr>
              <p:nvPr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8" name="Rectangle 34"/>
              <p:cNvSpPr>
                <a:spLocks noChangeArrowheads="1"/>
              </p:cNvSpPr>
              <p:nvPr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9" name="Rectangle 35"/>
              <p:cNvSpPr>
                <a:spLocks noChangeArrowheads="1"/>
              </p:cNvSpPr>
              <p:nvPr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30" name="Rectangle 36"/>
              <p:cNvSpPr>
                <a:spLocks noChangeArrowheads="1"/>
              </p:cNvSpPr>
              <p:nvPr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</p:grpSp>
        <p:grpSp>
          <p:nvGrpSpPr>
            <p:cNvPr id="104" name="Group 32"/>
            <p:cNvGrpSpPr/>
            <p:nvPr/>
          </p:nvGrpSpPr>
          <p:grpSpPr>
            <a:xfrm>
              <a:off x="518032" y="978681"/>
              <a:ext cx="4572000" cy="2667393"/>
              <a:chOff x="518032" y="978681"/>
              <a:chExt cx="4572000" cy="2667393"/>
            </a:xfrm>
          </p:grpSpPr>
          <p:sp>
            <p:nvSpPr>
              <p:cNvPr id="105" name="Rectangle 37"/>
              <p:cNvSpPr>
                <a:spLocks noChangeArrowheads="1"/>
              </p:cNvSpPr>
              <p:nvPr userDrawn="1"/>
            </p:nvSpPr>
            <p:spPr bwMode="black">
              <a:xfrm>
                <a:off x="3295650" y="978681"/>
                <a:ext cx="1143000" cy="263229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06" name="Freeform 7"/>
              <p:cNvSpPr>
                <a:spLocks noEditPoints="1"/>
              </p:cNvSpPr>
              <p:nvPr userDrawn="1"/>
            </p:nvSpPr>
            <p:spPr bwMode="black">
              <a:xfrm>
                <a:off x="518032" y="1922794"/>
                <a:ext cx="4572000" cy="1723280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35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1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609601" y="3048000"/>
            <a:ext cx="914400" cy="7620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noProof="0" smtClean="0"/>
              <a:t>Click icon to add picture</a:t>
            </a:r>
            <a:endParaRPr lang="cs-CZ" noProof="0" dirty="0"/>
          </a:p>
        </p:txBody>
      </p:sp>
      <p:grpSp>
        <p:nvGrpSpPr>
          <p:cNvPr id="3" name="Group 31"/>
          <p:cNvGrpSpPr/>
          <p:nvPr/>
        </p:nvGrpSpPr>
        <p:grpSpPr>
          <a:xfrm>
            <a:off x="489086" y="2901697"/>
            <a:ext cx="1209752" cy="151219"/>
            <a:chOff x="489087" y="2521685"/>
            <a:chExt cx="1209752" cy="151219"/>
          </a:xfrm>
        </p:grpSpPr>
        <p:cxnSp>
          <p:nvCxnSpPr>
            <p:cNvPr id="33" name="Straight Connector 32"/>
            <p:cNvCxnSpPr/>
            <p:nvPr userDrawn="1"/>
          </p:nvCxnSpPr>
          <p:spPr>
            <a:xfrm rot="10800000">
              <a:off x="489087" y="2521686"/>
              <a:ext cx="120975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rot="5400000">
              <a:off x="413478" y="2597295"/>
              <a:ext cx="15121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/>
          </a:p>
        </p:txBody>
      </p:sp>
      <p:sp>
        <p:nvSpPr>
          <p:cNvPr id="4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47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grpSp>
        <p:nvGrpSpPr>
          <p:cNvPr id="96" name="Group 32"/>
          <p:cNvGrpSpPr/>
          <p:nvPr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9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98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28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54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55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56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sp>
        <p:nvSpPr>
          <p:cNvPr id="17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1752600" y="2899977"/>
            <a:ext cx="6324600" cy="3272223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noProof="0" smtClean="0"/>
              <a:t>Click icon to add picture</a:t>
            </a:r>
            <a:endParaRPr lang="cs-CZ" noProof="0" dirty="0"/>
          </a:p>
        </p:txBody>
      </p:sp>
      <p:grpSp>
        <p:nvGrpSpPr>
          <p:cNvPr id="18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9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1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649"/>
          <p:cNvSpPr>
            <a:spLocks noChangeArrowheads="1"/>
          </p:cNvSpPr>
          <p:nvPr/>
        </p:nvSpPr>
        <p:spPr bwMode="gray">
          <a:xfrm>
            <a:off x="7391400" y="685801"/>
            <a:ext cx="1752600" cy="54863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noProof="0"/>
          </a:p>
        </p:txBody>
      </p:sp>
      <p:sp>
        <p:nvSpPr>
          <p:cNvPr id="81" name="Rectangle 648"/>
          <p:cNvSpPr>
            <a:spLocks noChangeArrowheads="1"/>
          </p:cNvSpPr>
          <p:nvPr/>
        </p:nvSpPr>
        <p:spPr bwMode="gray">
          <a:xfrm>
            <a:off x="1752600" y="0"/>
            <a:ext cx="56388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noProof="0"/>
          </a:p>
        </p:txBody>
      </p:sp>
      <p:sp>
        <p:nvSpPr>
          <p:cNvPr id="83" name="Rectangle 650"/>
          <p:cNvSpPr>
            <a:spLocks noChangeArrowheads="1"/>
          </p:cNvSpPr>
          <p:nvPr/>
        </p:nvSpPr>
        <p:spPr bwMode="gray">
          <a:xfrm>
            <a:off x="1752600" y="685800"/>
            <a:ext cx="5638800" cy="5486400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noProof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51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52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grpSp>
        <p:nvGrpSpPr>
          <p:cNvPr id="11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2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5867400"/>
            <a:ext cx="4800600" cy="762000"/>
          </a:xfrm>
        </p:spPr>
        <p:txBody>
          <a:bodyPr anchor="b"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noProof="0" smtClean="0"/>
              <a:t>Add legal and copyright disclaimers here.</a:t>
            </a:r>
            <a:endParaRPr lang="cs-CZ" noProof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1"/>
            <a:ext cx="3962400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201" y="1752600"/>
            <a:ext cx="3962399" cy="4419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65244115-70CA-46E8-BFBB-4D69F458EE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533400" y="1752601"/>
            <a:ext cx="2590800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3276601" y="1752601"/>
            <a:ext cx="2590799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1752601"/>
            <a:ext cx="2590800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B66FD97B-4853-4EA6-97A4-A139E07D8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3352800"/>
            <a:ext cx="3962400" cy="28194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199" y="3352800"/>
            <a:ext cx="3962401" cy="28194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8077200" cy="14478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D7899757-8FEB-4A86-9455-540CA20235F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9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6019800" y="1752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4038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5334000" cy="4419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0F8095DF-067F-46EB-8FFE-4A24869180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4038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276600" y="1752600"/>
            <a:ext cx="5334000" cy="4419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E5662D40-494D-45F1-88C4-EBCD0D7979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85800"/>
            <a:ext cx="5334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1" smtClean="0"/>
              <a:t>Click to edit Master title style</a:t>
            </a:r>
            <a:endParaRPr lang="cs-CZ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3276600" y="1752600"/>
            <a:ext cx="5334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  <a:endParaRPr lang="cs-CZ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2590800" cy="2130552"/>
          </a:xfrm>
        </p:spPr>
        <p:txBody>
          <a:bodyPr/>
          <a:lstStyle>
            <a:lvl1pPr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1" smtClean="0"/>
              <a:t>Click to edit Master text styles</a:t>
            </a:r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5791201" y="-2057400"/>
            <a:ext cx="152399" cy="54864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77D5F82D-0E4A-46A1-A1C1-E9192CEED8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433BD281-60C4-4DF1-9E93-EC5482A2A9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smtClean="0"/>
              <a:t>Click to edit</a:t>
            </a:r>
            <a:br>
              <a:rPr lang="cs-CZ" noProof="0" smtClean="0"/>
            </a:br>
            <a:r>
              <a:rPr lang="cs-CZ" noProof="0" smtClean="0"/>
              <a:t>Master title style</a:t>
            </a:r>
            <a:endParaRPr lang="cs-CZ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1752600"/>
            <a:ext cx="80771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352" y="6324600"/>
            <a:ext cx="5260848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Standardní prezentace</a:t>
            </a: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září 2011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Slide </a:t>
            </a:r>
            <a:fld id="{0D33398D-3B01-4A0F-BD95-A732289999B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09728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Akvizice společností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Transakční dokumentace</a:t>
            </a:r>
            <a:endParaRPr lang="cs-CZ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907704" y="2996952"/>
            <a:ext cx="5343525" cy="914401"/>
          </a:xfrm>
        </p:spPr>
        <p:txBody>
          <a:bodyPr/>
          <a:lstStyle/>
          <a:p>
            <a:r>
              <a:rPr lang="cs-CZ" dirty="0" smtClean="0"/>
              <a:t>Jan Hladký</a:t>
            </a:r>
            <a:endParaRPr lang="cs-C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www.</a:t>
            </a:r>
            <a:r>
              <a:rPr lang="cs-CZ" dirty="0" err="1" smtClean="0"/>
              <a:t>pwclegal.cz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Základní struktura akviziční smlouvy</a:t>
            </a:r>
          </a:p>
          <a:p>
            <a:pPr lvl="1"/>
            <a:r>
              <a:rPr lang="cs-CZ" dirty="0" smtClean="0"/>
              <a:t>Smluvní strany a definice</a:t>
            </a:r>
          </a:p>
          <a:p>
            <a:pPr lvl="1"/>
            <a:r>
              <a:rPr lang="cs-CZ" dirty="0" smtClean="0"/>
              <a:t>Předmět smlouvy a výplata kupní ceny</a:t>
            </a:r>
          </a:p>
          <a:p>
            <a:pPr lvl="1"/>
            <a:r>
              <a:rPr lang="cs-CZ" dirty="0" smtClean="0"/>
              <a:t>Prohlášení a záruky</a:t>
            </a:r>
          </a:p>
          <a:p>
            <a:pPr lvl="1"/>
            <a:r>
              <a:rPr lang="cs-CZ" dirty="0" smtClean="0"/>
              <a:t>Odkládací podmínky / popis a vypořádání transakce / úprava přechodného období</a:t>
            </a:r>
          </a:p>
          <a:p>
            <a:pPr lvl="1"/>
            <a:r>
              <a:rPr lang="cs-CZ" dirty="0" smtClean="0"/>
              <a:t>Opatření k nápravě (sankce)</a:t>
            </a:r>
          </a:p>
          <a:p>
            <a:pPr lvl="1"/>
            <a:r>
              <a:rPr lang="cs-CZ" dirty="0" smtClean="0"/>
              <a:t>Ostatní ustanovení (zákaz konkurence, řešení sporů apod.)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Smluvní strany a definice</a:t>
            </a:r>
          </a:p>
          <a:p>
            <a:pPr lvl="1"/>
            <a:r>
              <a:rPr lang="cs-CZ" dirty="0" smtClean="0"/>
              <a:t>Strany – rozdílné postavení FO a PO (souhlasy, způsobilost)</a:t>
            </a:r>
          </a:p>
          <a:p>
            <a:pPr lvl="1"/>
            <a:r>
              <a:rPr lang="cs-CZ" dirty="0" smtClean="0"/>
              <a:t>Pluralita subjektů na některé ze stran – vzájemné vztahy</a:t>
            </a:r>
          </a:p>
          <a:p>
            <a:pPr lvl="1"/>
            <a:r>
              <a:rPr lang="cs-CZ" dirty="0" smtClean="0"/>
              <a:t>Definice mají podstatný vliv na dotčená ustanovení</a:t>
            </a:r>
          </a:p>
          <a:p>
            <a:pPr lvl="1"/>
            <a:r>
              <a:rPr lang="cs-CZ" dirty="0" smtClean="0"/>
              <a:t>Definice umožňují „modelování“ akviziční smlouvy</a:t>
            </a:r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Předmět smlouvy a výplata kupní ceny</a:t>
            </a:r>
          </a:p>
          <a:p>
            <a:pPr lvl="1"/>
            <a:r>
              <a:rPr lang="cs-CZ" dirty="0" smtClean="0"/>
              <a:t>Převod akcií / převod obchodních podílů</a:t>
            </a:r>
          </a:p>
          <a:p>
            <a:pPr lvl="1"/>
            <a:r>
              <a:rPr lang="cs-CZ" dirty="0" smtClean="0"/>
              <a:t>Vázání výplaty kupní ceny na určité skutečnosti</a:t>
            </a:r>
          </a:p>
          <a:p>
            <a:pPr lvl="1"/>
            <a:r>
              <a:rPr lang="cs-CZ" dirty="0" smtClean="0"/>
              <a:t>Vázaný účet / správce vázaného účtu</a:t>
            </a:r>
          </a:p>
          <a:p>
            <a:pPr lvl="1"/>
            <a:r>
              <a:rPr lang="en-US" dirty="0" smtClean="0"/>
              <a:t>Earn-out</a:t>
            </a:r>
            <a:r>
              <a:rPr lang="cs-CZ" dirty="0" smtClean="0"/>
              <a:t> (v návaznosti na finanční výsledky po akvizici)</a:t>
            </a:r>
          </a:p>
          <a:p>
            <a:pPr lvl="1"/>
            <a:r>
              <a:rPr lang="cs-CZ" dirty="0" smtClean="0"/>
              <a:t>Vrácení finančních prostředků / vrácení akcií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Pojem R/W</a:t>
            </a:r>
          </a:p>
          <a:p>
            <a:pPr lvl="1"/>
            <a:r>
              <a:rPr lang="cs-CZ" dirty="0" smtClean="0"/>
              <a:t>Prohlášení a záruky prodávajícího akcionáře ohledně:</a:t>
            </a:r>
          </a:p>
          <a:p>
            <a:pPr lvl="2"/>
            <a:r>
              <a:rPr lang="cs-CZ" dirty="0" smtClean="0"/>
              <a:t>Informací</a:t>
            </a:r>
          </a:p>
          <a:p>
            <a:pPr lvl="2"/>
            <a:r>
              <a:rPr lang="cs-CZ" dirty="0" smtClean="0"/>
              <a:t>Určitého stavu cílové společnosti</a:t>
            </a:r>
          </a:p>
          <a:p>
            <a:pPr lvl="2"/>
            <a:r>
              <a:rPr lang="cs-CZ" dirty="0" smtClean="0"/>
              <a:t>Akcií/obchodního podílu, který je předmětem převodu</a:t>
            </a:r>
          </a:p>
          <a:p>
            <a:pPr lvl="2"/>
            <a:r>
              <a:rPr lang="cs-CZ" dirty="0" smtClean="0"/>
              <a:t>Existence a právní způsobilosti smluvních stran transakce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Účel a využití R/W v M&amp;A transakcích</a:t>
            </a:r>
          </a:p>
          <a:p>
            <a:pPr lvl="1"/>
            <a:r>
              <a:rPr lang="cs-CZ" dirty="0" smtClean="0"/>
              <a:t>Nástroj kupujícího pro získání informací o cílové společnosti před podpisem SPA – provedení „druhého </a:t>
            </a:r>
            <a:r>
              <a:rPr lang="cs-CZ" dirty="0" err="1" smtClean="0"/>
              <a:t>due</a:t>
            </a:r>
            <a:r>
              <a:rPr lang="cs-CZ" dirty="0" smtClean="0"/>
              <a:t> diligence“</a:t>
            </a:r>
          </a:p>
          <a:p>
            <a:pPr lvl="1"/>
            <a:r>
              <a:rPr lang="cs-CZ" dirty="0" smtClean="0"/>
              <a:t>Jedním z nástrojů pro kupujícího (ale i pro prodávajícího) pro odstoupení od SPA před vypořádáním</a:t>
            </a:r>
          </a:p>
          <a:p>
            <a:pPr lvl="1"/>
            <a:r>
              <a:rPr lang="cs-CZ" dirty="0" smtClean="0"/>
              <a:t>Základním nástrojem pro kupujícího na uplatnění „odškodnění“ po vypořádání</a:t>
            </a:r>
          </a:p>
          <a:p>
            <a:pPr lvl="1"/>
            <a:r>
              <a:rPr lang="cs-CZ" dirty="0" smtClean="0"/>
              <a:t>Nástroj pro alokaci ekonomických rizik mezi prodávajícího a kupujícího po vypořádání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3400" y="1340768"/>
            <a:ext cx="8077200" cy="4831432"/>
          </a:xfrm>
        </p:spPr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Prohlášení a záruky (</a:t>
            </a:r>
            <a:r>
              <a:rPr lang="en-US" b="1" dirty="0" smtClean="0">
                <a:solidFill>
                  <a:schemeClr val="tx2"/>
                </a:solidFill>
              </a:rPr>
              <a:t>representations &amp; warranties</a:t>
            </a:r>
            <a:r>
              <a:rPr lang="cs-CZ" b="1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cs-CZ" dirty="0" smtClean="0"/>
              <a:t>Nástroj pro rozložení rizik</a:t>
            </a:r>
          </a:p>
          <a:p>
            <a:pPr lvl="1"/>
            <a:r>
              <a:rPr lang="cs-CZ" dirty="0" smtClean="0"/>
              <a:t>Vede k aktivaci opatření k nápravě nebo ukončení smluvního vztahu</a:t>
            </a:r>
          </a:p>
          <a:p>
            <a:pPr lvl="1"/>
            <a:r>
              <a:rPr lang="cs-CZ" dirty="0" smtClean="0"/>
              <a:t>Základní záruky a prohlášení prodávajícího:</a:t>
            </a:r>
          </a:p>
          <a:p>
            <a:pPr lvl="2"/>
            <a:r>
              <a:rPr lang="cs-CZ" dirty="0" smtClean="0"/>
              <a:t>Prodávající, společnost, akcie / obchodní podíly</a:t>
            </a:r>
          </a:p>
          <a:p>
            <a:pPr lvl="2"/>
            <a:r>
              <a:rPr lang="cs-CZ" dirty="0" smtClean="0"/>
              <a:t>Souhlas manžela, orgánů společností</a:t>
            </a:r>
          </a:p>
          <a:p>
            <a:pPr lvl="2"/>
            <a:r>
              <a:rPr lang="cs-CZ" dirty="0" smtClean="0"/>
              <a:t>Finanční výkazy a účetnictví, závazky</a:t>
            </a:r>
          </a:p>
          <a:p>
            <a:pPr lvl="2"/>
            <a:r>
              <a:rPr lang="cs-CZ" dirty="0" smtClean="0"/>
              <a:t>Majetek, smlouvy, záruky</a:t>
            </a:r>
          </a:p>
          <a:p>
            <a:pPr lvl="2"/>
            <a:r>
              <a:rPr lang="cs-CZ" dirty="0" smtClean="0"/>
              <a:t>Daně, plnění veřejnoprávních povinností</a:t>
            </a:r>
          </a:p>
          <a:p>
            <a:pPr lvl="2"/>
            <a:r>
              <a:rPr lang="cs-CZ" dirty="0" smtClean="0"/>
              <a:t>Zaměstnanci</a:t>
            </a:r>
          </a:p>
          <a:p>
            <a:pPr lvl="2"/>
            <a:r>
              <a:rPr lang="cs-CZ" dirty="0" smtClean="0"/>
              <a:t>Životní prostředí</a:t>
            </a:r>
          </a:p>
          <a:p>
            <a:pPr lvl="2"/>
            <a:r>
              <a:rPr lang="cs-CZ" dirty="0" smtClean="0"/>
              <a:t>Duševní vlastnictví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9552" y="1556792"/>
            <a:ext cx="8077200" cy="4419600"/>
          </a:xfrm>
        </p:spPr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Popis</a:t>
            </a:r>
          </a:p>
          <a:p>
            <a:pPr lvl="1"/>
            <a:r>
              <a:rPr lang="cs-CZ" dirty="0" smtClean="0"/>
              <a:t>Příprava dokumentace</a:t>
            </a:r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Odkládací podmínky</a:t>
            </a:r>
          </a:p>
          <a:p>
            <a:pPr lvl="1"/>
            <a:r>
              <a:rPr lang="cs-CZ" dirty="0" smtClean="0"/>
              <a:t>Řešení zásadních problémů identifikovaných v rámci DD</a:t>
            </a:r>
          </a:p>
          <a:p>
            <a:pPr lvl="1"/>
            <a:r>
              <a:rPr lang="cs-CZ" dirty="0" smtClean="0"/>
              <a:t>Příprava </a:t>
            </a:r>
            <a:r>
              <a:rPr lang="cs-CZ" dirty="0" err="1" smtClean="0"/>
              <a:t>korporátní</a:t>
            </a:r>
            <a:r>
              <a:rPr lang="cs-CZ" dirty="0" smtClean="0"/>
              <a:t> struktury na převod</a:t>
            </a:r>
          </a:p>
          <a:p>
            <a:pPr lvl="1"/>
            <a:r>
              <a:rPr lang="cs-CZ" dirty="0" smtClean="0"/>
              <a:t>Povolení ÚOHS a podmínky vydání (EU / ČR)</a:t>
            </a:r>
          </a:p>
          <a:p>
            <a:pPr lvl="1"/>
            <a:r>
              <a:rPr lang="cs-CZ" b="1" dirty="0" smtClean="0"/>
              <a:t>Mezitímní management</a:t>
            </a:r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Kompletace a převod</a:t>
            </a:r>
          </a:p>
          <a:p>
            <a:pPr lvl="1"/>
            <a:r>
              <a:rPr lang="cs-CZ" dirty="0" smtClean="0"/>
              <a:t>Příprava dokumentace</a:t>
            </a:r>
          </a:p>
          <a:p>
            <a:pPr lvl="1"/>
            <a:r>
              <a:rPr lang="cs-CZ" dirty="0" smtClean="0"/>
              <a:t>Platba vs. předání akcií (</a:t>
            </a:r>
            <a:r>
              <a:rPr lang="cs-CZ" dirty="0" err="1" smtClean="0"/>
              <a:t>payment</a:t>
            </a:r>
            <a:r>
              <a:rPr lang="cs-CZ" dirty="0" smtClean="0"/>
              <a:t> vs. </a:t>
            </a:r>
            <a:r>
              <a:rPr lang="cs-CZ" dirty="0" err="1" smtClean="0"/>
              <a:t>delivery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Konání valné hromady a změny společnosti</a:t>
            </a:r>
          </a:p>
          <a:p>
            <a:pPr lvl="1"/>
            <a:endParaRPr lang="cs-CZ" b="1" dirty="0" smtClean="0"/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9552" y="1556792"/>
            <a:ext cx="8077200" cy="4419600"/>
          </a:xfrm>
        </p:spPr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Opatření k nápravě (sankce)</a:t>
            </a:r>
          </a:p>
          <a:p>
            <a:pPr lvl="1"/>
            <a:r>
              <a:rPr lang="cs-CZ" dirty="0" smtClean="0"/>
              <a:t>Úprava kupní ceny / post-</a:t>
            </a:r>
            <a:r>
              <a:rPr lang="cs-CZ" dirty="0" err="1" smtClean="0"/>
              <a:t>closing</a:t>
            </a:r>
            <a:r>
              <a:rPr lang="cs-CZ" dirty="0" smtClean="0"/>
              <a:t> </a:t>
            </a:r>
            <a:r>
              <a:rPr lang="cs-CZ" dirty="0" err="1" smtClean="0"/>
              <a:t>revaluation</a:t>
            </a:r>
            <a:endParaRPr lang="cs-CZ" dirty="0" smtClean="0"/>
          </a:p>
          <a:p>
            <a:pPr lvl="1"/>
            <a:r>
              <a:rPr lang="cs-CZ" dirty="0" smtClean="0"/>
              <a:t>Sleva z kupní ceny / vázaný účet / zádržné</a:t>
            </a:r>
          </a:p>
          <a:p>
            <a:pPr lvl="1"/>
            <a:r>
              <a:rPr lang="cs-CZ" dirty="0" smtClean="0"/>
              <a:t>Odškodnění</a:t>
            </a:r>
          </a:p>
          <a:p>
            <a:pPr lvl="1"/>
            <a:r>
              <a:rPr lang="cs-CZ" dirty="0" smtClean="0"/>
              <a:t>Limitace náhrady škody</a:t>
            </a:r>
          </a:p>
          <a:p>
            <a:pPr lvl="1"/>
            <a:r>
              <a:rPr lang="cs-CZ" dirty="0" smtClean="0"/>
              <a:t>Odstoupení od smlouvy</a:t>
            </a:r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Ostatní ustanovení</a:t>
            </a:r>
          </a:p>
          <a:p>
            <a:pPr lvl="1"/>
            <a:r>
              <a:rPr lang="cs-CZ" dirty="0" smtClean="0"/>
              <a:t>Spory / arbitráže</a:t>
            </a:r>
          </a:p>
          <a:p>
            <a:pPr lvl="1"/>
            <a:r>
              <a:rPr lang="cs-CZ" dirty="0" smtClean="0"/>
              <a:t>Zákaz konkurence</a:t>
            </a:r>
          </a:p>
          <a:p>
            <a:pPr lvl="1"/>
            <a:r>
              <a:rPr lang="cs-CZ" dirty="0" smtClean="0"/>
              <a:t>Měnová doložka</a:t>
            </a:r>
          </a:p>
          <a:p>
            <a:pPr lvl="1"/>
            <a:r>
              <a:rPr lang="cs-CZ" dirty="0" smtClean="0"/>
              <a:t>Náklady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4572000"/>
            <a:ext cx="4800600" cy="2057400"/>
          </a:xfrm>
        </p:spPr>
        <p:txBody>
          <a:bodyPr/>
          <a:lstStyle/>
          <a:p>
            <a:r>
              <a:rPr lang="cs-CZ" dirty="0" smtClean="0"/>
              <a:t>Informace obsažené v této publikaci mají obecný charakter a neslouží jako zdroj odborného poradenství. Nedoporučujeme, abyste na základě těchto informací podnikali konkrétní kroky bez dodatečné odborné konzultace. Neposkytujeme žádná prohlášení ani záruky (výslovné ani učiněné mlčky), pokud jde o úplnost a přesnost informací obsažených v této publikaci. </a:t>
            </a:r>
            <a:r>
              <a:rPr lang="cs-CZ" dirty="0" err="1" smtClean="0"/>
              <a:t>PricewaterhouseCoopers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s.r.o., advokátní kancelář, její členové, zaměstnanci a spolupracovníci, v rozsahu povoleném příslušnými právními předpisy, neodpovídají za jakékoliv následky způsobené případným jednáním, zdržením se jednání, spoléháním se na informace obsažené v této publikaci či jakýmkoliv rozhodnutím učiněným na základě informací v této publikaci. 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© </a:t>
            </a:r>
            <a:r>
              <a:rPr lang="cs-CZ" dirty="0" smtClean="0"/>
              <a:t>201</a:t>
            </a:r>
            <a:r>
              <a:rPr lang="en-US" dirty="0" smtClean="0"/>
              <a:t>2</a:t>
            </a:r>
            <a:r>
              <a:rPr lang="cs-CZ" dirty="0" smtClean="0"/>
              <a:t> </a:t>
            </a:r>
            <a:r>
              <a:rPr lang="cs-CZ" dirty="0" err="1" smtClean="0"/>
              <a:t>PricewaterhouseCoopers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s.r.o., advokátní kancelář. Všechna práva vyhrazena. “</a:t>
            </a:r>
            <a:r>
              <a:rPr lang="cs-CZ" dirty="0" err="1" smtClean="0"/>
              <a:t>PwC</a:t>
            </a:r>
            <a:r>
              <a:rPr lang="cs-CZ" dirty="0" smtClean="0"/>
              <a:t>” je značka, pod níž členské společnosti PricewaterhouseCoopers </a:t>
            </a:r>
            <a:r>
              <a:rPr lang="cs-CZ" dirty="0" err="1" smtClean="0"/>
              <a:t>International</a:t>
            </a:r>
            <a:r>
              <a:rPr lang="cs-CZ" dirty="0" smtClean="0"/>
              <a:t> Limited (</a:t>
            </a:r>
            <a:r>
              <a:rPr lang="cs-CZ" dirty="0" err="1" smtClean="0"/>
              <a:t>PwCIL</a:t>
            </a:r>
            <a:r>
              <a:rPr lang="cs-CZ" dirty="0" smtClean="0"/>
              <a:t>) podnikají a poskytují své služby. Společně tvoří světovou síť společností </a:t>
            </a:r>
            <a:r>
              <a:rPr lang="cs-CZ" dirty="0" err="1" smtClean="0"/>
              <a:t>PwC</a:t>
            </a:r>
            <a:r>
              <a:rPr lang="cs-CZ" dirty="0" smtClean="0"/>
              <a:t>. Každá společnost je samostatným právním subjektem a jednotlivé společnosti nezastupují síť </a:t>
            </a:r>
            <a:r>
              <a:rPr lang="cs-CZ" dirty="0" err="1" smtClean="0"/>
              <a:t>PwCIL</a:t>
            </a:r>
            <a:r>
              <a:rPr lang="cs-CZ" dirty="0" smtClean="0"/>
              <a:t> ani žádnou jinou členskou společnost. </a:t>
            </a:r>
            <a:r>
              <a:rPr lang="cs-CZ" dirty="0" err="1" smtClean="0"/>
              <a:t>PwCIL</a:t>
            </a:r>
            <a:r>
              <a:rPr lang="cs-CZ" dirty="0" smtClean="0"/>
              <a:t> neposkytuje žádné služby klientům. </a:t>
            </a:r>
            <a:r>
              <a:rPr lang="cs-CZ" dirty="0" err="1" smtClean="0"/>
              <a:t>PwCIL</a:t>
            </a:r>
            <a:r>
              <a:rPr lang="cs-CZ" dirty="0" smtClean="0"/>
              <a:t> neodpovídá za jednání či opomenutí jednotlivých společností sítě </a:t>
            </a:r>
            <a:r>
              <a:rPr lang="cs-CZ" dirty="0" err="1" smtClean="0"/>
              <a:t>PwC</a:t>
            </a:r>
            <a:r>
              <a:rPr lang="cs-CZ" dirty="0" smtClean="0"/>
              <a:t>, ani nemůže kontrolovat výkon jejich profesionální činnosti či je jakýmkoli způsobem ovlivňovat.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752600"/>
            <a:ext cx="8077200" cy="2108448"/>
          </a:xfrm>
          <a:prstGeom prst="rect">
            <a:avLst/>
          </a:prstGeom>
        </p:spPr>
        <p:txBody>
          <a:bodyPr/>
          <a:lstStyle/>
          <a:p>
            <a:pPr marL="1588" marR="0" lvl="1" indent="-1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 typeface="Georgia" pitchFamily="18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82880" indent="-457200">
              <a:buFont typeface="+mj-lt"/>
              <a:buAutoNum type="arabicPeriod"/>
            </a:pPr>
            <a:r>
              <a:rPr lang="cs-CZ" dirty="0" smtClean="0"/>
              <a:t>Transakční dokumentace</a:t>
            </a:r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Význam DD pro dokumentaci</a:t>
            </a:r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Struktura dokumentace</a:t>
            </a:r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Obsah transakční dokumentace</a:t>
            </a:r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Promítnutí výsledků DD do nabízené ceny a dokumentace</a:t>
            </a:r>
            <a:br>
              <a:rPr lang="cs-CZ" dirty="0" smtClean="0"/>
            </a:br>
            <a:endParaRPr lang="cs-CZ" b="0" i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cs-CZ" dirty="0" smtClean="0"/>
              <a:t>Stanovení hodnoty nabývané společnosti, vymezení nabízené či očekávané ceny</a:t>
            </a:r>
          </a:p>
          <a:p>
            <a:pPr lvl="1"/>
            <a:r>
              <a:rPr lang="cs-CZ" dirty="0" smtClean="0"/>
              <a:t>Vymezení skutečností (rizik), které mají vliv / mohou v budoucnu ovlivnit hodnotu nabývané společnosti</a:t>
            </a:r>
          </a:p>
          <a:p>
            <a:pPr lvl="1"/>
            <a:r>
              <a:rPr lang="cs-CZ" dirty="0" smtClean="0"/>
              <a:t>Vymezení prostoru při jednáních o transakci</a:t>
            </a:r>
          </a:p>
          <a:p>
            <a:pPr lvl="1"/>
            <a:r>
              <a:rPr lang="cs-CZ" dirty="0" smtClean="0"/>
              <a:t>Využití výše uvedených skutečností při jednáních o ceně a podmínkách transakce</a:t>
            </a:r>
          </a:p>
          <a:p>
            <a:pPr lvl="1"/>
            <a:r>
              <a:rPr lang="cs-CZ" dirty="0" smtClean="0"/>
              <a:t>Vliv na externí financování</a:t>
            </a:r>
          </a:p>
          <a:p>
            <a:pPr lvl="1"/>
            <a:r>
              <a:rPr lang="cs-CZ" dirty="0" smtClean="0"/>
              <a:t>Vymezení vhodné struktury transakce a transakční dokumentace</a:t>
            </a:r>
          </a:p>
          <a:p>
            <a:pPr lvl="1"/>
            <a:r>
              <a:rPr lang="cs-CZ" dirty="0" smtClean="0"/>
              <a:t>Vymezení rizikových oblastí a přenesení rizik na prodávajícího</a:t>
            </a:r>
          </a:p>
          <a:p>
            <a:pPr lvl="1"/>
            <a:r>
              <a:rPr lang="cs-CZ" b="1" dirty="0" smtClean="0"/>
              <a:t>Soutěžní aspekty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Promítnutí výsledků DD do transakční dokumentace</a:t>
            </a:r>
            <a:br>
              <a:rPr lang="cs-CZ" dirty="0" smtClean="0"/>
            </a:br>
            <a:endParaRPr lang="cs-CZ" b="0" i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Vymezení záruk a prohlášení smluvních stran a výjimek z nich</a:t>
            </a:r>
            <a:endParaRPr lang="cs-CZ" dirty="0" smtClean="0"/>
          </a:p>
          <a:p>
            <a:pPr lvl="1"/>
            <a:r>
              <a:rPr lang="cs-CZ" dirty="0" smtClean="0"/>
              <a:t>Výsledky DD</a:t>
            </a:r>
          </a:p>
          <a:p>
            <a:pPr lvl="1"/>
            <a:r>
              <a:rPr lang="cs-CZ" dirty="0" smtClean="0"/>
              <a:t>Některé dokumenty přezkoumané v DD lze inkorporovat přímo do smlouvy formou přílohy</a:t>
            </a:r>
          </a:p>
          <a:p>
            <a:pPr lvl="1"/>
            <a:r>
              <a:rPr lang="cs-CZ" dirty="0" smtClean="0"/>
              <a:t>Záruky mohou být vystaveny také na skutečnosti, které nebylo možné v rámci DD přezkoumat</a:t>
            </a:r>
          </a:p>
          <a:p>
            <a:pPr lvl="1"/>
            <a:r>
              <a:rPr lang="cs-CZ" b="1" dirty="0" smtClean="0"/>
              <a:t>Soutěžní dilema</a:t>
            </a:r>
          </a:p>
          <a:p>
            <a:pPr marL="1588" lvl="1" indent="-1588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Promítnutí výsledků DD do 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Stanovení mechanismů důsledků nedodržení záruk a prohlášení</a:t>
            </a:r>
          </a:p>
          <a:p>
            <a:pPr lvl="1"/>
            <a:r>
              <a:rPr lang="cs-CZ" dirty="0" smtClean="0"/>
              <a:t>Úprava kupní ceny</a:t>
            </a:r>
          </a:p>
          <a:p>
            <a:pPr lvl="1"/>
            <a:r>
              <a:rPr lang="cs-CZ" dirty="0" smtClean="0"/>
              <a:t>Sleva z kupní ceny</a:t>
            </a:r>
          </a:p>
          <a:p>
            <a:pPr lvl="1"/>
            <a:r>
              <a:rPr lang="cs-CZ" dirty="0" smtClean="0"/>
              <a:t>Bankovní záruka</a:t>
            </a:r>
          </a:p>
          <a:p>
            <a:pPr lvl="1"/>
            <a:r>
              <a:rPr lang="cs-CZ" dirty="0" smtClean="0"/>
              <a:t>Odškodnění</a:t>
            </a:r>
          </a:p>
          <a:p>
            <a:pPr lvl="1"/>
            <a:r>
              <a:rPr lang="cs-CZ" dirty="0" smtClean="0"/>
              <a:t>Omezení povinnosti k náhradě škody</a:t>
            </a:r>
          </a:p>
          <a:p>
            <a:pPr lvl="1"/>
            <a:r>
              <a:rPr lang="cs-CZ" dirty="0" smtClean="0"/>
              <a:t>Právo jednostranného ukončení smlouvy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dirty="0" smtClean="0"/>
              <a:t>Slide </a:t>
            </a:r>
            <a:fld id="{F939522E-912F-48A7-9996-7A2A2A7FB6EA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právní DD – typické problémy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Korporátní</a:t>
            </a:r>
            <a:r>
              <a:rPr lang="cs-CZ" b="1" dirty="0" smtClean="0">
                <a:solidFill>
                  <a:schemeClr val="tx2"/>
                </a:solidFill>
              </a:rPr>
              <a:t> část</a:t>
            </a:r>
          </a:p>
          <a:p>
            <a:pPr lvl="1"/>
            <a:r>
              <a:rPr lang="cs-CZ" dirty="0" smtClean="0"/>
              <a:t>Akcie a hromadné listiny, obchodní podíly, jejich převody a nabytí</a:t>
            </a:r>
          </a:p>
          <a:p>
            <a:pPr lvl="1"/>
            <a:r>
              <a:rPr lang="cs-CZ" dirty="0" smtClean="0"/>
              <a:t>Souhlasy manželek, předkupní práva</a:t>
            </a:r>
          </a:p>
          <a:p>
            <a:pPr lvl="1"/>
            <a:r>
              <a:rPr lang="cs-CZ" dirty="0" smtClean="0"/>
              <a:t>Finanční asistence, řetězení</a:t>
            </a:r>
          </a:p>
          <a:p>
            <a:pPr lvl="1"/>
            <a:r>
              <a:rPr lang="cs-CZ" dirty="0" smtClean="0"/>
              <a:t>Doplatky v případě transferu zisků</a:t>
            </a:r>
          </a:p>
          <a:p>
            <a:pPr lvl="1"/>
            <a:r>
              <a:rPr lang="cs-CZ" dirty="0" smtClean="0"/>
              <a:t>Orgány společností (jednání, smlouvy o výkonu funkce, souhlasy)</a:t>
            </a:r>
          </a:p>
          <a:p>
            <a:pPr lvl="1"/>
            <a:r>
              <a:rPr lang="cs-CZ" dirty="0" smtClean="0"/>
              <a:t>Zprávy o vztazích</a:t>
            </a:r>
          </a:p>
          <a:p>
            <a:pPr lvl="1"/>
            <a:r>
              <a:rPr lang="cs-CZ" dirty="0" smtClean="0"/>
              <a:t>Regulatorní aspekty (povolení, živnostenské listy)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právní DD – typické problémy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Majetek</a:t>
            </a:r>
          </a:p>
          <a:p>
            <a:pPr lvl="1"/>
            <a:r>
              <a:rPr lang="cs-CZ" dirty="0" smtClean="0"/>
              <a:t>Problémy s nabytím</a:t>
            </a:r>
          </a:p>
          <a:p>
            <a:pPr lvl="1"/>
            <a:r>
              <a:rPr lang="cs-CZ" dirty="0" smtClean="0"/>
              <a:t>Transakce ve skupině</a:t>
            </a:r>
          </a:p>
          <a:p>
            <a:pPr lvl="1"/>
            <a:endParaRPr lang="cs-CZ" dirty="0" smtClean="0"/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Smlouvy</a:t>
            </a:r>
          </a:p>
          <a:p>
            <a:pPr lvl="1"/>
            <a:r>
              <a:rPr lang="cs-CZ" dirty="0" smtClean="0"/>
              <a:t>Transakce se spřízněnými osobami</a:t>
            </a:r>
          </a:p>
          <a:p>
            <a:pPr lvl="1"/>
            <a:r>
              <a:rPr lang="cs-CZ" dirty="0" smtClean="0"/>
              <a:t>Úroveň smluvní dokumentace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Rámcový charakter SPA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359080" cy="4419600"/>
          </a:xfrm>
        </p:spPr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Podpis SPA</a:t>
            </a:r>
          </a:p>
          <a:p>
            <a:pPr lvl="1"/>
            <a:r>
              <a:rPr lang="cs-CZ" dirty="0" smtClean="0"/>
              <a:t>Závazek stran řídit se smlouvou, tj. dodržovat povinnosti v SPA</a:t>
            </a:r>
          </a:p>
          <a:p>
            <a:pPr lvl="1"/>
            <a:r>
              <a:rPr lang="cs-CZ" dirty="0" smtClean="0"/>
              <a:t>Za splnění odkládacích podmínek převést akcie/obchodní podíl</a:t>
            </a:r>
          </a:p>
          <a:p>
            <a:pPr lvl="1"/>
            <a:r>
              <a:rPr lang="cs-CZ" dirty="0" smtClean="0"/>
              <a:t>Ukončení SPA v případě nesplnění odkládacích podmínek</a:t>
            </a:r>
          </a:p>
          <a:p>
            <a:pPr marL="1588" lvl="1" indent="-1588"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Vypořádání SPA</a:t>
            </a:r>
          </a:p>
          <a:p>
            <a:pPr lvl="1"/>
            <a:r>
              <a:rPr lang="cs-CZ" dirty="0" smtClean="0"/>
              <a:t>K vypořádání dochází pokud jsou splněny odkládací podmínky</a:t>
            </a:r>
          </a:p>
          <a:p>
            <a:pPr lvl="1"/>
            <a:r>
              <a:rPr lang="cs-CZ" dirty="0" smtClean="0"/>
              <a:t>Předání a </a:t>
            </a:r>
            <a:r>
              <a:rPr lang="cs-CZ" dirty="0" err="1" smtClean="0"/>
              <a:t>rubopisování</a:t>
            </a:r>
            <a:r>
              <a:rPr lang="cs-CZ" dirty="0" smtClean="0"/>
              <a:t> akcií/podpis smlouvy o převodu obchodního podílu</a:t>
            </a:r>
          </a:p>
          <a:p>
            <a:pPr lvl="1"/>
            <a:r>
              <a:rPr lang="cs-CZ" dirty="0" smtClean="0"/>
              <a:t>Další kroky – podpis refinancování, odvolání a volba nových statutárních orgánů, podpis smluv o výkonu funkce, změna stanov, atd.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Význam vyjednávání transakční dokumentace</a:t>
            </a:r>
          </a:p>
          <a:p>
            <a:pPr lvl="1"/>
            <a:r>
              <a:rPr lang="cs-CZ" dirty="0" smtClean="0"/>
              <a:t>Příprava právního návrhu smlouvy</a:t>
            </a:r>
          </a:p>
          <a:p>
            <a:pPr lvl="1"/>
            <a:r>
              <a:rPr lang="cs-CZ" dirty="0" smtClean="0"/>
              <a:t>Rozdělení rizik</a:t>
            </a:r>
          </a:p>
          <a:p>
            <a:pPr lvl="1"/>
            <a:r>
              <a:rPr lang="cs-CZ" dirty="0" smtClean="0"/>
              <a:t>Způsob výplaty kupní ceny</a:t>
            </a:r>
          </a:p>
          <a:p>
            <a:pPr lvl="1"/>
            <a:r>
              <a:rPr lang="cs-CZ" dirty="0" smtClean="0"/>
              <a:t>Definice dalších podmínek akvizice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Z PwC CR Presentation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vert="horz"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949</Words>
  <Application>Microsoft Office PowerPoint</Application>
  <PresentationFormat>On-screen Show (4:3)</PresentationFormat>
  <Paragraphs>178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CZ PwC CR Presentation</vt:lpstr>
      <vt:lpstr>Akvizice společností  Transakční dokumentace</vt:lpstr>
      <vt:lpstr>Shrnutí</vt:lpstr>
      <vt:lpstr>Promítnutí výsledků DD do nabízené ceny a dokumentace </vt:lpstr>
      <vt:lpstr>Promítnutí výsledků DD do transakční dokumentace </vt:lpstr>
      <vt:lpstr>Promítnutí výsledků DD do transakční dokumentace</vt:lpstr>
      <vt:lpstr>Realizace právní DD – typické problémy</vt:lpstr>
      <vt:lpstr>Realizace právní DD – typické problémy</vt:lpstr>
      <vt:lpstr>Rámcový charakter SPA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Děkuji za pozornost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Standardní prezentace PwC Legal</dc:title>
  <dc:creator/>
  <cp:lastModifiedBy>Full Name</cp:lastModifiedBy>
  <cp:revision>15</cp:revision>
  <dcterms:created xsi:type="dcterms:W3CDTF">2011-03-01T08:31:47Z</dcterms:created>
  <dcterms:modified xsi:type="dcterms:W3CDTF">2012-11-15T10:09:38Z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B template version">
    <vt:lpwstr>6</vt:lpwstr>
  </property>
  <property fmtid="{D5CDD505-2E9C-101B-9397-08002B2CF9AE}" pid="3" name="TB template type">
    <vt:lpwstr>Onscreen</vt:lpwstr>
  </property>
  <property fmtid="{D5CDD505-2E9C-101B-9397-08002B2CF9AE}" pid="4" name="Template created by">
    <vt:lpwstr>PwC</vt:lpwstr>
  </property>
  <property fmtid="{D5CDD505-2E9C-101B-9397-08002B2CF9AE}" pid="5" name="Template version">
    <vt:lpwstr>5</vt:lpwstr>
  </property>
</Properties>
</file>