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0A5F07-89AA-4023-9B3C-AD7AEBE7BCE2}" type="datetimeFigureOut">
              <a:rPr lang="cs-CZ" smtClean="0"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27F1C96-42CF-4603-995A-95E1F9A1B58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Pracovněprávní vztahy úředníků ÚSC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Prameny právní úpravy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27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smtClean="0"/>
              <a:t>Obecné prameny právní úpravy PP vztahů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1989138"/>
            <a:ext cx="8128000" cy="40719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1800" b="1" i="1" u="sng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262/2006 Sb., zákoník práce ve znění novel (6+1)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600" b="1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40/1964 Sb., občanský zákoník</a:t>
            </a:r>
            <a:endParaRPr lang="cs-CZ" altLang="cs-CZ" sz="18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600" b="1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198/2009 Sb., o rovném zacházení a o právních prostředcích ochrany před diskriminací … antidiskr.zákon</a:t>
            </a:r>
          </a:p>
          <a:p>
            <a:pPr eaLnBrk="1" hangingPunct="1">
              <a:lnSpc>
                <a:spcPct val="80000"/>
              </a:lnSpc>
            </a:pPr>
            <a:endParaRPr lang="cs-CZ" altLang="cs-CZ" sz="600" b="1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312/2002 Sb., o úřednících územně samospráv. celků</a:t>
            </a:r>
            <a:endParaRPr lang="cs-CZ" altLang="cs-CZ" sz="6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7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i="1" u="sng" smtClean="0"/>
              <a:t>Nevstoupily v účinnost – budou zrušeny a nahrazeny</a:t>
            </a:r>
            <a:r>
              <a:rPr lang="cs-CZ" altLang="cs-CZ" sz="1800" b="1" i="1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9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i="1" smtClean="0"/>
              <a:t>	- Zák. č. 218/2002 Sb., o službě státních zam. ve spr. úřadech…</a:t>
            </a:r>
            <a:endParaRPr lang="cs-CZ" altLang="cs-CZ" sz="9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i="1" smtClean="0"/>
              <a:t>	- Zák. č. 264/2006 Sb., o úrazovém pojištění zaměstnanců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800" b="1" i="1" smtClean="0"/>
              <a:t>----------------------------------------------------------------------------------------------------------------------------------------------------------------------------------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i="1" u="sng" smtClean="0"/>
              <a:t>Systémově odlišná úprava </a:t>
            </a:r>
            <a:r>
              <a:rPr lang="cs-CZ" altLang="cs-CZ" sz="2000" b="1" i="1" u="sng" smtClean="0"/>
              <a:t>služebně </a:t>
            </a:r>
            <a:r>
              <a:rPr lang="cs-CZ" altLang="cs-CZ" sz="1800" b="1" i="1" u="sng" smtClean="0"/>
              <a:t>právních vztahů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i="1" smtClean="0"/>
              <a:t>	- Zák. č. 361/2003 Sb., o služebním poměru příslušníků bezpečnostních sborů = veřejnoprávní vztah</a:t>
            </a:r>
            <a:endParaRPr lang="cs-CZ" altLang="cs-CZ" sz="600" b="1" i="1" smtClean="0"/>
          </a:p>
        </p:txBody>
      </p:sp>
      <p:sp>
        <p:nvSpPr>
          <p:cNvPr id="4098" name="Rectangle 13"/>
          <p:cNvSpPr>
            <a:spLocks noGrp="1" noChangeArrowheads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52FFF1-408C-48A1-971F-2A852D1C439B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  <p:sp>
        <p:nvSpPr>
          <p:cNvPr id="4099" name="Zástupný symbol pro číslo snímku 5"/>
          <p:cNvSpPr txBox="1">
            <a:spLocks noGrp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5A3B404-46A4-4CD9-AA6D-2B374356C4BB}" type="slidenum">
              <a:rPr lang="cs-CZ" altLang="cs-CZ" sz="14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8920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i="1" u="sng" smtClean="0"/>
              <a:t/>
            </a:r>
            <a:br>
              <a:rPr lang="cs-CZ" altLang="cs-CZ" sz="2800" b="1" i="1" u="sng" smtClean="0"/>
            </a:br>
            <a:r>
              <a:rPr lang="cs-CZ" altLang="cs-CZ" sz="2800" b="1" i="1" smtClean="0"/>
              <a:t>Obecné předpisy související  a prováděcí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2133600"/>
            <a:ext cx="7772400" cy="38274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435/2004 Sb., </a:t>
            </a:r>
            <a:r>
              <a:rPr lang="cs-CZ" altLang="cs-CZ" sz="1800" i="1" smtClean="0"/>
              <a:t>o zaměstnanosti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800" b="1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251/2005 Sb</a:t>
            </a:r>
            <a:r>
              <a:rPr lang="cs-CZ" altLang="cs-CZ" sz="1600" i="1" smtClean="0"/>
              <a:t>., </a:t>
            </a:r>
            <a:r>
              <a:rPr lang="cs-CZ" altLang="cs-CZ" sz="1800" i="1" smtClean="0"/>
              <a:t>o Inspekci práce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600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309/2006 Sb</a:t>
            </a:r>
            <a:r>
              <a:rPr lang="cs-CZ" altLang="cs-CZ" sz="1800" i="1" smtClean="0"/>
              <a:t>., o zajištění dalších podmínek BOZP…….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700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 2/1991 Sb</a:t>
            </a:r>
            <a:r>
              <a:rPr lang="cs-CZ" altLang="cs-CZ" sz="1800" i="1" smtClean="0"/>
              <a:t>., o kolektivním vyjednávání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900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187/2006 Sb</a:t>
            </a:r>
            <a:r>
              <a:rPr lang="cs-CZ" altLang="cs-CZ" sz="1800" i="1" smtClean="0"/>
              <a:t>., o nemocenském pojištění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900" i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Zák. č. 101/2000 Sb</a:t>
            </a:r>
            <a:r>
              <a:rPr lang="cs-CZ" altLang="cs-CZ" sz="1800" i="1" smtClean="0"/>
              <a:t>., o ochraně osob. údajů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000" i="1" smtClean="0"/>
              <a:t>------------------------------------------------------------------------------------------------------------------------------------------------------------</a:t>
            </a:r>
          </a:p>
          <a:p>
            <a:pPr>
              <a:lnSpc>
                <a:spcPct val="80000"/>
              </a:lnSpc>
            </a:pPr>
            <a:r>
              <a:rPr lang="cs-CZ" altLang="cs-CZ" sz="1800" b="1" i="1" smtClean="0"/>
              <a:t>Nař. vl. č. 590/2006 Sb</a:t>
            </a:r>
            <a:r>
              <a:rPr lang="cs-CZ" altLang="cs-CZ" sz="1600" b="1" i="1" smtClean="0"/>
              <a:t>., </a:t>
            </a:r>
            <a:r>
              <a:rPr lang="cs-CZ" altLang="cs-CZ" sz="1800" i="1" smtClean="0"/>
              <a:t>kterým se stanoví okruh a rozsah jiných důležitých osob. překážek v práci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i="1" smtClean="0"/>
              <a:t>Nař. vl. č. 567/2006 Sb.,</a:t>
            </a:r>
            <a:r>
              <a:rPr lang="cs-CZ" altLang="cs-CZ" sz="2000" b="1" i="1" smtClean="0"/>
              <a:t> </a:t>
            </a:r>
            <a:r>
              <a:rPr lang="cs-CZ" altLang="cs-CZ" sz="1800" i="1" smtClean="0"/>
              <a:t>o minimální mzdě, o nejnižších úrovních zaručené mzdy, o vymezení ztíženého pracovního prostředí a o výši příplatku ke mzdě ….</a:t>
            </a:r>
            <a:endParaRPr lang="cs-CZ" altLang="cs-CZ" sz="1600" b="1" i="1" smtClean="0"/>
          </a:p>
        </p:txBody>
      </p:sp>
      <p:sp>
        <p:nvSpPr>
          <p:cNvPr id="5122" name="Rectangle 13"/>
          <p:cNvSpPr>
            <a:spLocks noGrp="1" noChangeArrowheads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3ACA5A7-36F0-44F8-A591-28DB4869CC91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  <p:sp>
        <p:nvSpPr>
          <p:cNvPr id="5123" name="Zástupný symbol pro číslo snímku 5"/>
          <p:cNvSpPr txBox="1">
            <a:spLocks noGrp="1"/>
          </p:cNvSpPr>
          <p:nvPr/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90D7425-7DF5-44EF-A8AD-7B9A800082DF}" type="slidenum">
              <a:rPr lang="cs-CZ" altLang="cs-CZ" sz="1400"/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315925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i="1" smtClean="0"/>
              <a:t>Prameny právní úpravy p.p.vztahů ÚSC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1989138"/>
            <a:ext cx="8128000" cy="414337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b="1" i="1" smtClean="0"/>
              <a:t>Zák. č. 312/2002 Sb.,</a:t>
            </a:r>
            <a:r>
              <a:rPr lang="cs-CZ" altLang="cs-CZ" sz="1800" b="1" i="1" smtClean="0"/>
              <a:t> </a:t>
            </a:r>
            <a:r>
              <a:rPr lang="cs-CZ" altLang="cs-CZ" sz="1800" i="1" smtClean="0"/>
              <a:t>o úřednících územních samosprávných celků…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i="1" smtClean="0"/>
              <a:t>	- speciální pro úředníky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1000" i="1" smtClean="0"/>
          </a:p>
          <a:p>
            <a:pPr>
              <a:lnSpc>
                <a:spcPct val="80000"/>
              </a:lnSpc>
            </a:pPr>
            <a:r>
              <a:rPr lang="cs-CZ" altLang="cs-CZ" sz="2000" b="1" i="1" smtClean="0"/>
              <a:t>Zák. č. 262/2006 Sb., zákoník práce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i="1" smtClean="0"/>
              <a:t>	</a:t>
            </a:r>
            <a:r>
              <a:rPr lang="cs-CZ" altLang="cs-CZ" sz="1800" i="1" smtClean="0"/>
              <a:t>- subsidiární pro úředníky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i="1" smtClean="0"/>
              <a:t>	- generální pro zaměstnance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900" i="1" u="sng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500" b="1" i="1" u="sng" smtClean="0"/>
              <a:t>-_________________________________________________________________________________________________________________________________________________________________________________________________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cs-CZ" altLang="cs-CZ" sz="2000" b="1" i="1" smtClean="0"/>
              <a:t>Nař. vl. č. 564/2006 Sb., </a:t>
            </a:r>
            <a:r>
              <a:rPr lang="cs-CZ" altLang="cs-CZ" sz="2000" i="1" smtClean="0"/>
              <a:t>o plat. poměrech zaměstnanců ve veřejných službách a správě …</a:t>
            </a:r>
          </a:p>
          <a:p>
            <a:pPr>
              <a:lnSpc>
                <a:spcPct val="80000"/>
              </a:lnSpc>
            </a:pPr>
            <a:r>
              <a:rPr lang="cs-CZ" altLang="cs-CZ" sz="2000" b="1" i="1" smtClean="0"/>
              <a:t>Nař. vl. č. 222/2010 Sb., </a:t>
            </a:r>
            <a:r>
              <a:rPr lang="cs-CZ" altLang="cs-CZ" sz="2000" i="1" smtClean="0"/>
              <a:t>o katalogu prací ve veřejných službách a správě</a:t>
            </a:r>
          </a:p>
          <a:p>
            <a:pPr>
              <a:lnSpc>
                <a:spcPct val="80000"/>
              </a:lnSpc>
            </a:pPr>
            <a:r>
              <a:rPr lang="cs-CZ" altLang="cs-CZ" sz="2000" b="1" i="1" smtClean="0"/>
              <a:t>Nař. vl. č. 590/2006 Sb., </a:t>
            </a:r>
            <a:r>
              <a:rPr lang="cs-CZ" altLang="cs-CZ" sz="2000" i="1" smtClean="0"/>
              <a:t>kterým se stanoví okruh a rozsah jiných důležitých osob. překážek v práci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000" smtClean="0"/>
              <a:t>___________________________________________________________________________________________________________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i="1" smtClean="0"/>
              <a:t>    Výklad ke specifickým otázkám zákona č. 312/2002 Sb.</a:t>
            </a:r>
          </a:p>
        </p:txBody>
      </p:sp>
      <p:sp>
        <p:nvSpPr>
          <p:cNvPr id="6146" name="Rectangle 13"/>
          <p:cNvSpPr>
            <a:spLocks noGrp="1" noChangeArrowheads="1"/>
          </p:cNvSpPr>
          <p:nvPr>
            <p:ph type="sldNum" sz="quarter" idx="1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E4A579E-302D-4204-8E0D-6AAD71379E79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21899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186</Words>
  <Application>Microsoft Office PowerPoint</Application>
  <PresentationFormat>Předvádění na obrazovce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Arkýř</vt:lpstr>
      <vt:lpstr>Pracovněprávní vztahy úředníků ÚSC</vt:lpstr>
      <vt:lpstr>Obecné prameny právní úpravy PP vztahů</vt:lpstr>
      <vt:lpstr> Obecné předpisy související  a prováděcí</vt:lpstr>
      <vt:lpstr>Prameny právní úpravy p.p.vztahů ÚSC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Pracovněprávní vztahy úředníků ÚSC</dc:title>
  <dc:creator>Zdeňka Gregorová</dc:creator>
  <cp:lastModifiedBy>Zdeňka Gregorová</cp:lastModifiedBy>
  <cp:revision>1</cp:revision>
  <dcterms:created xsi:type="dcterms:W3CDTF">2013-11-05T09:23:40Z</dcterms:created>
  <dcterms:modified xsi:type="dcterms:W3CDTF">2013-11-05T09:31:02Z</dcterms:modified>
</cp:coreProperties>
</file>