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7"/>
  </p:notesMasterIdLst>
  <p:handoutMasterIdLst>
    <p:handoutMasterId r:id="rId68"/>
  </p:handoutMasterIdLst>
  <p:sldIdLst>
    <p:sldId id="257" r:id="rId2"/>
    <p:sldId id="258" r:id="rId3"/>
    <p:sldId id="261" r:id="rId4"/>
    <p:sldId id="262" r:id="rId5"/>
    <p:sldId id="265" r:id="rId6"/>
    <p:sldId id="266" r:id="rId7"/>
    <p:sldId id="267" r:id="rId8"/>
    <p:sldId id="268" r:id="rId9"/>
    <p:sldId id="269" r:id="rId10"/>
    <p:sldId id="270" r:id="rId11"/>
    <p:sldId id="271" r:id="rId12"/>
    <p:sldId id="272" r:id="rId13"/>
    <p:sldId id="273" r:id="rId14"/>
    <p:sldId id="274" r:id="rId15"/>
    <p:sldId id="276" r:id="rId16"/>
    <p:sldId id="277" r:id="rId17"/>
    <p:sldId id="278" r:id="rId18"/>
    <p:sldId id="279" r:id="rId19"/>
    <p:sldId id="280" r:id="rId20"/>
    <p:sldId id="281" r:id="rId21"/>
    <p:sldId id="282" r:id="rId22"/>
    <p:sldId id="283" r:id="rId23"/>
    <p:sldId id="284" r:id="rId24"/>
    <p:sldId id="285" r:id="rId25"/>
    <p:sldId id="296" r:id="rId26"/>
    <p:sldId id="298" r:id="rId27"/>
    <p:sldId id="299" r:id="rId28"/>
    <p:sldId id="294" r:id="rId29"/>
    <p:sldId id="313" r:id="rId30"/>
    <p:sldId id="314" r:id="rId31"/>
    <p:sldId id="316" r:id="rId32"/>
    <p:sldId id="320" r:id="rId33"/>
    <p:sldId id="321" r:id="rId34"/>
    <p:sldId id="322" r:id="rId35"/>
    <p:sldId id="330" r:id="rId36"/>
    <p:sldId id="331" r:id="rId37"/>
    <p:sldId id="332" r:id="rId38"/>
    <p:sldId id="333" r:id="rId39"/>
    <p:sldId id="334" r:id="rId40"/>
    <p:sldId id="335" r:id="rId41"/>
    <p:sldId id="336" r:id="rId42"/>
    <p:sldId id="337" r:id="rId43"/>
    <p:sldId id="338" r:id="rId44"/>
    <p:sldId id="339" r:id="rId45"/>
    <p:sldId id="340" r:id="rId46"/>
    <p:sldId id="341" r:id="rId47"/>
    <p:sldId id="342" r:id="rId48"/>
    <p:sldId id="343" r:id="rId49"/>
    <p:sldId id="344" r:id="rId50"/>
    <p:sldId id="345" r:id="rId51"/>
    <p:sldId id="346" r:id="rId52"/>
    <p:sldId id="347" r:id="rId53"/>
    <p:sldId id="348" r:id="rId54"/>
    <p:sldId id="350" r:id="rId55"/>
    <p:sldId id="351" r:id="rId56"/>
    <p:sldId id="357" r:id="rId57"/>
    <p:sldId id="358" r:id="rId58"/>
    <p:sldId id="359" r:id="rId59"/>
    <p:sldId id="360" r:id="rId60"/>
    <p:sldId id="361" r:id="rId61"/>
    <p:sldId id="362" r:id="rId62"/>
    <p:sldId id="363" r:id="rId63"/>
    <p:sldId id="364" r:id="rId64"/>
    <p:sldId id="356" r:id="rId65"/>
    <p:sldId id="398" r:id="rId66"/>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ＭＳ Ｐゴシック" pitchFamily="34" charset="-128"/>
        <a:cs typeface="Arial" charset="0"/>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916" autoAdjust="0"/>
  </p:normalViewPr>
  <p:slideViewPr>
    <p:cSldViewPr>
      <p:cViewPr>
        <p:scale>
          <a:sx n="66" d="100"/>
          <a:sy n="66" d="100"/>
        </p:scale>
        <p:origin x="-1284" y="-8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ＭＳ Ｐゴシック" charset="0"/>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ea typeface="ＭＳ Ｐゴシック" charset="0"/>
                <a:cs typeface="+mn-cs"/>
              </a:defRPr>
            </a:lvl1pPr>
          </a:lstStyle>
          <a:p>
            <a:pPr>
              <a:defRPr/>
            </a:pPr>
            <a:fld id="{ABB71941-733A-4F86-9BC1-73D4BBEA8676}" type="datetime1">
              <a:rPr lang="cs-CZ"/>
              <a:pPr>
                <a:defRPr/>
              </a:pPr>
              <a:t>5.11.2013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ea typeface="ＭＳ Ｐゴシック" charset="0"/>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ea typeface="ＭＳ Ｐゴシック" charset="0"/>
                <a:cs typeface="+mn-cs"/>
              </a:defRPr>
            </a:lvl1pPr>
          </a:lstStyle>
          <a:p>
            <a:pPr>
              <a:defRPr/>
            </a:pPr>
            <a:fld id="{C19E085B-9793-467E-87E0-5D41B436D9B7}" type="slidenum">
              <a:rPr lang="en-US"/>
              <a:pPr>
                <a:defRPr/>
              </a:pPr>
              <a:t>‹#›</a:t>
            </a:fld>
            <a:endParaRPr lang="en-US"/>
          </a:p>
        </p:txBody>
      </p:sp>
    </p:spTree>
    <p:extLst>
      <p:ext uri="{BB962C8B-B14F-4D97-AF65-F5344CB8AC3E}">
        <p14:creationId xmlns:p14="http://schemas.microsoft.com/office/powerpoint/2010/main" val="387165863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ＭＳ Ｐゴシック" charset="0"/>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ea typeface="ＭＳ Ｐゴシック" charset="0"/>
                <a:cs typeface="+mn-cs"/>
              </a:defRPr>
            </a:lvl1pPr>
          </a:lstStyle>
          <a:p>
            <a:pPr>
              <a:defRPr/>
            </a:pPr>
            <a:fld id="{AB0E0519-A229-4D8A-89A7-787C868D76CC}" type="datetime1">
              <a:rPr lang="cs-CZ"/>
              <a:pPr>
                <a:defRPr/>
              </a:pPr>
              <a:t>5.11.2013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noProof="0" smtClean="0"/>
              <a:t>Click to edit Master text styles</a:t>
            </a:r>
          </a:p>
          <a:p>
            <a:pPr lvl="1"/>
            <a:r>
              <a:rPr lang="cs-CZ" noProof="0" smtClean="0"/>
              <a:t>Second level</a:t>
            </a:r>
          </a:p>
          <a:p>
            <a:pPr lvl="2"/>
            <a:r>
              <a:rPr lang="cs-CZ" noProof="0" smtClean="0"/>
              <a:t>Third level</a:t>
            </a:r>
          </a:p>
          <a:p>
            <a:pPr lvl="3"/>
            <a:r>
              <a:rPr lang="cs-CZ" noProof="0" smtClean="0"/>
              <a:t>Fourth level</a:t>
            </a:r>
          </a:p>
          <a:p>
            <a:pPr lvl="4"/>
            <a:r>
              <a:rPr lang="cs-CZ"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ＭＳ Ｐゴシック" charset="0"/>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ea typeface="ＭＳ Ｐゴシック" charset="0"/>
                <a:cs typeface="+mn-cs"/>
              </a:defRPr>
            </a:lvl1pPr>
          </a:lstStyle>
          <a:p>
            <a:pPr>
              <a:defRPr/>
            </a:pPr>
            <a:fld id="{D17D3EEF-E2AB-40F7-BC33-73A3DCCFC5BC}" type="slidenum">
              <a:rPr lang="en-US"/>
              <a:pPr>
                <a:defRPr/>
              </a:pPr>
              <a:t>‹#›</a:t>
            </a:fld>
            <a:endParaRPr lang="en-US"/>
          </a:p>
        </p:txBody>
      </p:sp>
    </p:spTree>
    <p:extLst>
      <p:ext uri="{BB962C8B-B14F-4D97-AF65-F5344CB8AC3E}">
        <p14:creationId xmlns:p14="http://schemas.microsoft.com/office/powerpoint/2010/main" val="3736295062"/>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8B692D4E-BD43-49C2-A476-ED58D0A4A4CB}" type="slidenum">
              <a:rPr lang="en-US">
                <a:ea typeface="ＭＳ Ｐゴシック" pitchFamily="34" charset="-128"/>
              </a:rPr>
              <a:pPr>
                <a:defRPr/>
              </a:pPr>
              <a:t>1</a:t>
            </a:fld>
            <a:endParaRPr lang="en-US">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376104AE-823B-444A-91CD-73703160C05D}"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7A719AD7-DFDD-42C4-BE91-056233119B4C}"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A1D7D350-6303-4D7B-B3C2-AED559938D6B}"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Content Placeholder 2"/>
          <p:cNvSpPr>
            <a:spLocks noGrp="1"/>
          </p:cNvSpPr>
          <p:nvPr>
            <p:ph idx="1"/>
          </p:nvPr>
        </p:nvSpPr>
        <p:spPr/>
        <p:txBody>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C3504F14-9A32-4EA2-9825-6995EF3E4341}"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7304B382-B73F-4A75-A7FC-6E6F6FED029A}"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8EA23399-E590-4DC0-9D03-CEB85B734D98}"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p>
        </p:txBody>
      </p:sp>
      <p:sp>
        <p:nvSpPr>
          <p:cNvPr id="9" name="Rectangle 6"/>
          <p:cNvSpPr>
            <a:spLocks noGrp="1" noChangeArrowheads="1"/>
          </p:cNvSpPr>
          <p:nvPr>
            <p:ph type="sldNum" sz="quarter" idx="12"/>
          </p:nvPr>
        </p:nvSpPr>
        <p:spPr>
          <a:ln/>
        </p:spPr>
        <p:txBody>
          <a:bodyPr/>
          <a:lstStyle>
            <a:lvl1pPr>
              <a:defRPr/>
            </a:lvl1pPr>
          </a:lstStyle>
          <a:p>
            <a:pPr>
              <a:defRPr/>
            </a:pPr>
            <a:fld id="{E944EE30-CC5C-4B7C-B254-DE4245E656DD}"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p>
        </p:txBody>
      </p:sp>
      <p:sp>
        <p:nvSpPr>
          <p:cNvPr id="5" name="Rectangle 6"/>
          <p:cNvSpPr>
            <a:spLocks noGrp="1" noChangeArrowheads="1"/>
          </p:cNvSpPr>
          <p:nvPr>
            <p:ph type="sldNum" sz="quarter" idx="12"/>
          </p:nvPr>
        </p:nvSpPr>
        <p:spPr>
          <a:ln/>
        </p:spPr>
        <p:txBody>
          <a:bodyPr/>
          <a:lstStyle>
            <a:lvl1pPr>
              <a:defRPr/>
            </a:lvl1pPr>
          </a:lstStyle>
          <a:p>
            <a:pPr>
              <a:defRPr/>
            </a:pPr>
            <a:fld id="{9754F175-F61F-4242-9DB4-2898523D2232}"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p>
        </p:txBody>
      </p:sp>
      <p:sp>
        <p:nvSpPr>
          <p:cNvPr id="4" name="Rectangle 6"/>
          <p:cNvSpPr>
            <a:spLocks noGrp="1" noChangeArrowheads="1"/>
          </p:cNvSpPr>
          <p:nvPr>
            <p:ph type="sldNum" sz="quarter" idx="12"/>
          </p:nvPr>
        </p:nvSpPr>
        <p:spPr>
          <a:ln/>
        </p:spPr>
        <p:txBody>
          <a:bodyPr/>
          <a:lstStyle>
            <a:lvl1pPr>
              <a:defRPr/>
            </a:lvl1pPr>
          </a:lstStyle>
          <a:p>
            <a:pPr>
              <a:defRPr/>
            </a:pPr>
            <a:fld id="{4DD3CB78-F2B8-4A0C-A459-CF1ACEC23BA1}"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168E199C-880C-4C15-BF6D-4F8C28B28174}"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126518F4-A632-4E07-9311-2A1898F9E022}"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100" name="Rectangle 4"/>
          <p:cNvSpPr>
            <a:spLocks noGrp="1" noChangeArrowheads="1"/>
          </p:cNvSpPr>
          <p:nvPr>
            <p:ph type="dt" sz="half" idx="2"/>
          </p:nvPr>
        </p:nvSpPr>
        <p:spPr bwMode="auto">
          <a:xfrm>
            <a:off x="457200" y="6245225"/>
            <a:ext cx="2133600" cy="47625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defRPr sz="1400">
                <a:ea typeface="ＭＳ Ｐゴシック" charset="0"/>
                <a:cs typeface="+mn-cs"/>
              </a:defRPr>
            </a:lvl1pPr>
          </a:lstStyle>
          <a:p>
            <a:pPr>
              <a:defRPr/>
            </a:pPr>
            <a:endParaRPr lang="cs-CZ"/>
          </a:p>
        </p:txBody>
      </p:sp>
      <p:sp>
        <p:nvSpPr>
          <p:cNvPr id="410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lgn="ctr">
              <a:defRPr sz="1400">
                <a:ea typeface="ＭＳ Ｐゴシック" charset="0"/>
                <a:cs typeface="+mn-cs"/>
              </a:defRPr>
            </a:lvl1pPr>
          </a:lstStyle>
          <a:p>
            <a:pPr>
              <a:defRPr/>
            </a:pPr>
            <a:endParaRPr lang="cs-CZ"/>
          </a:p>
        </p:txBody>
      </p:sp>
      <p:sp>
        <p:nvSpPr>
          <p:cNvPr id="410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lgn="r">
              <a:defRPr sz="1400">
                <a:ea typeface="ＭＳ Ｐゴシック" charset="0"/>
                <a:cs typeface="+mn-cs"/>
              </a:defRPr>
            </a:lvl1pPr>
          </a:lstStyle>
          <a:p>
            <a:pPr>
              <a:defRPr/>
            </a:pPr>
            <a:fld id="{BC9431B1-C7A7-428B-BF7A-BBA74F67E109}"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ＭＳ Ｐゴシック"/>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a:defRPr>
      </a:lvl5pPr>
      <a:lvl6pPr marL="457200" algn="ctr" rtl="0" eaLnBrk="1" fontAlgn="base" hangingPunct="1">
        <a:spcBef>
          <a:spcPct val="0"/>
        </a:spcBef>
        <a:spcAft>
          <a:spcPct val="0"/>
        </a:spcAft>
        <a:defRPr sz="4400">
          <a:solidFill>
            <a:schemeClr val="tx2"/>
          </a:solidFill>
          <a:latin typeface="Arial" charset="0"/>
          <a:ea typeface="ＭＳ Ｐゴシック" charset="0"/>
        </a:defRPr>
      </a:lvl6pPr>
      <a:lvl7pPr marL="914400" algn="ctr" rtl="0" eaLnBrk="1" fontAlgn="base" hangingPunct="1">
        <a:spcBef>
          <a:spcPct val="0"/>
        </a:spcBef>
        <a:spcAft>
          <a:spcPct val="0"/>
        </a:spcAft>
        <a:defRPr sz="4400">
          <a:solidFill>
            <a:schemeClr val="tx2"/>
          </a:solidFill>
          <a:latin typeface="Arial" charset="0"/>
          <a:ea typeface="ＭＳ Ｐゴシック" charset="0"/>
        </a:defRPr>
      </a:lvl7pPr>
      <a:lvl8pPr marL="1371600" algn="ctr" rtl="0" eaLnBrk="1" fontAlgn="base" hangingPunct="1">
        <a:spcBef>
          <a:spcPct val="0"/>
        </a:spcBef>
        <a:spcAft>
          <a:spcPct val="0"/>
        </a:spcAft>
        <a:defRPr sz="4400">
          <a:solidFill>
            <a:schemeClr val="tx2"/>
          </a:solidFill>
          <a:latin typeface="Arial" charset="0"/>
          <a:ea typeface="ＭＳ Ｐゴシック" charset="0"/>
        </a:defRPr>
      </a:lvl8pPr>
      <a:lvl9pPr marL="1828800" algn="ctr" rtl="0" eaLnBrk="1" fontAlgn="base" hangingPunct="1">
        <a:spcBef>
          <a:spcPct val="0"/>
        </a:spcBef>
        <a:spcAft>
          <a:spcPct val="0"/>
        </a:spcAft>
        <a:defRPr sz="4400">
          <a:solidFill>
            <a:schemeClr val="tx2"/>
          </a:solidFill>
          <a:latin typeface="Arial"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a:defRPr>
      </a:lvl1pPr>
      <a:lvl2pPr marL="742950" indent="-285750" algn="l" rtl="0" eaLnBrk="0" fontAlgn="base" hangingPunct="0">
        <a:spcBef>
          <a:spcPct val="20000"/>
        </a:spcBef>
        <a:spcAft>
          <a:spcPct val="0"/>
        </a:spcAft>
        <a:buChar char="–"/>
        <a:defRPr sz="2800">
          <a:solidFill>
            <a:schemeClr val="tx1"/>
          </a:solidFill>
          <a:latin typeface="+mn-lt"/>
          <a:ea typeface="+mn-ea"/>
          <a:cs typeface="ＭＳ Ｐゴシック"/>
        </a:defRPr>
      </a:lvl2pPr>
      <a:lvl3pPr marL="1143000" indent="-228600" algn="l" rtl="0" eaLnBrk="0" fontAlgn="base" hangingPunct="0">
        <a:spcBef>
          <a:spcPct val="20000"/>
        </a:spcBef>
        <a:spcAft>
          <a:spcPct val="0"/>
        </a:spcAft>
        <a:buChar char="•"/>
        <a:defRPr sz="2400">
          <a:solidFill>
            <a:schemeClr val="tx1"/>
          </a:solidFill>
          <a:latin typeface="+mn-lt"/>
          <a:ea typeface="+mn-ea"/>
          <a:cs typeface="ＭＳ Ｐゴシック"/>
        </a:defRPr>
      </a:lvl3pPr>
      <a:lvl4pPr marL="1600200" indent="-228600" algn="l" rtl="0" eaLnBrk="0" fontAlgn="base" hangingPunct="0">
        <a:spcBef>
          <a:spcPct val="20000"/>
        </a:spcBef>
        <a:spcAft>
          <a:spcPct val="0"/>
        </a:spcAft>
        <a:buChar char="–"/>
        <a:defRPr sz="2000">
          <a:solidFill>
            <a:schemeClr val="tx1"/>
          </a:solidFill>
          <a:latin typeface="+mn-lt"/>
          <a:ea typeface="+mn-ea"/>
          <a:cs typeface="ＭＳ Ｐゴシック"/>
        </a:defRPr>
      </a:lvl4pPr>
      <a:lvl5pPr marL="2057400" indent="-228600" algn="l" rtl="0" eaLnBrk="0" fontAlgn="base" hangingPunct="0">
        <a:spcBef>
          <a:spcPct val="20000"/>
        </a:spcBef>
        <a:spcAft>
          <a:spcPct val="0"/>
        </a:spcAft>
        <a:buChar char="»"/>
        <a:defRPr sz="2000">
          <a:solidFill>
            <a:schemeClr val="tx1"/>
          </a:solidFill>
          <a:latin typeface="+mn-lt"/>
          <a:ea typeface="+mn-ea"/>
          <a:cs typeface="ＭＳ Ｐゴシック"/>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1" name="Rectangle 3"/>
          <p:cNvSpPr>
            <a:spLocks noGrp="1" noChangeArrowheads="1"/>
          </p:cNvSpPr>
          <p:nvPr>
            <p:ph type="ctrTitle" idx="4294967295"/>
          </p:nvPr>
        </p:nvSpPr>
        <p:spPr>
          <a:xfrm>
            <a:off x="685800" y="2130425"/>
            <a:ext cx="7772400" cy="1470025"/>
          </a:xfrm>
        </p:spPr>
        <p:txBody>
          <a:bodyPr/>
          <a:lstStyle/>
          <a:p>
            <a:r>
              <a:rPr lang="cs-CZ" sz="4000" b="1" u="sng" smtClean="0"/>
              <a:t>ZÁKON O ÚŘEDNÍCÍCH PARAGRAF PO PARAGRAFU</a:t>
            </a:r>
          </a:p>
        </p:txBody>
      </p:sp>
      <p:sp>
        <p:nvSpPr>
          <p:cNvPr id="15362" name="Rectangle 4"/>
          <p:cNvSpPr>
            <a:spLocks noGrp="1" noChangeArrowheads="1"/>
          </p:cNvSpPr>
          <p:nvPr>
            <p:ph type="subTitle" idx="4294967295"/>
          </p:nvPr>
        </p:nvSpPr>
        <p:spPr>
          <a:xfrm>
            <a:off x="1371600" y="3886200"/>
            <a:ext cx="6400800" cy="1752600"/>
          </a:xfrm>
        </p:spPr>
        <p:txBody>
          <a:bodyPr/>
          <a:lstStyle/>
          <a:p>
            <a:pPr marL="0" indent="0" algn="ctr">
              <a:buFontTx/>
              <a:buNone/>
            </a:pPr>
            <a:r>
              <a:rPr lang="cs-CZ" smtClean="0"/>
              <a:t>Mgr. Kristina Chrástková</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endParaRPr lang="cs-CZ" smtClean="0"/>
          </a:p>
        </p:txBody>
      </p:sp>
      <p:sp>
        <p:nvSpPr>
          <p:cNvPr id="29698" name="Rectangle 3"/>
          <p:cNvSpPr>
            <a:spLocks noGrp="1" noChangeArrowheads="1"/>
          </p:cNvSpPr>
          <p:nvPr>
            <p:ph type="body" idx="1"/>
          </p:nvPr>
        </p:nvSpPr>
        <p:spPr/>
        <p:txBody>
          <a:bodyPr/>
          <a:lstStyle/>
          <a:p>
            <a:r>
              <a:rPr lang="cs-CZ" b="1" smtClean="0"/>
              <a:t>podílející se na výkonu správních činností </a:t>
            </a:r>
            <a:r>
              <a:rPr lang="cs-CZ" smtClean="0"/>
              <a:t>(plnění úkolů v samostatné nebo přenesené působnosti územního samosprávného celku podle zvláštních právních předpisů)</a:t>
            </a:r>
            <a:endParaRPr lang="cs-CZ" b="1" smtClean="0"/>
          </a:p>
          <a:p>
            <a:r>
              <a:rPr lang="cs-CZ" b="1" smtClean="0"/>
              <a:t>v pracovním poměru </a:t>
            </a:r>
            <a:r>
              <a:rPr lang="cs-CZ" smtClean="0"/>
              <a:t>(pracovní smlouva, jmenování)</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4"/>
          <p:cNvSpPr>
            <a:spLocks noGrp="1" noChangeArrowheads="1"/>
          </p:cNvSpPr>
          <p:nvPr>
            <p:ph type="ctrTitle"/>
          </p:nvPr>
        </p:nvSpPr>
        <p:spPr/>
        <p:txBody>
          <a:bodyPr/>
          <a:lstStyle/>
          <a:p>
            <a:r>
              <a:rPr lang="cs-CZ" sz="4000" b="1" smtClean="0"/>
              <a:t>Kdo je vedoucím úředníkem</a:t>
            </a:r>
            <a:r>
              <a:rPr lang="cs-CZ" sz="4000" smtClean="0"/>
              <a:t/>
            </a:r>
            <a:br>
              <a:rPr lang="cs-CZ" sz="4000" smtClean="0"/>
            </a:br>
            <a:r>
              <a:rPr lang="cs-CZ" sz="4000" smtClean="0"/>
              <a:t>§ 2 odst. 5</a:t>
            </a:r>
            <a:r>
              <a:rPr lang="en-US" sz="4000" smtClean="0"/>
              <a:t> +</a:t>
            </a:r>
            <a:r>
              <a:rPr lang="cs-CZ" sz="4000" smtClean="0"/>
              <a:t> § 1 odst. 3 písm. c) </a:t>
            </a:r>
            <a:r>
              <a:rPr lang="en-US" sz="4000" smtClean="0"/>
              <a:t>+</a:t>
            </a:r>
            <a:r>
              <a:rPr lang="cs-CZ" sz="4000" smtClean="0"/>
              <a:t> § 11 ZP</a:t>
            </a:r>
          </a:p>
        </p:txBody>
      </p:sp>
      <p:sp>
        <p:nvSpPr>
          <p:cNvPr id="30722" name="Rectangle 5"/>
          <p:cNvSpPr>
            <a:spLocks noGrp="1" noChangeArrowheads="1"/>
          </p:cNvSpPr>
          <p:nvPr>
            <p:ph type="subTitle" idx="1"/>
          </p:nvPr>
        </p:nvSpPr>
        <p:spPr/>
        <p:txBody>
          <a:bodyPr/>
          <a:lstStyle/>
          <a:p>
            <a:endParaRPr lang="cs-CZ"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lstStyle/>
          <a:p>
            <a:endParaRPr lang="cs-CZ" smtClean="0"/>
          </a:p>
        </p:txBody>
      </p:sp>
      <p:sp>
        <p:nvSpPr>
          <p:cNvPr id="31746" name="Rectangle 3"/>
          <p:cNvSpPr>
            <a:spLocks noGrp="1" noChangeArrowheads="1"/>
          </p:cNvSpPr>
          <p:nvPr>
            <p:ph type="body" idx="1"/>
          </p:nvPr>
        </p:nvSpPr>
        <p:spPr/>
        <p:txBody>
          <a:bodyPr/>
          <a:lstStyle/>
          <a:p>
            <a:pPr>
              <a:lnSpc>
                <a:spcPct val="80000"/>
              </a:lnSpc>
            </a:pPr>
            <a:r>
              <a:rPr lang="cs-CZ" sz="2400" smtClean="0"/>
              <a:t>vedoucím úředníkem se pro účely tohoto zákona rozumí úředník, který je vedoucím zaměstnancem</a:t>
            </a:r>
          </a:p>
          <a:p>
            <a:pPr>
              <a:lnSpc>
                <a:spcPct val="80000"/>
              </a:lnSpc>
            </a:pPr>
            <a:r>
              <a:rPr lang="cs-CZ" sz="2400" smtClean="0"/>
              <a:t>jelikož se zákon o úřednících nevztahuje na zaměstnance ÚSC, kteří vykonávají výhradně pomocné, servisní nebo manuální práce nebo kteří výkon takových prací řídí,</a:t>
            </a:r>
            <a:r>
              <a:rPr lang="cs-CZ" sz="2400" b="1" smtClean="0"/>
              <a:t> vedoucím úředníkem nemůže být vedoucí zaměstnanec, který řídí výhradně výkon pomocných, servisních nebo manuálních prací</a:t>
            </a:r>
            <a:endParaRPr lang="cs-CZ" sz="2400" smtClean="0"/>
          </a:p>
          <a:p>
            <a:pPr>
              <a:lnSpc>
                <a:spcPct val="80000"/>
              </a:lnSpc>
            </a:pPr>
            <a:r>
              <a:rPr lang="cs-CZ" sz="2400" smtClean="0"/>
              <a:t>vedoucími zaměstnanci zaměstnavatele se rozumějí zaměstnanci, kteří jsou na jednotlivých stupních řízení zaměstnavatele oprávněni stanovit a ukládat podřízeným zaměstnancům pracovní úkoly, organizovat, řídit a kontrolovat jejich práci a dávat jim k tomu účelu závazné pokyny</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4"/>
          <p:cNvSpPr>
            <a:spLocks noGrp="1" noChangeArrowheads="1"/>
          </p:cNvSpPr>
          <p:nvPr>
            <p:ph type="ctrTitle"/>
          </p:nvPr>
        </p:nvSpPr>
        <p:spPr/>
        <p:txBody>
          <a:bodyPr/>
          <a:lstStyle/>
          <a:p>
            <a:r>
              <a:rPr lang="cs-CZ" b="1" u="sng" smtClean="0"/>
              <a:t>Zařazení k výkonu správní činnosti</a:t>
            </a:r>
          </a:p>
        </p:txBody>
      </p:sp>
      <p:sp>
        <p:nvSpPr>
          <p:cNvPr id="32770" name="Rectangle 5"/>
          <p:cNvSpPr>
            <a:spLocks noGrp="1" noChangeArrowheads="1"/>
          </p:cNvSpPr>
          <p:nvPr>
            <p:ph type="subTitle" idx="1"/>
          </p:nvPr>
        </p:nvSpPr>
        <p:spPr/>
        <p:txBody>
          <a:bodyPr/>
          <a:lstStyle/>
          <a:p>
            <a:endParaRPr lang="cs-CZ"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p:txBody>
          <a:bodyPr/>
          <a:lstStyle/>
          <a:p>
            <a:endParaRPr lang="cs-CZ" smtClean="0"/>
          </a:p>
        </p:txBody>
      </p:sp>
      <p:sp>
        <p:nvSpPr>
          <p:cNvPr id="33794" name="Rectangle 3"/>
          <p:cNvSpPr>
            <a:spLocks noGrp="1" noChangeArrowheads="1"/>
          </p:cNvSpPr>
          <p:nvPr>
            <p:ph type="body" idx="1"/>
          </p:nvPr>
        </p:nvSpPr>
        <p:spPr/>
        <p:txBody>
          <a:bodyPr/>
          <a:lstStyle/>
          <a:p>
            <a:r>
              <a:rPr lang="cs-CZ" smtClean="0"/>
              <a:t>Fyzickou osobu k výkonu správní činnosti zařazuje v souladu s druhem práce uvedeným v pracovní smlouvě vedoucí úřadu</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4"/>
          <p:cNvSpPr>
            <a:spLocks noGrp="1" noChangeArrowheads="1"/>
          </p:cNvSpPr>
          <p:nvPr>
            <p:ph type="ctrTitle"/>
          </p:nvPr>
        </p:nvSpPr>
        <p:spPr/>
        <p:txBody>
          <a:bodyPr/>
          <a:lstStyle/>
          <a:p>
            <a:r>
              <a:rPr lang="cs-CZ" sz="4000" b="1" u="sng" smtClean="0"/>
              <a:t>Předpoklady pro vznik pracovního poměru úředníka</a:t>
            </a:r>
            <a:r>
              <a:rPr lang="cs-CZ" sz="4000" u="sng" smtClean="0"/>
              <a:t/>
            </a:r>
            <a:br>
              <a:rPr lang="cs-CZ" sz="4000" u="sng" smtClean="0"/>
            </a:br>
            <a:r>
              <a:rPr lang="cs-CZ" sz="4000" u="sng" smtClean="0"/>
              <a:t>§ 4</a:t>
            </a:r>
          </a:p>
        </p:txBody>
      </p:sp>
      <p:sp>
        <p:nvSpPr>
          <p:cNvPr id="34818" name="Rectangle 5"/>
          <p:cNvSpPr>
            <a:spLocks noGrp="1" noChangeArrowheads="1"/>
          </p:cNvSpPr>
          <p:nvPr>
            <p:ph type="subTitle" idx="1"/>
          </p:nvPr>
        </p:nvSpPr>
        <p:spPr/>
        <p:txBody>
          <a:bodyPr/>
          <a:lstStyle/>
          <a:p>
            <a:endParaRPr lang="cs-CZ"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p:txBody>
          <a:bodyPr/>
          <a:lstStyle/>
          <a:p>
            <a:endParaRPr lang="cs-CZ" smtClean="0"/>
          </a:p>
        </p:txBody>
      </p:sp>
      <p:sp>
        <p:nvSpPr>
          <p:cNvPr id="35842" name="Rectangle 3"/>
          <p:cNvSpPr>
            <a:spLocks noGrp="1" noChangeArrowheads="1"/>
          </p:cNvSpPr>
          <p:nvPr>
            <p:ph type="body" idx="1"/>
          </p:nvPr>
        </p:nvSpPr>
        <p:spPr/>
        <p:txBody>
          <a:bodyPr/>
          <a:lstStyle/>
          <a:p>
            <a:r>
              <a:rPr lang="cs-CZ" b="1" smtClean="0"/>
              <a:t>Úředníkem se může stát</a:t>
            </a:r>
            <a:r>
              <a:rPr lang="cs-CZ" smtClean="0"/>
              <a:t>:</a:t>
            </a:r>
          </a:p>
          <a:p>
            <a:r>
              <a:rPr lang="cs-CZ" smtClean="0"/>
              <a:t>fyzická osoba, která je státním občanem České republiky</a:t>
            </a:r>
          </a:p>
          <a:p>
            <a:r>
              <a:rPr lang="cs-CZ" smtClean="0"/>
              <a:t>popřípadě fyzická osoba, která je cizím státním občanem a má v České republice trvalý pobyt,</a:t>
            </a:r>
          </a:p>
          <a:p>
            <a:r>
              <a:rPr lang="cs-CZ" smtClean="0"/>
              <a:t>fyzická osoba, která dosáhla věku 18 let,</a:t>
            </a:r>
          </a:p>
          <a:p>
            <a:r>
              <a:rPr lang="cs-CZ" smtClean="0"/>
              <a:t>je způsobilá k právním úkonům,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p:txBody>
          <a:bodyPr/>
          <a:lstStyle/>
          <a:p>
            <a:endParaRPr lang="cs-CZ" smtClean="0"/>
          </a:p>
        </p:txBody>
      </p:sp>
      <p:sp>
        <p:nvSpPr>
          <p:cNvPr id="36866" name="Rectangle 3"/>
          <p:cNvSpPr>
            <a:spLocks noGrp="1" noChangeArrowheads="1"/>
          </p:cNvSpPr>
          <p:nvPr>
            <p:ph type="body" idx="1"/>
          </p:nvPr>
        </p:nvSpPr>
        <p:spPr/>
        <p:txBody>
          <a:bodyPr/>
          <a:lstStyle/>
          <a:p>
            <a:pPr>
              <a:lnSpc>
                <a:spcPct val="80000"/>
              </a:lnSpc>
            </a:pPr>
            <a:r>
              <a:rPr lang="cs-CZ" sz="2400" smtClean="0"/>
              <a:t>je bezúhonná (nebyla pravomocně odsouzena pro trestný čin spáchaný úmyslně nebo pro trestný čin spáchaný z nedbalosti za jednání související s výkonem veřejné správy, pokud se podle zákona na tuto osobu nehledí, jakoby nebyla odsouzena)</a:t>
            </a:r>
          </a:p>
          <a:p>
            <a:pPr>
              <a:lnSpc>
                <a:spcPct val="80000"/>
              </a:lnSpc>
            </a:pPr>
            <a:r>
              <a:rPr lang="cs-CZ" sz="2400" smtClean="0"/>
              <a:t>ovládá jednací jazyk</a:t>
            </a:r>
          </a:p>
          <a:p>
            <a:pPr>
              <a:lnSpc>
                <a:spcPct val="80000"/>
              </a:lnSpc>
            </a:pPr>
            <a:r>
              <a:rPr lang="cs-CZ" sz="2400" smtClean="0"/>
              <a:t>splňuje další předpoklady pro výkon správních činností stanovené zvláštním právním předpisem (kvalifikační předpoklady vzdělání, ZOZ, průkaz zkušebního komisaře atd.)</a:t>
            </a:r>
          </a:p>
          <a:p>
            <a:pPr>
              <a:lnSpc>
                <a:spcPct val="80000"/>
              </a:lnSpc>
            </a:pPr>
            <a:r>
              <a:rPr lang="cs-CZ" sz="2400" smtClean="0"/>
              <a:t>vedoucí úředník musí navíc splnit předpoklady stanovené tzv. lustračním zákonem</a:t>
            </a:r>
          </a:p>
          <a:p>
            <a:pPr>
              <a:lnSpc>
                <a:spcPct val="80000"/>
              </a:lnSpc>
            </a:pPr>
            <a:r>
              <a:rPr lang="cs-CZ" sz="2400" smtClean="0"/>
              <a:t>pozor na ustanovení § 274 trestního zákoníku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4"/>
          <p:cNvSpPr>
            <a:spLocks noGrp="1" noChangeArrowheads="1"/>
          </p:cNvSpPr>
          <p:nvPr>
            <p:ph type="ctrTitle"/>
          </p:nvPr>
        </p:nvSpPr>
        <p:spPr/>
        <p:txBody>
          <a:bodyPr/>
          <a:lstStyle/>
          <a:p>
            <a:r>
              <a:rPr lang="cs-CZ" sz="4000" b="1" u="sng" smtClean="0"/>
              <a:t>Předpoklady a požadavky pro výkon sjednané práce</a:t>
            </a:r>
            <a:r>
              <a:rPr lang="cs-CZ" sz="4000" u="sng" smtClean="0"/>
              <a:t/>
            </a:r>
            <a:br>
              <a:rPr lang="cs-CZ" sz="4000" u="sng" smtClean="0"/>
            </a:br>
            <a:r>
              <a:rPr lang="cs-CZ" sz="4000" u="sng" smtClean="0"/>
              <a:t>§ 52 písm. f) ZP, § 6 odst. 2 písm. c) a d) a § 12 odst. 1 písm. a) zákona o úřednících</a:t>
            </a:r>
          </a:p>
        </p:txBody>
      </p:sp>
      <p:sp>
        <p:nvSpPr>
          <p:cNvPr id="37890" name="Rectangle 5"/>
          <p:cNvSpPr>
            <a:spLocks noGrp="1" noChangeArrowheads="1"/>
          </p:cNvSpPr>
          <p:nvPr>
            <p:ph type="subTitle" idx="1"/>
          </p:nvPr>
        </p:nvSpPr>
        <p:spPr/>
        <p:txBody>
          <a:bodyPr/>
          <a:lstStyle/>
          <a:p>
            <a:endParaRPr lang="cs-CZ"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endParaRPr lang="cs-CZ" smtClean="0"/>
          </a:p>
        </p:txBody>
      </p:sp>
      <p:sp>
        <p:nvSpPr>
          <p:cNvPr id="39938" name="Rectangle 3"/>
          <p:cNvSpPr>
            <a:spLocks noGrp="1" noChangeArrowheads="1"/>
          </p:cNvSpPr>
          <p:nvPr>
            <p:ph type="body" idx="1"/>
          </p:nvPr>
        </p:nvSpPr>
        <p:spPr/>
        <p:txBody>
          <a:bodyPr/>
          <a:lstStyle/>
          <a:p>
            <a:pPr>
              <a:lnSpc>
                <a:spcPct val="90000"/>
              </a:lnSpc>
            </a:pPr>
            <a:r>
              <a:rPr lang="cs-CZ" smtClean="0"/>
              <a:t>výpovědní důvod podle § 52 písm. f) ZP či důvod pro odvolání z funkce vedoucího úředníka podle § 12 odst. 1 písm. a) zákona o úřednících dopadá také na případy, zjistí-li se až po vzniku pracovního poměru, že úředník nesplňuje stanovené předpoklady, ačkoliv ÚSC při uzavření pracovní smlouvy (při jmenování do funkce vedoucího úředníka) vycházel z opačné informace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7"/>
          <p:cNvSpPr>
            <a:spLocks noGrp="1" noChangeArrowheads="1"/>
          </p:cNvSpPr>
          <p:nvPr>
            <p:ph type="ctrTitle"/>
          </p:nvPr>
        </p:nvSpPr>
        <p:spPr/>
        <p:txBody>
          <a:bodyPr/>
          <a:lstStyle/>
          <a:p>
            <a:r>
              <a:rPr lang="cs-CZ" b="1" u="sng" smtClean="0">
                <a:solidFill>
                  <a:schemeClr val="tx1"/>
                </a:solidFill>
              </a:rPr>
              <a:t>Pracovněprávní vztahy u ÚSC</a:t>
            </a:r>
          </a:p>
        </p:txBody>
      </p:sp>
      <p:sp>
        <p:nvSpPr>
          <p:cNvPr id="17410" name="Rectangle 18"/>
          <p:cNvSpPr>
            <a:spLocks noGrp="1" noChangeArrowheads="1"/>
          </p:cNvSpPr>
          <p:nvPr>
            <p:ph type="subTitle" idx="1"/>
          </p:nvPr>
        </p:nvSpPr>
        <p:spPr/>
        <p:txBody>
          <a:bodyPr/>
          <a:lstStyle/>
          <a:p>
            <a:endParaRPr lang="cs-CZ"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p:txBody>
          <a:bodyPr/>
          <a:lstStyle/>
          <a:p>
            <a:endParaRPr lang="cs-CZ" dirty="0" smtClean="0"/>
          </a:p>
        </p:txBody>
      </p:sp>
      <p:sp>
        <p:nvSpPr>
          <p:cNvPr id="40962" name="Rectangle 3"/>
          <p:cNvSpPr>
            <a:spLocks noGrp="1" noChangeArrowheads="1"/>
          </p:cNvSpPr>
          <p:nvPr>
            <p:ph type="body" idx="1"/>
          </p:nvPr>
        </p:nvSpPr>
        <p:spPr/>
        <p:txBody>
          <a:bodyPr/>
          <a:lstStyle/>
          <a:p>
            <a:pPr>
              <a:lnSpc>
                <a:spcPct val="90000"/>
              </a:lnSpc>
            </a:pPr>
            <a:r>
              <a:rPr lang="cs-CZ" sz="2800" dirty="0" smtClean="0"/>
              <a:t>umožňuje-li právní předpis, který stanoví předpoklady pro výkon sjednané práce, aby ÚSC jejich nedostatek úředníkovi prominul, není výpovědní důvod podle § 52 písm. f) ZP či důvod k odvolání z funkce podle § 12 odst. 1 písm. a) zákona o úřednících naplněn, jestliže se ÚSC rozhodl, že splnění takového předpokladu nebude po úředníkovi požadovat - došlo-li jen k dočasnému prominutí, je výpovědní důvod naplněn uplynutím doby, po kterou ÚSC stanovený předpoklad promíjel</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p:txBody>
          <a:bodyPr/>
          <a:lstStyle/>
          <a:p>
            <a:endParaRPr lang="cs-CZ" smtClean="0"/>
          </a:p>
        </p:txBody>
      </p:sp>
      <p:sp>
        <p:nvSpPr>
          <p:cNvPr id="41986" name="Rectangle 3"/>
          <p:cNvSpPr>
            <a:spLocks noGrp="1" noChangeArrowheads="1"/>
          </p:cNvSpPr>
          <p:nvPr>
            <p:ph type="body" idx="1"/>
          </p:nvPr>
        </p:nvSpPr>
        <p:spPr/>
        <p:txBody>
          <a:bodyPr/>
          <a:lstStyle/>
          <a:p>
            <a:pPr>
              <a:lnSpc>
                <a:spcPct val="90000"/>
              </a:lnSpc>
            </a:pPr>
            <a:r>
              <a:rPr lang="cs-CZ" sz="2400" b="1" smtClean="0"/>
              <a:t>požadavky</a:t>
            </a:r>
            <a:r>
              <a:rPr lang="cs-CZ" sz="2400" smtClean="0"/>
              <a:t> na řádný výkon práce vymezuje zaměstnavatel</a:t>
            </a:r>
          </a:p>
          <a:p>
            <a:pPr>
              <a:lnSpc>
                <a:spcPct val="90000"/>
              </a:lnSpc>
            </a:pPr>
            <a:r>
              <a:rPr lang="cs-CZ" sz="2400" smtClean="0"/>
              <a:t>tyto požadavky nemohou být diskriminační – musí být z hlediska výkonu práce oprávněné a povahou pracovních činností (objektivně vzato) ospravedlnitelné</a:t>
            </a:r>
          </a:p>
          <a:p>
            <a:pPr>
              <a:lnSpc>
                <a:spcPct val="90000"/>
              </a:lnSpc>
            </a:pPr>
            <a:r>
              <a:rPr lang="cs-CZ" sz="2400" smtClean="0"/>
              <a:t>za podmínky, že to je oprávněné a povahou pracovních činností ospravedlnitelné, smí ÚSC podle povahy vykonávané práce – po úředníkovi např. požadovat, aby měl vhodné společenské vystupování, aby při výkonu práce používal předepsaný oděv, aby měl příjemný vzhled, aby měl vzdělání určitého směru (zaměření)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4"/>
          <p:cNvSpPr>
            <a:spLocks noGrp="1" noChangeArrowheads="1"/>
          </p:cNvSpPr>
          <p:nvPr>
            <p:ph type="ctrTitle"/>
          </p:nvPr>
        </p:nvSpPr>
        <p:spPr/>
        <p:txBody>
          <a:bodyPr/>
          <a:lstStyle/>
          <a:p>
            <a:r>
              <a:rPr lang="cs-CZ" b="1" u="sng" smtClean="0"/>
              <a:t>Veřejná výzva</a:t>
            </a:r>
            <a:r>
              <a:rPr lang="cs-CZ" u="sng" smtClean="0"/>
              <a:t/>
            </a:r>
            <a:br>
              <a:rPr lang="cs-CZ" u="sng" smtClean="0"/>
            </a:br>
            <a:r>
              <a:rPr lang="cs-CZ" u="sng" smtClean="0"/>
              <a:t>§ 6</a:t>
            </a:r>
          </a:p>
        </p:txBody>
      </p:sp>
      <p:sp>
        <p:nvSpPr>
          <p:cNvPr id="43010" name="Rectangle 5"/>
          <p:cNvSpPr>
            <a:spLocks noGrp="1" noChangeArrowheads="1"/>
          </p:cNvSpPr>
          <p:nvPr>
            <p:ph type="subTitle" idx="1"/>
          </p:nvPr>
        </p:nvSpPr>
        <p:spPr/>
        <p:txBody>
          <a:bodyPr/>
          <a:lstStyle/>
          <a:p>
            <a:endParaRPr lang="cs-CZ"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p:txBody>
          <a:bodyPr/>
          <a:lstStyle/>
          <a:p>
            <a:endParaRPr lang="cs-CZ" smtClean="0"/>
          </a:p>
        </p:txBody>
      </p:sp>
      <p:sp>
        <p:nvSpPr>
          <p:cNvPr id="44034" name="Rectangle 3"/>
          <p:cNvSpPr>
            <a:spLocks noGrp="1" noChangeArrowheads="1"/>
          </p:cNvSpPr>
          <p:nvPr>
            <p:ph type="body" idx="1"/>
          </p:nvPr>
        </p:nvSpPr>
        <p:spPr/>
        <p:txBody>
          <a:bodyPr/>
          <a:lstStyle/>
          <a:p>
            <a:pPr>
              <a:lnSpc>
                <a:spcPct val="90000"/>
              </a:lnSpc>
            </a:pPr>
            <a:r>
              <a:rPr lang="cs-CZ" sz="2800" b="1" smtClean="0"/>
              <a:t>pouze pro obce typu I.</a:t>
            </a:r>
            <a:r>
              <a:rPr lang="cs-CZ" sz="2800" smtClean="0"/>
              <a:t> (tedy obce, které nejsou obcemi s rozšířenou působností ani nemají pověřený obecní úřad nebo nejsou městskou částí či městským obvodem s úřadem, kterému je svěřen výkon přenesené působnosti v rozsahu pověřeného obecního úřadu</a:t>
            </a:r>
          </a:p>
          <a:p>
            <a:pPr>
              <a:lnSpc>
                <a:spcPct val="90000"/>
              </a:lnSpc>
            </a:pPr>
            <a:r>
              <a:rPr lang="cs-CZ" sz="2800" smtClean="0"/>
              <a:t>i u obcí typu I. se týká </a:t>
            </a:r>
            <a:r>
              <a:rPr lang="cs-CZ" sz="2800" b="1" smtClean="0"/>
              <a:t>pouze úředníků</a:t>
            </a:r>
            <a:r>
              <a:rPr lang="cs-CZ" sz="2800" smtClean="0"/>
              <a:t> (u vedoucích úředníků musí být vždy výběrové řízení)</a:t>
            </a:r>
          </a:p>
          <a:p>
            <a:pPr>
              <a:lnSpc>
                <a:spcPct val="90000"/>
              </a:lnSpc>
            </a:pPr>
            <a:r>
              <a:rPr lang="cs-CZ" sz="2800" smtClean="0"/>
              <a:t>musí tedy předcházet uzavření pracovní smlouvy na dobu neurčitou s úředníkem</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p:txBody>
          <a:bodyPr/>
          <a:lstStyle/>
          <a:p>
            <a:endParaRPr lang="cs-CZ" smtClean="0"/>
          </a:p>
        </p:txBody>
      </p:sp>
      <p:sp>
        <p:nvSpPr>
          <p:cNvPr id="45058" name="Rectangle 3"/>
          <p:cNvSpPr>
            <a:spLocks noGrp="1" noChangeArrowheads="1"/>
          </p:cNvSpPr>
          <p:nvPr>
            <p:ph type="body" idx="1"/>
          </p:nvPr>
        </p:nvSpPr>
        <p:spPr/>
        <p:txBody>
          <a:bodyPr/>
          <a:lstStyle/>
          <a:p>
            <a:r>
              <a:rPr lang="cs-CZ" b="1" smtClean="0"/>
              <a:t>Veřejná výzva být nemusí:</a:t>
            </a:r>
            <a:endParaRPr lang="cs-CZ" smtClean="0"/>
          </a:p>
          <a:p>
            <a:r>
              <a:rPr lang="cs-CZ" smtClean="0"/>
              <a:t>při vzniku pracovního poměru úředníka na dobu neurčitou</a:t>
            </a:r>
          </a:p>
          <a:p>
            <a:r>
              <a:rPr lang="cs-CZ" smtClean="0"/>
              <a:t>při změně pracovního poměru neúředníka na úředníka s dobou neurčitou</a:t>
            </a:r>
          </a:p>
          <a:p>
            <a:r>
              <a:rPr lang="cs-CZ" smtClean="0"/>
              <a:t>při změně pracovního poměru úředníka s dobou určitou na úředníka s dobou neurčitou</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4"/>
          <p:cNvSpPr>
            <a:spLocks noGrp="1" noChangeArrowheads="1"/>
          </p:cNvSpPr>
          <p:nvPr>
            <p:ph type="ctrTitle"/>
          </p:nvPr>
        </p:nvSpPr>
        <p:spPr/>
        <p:txBody>
          <a:bodyPr/>
          <a:lstStyle/>
          <a:p>
            <a:r>
              <a:rPr lang="cs-CZ" b="1" u="sng" smtClean="0"/>
              <a:t>Výběrové řízení</a:t>
            </a:r>
            <a:r>
              <a:rPr lang="cs-CZ" u="sng" smtClean="0"/>
              <a:t/>
            </a:r>
            <a:br>
              <a:rPr lang="cs-CZ" u="sng" smtClean="0"/>
            </a:br>
            <a:r>
              <a:rPr lang="cs-CZ" u="sng" smtClean="0"/>
              <a:t>§ 7 </a:t>
            </a:r>
            <a:r>
              <a:rPr lang="en-US" u="sng" smtClean="0"/>
              <a:t>+ </a:t>
            </a:r>
            <a:r>
              <a:rPr lang="cs-CZ" u="sng" smtClean="0"/>
              <a:t>§ 8 </a:t>
            </a:r>
            <a:r>
              <a:rPr lang="en-US" u="sng" smtClean="0"/>
              <a:t>+ </a:t>
            </a:r>
            <a:r>
              <a:rPr lang="cs-CZ" u="sng" smtClean="0"/>
              <a:t>§ 9</a:t>
            </a:r>
          </a:p>
        </p:txBody>
      </p:sp>
      <p:sp>
        <p:nvSpPr>
          <p:cNvPr id="54274" name="Rectangle 5"/>
          <p:cNvSpPr>
            <a:spLocks noGrp="1" noChangeArrowheads="1"/>
          </p:cNvSpPr>
          <p:nvPr>
            <p:ph type="subTitle" idx="1"/>
          </p:nvPr>
        </p:nvSpPr>
        <p:spPr/>
        <p:txBody>
          <a:bodyPr/>
          <a:lstStyle/>
          <a:p>
            <a:endParaRPr lang="cs-CZ"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p:txBody>
          <a:bodyPr/>
          <a:lstStyle/>
          <a:p>
            <a:endParaRPr lang="cs-CZ" smtClean="0"/>
          </a:p>
        </p:txBody>
      </p:sp>
      <p:sp>
        <p:nvSpPr>
          <p:cNvPr id="56322" name="Rectangle 3"/>
          <p:cNvSpPr>
            <a:spLocks noGrp="1" noChangeArrowheads="1"/>
          </p:cNvSpPr>
          <p:nvPr>
            <p:ph type="body" idx="1"/>
          </p:nvPr>
        </p:nvSpPr>
        <p:spPr/>
        <p:txBody>
          <a:bodyPr/>
          <a:lstStyle/>
          <a:p>
            <a:pPr>
              <a:lnSpc>
                <a:spcPct val="80000"/>
              </a:lnSpc>
            </a:pPr>
            <a:r>
              <a:rPr lang="cs-CZ" sz="2800" smtClean="0"/>
              <a:t>je podmínkou pro vznik pracovního poměru musí tedy předcházet uzavření pracovní smlouvy na dobu neurčitou na dobu neurčitou úředníka zařazeného v krajském úřadě, v Magistrátu hlavního města Prahy, v obecním úřadě obce s rozšířenou působností, v pověřeném obecním úřadě, v úřadu městského obvodu nebo městské části územně členěného statutárního města nebo městské části hlavního města Prahy, kterému je svěřen výkon přenesené působnosti v rozsahu pověřeného obecního úřadu</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p:txBody>
          <a:bodyPr/>
          <a:lstStyle/>
          <a:p>
            <a:endParaRPr lang="cs-CZ" smtClean="0"/>
          </a:p>
        </p:txBody>
      </p:sp>
      <p:sp>
        <p:nvSpPr>
          <p:cNvPr id="57346" name="Rectangle 3"/>
          <p:cNvSpPr>
            <a:spLocks noGrp="1" noChangeArrowheads="1"/>
          </p:cNvSpPr>
          <p:nvPr>
            <p:ph type="body" idx="1"/>
          </p:nvPr>
        </p:nvSpPr>
        <p:spPr/>
        <p:txBody>
          <a:bodyPr/>
          <a:lstStyle/>
          <a:p>
            <a:r>
              <a:rPr lang="cs-CZ" b="1" smtClean="0"/>
              <a:t>Výběrové řízení být musí:</a:t>
            </a:r>
            <a:endParaRPr lang="cs-CZ" smtClean="0"/>
          </a:p>
          <a:p>
            <a:r>
              <a:rPr lang="cs-CZ" smtClean="0"/>
              <a:t>při vzniku pracovního poměru úředníka na dobu neurčitou</a:t>
            </a:r>
          </a:p>
          <a:p>
            <a:r>
              <a:rPr lang="cs-CZ" smtClean="0"/>
              <a:t>při změně pracovního poměru neúředníka na úředníka s dobou neurčitou</a:t>
            </a:r>
          </a:p>
          <a:p>
            <a:r>
              <a:rPr lang="cs-CZ" smtClean="0"/>
              <a:t>při změně pracovního poměru úředníka s dobou určitou na úředníka s dobou neurčitou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p:txBody>
          <a:bodyPr/>
          <a:lstStyle/>
          <a:p>
            <a:endParaRPr lang="cs-CZ" smtClean="0"/>
          </a:p>
        </p:txBody>
      </p:sp>
      <p:sp>
        <p:nvSpPr>
          <p:cNvPr id="58370" name="Rectangle 3"/>
          <p:cNvSpPr>
            <a:spLocks noGrp="1" noChangeArrowheads="1"/>
          </p:cNvSpPr>
          <p:nvPr>
            <p:ph type="body" idx="1"/>
          </p:nvPr>
        </p:nvSpPr>
        <p:spPr/>
        <p:txBody>
          <a:bodyPr/>
          <a:lstStyle/>
          <a:p>
            <a:pPr>
              <a:lnSpc>
                <a:spcPct val="90000"/>
              </a:lnSpc>
            </a:pPr>
            <a:r>
              <a:rPr lang="cs-CZ" b="1" smtClean="0"/>
              <a:t>Výběrové řízení být nemusí:</a:t>
            </a:r>
            <a:endParaRPr lang="cs-CZ" smtClean="0"/>
          </a:p>
          <a:p>
            <a:pPr>
              <a:lnSpc>
                <a:spcPct val="90000"/>
              </a:lnSpc>
            </a:pPr>
            <a:r>
              <a:rPr lang="cs-CZ" smtClean="0"/>
              <a:t>při vzniku pracovního poměru úředníka na dobu určitou</a:t>
            </a:r>
          </a:p>
          <a:p>
            <a:pPr>
              <a:lnSpc>
                <a:spcPct val="90000"/>
              </a:lnSpc>
            </a:pPr>
            <a:r>
              <a:rPr lang="cs-CZ" smtClean="0"/>
              <a:t>při změně pracovního poměru úředníka s dobou neurčitou na úředníka s dobou určitou</a:t>
            </a:r>
          </a:p>
          <a:p>
            <a:pPr>
              <a:lnSpc>
                <a:spcPct val="90000"/>
              </a:lnSpc>
            </a:pPr>
            <a:r>
              <a:rPr lang="cs-CZ" smtClean="0"/>
              <a:t>při změně pracovního poměru úředníka s dobou neurčitou na úředníka s dobou neurčitou (např. při změně druhu práce)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4"/>
          <p:cNvSpPr>
            <a:spLocks noGrp="1" noChangeArrowheads="1"/>
          </p:cNvSpPr>
          <p:nvPr>
            <p:ph type="ctrTitle"/>
          </p:nvPr>
        </p:nvSpPr>
        <p:spPr/>
        <p:txBody>
          <a:bodyPr/>
          <a:lstStyle/>
          <a:p>
            <a:r>
              <a:rPr lang="cs-CZ" sz="4000" b="1" u="sng" smtClean="0"/>
              <a:t>Doba trvání pracovního poměru úředníka</a:t>
            </a:r>
            <a:r>
              <a:rPr lang="cs-CZ" sz="4000" u="sng" smtClean="0"/>
              <a:t/>
            </a:r>
            <a:br>
              <a:rPr lang="cs-CZ" sz="4000" u="sng" smtClean="0"/>
            </a:br>
            <a:r>
              <a:rPr lang="cs-CZ" sz="4000" u="sng" smtClean="0"/>
              <a:t>§ 10</a:t>
            </a:r>
          </a:p>
        </p:txBody>
      </p:sp>
      <p:sp>
        <p:nvSpPr>
          <p:cNvPr id="73730" name="Rectangle 5"/>
          <p:cNvSpPr>
            <a:spLocks noGrp="1" noChangeArrowheads="1"/>
          </p:cNvSpPr>
          <p:nvPr>
            <p:ph type="subTitle" idx="1"/>
          </p:nvPr>
        </p:nvSpPr>
        <p:spPr/>
        <p:txBody>
          <a:bodyPr/>
          <a:lstStyle/>
          <a:p>
            <a:endParaRPr lang="cs-CZ"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endParaRPr lang="cs-CZ" smtClean="0"/>
          </a:p>
        </p:txBody>
      </p:sp>
      <p:sp>
        <p:nvSpPr>
          <p:cNvPr id="22530" name="Rectangle 3"/>
          <p:cNvSpPr>
            <a:spLocks noGrp="1" noChangeArrowheads="1"/>
          </p:cNvSpPr>
          <p:nvPr>
            <p:ph type="body" idx="1"/>
          </p:nvPr>
        </p:nvSpPr>
        <p:spPr/>
        <p:txBody>
          <a:bodyPr/>
          <a:lstStyle/>
          <a:p>
            <a:pPr>
              <a:lnSpc>
                <a:spcPct val="90000"/>
              </a:lnSpc>
            </a:pPr>
            <a:r>
              <a:rPr lang="cs-CZ" smtClean="0"/>
              <a:t>pracovněprávní vztahy u územních samosprávných celků vznikají jednak mezi příspěvkovou organizací, jejímž zřizovatelem je územní samosprávný celek, a jejím zaměstnancem a též pak mezi územním samosprávným celkem a jeho zaměstnancem, který své úkoly plní buď v úřadu územního samosprávného celku anebo v jeho organizačních složkách</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ChangeArrowheads="1"/>
          </p:cNvSpPr>
          <p:nvPr>
            <p:ph type="title"/>
          </p:nvPr>
        </p:nvSpPr>
        <p:spPr/>
        <p:txBody>
          <a:bodyPr/>
          <a:lstStyle/>
          <a:p>
            <a:endParaRPr lang="cs-CZ" smtClean="0"/>
          </a:p>
        </p:txBody>
      </p:sp>
      <p:sp>
        <p:nvSpPr>
          <p:cNvPr id="74754" name="Rectangle 3"/>
          <p:cNvSpPr>
            <a:spLocks noGrp="1" noChangeArrowheads="1"/>
          </p:cNvSpPr>
          <p:nvPr>
            <p:ph type="body" idx="1"/>
          </p:nvPr>
        </p:nvSpPr>
        <p:spPr/>
        <p:txBody>
          <a:bodyPr/>
          <a:lstStyle/>
          <a:p>
            <a:r>
              <a:rPr lang="cs-CZ" dirty="0" smtClean="0"/>
              <a:t>pracovní poměr s úředníkem se uzavírá na dobu neurčitou</a:t>
            </a:r>
          </a:p>
          <a:p>
            <a:r>
              <a:rPr lang="cs-CZ" dirty="0" smtClean="0"/>
              <a:t>dva důvody pro uzavření PP na dobu určitou:</a:t>
            </a:r>
          </a:p>
          <a:p>
            <a:pPr lvl="3" algn="just">
              <a:buFont typeface="Arial" pitchFamily="34" charset="0"/>
              <a:buChar char="•"/>
            </a:pPr>
            <a:r>
              <a:rPr lang="cs-CZ" dirty="0" smtClean="0"/>
              <a:t>potřeba zajistit časově omezenou správní činnost</a:t>
            </a:r>
          </a:p>
          <a:p>
            <a:pPr lvl="3" algn="just">
              <a:buFont typeface="Arial" pitchFamily="34" charset="0"/>
              <a:buChar char="•"/>
            </a:pPr>
            <a:r>
              <a:rPr lang="cs-CZ" dirty="0" smtClean="0"/>
              <a:t>nahradit dočasně nepřítomného úředníka (např. v případě jeho mateřské nebo rodičovské dovolené, výkonu veřejné funkce)</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4"/>
          <p:cNvSpPr>
            <a:spLocks noGrp="1" noChangeArrowheads="1"/>
          </p:cNvSpPr>
          <p:nvPr>
            <p:ph type="ctrTitle"/>
          </p:nvPr>
        </p:nvSpPr>
        <p:spPr/>
        <p:txBody>
          <a:bodyPr/>
          <a:lstStyle/>
          <a:p>
            <a:r>
              <a:rPr lang="cs-CZ" b="1" u="sng" smtClean="0"/>
              <a:t>Převedení na jinou práci</a:t>
            </a:r>
            <a:r>
              <a:rPr lang="cs-CZ" u="sng" smtClean="0"/>
              <a:t/>
            </a:r>
            <a:br>
              <a:rPr lang="cs-CZ" u="sng" smtClean="0"/>
            </a:br>
            <a:r>
              <a:rPr lang="cs-CZ" u="sng" smtClean="0"/>
              <a:t>§ 11</a:t>
            </a:r>
          </a:p>
        </p:txBody>
      </p:sp>
      <p:sp>
        <p:nvSpPr>
          <p:cNvPr id="79874" name="Rectangle 5"/>
          <p:cNvSpPr>
            <a:spLocks noGrp="1" noChangeArrowheads="1"/>
          </p:cNvSpPr>
          <p:nvPr>
            <p:ph type="subTitle" idx="1"/>
          </p:nvPr>
        </p:nvSpPr>
        <p:spPr/>
        <p:txBody>
          <a:bodyPr/>
          <a:lstStyle/>
          <a:p>
            <a:endParaRPr lang="cs-CZ"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Grp="1" noChangeArrowheads="1"/>
          </p:cNvSpPr>
          <p:nvPr>
            <p:ph type="title"/>
          </p:nvPr>
        </p:nvSpPr>
        <p:spPr/>
        <p:txBody>
          <a:bodyPr/>
          <a:lstStyle/>
          <a:p>
            <a:endParaRPr lang="cs-CZ" smtClean="0"/>
          </a:p>
        </p:txBody>
      </p:sp>
      <p:sp>
        <p:nvSpPr>
          <p:cNvPr id="80898" name="Rectangle 3"/>
          <p:cNvSpPr>
            <a:spLocks noGrp="1" noChangeArrowheads="1"/>
          </p:cNvSpPr>
          <p:nvPr>
            <p:ph type="body" idx="1"/>
          </p:nvPr>
        </p:nvSpPr>
        <p:spPr/>
        <p:txBody>
          <a:bodyPr/>
          <a:lstStyle/>
          <a:p>
            <a:pPr algn="just"/>
            <a:r>
              <a:rPr lang="cs-CZ" smtClean="0"/>
              <a:t>Neprokázal-li úředník ZOZ ve lhůtě podle § 21 odst. 2 (do 18 měsíců od vzniku pracovního poměru k územnímu samosprávnému celku nebo do 18 měsíců ode dne, kdy začal vykonávat činnost, pro jejíž výkon je prokázání ZOZ), převede jej ÚSC na jinou činnost, pro kterou úředník předpoklady splňuje</a:t>
            </a:r>
          </a:p>
          <a:p>
            <a:pPr>
              <a:buFontTx/>
              <a:buNone/>
            </a:pPr>
            <a:endParaRPr lang="cs-CZ"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4"/>
          <p:cNvSpPr>
            <a:spLocks noGrp="1" noChangeArrowheads="1"/>
          </p:cNvSpPr>
          <p:nvPr>
            <p:ph type="ctrTitle"/>
          </p:nvPr>
        </p:nvSpPr>
        <p:spPr/>
        <p:txBody>
          <a:bodyPr/>
          <a:lstStyle/>
          <a:p>
            <a:r>
              <a:rPr lang="cs-CZ" b="1" u="sng" smtClean="0"/>
              <a:t>Odvolání z funkce</a:t>
            </a:r>
            <a:r>
              <a:rPr lang="cs-CZ" u="sng" smtClean="0"/>
              <a:t/>
            </a:r>
            <a:br>
              <a:rPr lang="cs-CZ" u="sng" smtClean="0"/>
            </a:br>
            <a:r>
              <a:rPr lang="cs-CZ" u="sng" smtClean="0"/>
              <a:t>§ 12</a:t>
            </a:r>
          </a:p>
        </p:txBody>
      </p:sp>
      <p:sp>
        <p:nvSpPr>
          <p:cNvPr id="81922" name="Rectangle 5"/>
          <p:cNvSpPr>
            <a:spLocks noGrp="1" noChangeArrowheads="1"/>
          </p:cNvSpPr>
          <p:nvPr>
            <p:ph type="subTitle" idx="1"/>
          </p:nvPr>
        </p:nvSpPr>
        <p:spPr/>
        <p:txBody>
          <a:bodyPr/>
          <a:lstStyle/>
          <a:p>
            <a:endParaRPr lang="cs-CZ"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Grp="1" noChangeArrowheads="1"/>
          </p:cNvSpPr>
          <p:nvPr>
            <p:ph type="title"/>
          </p:nvPr>
        </p:nvSpPr>
        <p:spPr/>
        <p:txBody>
          <a:bodyPr/>
          <a:lstStyle/>
          <a:p>
            <a:endParaRPr lang="cs-CZ" smtClean="0"/>
          </a:p>
        </p:txBody>
      </p:sp>
      <p:sp>
        <p:nvSpPr>
          <p:cNvPr id="82946" name="Rectangle 3"/>
          <p:cNvSpPr>
            <a:spLocks noGrp="1" noChangeArrowheads="1"/>
          </p:cNvSpPr>
          <p:nvPr>
            <p:ph type="body" idx="1"/>
          </p:nvPr>
        </p:nvSpPr>
        <p:spPr/>
        <p:txBody>
          <a:bodyPr/>
          <a:lstStyle/>
          <a:p>
            <a:r>
              <a:rPr lang="cs-CZ" sz="2800" smtClean="0"/>
              <a:t>Vedoucího úředníka lze z funkce odvolat, </a:t>
            </a:r>
            <a:r>
              <a:rPr lang="cs-CZ" sz="2800" b="1" smtClean="0"/>
              <a:t>jen</a:t>
            </a:r>
            <a:r>
              <a:rPr lang="cs-CZ" sz="2800" smtClean="0"/>
              <a:t>:</a:t>
            </a:r>
          </a:p>
          <a:p>
            <a:r>
              <a:rPr lang="cs-CZ" sz="2800" smtClean="0"/>
              <a:t>a) pozbyl-li některý z předpokladů podle § 4,</a:t>
            </a:r>
          </a:p>
          <a:p>
            <a:r>
              <a:rPr lang="cs-CZ" sz="2800" smtClean="0"/>
              <a:t>b) porušil-li závažným způsobem některou ze svých zákonem stanovených povinností nebo dopustil-li se nejméně dvou méně závažných porušení zákonem stanovených povinností v době posledních 6 měsíců, nebo</a:t>
            </a:r>
          </a:p>
          <a:p>
            <a:r>
              <a:rPr lang="cs-CZ" sz="2800" smtClean="0"/>
              <a:t> c) neukončil-li vzdělávání vedoucích úředníků ve lhůtě podle § 27 odst. 1</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4"/>
          <p:cNvSpPr>
            <a:spLocks noGrp="1" noChangeArrowheads="1"/>
          </p:cNvSpPr>
          <p:nvPr>
            <p:ph type="ctrTitle"/>
          </p:nvPr>
        </p:nvSpPr>
        <p:spPr/>
        <p:txBody>
          <a:bodyPr/>
          <a:lstStyle/>
          <a:p>
            <a:r>
              <a:rPr lang="cs-CZ" sz="3200" b="1" u="sng" smtClean="0"/>
              <a:t>Porušení povinnosti vyplývající z právních předpisů vztahujících se k zaměstnancem vykonávané práci</a:t>
            </a:r>
            <a:r>
              <a:rPr lang="cs-CZ" sz="4000" u="sng" smtClean="0"/>
              <a:t/>
            </a:r>
            <a:br>
              <a:rPr lang="cs-CZ" sz="4000" u="sng" smtClean="0"/>
            </a:br>
            <a:r>
              <a:rPr lang="cs-CZ" sz="3200" b="1" u="sng" smtClean="0"/>
              <a:t>§ 52 písm. g) ZP </a:t>
            </a:r>
            <a:r>
              <a:rPr lang="en-US" sz="3200" b="1" u="sng" smtClean="0"/>
              <a:t>+ </a:t>
            </a:r>
            <a:r>
              <a:rPr lang="cs-CZ" sz="3200" b="1" u="sng" smtClean="0"/>
              <a:t>12 odst. 1 písm. b) zákona o úřednících</a:t>
            </a:r>
          </a:p>
        </p:txBody>
      </p:sp>
      <p:sp>
        <p:nvSpPr>
          <p:cNvPr id="91138" name="Rectangle 5"/>
          <p:cNvSpPr>
            <a:spLocks noGrp="1" noChangeArrowheads="1"/>
          </p:cNvSpPr>
          <p:nvPr>
            <p:ph type="subTitle" idx="1"/>
          </p:nvPr>
        </p:nvSpPr>
        <p:spPr/>
        <p:txBody>
          <a:bodyPr/>
          <a:lstStyle/>
          <a:p>
            <a:endParaRPr lang="cs-CZ"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Grp="1" noChangeArrowheads="1"/>
          </p:cNvSpPr>
          <p:nvPr>
            <p:ph type="title"/>
          </p:nvPr>
        </p:nvSpPr>
        <p:spPr/>
        <p:txBody>
          <a:bodyPr/>
          <a:lstStyle/>
          <a:p>
            <a:endParaRPr lang="cs-CZ" smtClean="0"/>
          </a:p>
        </p:txBody>
      </p:sp>
      <p:sp>
        <p:nvSpPr>
          <p:cNvPr id="92162" name="Rectangle 3"/>
          <p:cNvSpPr>
            <a:spLocks noGrp="1" noChangeArrowheads="1"/>
          </p:cNvSpPr>
          <p:nvPr>
            <p:ph type="body" idx="1"/>
          </p:nvPr>
        </p:nvSpPr>
        <p:spPr/>
        <p:txBody>
          <a:bodyPr/>
          <a:lstStyle/>
          <a:p>
            <a:pPr>
              <a:lnSpc>
                <a:spcPct val="80000"/>
              </a:lnSpc>
            </a:pPr>
            <a:r>
              <a:rPr lang="cs-CZ" sz="2000" smtClean="0"/>
              <a:t>povinnost dodržovat zákonem stanovené povinnosti patří k základním povinnostem úředníka vyplývajícím z pracovního poměru [srov. § 1 odst. 1 zákona o úřednících a § 38 odst. 1 písm. b) ZP] a spočívá v plnění povinností, které jsou stanoveny zejména ustanoveními § 16 zákona o úřednících, § 301a ZP, pracovní smlouvou nebo pokynem nadřízeného vedoucího zaměstnance </a:t>
            </a:r>
            <a:r>
              <a:rPr lang="en-US" sz="2000" smtClean="0"/>
              <a:t>+ pro vedouc</a:t>
            </a:r>
            <a:r>
              <a:rPr lang="cs-CZ" sz="2000" smtClean="0"/>
              <a:t>í zaměstnance navíc § 302 ZP</a:t>
            </a:r>
          </a:p>
          <a:p>
            <a:pPr>
              <a:lnSpc>
                <a:spcPct val="80000"/>
              </a:lnSpc>
            </a:pPr>
            <a:r>
              <a:rPr lang="cs-CZ" sz="2000" smtClean="0"/>
              <a:t>jednotícím kriteriem pro všechny druhy pracovních povinností, jejichž porušení může být důvodem k rozvázání pracovního poměru či k odvolání z funkce vedoucího úředníka, je, že vyplývají z pracovního poměru nebo jiného pracovněprávního vztahu k zaměstnavateli</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Grp="1" noChangeArrowheads="1"/>
          </p:cNvSpPr>
          <p:nvPr>
            <p:ph type="title"/>
          </p:nvPr>
        </p:nvSpPr>
        <p:spPr/>
        <p:txBody>
          <a:bodyPr/>
          <a:lstStyle/>
          <a:p>
            <a:endParaRPr lang="cs-CZ" smtClean="0"/>
          </a:p>
        </p:txBody>
      </p:sp>
      <p:sp>
        <p:nvSpPr>
          <p:cNvPr id="93186" name="Rectangle 3"/>
          <p:cNvSpPr>
            <a:spLocks noGrp="1" noChangeArrowheads="1"/>
          </p:cNvSpPr>
          <p:nvPr>
            <p:ph type="body" idx="1"/>
          </p:nvPr>
        </p:nvSpPr>
        <p:spPr/>
        <p:txBody>
          <a:bodyPr/>
          <a:lstStyle/>
          <a:p>
            <a:pPr>
              <a:lnSpc>
                <a:spcPct val="90000"/>
              </a:lnSpc>
            </a:pPr>
            <a:r>
              <a:rPr lang="cs-CZ" sz="2400" smtClean="0"/>
              <a:t>má-li být </a:t>
            </a:r>
            <a:r>
              <a:rPr lang="cs-CZ" sz="2400" b="1" smtClean="0"/>
              <a:t>porušení zákonem stanovené povinnosti či povinnosti vyplývající z právních předpisů vztahujících se k zaměstnancem vykonávané práci</a:t>
            </a:r>
            <a:r>
              <a:rPr lang="cs-CZ" sz="2400" smtClean="0"/>
              <a:t> („pracovní povinnosti“) právně postižitelné jako důvod k  rozvázání pracovního poměru ze strany zaměstnavatele nebo jako důvod k odvolání z funkce, musí být porušení pracovních povinností úředníkem či vedoucím úředníkem </a:t>
            </a:r>
            <a:r>
              <a:rPr lang="cs-CZ" sz="2400" b="1" smtClean="0"/>
              <a:t>zaviněno </a:t>
            </a:r>
            <a:r>
              <a:rPr lang="cs-CZ" sz="2400" smtClean="0"/>
              <a:t>(alespoň z nedbalosti) a musí dosahovat </a:t>
            </a:r>
            <a:r>
              <a:rPr lang="cs-CZ" sz="2400" b="1" smtClean="0"/>
              <a:t>určitý stupeň intenzity</a:t>
            </a:r>
          </a:p>
          <a:p>
            <a:pPr>
              <a:lnSpc>
                <a:spcPct val="90000"/>
              </a:lnSpc>
            </a:pPr>
            <a:r>
              <a:rPr lang="cs-CZ" sz="2400" b="1" smtClean="0"/>
              <a:t>zákon o úřednících</a:t>
            </a:r>
            <a:r>
              <a:rPr lang="cs-CZ" sz="2400" smtClean="0"/>
              <a:t> rozlišuje mezi závažným porušením pracovních povinností a méně závažným porušením pracovních povinností</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p:cNvSpPr>
            <a:spLocks noGrp="1" noChangeArrowheads="1"/>
          </p:cNvSpPr>
          <p:nvPr>
            <p:ph type="title"/>
          </p:nvPr>
        </p:nvSpPr>
        <p:spPr/>
        <p:txBody>
          <a:bodyPr/>
          <a:lstStyle/>
          <a:p>
            <a:endParaRPr lang="cs-CZ" smtClean="0"/>
          </a:p>
        </p:txBody>
      </p:sp>
      <p:sp>
        <p:nvSpPr>
          <p:cNvPr id="94210" name="Rectangle 3"/>
          <p:cNvSpPr>
            <a:spLocks noGrp="1" noChangeArrowheads="1"/>
          </p:cNvSpPr>
          <p:nvPr>
            <p:ph type="body" idx="1"/>
          </p:nvPr>
        </p:nvSpPr>
        <p:spPr/>
        <p:txBody>
          <a:bodyPr/>
          <a:lstStyle/>
          <a:p>
            <a:pPr>
              <a:lnSpc>
                <a:spcPct val="80000"/>
              </a:lnSpc>
            </a:pPr>
            <a:r>
              <a:rPr lang="cs-CZ" sz="2800" b="1" smtClean="0"/>
              <a:t>zákoník práce</a:t>
            </a:r>
            <a:r>
              <a:rPr lang="cs-CZ" sz="2800" smtClean="0"/>
              <a:t> rozlišuje mezi soustavným méně závažným porušováním pracovních povinností, závažným porušením pracovní povinnosti a porušením pracovní povinnosti zvlášť hrubým způsobem</a:t>
            </a:r>
          </a:p>
          <a:p>
            <a:pPr>
              <a:lnSpc>
                <a:spcPct val="80000"/>
              </a:lnSpc>
            </a:pPr>
            <a:r>
              <a:rPr lang="cs-CZ" sz="2800" smtClean="0"/>
              <a:t>porušení pracovních povinností intenzitou závažnou nebo porušení nejméně dvou pracovních povinností intenzitou méně závažnou, a to v době posledních 6 měsíců je – jak vyplývá z ustanovení § 12 odst. 1 písm. b) zákona o úřednících - důvodem k odvolání z funkce vedoucího úředníka</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2"/>
          <p:cNvSpPr>
            <a:spLocks noGrp="1" noChangeArrowheads="1"/>
          </p:cNvSpPr>
          <p:nvPr>
            <p:ph type="title"/>
          </p:nvPr>
        </p:nvSpPr>
        <p:spPr/>
        <p:txBody>
          <a:bodyPr/>
          <a:lstStyle/>
          <a:p>
            <a:endParaRPr lang="cs-CZ" smtClean="0"/>
          </a:p>
        </p:txBody>
      </p:sp>
      <p:sp>
        <p:nvSpPr>
          <p:cNvPr id="95234" name="Rectangle 3"/>
          <p:cNvSpPr>
            <a:spLocks noGrp="1" noChangeArrowheads="1"/>
          </p:cNvSpPr>
          <p:nvPr>
            <p:ph type="body" idx="1"/>
          </p:nvPr>
        </p:nvSpPr>
        <p:spPr/>
        <p:txBody>
          <a:bodyPr/>
          <a:lstStyle/>
          <a:p>
            <a:pPr>
              <a:lnSpc>
                <a:spcPct val="80000"/>
              </a:lnSpc>
            </a:pPr>
            <a:r>
              <a:rPr lang="cs-CZ" sz="2000" smtClean="0"/>
              <a:t>porušení pracovních povinností intenzitou zvlášť hrubou je – jak vyplývá z ustanovení § 55 odst. 1 písm. b) ZP a § 52 písm. g) ZP - důvodem k okamžitému zrušení pracovního poměru nebo k výpovědi z pracovního poměru</a:t>
            </a:r>
          </a:p>
          <a:p>
            <a:pPr>
              <a:lnSpc>
                <a:spcPct val="80000"/>
              </a:lnSpc>
            </a:pPr>
            <a:r>
              <a:rPr lang="cs-CZ" sz="2000" smtClean="0"/>
              <a:t>okamžité zrušení pracovního poměru se odůvodňuje tehdy, jsou-li tu takové okolnosti, ze kterých vyplývá, že po zaměstnavateli nelze spravedlivě požadovat, aby zaměstnance zaměstnával až do uplynutí výpovědní doby</a:t>
            </a:r>
          </a:p>
          <a:p>
            <a:pPr>
              <a:lnSpc>
                <a:spcPct val="80000"/>
              </a:lnSpc>
            </a:pPr>
            <a:r>
              <a:rPr lang="cs-CZ" sz="2000" smtClean="0"/>
              <a:t>pro soustavné méně závažné porušování povinnosti vyplývající z právních předpisů vztahujících se k vykonávané práci je možné dát zaměstnanci výpověď, jestliže byl v době posledních 6 měsíců v souvislosti s porušením povinnosti vyplývající z právních předpisů vztahujících se k vykonávané práci písemně upozorněn na možnost výpovědi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endParaRPr lang="cs-CZ" smtClean="0"/>
          </a:p>
        </p:txBody>
      </p:sp>
      <p:sp>
        <p:nvSpPr>
          <p:cNvPr id="23554" name="Rectangle 3"/>
          <p:cNvSpPr>
            <a:spLocks noGrp="1" noChangeArrowheads="1"/>
          </p:cNvSpPr>
          <p:nvPr>
            <p:ph type="body" idx="1"/>
          </p:nvPr>
        </p:nvSpPr>
        <p:spPr/>
        <p:txBody>
          <a:bodyPr/>
          <a:lstStyle/>
          <a:p>
            <a:pPr>
              <a:lnSpc>
                <a:spcPct val="90000"/>
              </a:lnSpc>
            </a:pPr>
            <a:r>
              <a:rPr lang="cs-CZ" smtClean="0"/>
              <a:t>mezi zaměstnanci územního samosprávného celku organizačně začleněnými do jeho úřadu, existují dvě skupiny zaměstnanců - první tvoří pouze zaměstnanci – úředníci - ve druhé skupině jsou všichni zaměstnanci – neúředníci </a:t>
            </a:r>
          </a:p>
          <a:p>
            <a:pPr>
              <a:lnSpc>
                <a:spcPct val="90000"/>
              </a:lnSpc>
            </a:pPr>
            <a:r>
              <a:rPr lang="cs-CZ" smtClean="0"/>
              <a:t>mezi oběma kategoriemi zaměstnanců je zásadní rozdíl, a to v právním režimu jejich pracovněprávního vztahu</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2"/>
          <p:cNvSpPr>
            <a:spLocks noGrp="1" noChangeArrowheads="1"/>
          </p:cNvSpPr>
          <p:nvPr>
            <p:ph type="title"/>
          </p:nvPr>
        </p:nvSpPr>
        <p:spPr/>
        <p:txBody>
          <a:bodyPr/>
          <a:lstStyle/>
          <a:p>
            <a:endParaRPr lang="cs-CZ" smtClean="0"/>
          </a:p>
        </p:txBody>
      </p:sp>
      <p:sp>
        <p:nvSpPr>
          <p:cNvPr id="96258" name="Rectangle 3"/>
          <p:cNvSpPr>
            <a:spLocks noGrp="1" noChangeArrowheads="1"/>
          </p:cNvSpPr>
          <p:nvPr>
            <p:ph type="body" idx="1"/>
          </p:nvPr>
        </p:nvSpPr>
        <p:spPr/>
        <p:txBody>
          <a:bodyPr/>
          <a:lstStyle/>
          <a:p>
            <a:r>
              <a:rPr lang="cs-CZ" smtClean="0"/>
              <a:t>pro posouzení, zda úředník či vedoucí úředník porušil některé pracovní povinnosti méně závažně, anebo závažným způsobem či zvlášť hrubým způsobem, zákon o úřednících a ani zákoník práce nestanoví, z jakých hledisek se má vycházet</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2"/>
          <p:cNvSpPr>
            <a:spLocks noGrp="1" noChangeArrowheads="1"/>
          </p:cNvSpPr>
          <p:nvPr>
            <p:ph type="title"/>
          </p:nvPr>
        </p:nvSpPr>
        <p:spPr/>
        <p:txBody>
          <a:bodyPr/>
          <a:lstStyle/>
          <a:p>
            <a:endParaRPr lang="cs-CZ" smtClean="0"/>
          </a:p>
        </p:txBody>
      </p:sp>
      <p:sp>
        <p:nvSpPr>
          <p:cNvPr id="97282" name="Rectangle 3"/>
          <p:cNvSpPr>
            <a:spLocks noGrp="1" noChangeArrowheads="1"/>
          </p:cNvSpPr>
          <p:nvPr>
            <p:ph type="body" idx="1"/>
          </p:nvPr>
        </p:nvSpPr>
        <p:spPr/>
        <p:txBody>
          <a:bodyPr/>
          <a:lstStyle/>
          <a:p>
            <a:pPr>
              <a:lnSpc>
                <a:spcPct val="80000"/>
              </a:lnSpc>
            </a:pPr>
            <a:r>
              <a:rPr lang="cs-CZ" sz="2000" smtClean="0"/>
              <a:t>v zákoně o úřednících, v zákoníku práce, ani v ostatních pracovněprávních předpisech nejsou pojmy „porušení zákonem stanovených povinností závažným způsobem“ a „méně závažné porušení zákonem stanovených povinností“ či „porušení povinnosti vyplývající z právních předpisů vztahujících se k zaměstnancem vykonávané práci zvlášť hrubým způsobem“ nebo „závažné porušení povinnosti vyplývající z právních předpisů vztahujících se k zaměstnancem vykonávané práci“ anebo „soustavné méně závažné porušení povinnosti vyplývající z právních předpisů vztahujících se k zaměstnancem vykonávané práci“ definovány, přičemž na jejich vymezení závisí splnění stanovených hmotněprávních předpokladů pro odvolání vedoucího úředníka z funkce či k rozvázání pracovního poměru s úředníkem ze strany zaměstnavatele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2"/>
          <p:cNvSpPr>
            <a:spLocks noGrp="1" noChangeArrowheads="1"/>
          </p:cNvSpPr>
          <p:nvPr>
            <p:ph type="title"/>
          </p:nvPr>
        </p:nvSpPr>
        <p:spPr/>
        <p:txBody>
          <a:bodyPr/>
          <a:lstStyle/>
          <a:p>
            <a:endParaRPr lang="cs-CZ" smtClean="0"/>
          </a:p>
        </p:txBody>
      </p:sp>
      <p:sp>
        <p:nvSpPr>
          <p:cNvPr id="98306" name="Rectangle 3"/>
          <p:cNvSpPr>
            <a:spLocks noGrp="1" noChangeArrowheads="1"/>
          </p:cNvSpPr>
          <p:nvPr>
            <p:ph type="body" idx="1"/>
          </p:nvPr>
        </p:nvSpPr>
        <p:spPr/>
        <p:txBody>
          <a:bodyPr/>
          <a:lstStyle/>
          <a:p>
            <a:r>
              <a:rPr lang="cs-CZ" sz="2800" smtClean="0"/>
              <a:t>ustanovení § 12 odst. 1 písm. b) zákona o úřednících a ustanovení § 52 písm. g) a § 55 odst. 1 písm. b) ZP patří k právním normám s relativně neurčitou (abstraktní) hypotézou (tedy k takovým právním normám, jejichž hypotéza není stanovena přímo právním předpisem a které tak přenechávají soudu, aby podle svého uvážení v každém jednotlivém případě vymezil sám hypotézu právní normy ze širokého, předem neomezeného okruhu okolností)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2"/>
          <p:cNvSpPr>
            <a:spLocks noGrp="1" noChangeArrowheads="1"/>
          </p:cNvSpPr>
          <p:nvPr>
            <p:ph type="title"/>
          </p:nvPr>
        </p:nvSpPr>
        <p:spPr/>
        <p:txBody>
          <a:bodyPr/>
          <a:lstStyle/>
          <a:p>
            <a:endParaRPr lang="cs-CZ" smtClean="0"/>
          </a:p>
        </p:txBody>
      </p:sp>
      <p:sp>
        <p:nvSpPr>
          <p:cNvPr id="99330" name="Rectangle 3"/>
          <p:cNvSpPr>
            <a:spLocks noGrp="1" noChangeArrowheads="1"/>
          </p:cNvSpPr>
          <p:nvPr>
            <p:ph type="body" idx="1"/>
          </p:nvPr>
        </p:nvSpPr>
        <p:spPr/>
        <p:txBody>
          <a:bodyPr/>
          <a:lstStyle/>
          <a:p>
            <a:pPr>
              <a:lnSpc>
                <a:spcPct val="90000"/>
              </a:lnSpc>
            </a:pPr>
            <a:r>
              <a:rPr lang="cs-CZ" sz="2400" smtClean="0"/>
              <a:t>vymezení hypotézy právní normy tedy závisí v každém konkrétním případě na úvaze soudu - soud může přihlédnout při zkoumání intenzity porušení některé zákonem stanovené povinnosti k osobě </a:t>
            </a:r>
            <a:r>
              <a:rPr lang="cs-CZ" sz="2400" b="1" smtClean="0"/>
              <a:t>vedoucího úředníka (úředníka)</a:t>
            </a:r>
            <a:r>
              <a:rPr lang="cs-CZ" sz="2400" smtClean="0"/>
              <a:t>, k funkci, kterou zastává, k jeho dosavadnímu postoji k plnění pracovních úkolů, k době a situaci, v níž došlo k porušení některé zákonem stanovené povinnosti, k míře zavinění úředníka, ke způsobu a intenzitě porušení konkrétních povinností úředníka, k důsledkům porušení některé zákonem stanovené povinnosti pro zaměstnavatele, k tomu, zda svým jednáním vedoucí úředník způsobil zaměstnavateli škodu apod.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4"/>
          <p:cNvSpPr>
            <a:spLocks noGrp="1" noChangeArrowheads="1"/>
          </p:cNvSpPr>
          <p:nvPr>
            <p:ph type="ctrTitle"/>
          </p:nvPr>
        </p:nvSpPr>
        <p:spPr/>
        <p:txBody>
          <a:bodyPr/>
          <a:lstStyle/>
          <a:p>
            <a:r>
              <a:rPr lang="cs-CZ" b="1" u="sng" smtClean="0"/>
              <a:t>Další odstupné</a:t>
            </a:r>
            <a:r>
              <a:rPr lang="cs-CZ" u="sng" smtClean="0"/>
              <a:t/>
            </a:r>
            <a:br>
              <a:rPr lang="cs-CZ" u="sng" smtClean="0"/>
            </a:br>
            <a:r>
              <a:rPr lang="cs-CZ" u="sng" smtClean="0"/>
              <a:t>§ 13</a:t>
            </a:r>
          </a:p>
        </p:txBody>
      </p:sp>
      <p:sp>
        <p:nvSpPr>
          <p:cNvPr id="100354" name="Rectangle 5"/>
          <p:cNvSpPr>
            <a:spLocks noGrp="1" noChangeArrowheads="1"/>
          </p:cNvSpPr>
          <p:nvPr>
            <p:ph type="subTitle" idx="1"/>
          </p:nvPr>
        </p:nvSpPr>
        <p:spPr/>
        <p:txBody>
          <a:bodyPr/>
          <a:lstStyle/>
          <a:p>
            <a:endParaRPr lang="cs-CZ"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2"/>
          <p:cNvSpPr>
            <a:spLocks noGrp="1" noChangeArrowheads="1"/>
          </p:cNvSpPr>
          <p:nvPr>
            <p:ph type="title"/>
          </p:nvPr>
        </p:nvSpPr>
        <p:spPr/>
        <p:txBody>
          <a:bodyPr/>
          <a:lstStyle/>
          <a:p>
            <a:endParaRPr lang="cs-CZ" smtClean="0"/>
          </a:p>
        </p:txBody>
      </p:sp>
      <p:sp>
        <p:nvSpPr>
          <p:cNvPr id="101378" name="Rectangle 3"/>
          <p:cNvSpPr>
            <a:spLocks noGrp="1" noChangeArrowheads="1"/>
          </p:cNvSpPr>
          <p:nvPr>
            <p:ph type="body" idx="1"/>
          </p:nvPr>
        </p:nvSpPr>
        <p:spPr/>
        <p:txBody>
          <a:bodyPr/>
          <a:lstStyle/>
          <a:p>
            <a:r>
              <a:rPr lang="cs-CZ" smtClean="0"/>
              <a:t>náleží úředníkovi, s nímž ÚSC rozváže pracovní poměr </a:t>
            </a:r>
            <a:r>
              <a:rPr lang="cs-CZ" b="1" smtClean="0"/>
              <a:t>výpovědí</a:t>
            </a:r>
            <a:r>
              <a:rPr lang="cs-CZ" smtClean="0"/>
              <a:t> nebo </a:t>
            </a:r>
            <a:r>
              <a:rPr lang="cs-CZ" b="1" smtClean="0"/>
              <a:t>dohodou </a:t>
            </a:r>
            <a:r>
              <a:rPr lang="cs-CZ" smtClean="0"/>
              <a:t>z důvodů uvedených v § 52 písm. a) až c) ZP (a to vedle odstupného podle § 67 a 68 ZP)</a:t>
            </a:r>
          </a:p>
          <a:p>
            <a:r>
              <a:rPr lang="cs-CZ" smtClean="0"/>
              <a:t>náleží úředníkovi, který ke dni rozvázání pracovního poměru dovršil stanovený počet let trvání pracovního poměru</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2"/>
          <p:cNvSpPr>
            <a:spLocks noGrp="1" noChangeArrowheads="1"/>
          </p:cNvSpPr>
          <p:nvPr>
            <p:ph type="title"/>
          </p:nvPr>
        </p:nvSpPr>
        <p:spPr/>
        <p:txBody>
          <a:bodyPr/>
          <a:lstStyle/>
          <a:p>
            <a:endParaRPr lang="cs-CZ" smtClean="0"/>
          </a:p>
        </p:txBody>
      </p:sp>
      <p:sp>
        <p:nvSpPr>
          <p:cNvPr id="102402" name="Rectangle 3"/>
          <p:cNvSpPr>
            <a:spLocks noGrp="1" noChangeArrowheads="1"/>
          </p:cNvSpPr>
          <p:nvPr>
            <p:ph type="body" idx="1"/>
          </p:nvPr>
        </p:nvSpPr>
        <p:spPr/>
        <p:txBody>
          <a:bodyPr/>
          <a:lstStyle/>
          <a:p>
            <a:pPr>
              <a:lnSpc>
                <a:spcPct val="90000"/>
              </a:lnSpc>
            </a:pPr>
            <a:r>
              <a:rPr lang="cs-CZ" sz="2800" smtClean="0"/>
              <a:t>započítává se pouze doba trvání pracovního poměru úředníka </a:t>
            </a:r>
            <a:r>
              <a:rPr lang="cs-CZ" sz="2800" b="1" smtClean="0"/>
              <a:t>po 24. listopadu 1990</a:t>
            </a:r>
            <a:r>
              <a:rPr lang="cs-CZ" sz="2800" smtClean="0"/>
              <a:t> u </a:t>
            </a:r>
            <a:r>
              <a:rPr lang="cs-CZ" sz="2800" b="1" smtClean="0"/>
              <a:t>ÚSC</a:t>
            </a:r>
            <a:r>
              <a:rPr lang="cs-CZ" sz="2800" smtClean="0"/>
              <a:t>, který rozváže s úředníkem pracovní poměr výpovědí nebo dohodou z důvodů uvedených v § 52 písm. a) až c) ZP, </a:t>
            </a:r>
            <a:r>
              <a:rPr lang="cs-CZ" sz="2800" b="1" smtClean="0"/>
              <a:t>u jiného ÚSC</a:t>
            </a:r>
            <a:r>
              <a:rPr lang="cs-CZ" sz="2800" smtClean="0"/>
              <a:t> nebo </a:t>
            </a:r>
            <a:r>
              <a:rPr lang="cs-CZ" sz="2800" b="1" smtClean="0"/>
              <a:t>u správního úřadu</a:t>
            </a:r>
            <a:r>
              <a:rPr lang="cs-CZ" sz="2800" smtClean="0"/>
              <a:t>, a to za podmínky, že v tomto pracovním poměru byly </a:t>
            </a:r>
            <a:r>
              <a:rPr lang="cs-CZ" sz="2800" b="1" smtClean="0"/>
              <a:t>v převážném rozsahu vykonávány správní činnosti</a:t>
            </a:r>
            <a:r>
              <a:rPr lang="cs-CZ" sz="2800" smtClean="0"/>
              <a:t> (§ 2 odst. 3 zákona o úřednících)</a:t>
            </a:r>
          </a:p>
          <a:p>
            <a:pPr>
              <a:lnSpc>
                <a:spcPct val="90000"/>
              </a:lnSpc>
            </a:pPr>
            <a:r>
              <a:rPr lang="cs-CZ" sz="2800" smtClean="0"/>
              <a:t>nezapočítává doba pracovního poměru, který je vedlejším pracovním poměrem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2"/>
          <p:cNvSpPr>
            <a:spLocks noGrp="1" noChangeArrowheads="1"/>
          </p:cNvSpPr>
          <p:nvPr>
            <p:ph type="title"/>
          </p:nvPr>
        </p:nvSpPr>
        <p:spPr/>
        <p:txBody>
          <a:bodyPr/>
          <a:lstStyle/>
          <a:p>
            <a:endParaRPr lang="cs-CZ" smtClean="0"/>
          </a:p>
        </p:txBody>
      </p:sp>
      <p:sp>
        <p:nvSpPr>
          <p:cNvPr id="103426" name="Rectangle 3"/>
          <p:cNvSpPr>
            <a:spLocks noGrp="1" noChangeArrowheads="1"/>
          </p:cNvSpPr>
          <p:nvPr>
            <p:ph type="body" idx="1"/>
          </p:nvPr>
        </p:nvSpPr>
        <p:spPr/>
        <p:txBody>
          <a:bodyPr/>
          <a:lstStyle/>
          <a:p>
            <a:pPr>
              <a:lnSpc>
                <a:spcPct val="90000"/>
              </a:lnSpc>
            </a:pPr>
            <a:r>
              <a:rPr lang="cs-CZ" sz="2400" b="1" smtClean="0"/>
              <a:t>Výše dalšího odstupného činí</a:t>
            </a:r>
            <a:r>
              <a:rPr lang="cs-CZ" sz="2400" smtClean="0"/>
              <a:t>:</a:t>
            </a:r>
          </a:p>
          <a:p>
            <a:pPr>
              <a:lnSpc>
                <a:spcPct val="90000"/>
              </a:lnSpc>
            </a:pPr>
            <a:r>
              <a:rPr lang="cs-CZ" sz="2400" smtClean="0"/>
              <a:t>a) dvojnásobek průměrného měsíčního výdělku u úředníka, který ke dni rozvázání pracovního poměru dovršil nejméně 10 let pracovního poměru </a:t>
            </a:r>
          </a:p>
          <a:p>
            <a:pPr>
              <a:lnSpc>
                <a:spcPct val="90000"/>
              </a:lnSpc>
            </a:pPr>
            <a:r>
              <a:rPr lang="cs-CZ" sz="2400" smtClean="0"/>
              <a:t>b) trojnásobek průměrného měsíčního výdělku u úředníka, který ke dni rozvázání pracovního poměru dovršil nejméně 15 let pracovního poměru </a:t>
            </a:r>
          </a:p>
          <a:p>
            <a:pPr>
              <a:lnSpc>
                <a:spcPct val="90000"/>
              </a:lnSpc>
            </a:pPr>
            <a:r>
              <a:rPr lang="cs-CZ" sz="2400" smtClean="0"/>
              <a:t> c) čtyřnásobek průměrného měsíčního výdělku u úředníka, který ke dni rozvázání pracovního poměru dovršil nejméně 20 let pracovního poměru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4"/>
          <p:cNvSpPr>
            <a:spLocks noGrp="1" noChangeArrowheads="1"/>
          </p:cNvSpPr>
          <p:nvPr>
            <p:ph type="ctrTitle"/>
          </p:nvPr>
        </p:nvSpPr>
        <p:spPr/>
        <p:txBody>
          <a:bodyPr/>
          <a:lstStyle/>
          <a:p>
            <a:r>
              <a:rPr lang="cs-CZ" sz="4000" b="1" u="sng" smtClean="0"/>
              <a:t>§ 15</a:t>
            </a:r>
            <a:br>
              <a:rPr lang="cs-CZ" sz="4000" b="1" u="sng" smtClean="0"/>
            </a:br>
            <a:r>
              <a:rPr lang="cs-CZ" sz="4000" b="1" u="sng" smtClean="0"/>
              <a:t>Odpovědnost územního samosprávného celku za škodu na majetku</a:t>
            </a:r>
          </a:p>
        </p:txBody>
      </p:sp>
      <p:sp>
        <p:nvSpPr>
          <p:cNvPr id="104450" name="Rectangle 5"/>
          <p:cNvSpPr>
            <a:spLocks noGrp="1" noChangeArrowheads="1"/>
          </p:cNvSpPr>
          <p:nvPr>
            <p:ph type="subTitle" idx="1"/>
          </p:nvPr>
        </p:nvSpPr>
        <p:spPr/>
        <p:txBody>
          <a:bodyPr/>
          <a:lstStyle/>
          <a:p>
            <a:endParaRPr lang="cs-CZ"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p:cNvSpPr>
            <a:spLocks noGrp="1" noChangeArrowheads="1"/>
          </p:cNvSpPr>
          <p:nvPr>
            <p:ph type="title"/>
          </p:nvPr>
        </p:nvSpPr>
        <p:spPr/>
        <p:txBody>
          <a:bodyPr/>
          <a:lstStyle/>
          <a:p>
            <a:endParaRPr lang="cs-CZ" smtClean="0"/>
          </a:p>
        </p:txBody>
      </p:sp>
      <p:sp>
        <p:nvSpPr>
          <p:cNvPr id="105474" name="Rectangle 3"/>
          <p:cNvSpPr>
            <a:spLocks noGrp="1" noChangeArrowheads="1"/>
          </p:cNvSpPr>
          <p:nvPr>
            <p:ph type="body" idx="1"/>
          </p:nvPr>
        </p:nvSpPr>
        <p:spPr/>
        <p:txBody>
          <a:bodyPr/>
          <a:lstStyle/>
          <a:p>
            <a:r>
              <a:rPr lang="cs-CZ" smtClean="0"/>
              <a:t>ÚSC odpovídá za škodu na majetku způsobenou úředníkovi též, bylo-li prokázáno, že tato škoda byla způsobena úředníkovi na jeho majetku pro plnění jeho pracovních úkolů</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endParaRPr lang="cs-CZ" smtClean="0"/>
          </a:p>
        </p:txBody>
      </p:sp>
      <p:sp>
        <p:nvSpPr>
          <p:cNvPr id="24578" name="Rectangle 3"/>
          <p:cNvSpPr>
            <a:spLocks noGrp="1" noChangeArrowheads="1"/>
          </p:cNvSpPr>
          <p:nvPr>
            <p:ph type="body" idx="1"/>
          </p:nvPr>
        </p:nvSpPr>
        <p:spPr/>
        <p:txBody>
          <a:bodyPr/>
          <a:lstStyle/>
          <a:p>
            <a:r>
              <a:rPr lang="cs-CZ" smtClean="0"/>
              <a:t>pracovněprávní vztahy, kdy účastníkem vztahu je vedle územního samosprávného celku zaměstnanec sice organizačně začleněný do úřadu územního samosprávného celku, ovšem v něm zařazený jako neúředník, </a:t>
            </a:r>
            <a:r>
              <a:rPr lang="cs-CZ" b="1" smtClean="0"/>
              <a:t>jsou vztahy čistě v režimu zákoníku práce</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4"/>
          <p:cNvSpPr>
            <a:spLocks noGrp="1" noChangeArrowheads="1"/>
          </p:cNvSpPr>
          <p:nvPr>
            <p:ph type="ctrTitle"/>
          </p:nvPr>
        </p:nvSpPr>
        <p:spPr/>
        <p:txBody>
          <a:bodyPr/>
          <a:lstStyle/>
          <a:p>
            <a:r>
              <a:rPr lang="cs-CZ" b="1" u="sng" smtClean="0"/>
              <a:t>§ 14</a:t>
            </a:r>
            <a:br>
              <a:rPr lang="cs-CZ" b="1" u="sng" smtClean="0"/>
            </a:br>
            <a:r>
              <a:rPr lang="cs-CZ" b="1" u="sng" smtClean="0"/>
              <a:t>Pracovní pohotovost</a:t>
            </a:r>
          </a:p>
        </p:txBody>
      </p:sp>
      <p:sp>
        <p:nvSpPr>
          <p:cNvPr id="106498" name="Rectangle 5"/>
          <p:cNvSpPr>
            <a:spLocks noGrp="1" noChangeArrowheads="1"/>
          </p:cNvSpPr>
          <p:nvPr>
            <p:ph type="subTitle" idx="1"/>
          </p:nvPr>
        </p:nvSpPr>
        <p:spPr/>
        <p:txBody>
          <a:bodyPr/>
          <a:lstStyle/>
          <a:p>
            <a:endParaRPr lang="cs-CZ"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2"/>
          <p:cNvSpPr>
            <a:spLocks noGrp="1" noChangeArrowheads="1"/>
          </p:cNvSpPr>
          <p:nvPr>
            <p:ph type="title"/>
          </p:nvPr>
        </p:nvSpPr>
        <p:spPr/>
        <p:txBody>
          <a:bodyPr/>
          <a:lstStyle/>
          <a:p>
            <a:endParaRPr lang="cs-CZ" smtClean="0"/>
          </a:p>
        </p:txBody>
      </p:sp>
      <p:sp>
        <p:nvSpPr>
          <p:cNvPr id="107522" name="Rectangle 3"/>
          <p:cNvSpPr>
            <a:spLocks noGrp="1" noChangeArrowheads="1"/>
          </p:cNvSpPr>
          <p:nvPr>
            <p:ph type="body" idx="1"/>
          </p:nvPr>
        </p:nvSpPr>
        <p:spPr/>
        <p:txBody>
          <a:bodyPr/>
          <a:lstStyle/>
          <a:p>
            <a:pPr>
              <a:lnSpc>
                <a:spcPct val="90000"/>
              </a:lnSpc>
            </a:pPr>
            <a:r>
              <a:rPr lang="cs-CZ" sz="2800" smtClean="0"/>
              <a:t>je-li vyhlášen </a:t>
            </a:r>
            <a:r>
              <a:rPr lang="cs-CZ" sz="2800" b="1" smtClean="0"/>
              <a:t>stav nebezpečí</a:t>
            </a:r>
            <a:r>
              <a:rPr lang="cs-CZ" sz="2800" smtClean="0"/>
              <a:t> nebo </a:t>
            </a:r>
            <a:r>
              <a:rPr lang="cs-CZ" sz="2800" b="1" smtClean="0"/>
              <a:t>nouzový stav</a:t>
            </a:r>
            <a:r>
              <a:rPr lang="cs-CZ" sz="2800" smtClean="0"/>
              <a:t> nebo </a:t>
            </a:r>
            <a:r>
              <a:rPr lang="cs-CZ" sz="2800" b="1" smtClean="0"/>
              <a:t>stav ohrožení státu</a:t>
            </a:r>
            <a:r>
              <a:rPr lang="cs-CZ" sz="2800" smtClean="0"/>
              <a:t> podle zvláštního právního předpisu, ÚSC může úředníkovi nařídit pracovní pohotovost na pracovišti nebo na jiném místě</a:t>
            </a:r>
          </a:p>
          <a:p>
            <a:pPr>
              <a:lnSpc>
                <a:spcPct val="90000"/>
              </a:lnSpc>
            </a:pPr>
            <a:r>
              <a:rPr lang="cs-CZ" sz="2800" smtClean="0"/>
              <a:t>pracovní pohotovost v takovém případě lze nařídit, jestliže je dán předpoklad výkonu práce přesčas, a jen na dobu nezbytně nutnou </a:t>
            </a:r>
            <a:r>
              <a:rPr lang="cs-CZ" sz="2800" b="1" smtClean="0"/>
              <a:t>nepřesahující 400 hodin</a:t>
            </a:r>
            <a:r>
              <a:rPr lang="cs-CZ" sz="2800" smtClean="0"/>
              <a:t> v kalendářním roce</a:t>
            </a:r>
          </a:p>
          <a:p>
            <a:pPr>
              <a:lnSpc>
                <a:spcPct val="90000"/>
              </a:lnSpc>
            </a:pPr>
            <a:r>
              <a:rPr lang="cs-CZ" sz="2800" smtClean="0"/>
              <a:t>definice pojmu „pracovní pohotovost“ – </a:t>
            </a:r>
            <a:r>
              <a:rPr lang="cs-CZ" sz="2800" b="1" smtClean="0"/>
              <a:t>zákoník práce § 78 odst. 1 písm. h)</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2"/>
          <p:cNvSpPr>
            <a:spLocks noGrp="1" noChangeArrowheads="1"/>
          </p:cNvSpPr>
          <p:nvPr>
            <p:ph type="title"/>
          </p:nvPr>
        </p:nvSpPr>
        <p:spPr/>
        <p:txBody>
          <a:bodyPr/>
          <a:lstStyle/>
          <a:p>
            <a:endParaRPr lang="cs-CZ" smtClean="0"/>
          </a:p>
        </p:txBody>
      </p:sp>
      <p:sp>
        <p:nvSpPr>
          <p:cNvPr id="108546" name="Rectangle 3"/>
          <p:cNvSpPr>
            <a:spLocks noGrp="1" noChangeArrowheads="1"/>
          </p:cNvSpPr>
          <p:nvPr>
            <p:ph type="body" idx="1"/>
          </p:nvPr>
        </p:nvSpPr>
        <p:spPr/>
        <p:txBody>
          <a:bodyPr/>
          <a:lstStyle/>
          <a:p>
            <a:pPr>
              <a:lnSpc>
                <a:spcPct val="80000"/>
              </a:lnSpc>
            </a:pPr>
            <a:r>
              <a:rPr lang="cs-CZ" sz="2000" smtClean="0"/>
              <a:t>pracovní pohotovostí je doba, v níž je zaměstnanec připraven k případnému výkonu práce podle pracovní smlouvy, která musí být v případě naléhavé potřeby vykonána nad rámec jeho rozvrhu pracovních směn (lze ji tedy držet jen mimo pracovní dobu)</a:t>
            </a:r>
          </a:p>
          <a:p>
            <a:pPr>
              <a:lnSpc>
                <a:spcPct val="80000"/>
              </a:lnSpc>
            </a:pPr>
            <a:r>
              <a:rPr lang="cs-CZ" sz="2000" smtClean="0"/>
              <a:t>pracovní pohotovost může být jen na jiném místě dohodnutém se zaměstnancem, odlišném od pracovišť zaměstnavatele [pracovištěm se rozumí místo, kde zaměstnanec plní pracovní úkoly dle pracovní smlouvy (na základě jmenování), tj. podléhá dispoziční pravomoci zaměstnavatele, z místního hlediska lze pracoviště zaměstnavatele ztotožnit s objektem zaměstnavatele nebo s jiným místem určeným k plnění pracovních úkolů (např. stavba), pracoviště zaměstnavatele pak počínají místem vstupu do takového objektu či jiného místa (§ 387 ZP)]</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2"/>
          <p:cNvSpPr>
            <a:spLocks noGrp="1" noChangeArrowheads="1"/>
          </p:cNvSpPr>
          <p:nvPr>
            <p:ph type="title"/>
          </p:nvPr>
        </p:nvSpPr>
        <p:spPr/>
        <p:txBody>
          <a:bodyPr/>
          <a:lstStyle/>
          <a:p>
            <a:endParaRPr lang="cs-CZ" smtClean="0"/>
          </a:p>
        </p:txBody>
      </p:sp>
      <p:sp>
        <p:nvSpPr>
          <p:cNvPr id="109570" name="Rectangle 3"/>
          <p:cNvSpPr>
            <a:spLocks noGrp="1" noChangeArrowheads="1"/>
          </p:cNvSpPr>
          <p:nvPr>
            <p:ph type="body" idx="1"/>
          </p:nvPr>
        </p:nvSpPr>
        <p:spPr/>
        <p:txBody>
          <a:bodyPr/>
          <a:lstStyle/>
          <a:p>
            <a:pPr>
              <a:lnSpc>
                <a:spcPct val="80000"/>
              </a:lnSpc>
            </a:pPr>
            <a:r>
              <a:rPr lang="cs-CZ" sz="2800" b="1" smtClean="0"/>
              <a:t>cestou do zaměstnání a zpět </a:t>
            </a:r>
            <a:r>
              <a:rPr lang="cs-CZ" sz="2800" smtClean="0"/>
              <a:t>se rozumí cesta z místa zaměstnancova bydliště (ubytování) do místa vstupu do objektu zaměstnavatele nebo na jiné místo určené k plnění pracovních úkolů a zpět - </a:t>
            </a:r>
            <a:r>
              <a:rPr lang="cs-CZ" sz="2800" b="1" smtClean="0"/>
              <a:t>§ 387 odst. 1 ZP</a:t>
            </a:r>
            <a:endParaRPr lang="cs-CZ" sz="2800" smtClean="0"/>
          </a:p>
          <a:p>
            <a:pPr>
              <a:lnSpc>
                <a:spcPct val="80000"/>
              </a:lnSpc>
            </a:pPr>
            <a:r>
              <a:rPr lang="cs-CZ" sz="2800" smtClean="0"/>
              <a:t>cesta z obce bydliště zaměstnance na pracoviště nebo do místa ubytování v jiné obci, která je cílem pracovní cesty, pokud není současně obcí jeho pravidelného pracoviště, a zpět se posuzuje jako nutný úkon před počátkem práce nebo po jejím skončení - § 387 odst. 2 ZP</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2"/>
          <p:cNvSpPr>
            <a:spLocks noGrp="1" noChangeArrowheads="1"/>
          </p:cNvSpPr>
          <p:nvPr>
            <p:ph type="title"/>
          </p:nvPr>
        </p:nvSpPr>
        <p:spPr/>
        <p:txBody>
          <a:bodyPr/>
          <a:lstStyle/>
          <a:p>
            <a:endParaRPr lang="cs-CZ" smtClean="0"/>
          </a:p>
        </p:txBody>
      </p:sp>
      <p:sp>
        <p:nvSpPr>
          <p:cNvPr id="110594" name="Rectangle 3"/>
          <p:cNvSpPr>
            <a:spLocks noGrp="1" noChangeArrowheads="1"/>
          </p:cNvSpPr>
          <p:nvPr>
            <p:ph type="body" idx="1"/>
          </p:nvPr>
        </p:nvSpPr>
        <p:spPr/>
        <p:txBody>
          <a:bodyPr/>
          <a:lstStyle/>
          <a:p>
            <a:pPr>
              <a:lnSpc>
                <a:spcPct val="80000"/>
              </a:lnSpc>
            </a:pPr>
            <a:r>
              <a:rPr lang="cs-CZ" sz="2800" smtClean="0"/>
              <a:t>po dobu pracovní pohotovosti zaměstnanec nepracuje, ale je připraven bezodkladně práci na příkaz zaměstnavatele začít konat</a:t>
            </a:r>
          </a:p>
          <a:p>
            <a:pPr>
              <a:lnSpc>
                <a:spcPct val="80000"/>
              </a:lnSpc>
            </a:pPr>
            <a:r>
              <a:rPr lang="cs-CZ" sz="2800" smtClean="0"/>
              <a:t>pokud však k výkonu práce dojde, přísluší zaměstnanci za výkon této práce plat</a:t>
            </a:r>
          </a:p>
          <a:p>
            <a:pPr>
              <a:lnSpc>
                <a:spcPct val="80000"/>
              </a:lnSpc>
            </a:pPr>
            <a:r>
              <a:rPr lang="cs-CZ" sz="2800" smtClean="0"/>
              <a:t>jestliže bude splněna podmínka, že výkon práce v rámci pracovní pohotovosti je nad rozsah stanovené týdenní pracovní doby, jde o práci přesčas a zahrnuje se do limitů práce přesčas</a:t>
            </a:r>
          </a:p>
          <a:p>
            <a:pPr>
              <a:lnSpc>
                <a:spcPct val="80000"/>
              </a:lnSpc>
            </a:pPr>
            <a:r>
              <a:rPr lang="cs-CZ" sz="2800" smtClean="0"/>
              <a:t>započetí s výkonem práce znamená konec pracovní pohotovosti a začátek pracovní doby</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4"/>
          <p:cNvSpPr>
            <a:spLocks noGrp="1" noChangeArrowheads="1"/>
          </p:cNvSpPr>
          <p:nvPr>
            <p:ph type="ctrTitle"/>
          </p:nvPr>
        </p:nvSpPr>
        <p:spPr/>
        <p:txBody>
          <a:bodyPr/>
          <a:lstStyle/>
          <a:p>
            <a:r>
              <a:rPr lang="cs-CZ" sz="4000" b="1" smtClean="0"/>
              <a:t>Základní povinnosti úředníka</a:t>
            </a:r>
            <a:r>
              <a:rPr lang="cs-CZ" sz="4000" smtClean="0"/>
              <a:t/>
            </a:r>
            <a:br>
              <a:rPr lang="cs-CZ" sz="4000" smtClean="0"/>
            </a:br>
            <a:r>
              <a:rPr lang="cs-CZ" sz="4000" smtClean="0"/>
              <a:t>§ 16 odst. 1</a:t>
            </a:r>
          </a:p>
        </p:txBody>
      </p:sp>
      <p:sp>
        <p:nvSpPr>
          <p:cNvPr id="111618" name="Rectangle 5"/>
          <p:cNvSpPr>
            <a:spLocks noGrp="1" noChangeArrowheads="1"/>
          </p:cNvSpPr>
          <p:nvPr>
            <p:ph type="subTitle" idx="1"/>
          </p:nvPr>
        </p:nvSpPr>
        <p:spPr/>
        <p:txBody>
          <a:bodyPr/>
          <a:lstStyle/>
          <a:p>
            <a:endParaRPr lang="cs-CZ"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4"/>
          <p:cNvSpPr>
            <a:spLocks noGrp="1" noChangeArrowheads="1"/>
          </p:cNvSpPr>
          <p:nvPr>
            <p:ph type="ctrTitle"/>
          </p:nvPr>
        </p:nvSpPr>
        <p:spPr/>
        <p:txBody>
          <a:bodyPr/>
          <a:lstStyle/>
          <a:p>
            <a:r>
              <a:rPr lang="cs-CZ" sz="4000" b="1" u="sng" smtClean="0"/>
              <a:t>Základní povinnosti úředníka</a:t>
            </a:r>
            <a:r>
              <a:rPr lang="cs-CZ" sz="4000" u="sng" smtClean="0"/>
              <a:t/>
            </a:r>
            <a:br>
              <a:rPr lang="cs-CZ" sz="4000" u="sng" smtClean="0"/>
            </a:br>
            <a:r>
              <a:rPr lang="cs-CZ" sz="4000" u="sng" smtClean="0"/>
              <a:t>§ 16 odst. 2</a:t>
            </a:r>
          </a:p>
        </p:txBody>
      </p:sp>
      <p:sp>
        <p:nvSpPr>
          <p:cNvPr id="117762" name="Rectangle 5"/>
          <p:cNvSpPr>
            <a:spLocks noGrp="1" noChangeArrowheads="1"/>
          </p:cNvSpPr>
          <p:nvPr>
            <p:ph type="subTitle" idx="1"/>
          </p:nvPr>
        </p:nvSpPr>
        <p:spPr/>
        <p:txBody>
          <a:bodyPr/>
          <a:lstStyle/>
          <a:p>
            <a:endParaRPr lang="cs-CZ"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2"/>
          <p:cNvSpPr>
            <a:spLocks noGrp="1" noChangeArrowheads="1"/>
          </p:cNvSpPr>
          <p:nvPr>
            <p:ph type="title"/>
          </p:nvPr>
        </p:nvSpPr>
        <p:spPr/>
        <p:txBody>
          <a:bodyPr/>
          <a:lstStyle/>
          <a:p>
            <a:endParaRPr lang="cs-CZ" smtClean="0"/>
          </a:p>
        </p:txBody>
      </p:sp>
      <p:sp>
        <p:nvSpPr>
          <p:cNvPr id="118786" name="Rectangle 3"/>
          <p:cNvSpPr>
            <a:spLocks noGrp="1" noChangeArrowheads="1"/>
          </p:cNvSpPr>
          <p:nvPr>
            <p:ph type="body" idx="1"/>
          </p:nvPr>
        </p:nvSpPr>
        <p:spPr/>
        <p:txBody>
          <a:bodyPr/>
          <a:lstStyle/>
          <a:p>
            <a:pPr>
              <a:lnSpc>
                <a:spcPct val="80000"/>
              </a:lnSpc>
            </a:pPr>
            <a:r>
              <a:rPr lang="cs-CZ" sz="2400" b="1" smtClean="0"/>
              <a:t>Úředník je dále povinen</a:t>
            </a:r>
            <a:endParaRPr lang="cs-CZ" sz="2400" smtClean="0"/>
          </a:p>
          <a:p>
            <a:pPr>
              <a:lnSpc>
                <a:spcPct val="80000"/>
              </a:lnSpc>
            </a:pPr>
            <a:r>
              <a:rPr lang="cs-CZ" sz="2400" smtClean="0"/>
              <a:t>a) pracovat svědomitě a řádně podle svých sil, znalostí a schopností,</a:t>
            </a:r>
          </a:p>
          <a:p>
            <a:pPr>
              <a:lnSpc>
                <a:spcPct val="80000"/>
              </a:lnSpc>
            </a:pPr>
            <a:r>
              <a:rPr lang="cs-CZ" sz="2400" smtClean="0"/>
              <a:t>b) plně využívat pracovní doby a pracovních prostředků k vykonávání svěřených prací, plnit kvalitně, hospodárně a včas pracovní úkoly,</a:t>
            </a:r>
          </a:p>
          <a:p>
            <a:pPr>
              <a:lnSpc>
                <a:spcPct val="80000"/>
              </a:lnSpc>
            </a:pPr>
            <a:r>
              <a:rPr lang="cs-CZ" sz="2400" smtClean="0"/>
              <a:t>c) řádně hospodařit s prostředky svěřenými mu územním samosprávným celkem a střežit a ochraňovat jeho majetek před poškozením, ztrátou, zničením a zneužitím a nejednat v rozporu s oprávněnými zájmy územního samosprávného celku,</a:t>
            </a:r>
          </a:p>
          <a:p>
            <a:pPr>
              <a:lnSpc>
                <a:spcPct val="80000"/>
              </a:lnSpc>
            </a:pPr>
            <a:r>
              <a:rPr lang="cs-CZ" sz="2400" smtClean="0"/>
              <a:t> d) zachovávat pravidla slušnosti při úředním jednání a vůči ostatním zaměstnancům působícím ve veřejné správě</a:t>
            </a:r>
          </a:p>
          <a:p>
            <a:pPr algn="just">
              <a:lnSpc>
                <a:spcPct val="80000"/>
              </a:lnSpc>
              <a:buFontTx/>
              <a:buNone/>
            </a:pPr>
            <a:endParaRPr lang="cs-CZ" sz="240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4"/>
          <p:cNvSpPr>
            <a:spLocks noGrp="1" noChangeArrowheads="1"/>
          </p:cNvSpPr>
          <p:nvPr>
            <p:ph type="ctrTitle"/>
          </p:nvPr>
        </p:nvSpPr>
        <p:spPr/>
        <p:txBody>
          <a:bodyPr/>
          <a:lstStyle/>
          <a:p>
            <a:r>
              <a:rPr lang="cs-CZ" sz="4000" b="1" u="sng" smtClean="0"/>
              <a:t>Základní povinnosti úředníka</a:t>
            </a:r>
            <a:r>
              <a:rPr lang="cs-CZ" sz="4000" u="sng" smtClean="0"/>
              <a:t/>
            </a:r>
            <a:br>
              <a:rPr lang="cs-CZ" sz="4000" u="sng" smtClean="0"/>
            </a:br>
            <a:r>
              <a:rPr lang="cs-CZ" sz="4000" u="sng" smtClean="0"/>
              <a:t>§ 16 odst. 3</a:t>
            </a:r>
          </a:p>
        </p:txBody>
      </p:sp>
      <p:sp>
        <p:nvSpPr>
          <p:cNvPr id="119810" name="Rectangle 5"/>
          <p:cNvSpPr>
            <a:spLocks noGrp="1" noChangeArrowheads="1"/>
          </p:cNvSpPr>
          <p:nvPr>
            <p:ph type="subTitle" idx="1"/>
          </p:nvPr>
        </p:nvSpPr>
        <p:spPr/>
        <p:txBody>
          <a:bodyPr/>
          <a:lstStyle/>
          <a:p>
            <a:endParaRPr lang="cs-CZ"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2"/>
          <p:cNvSpPr>
            <a:spLocks noGrp="1" noChangeArrowheads="1"/>
          </p:cNvSpPr>
          <p:nvPr>
            <p:ph type="title"/>
          </p:nvPr>
        </p:nvSpPr>
        <p:spPr/>
        <p:txBody>
          <a:bodyPr/>
          <a:lstStyle/>
          <a:p>
            <a:endParaRPr lang="cs-CZ" smtClean="0"/>
          </a:p>
        </p:txBody>
      </p:sp>
      <p:sp>
        <p:nvSpPr>
          <p:cNvPr id="120834" name="Rectangle 3"/>
          <p:cNvSpPr>
            <a:spLocks noGrp="1" noChangeArrowheads="1"/>
          </p:cNvSpPr>
          <p:nvPr>
            <p:ph type="body" idx="1"/>
          </p:nvPr>
        </p:nvSpPr>
        <p:spPr/>
        <p:txBody>
          <a:bodyPr/>
          <a:lstStyle/>
          <a:p>
            <a:r>
              <a:rPr lang="cs-CZ" sz="2800" smtClean="0"/>
              <a:t>Úředník nesmí být členem řídícího, dozorčího nebo kontrolního orgánu právnické osoby, jejímž předmětem činnosti je podnikání. To neplatí, pokud do takového orgánu byl vyslán územním samosprávným celkem, jehož je zaměstnancem. Úředníkovi, který byl do takového orgánu vyslán tímto územně samosprávným celkem, nenáleží odměna za výkon funkce podle věty první. Tato odměna nesmí být poskytnuta ani po skončení pracovního poměru.</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lstStyle/>
          <a:p>
            <a:endParaRPr lang="cs-CZ" smtClean="0"/>
          </a:p>
        </p:txBody>
      </p:sp>
      <p:sp>
        <p:nvSpPr>
          <p:cNvPr id="25602" name="Rectangle 3"/>
          <p:cNvSpPr>
            <a:spLocks noGrp="1" noChangeArrowheads="1"/>
          </p:cNvSpPr>
          <p:nvPr>
            <p:ph type="body" idx="1"/>
          </p:nvPr>
        </p:nvSpPr>
        <p:spPr/>
        <p:txBody>
          <a:bodyPr/>
          <a:lstStyle/>
          <a:p>
            <a:pPr>
              <a:lnSpc>
                <a:spcPct val="80000"/>
              </a:lnSpc>
            </a:pPr>
            <a:r>
              <a:rPr lang="cs-CZ" sz="2000" smtClean="0"/>
              <a:t> na pracovněprávní vztahy, kdy druhým účastníkem vztahu je opět zaměstnanec organizačně začleněný do úřadu územního samosprávného celku, ovšem zařazený jakožto úředník, </a:t>
            </a:r>
            <a:r>
              <a:rPr lang="cs-CZ" sz="2000" b="1" smtClean="0"/>
              <a:t>se primárně vztahuje speciální právní úprava obsažená v zákoně o úřednících (</a:t>
            </a:r>
            <a:r>
              <a:rPr lang="cs-CZ" sz="2000" smtClean="0"/>
              <a:t>zákoník práce se na pracovněprávní vztahy úředníků ÚSC nebo na některé instituty v těchto vztazích aplikuje až tehdy, pokud zákon o úřednících neobsahuje zvláštní právní úpravu - zákoník práce sám, případně za subsidiárního použití občanského zákoníku, tedy řeší oblast právních vztahů zákonem o úřednících neupravených vyplývajících ze vztahu mezi ÚSC a úředníkem vznikajících při výkonu závislé činnosti, jakož i některé právní vztahy těmto vztahům předcházející, tak i vztahy vzniklé v příčinné souvislosti s výkonem závislé práce úředníka pro ÚSC bez ohledu na to, zda účastníkem vztahu je vedle ÚSC úředník nebo (na místě úředníka) jiná osoba anebo zda výkon závislé práce pro územní samosprávný celek trvá nebo byl již ukončen)</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4"/>
          <p:cNvSpPr>
            <a:spLocks noGrp="1" noChangeArrowheads="1"/>
          </p:cNvSpPr>
          <p:nvPr>
            <p:ph type="ctrTitle"/>
          </p:nvPr>
        </p:nvSpPr>
        <p:spPr/>
        <p:txBody>
          <a:bodyPr/>
          <a:lstStyle/>
          <a:p>
            <a:r>
              <a:rPr lang="cs-CZ" sz="4000" b="1" u="sng" smtClean="0"/>
              <a:t>Základní povinnosti úředníka</a:t>
            </a:r>
            <a:r>
              <a:rPr lang="cs-CZ" sz="4000" u="sng" smtClean="0"/>
              <a:t/>
            </a:r>
            <a:br>
              <a:rPr lang="cs-CZ" sz="4000" u="sng" smtClean="0"/>
            </a:br>
            <a:r>
              <a:rPr lang="cs-CZ" sz="4000" u="sng" smtClean="0"/>
              <a:t>§ 16 odst. 4 a 5 a § 304 odst. 2 ZP</a:t>
            </a:r>
          </a:p>
        </p:txBody>
      </p:sp>
      <p:sp>
        <p:nvSpPr>
          <p:cNvPr id="121858" name="Rectangle 5"/>
          <p:cNvSpPr>
            <a:spLocks noGrp="1" noChangeArrowheads="1"/>
          </p:cNvSpPr>
          <p:nvPr>
            <p:ph type="subTitle" idx="1"/>
          </p:nvPr>
        </p:nvSpPr>
        <p:spPr/>
        <p:txBody>
          <a:bodyPr/>
          <a:lstStyle/>
          <a:p>
            <a:endParaRPr lang="cs-CZ"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2"/>
          <p:cNvSpPr>
            <a:spLocks noGrp="1" noChangeArrowheads="1"/>
          </p:cNvSpPr>
          <p:nvPr>
            <p:ph type="title"/>
          </p:nvPr>
        </p:nvSpPr>
        <p:spPr/>
        <p:txBody>
          <a:bodyPr/>
          <a:lstStyle/>
          <a:p>
            <a:endParaRPr lang="cs-CZ" smtClean="0"/>
          </a:p>
        </p:txBody>
      </p:sp>
      <p:sp>
        <p:nvSpPr>
          <p:cNvPr id="122882" name="Rectangle 3"/>
          <p:cNvSpPr>
            <a:spLocks noGrp="1" noChangeArrowheads="1"/>
          </p:cNvSpPr>
          <p:nvPr>
            <p:ph type="body" idx="1"/>
          </p:nvPr>
        </p:nvSpPr>
        <p:spPr/>
        <p:txBody>
          <a:bodyPr/>
          <a:lstStyle/>
          <a:p>
            <a:pPr>
              <a:lnSpc>
                <a:spcPct val="90000"/>
              </a:lnSpc>
            </a:pPr>
            <a:r>
              <a:rPr lang="cs-CZ" sz="2800" smtClean="0"/>
              <a:t>Úředník může vykonávat jinou výdělečnou činnost jen s předchozím písemným souhlasem územního samosprávného celku, u něhož je zaměstnán.</a:t>
            </a:r>
          </a:p>
          <a:p>
            <a:pPr>
              <a:lnSpc>
                <a:spcPct val="90000"/>
              </a:lnSpc>
            </a:pPr>
            <a:r>
              <a:rPr lang="cs-CZ" sz="2800" smtClean="0"/>
              <a:t>Omezení stanovené v předchozím odstavci se nevztahuje na činnost vědeckou, pedagogickou, publicistickou, literární nebo uměleckou, na činnost znalce nebo tlumočníka vykonávanou podle zvláštního právního předpisu pro soud nebo správní úřad, na činnost v poradních orgánech vlády a na správu vlastního majetku.</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2"/>
          <p:cNvSpPr>
            <a:spLocks noGrp="1" noChangeArrowheads="1"/>
          </p:cNvSpPr>
          <p:nvPr>
            <p:ph type="title"/>
          </p:nvPr>
        </p:nvSpPr>
        <p:spPr/>
        <p:txBody>
          <a:bodyPr/>
          <a:lstStyle/>
          <a:p>
            <a:endParaRPr lang="cs-CZ" smtClean="0"/>
          </a:p>
        </p:txBody>
      </p:sp>
      <p:sp>
        <p:nvSpPr>
          <p:cNvPr id="123906" name="Rectangle 3"/>
          <p:cNvSpPr>
            <a:spLocks noGrp="1" noChangeArrowheads="1"/>
          </p:cNvSpPr>
          <p:nvPr>
            <p:ph type="body" idx="1"/>
          </p:nvPr>
        </p:nvSpPr>
        <p:spPr/>
        <p:txBody>
          <a:bodyPr/>
          <a:lstStyle/>
          <a:p>
            <a:r>
              <a:rPr lang="cs-CZ" smtClean="0"/>
              <a:t>Jestliže zaměstnavatel souhlas odvolá, musí být odvolání písemné; zaměstnavatel je povinen v něm uvést důvody změny svého rozhodnutí. Zaměstnanec je pak povinen bez zbytečného odkladu výdělečnou činnost skončit způsobem vyplývajícím pro její skončení z příslušných právních předpisů.</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2"/>
          <p:cNvSpPr>
            <a:spLocks noGrp="1" noChangeArrowheads="1"/>
          </p:cNvSpPr>
          <p:nvPr>
            <p:ph type="title"/>
          </p:nvPr>
        </p:nvSpPr>
        <p:spPr/>
        <p:txBody>
          <a:bodyPr/>
          <a:lstStyle/>
          <a:p>
            <a:endParaRPr lang="cs-CZ" smtClean="0"/>
          </a:p>
        </p:txBody>
      </p:sp>
      <p:sp>
        <p:nvSpPr>
          <p:cNvPr id="124930" name="Rectangle 3"/>
          <p:cNvSpPr>
            <a:spLocks noGrp="1" noChangeArrowheads="1"/>
          </p:cNvSpPr>
          <p:nvPr>
            <p:ph type="body" idx="1"/>
          </p:nvPr>
        </p:nvSpPr>
        <p:spPr/>
        <p:txBody>
          <a:bodyPr/>
          <a:lstStyle/>
          <a:p>
            <a:pPr>
              <a:lnSpc>
                <a:spcPct val="80000"/>
              </a:lnSpc>
            </a:pPr>
            <a:r>
              <a:rPr lang="cs-CZ" sz="2000" smtClean="0"/>
              <a:t>Výdělečnou činností je, jak výše uvedeno, každá právem dovolená činnost, která je vykonávána za účelem získání majetkového prospěchu. Rozhodující je tedy vůle zaměstnance touto činností majetkový prospěch získat. Přitom není podstatné, zda nakonec k dosažení takového majetkového prospěchu (zisku) skutečně dojde či nikoliv. Podstatné je, že se jedná o činnost, která je s dosažením majetkového prospěchu obvykle spojena. Významné není ani to, zda jde o pracovněprávní vztah, občanskoprávní vztah, o podnikání na základě živnostenského listu či o výkon práce v obchodních společnostech. </a:t>
            </a:r>
          </a:p>
          <a:p>
            <a:pPr>
              <a:lnSpc>
                <a:spcPct val="80000"/>
              </a:lnSpc>
            </a:pPr>
            <a:r>
              <a:rPr lang="cs-CZ" sz="2000" smtClean="0"/>
              <a:t>21 Cdo 3202/2009 ze dne 10. srpna 2010</a:t>
            </a:r>
          </a:p>
          <a:p>
            <a:pPr>
              <a:lnSpc>
                <a:spcPct val="80000"/>
              </a:lnSpc>
            </a:pPr>
            <a:r>
              <a:rPr lang="cs-CZ" sz="2000" smtClean="0"/>
              <a:t>21 Cdo 4060/2007 ze dne 10. října 2008</a:t>
            </a:r>
          </a:p>
          <a:p>
            <a:pPr>
              <a:lnSpc>
                <a:spcPct val="80000"/>
              </a:lnSpc>
            </a:pPr>
            <a:r>
              <a:rPr lang="cs-CZ" sz="2000" smtClean="0"/>
              <a:t>21 CDO 1714/2001 ze dne 1. října 2002</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Rectangle 4"/>
          <p:cNvSpPr>
            <a:spLocks noGrp="1" noChangeArrowheads="1"/>
          </p:cNvSpPr>
          <p:nvPr>
            <p:ph type="ctrTitle"/>
          </p:nvPr>
        </p:nvSpPr>
        <p:spPr/>
        <p:txBody>
          <a:bodyPr/>
          <a:lstStyle/>
          <a:p>
            <a:r>
              <a:rPr lang="cs-CZ" sz="4000" b="1" u="sng" smtClean="0"/>
              <a:t>Vzdělávání úředníka podle zákona o úřednících</a:t>
            </a:r>
            <a:r>
              <a:rPr lang="cs-CZ" sz="4000" u="sng" smtClean="0"/>
              <a:t/>
            </a:r>
            <a:br>
              <a:rPr lang="cs-CZ" sz="4000" u="sng" smtClean="0"/>
            </a:br>
            <a:r>
              <a:rPr lang="cs-CZ" sz="4000" u="sng" smtClean="0"/>
              <a:t>§ 18</a:t>
            </a:r>
          </a:p>
        </p:txBody>
      </p:sp>
      <p:sp>
        <p:nvSpPr>
          <p:cNvPr id="125954" name="Rectangle 5"/>
          <p:cNvSpPr>
            <a:spLocks noGrp="1" noChangeArrowheads="1"/>
          </p:cNvSpPr>
          <p:nvPr>
            <p:ph type="subTitle" idx="1"/>
          </p:nvPr>
        </p:nvSpPr>
        <p:spPr/>
        <p:txBody>
          <a:bodyPr/>
          <a:lstStyle/>
          <a:p>
            <a:endParaRPr lang="cs-CZ"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69" name="Rectangle 4"/>
          <p:cNvSpPr>
            <a:spLocks noGrp="1" noChangeArrowheads="1"/>
          </p:cNvSpPr>
          <p:nvPr>
            <p:ph type="ctrTitle"/>
          </p:nvPr>
        </p:nvSpPr>
        <p:spPr/>
        <p:txBody>
          <a:bodyPr/>
          <a:lstStyle/>
          <a:p>
            <a:r>
              <a:rPr lang="cs-CZ" smtClean="0"/>
              <a:t>Děkuji za pozornost.</a:t>
            </a:r>
          </a:p>
        </p:txBody>
      </p:sp>
      <p:sp>
        <p:nvSpPr>
          <p:cNvPr id="160770" name="Rectangle 5"/>
          <p:cNvSpPr>
            <a:spLocks noGrp="1" noChangeArrowheads="1"/>
          </p:cNvSpPr>
          <p:nvPr>
            <p:ph type="subTitle" idx="1"/>
          </p:nvPr>
        </p:nvSpPr>
        <p:spPr/>
        <p:txBody>
          <a:bodyPr/>
          <a:lstStyle/>
          <a:p>
            <a:endParaRPr lang="cs-CZ"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lstStyle/>
          <a:p>
            <a:endParaRPr lang="cs-CZ" smtClean="0"/>
          </a:p>
        </p:txBody>
      </p:sp>
      <p:sp>
        <p:nvSpPr>
          <p:cNvPr id="26626" name="Rectangle 3"/>
          <p:cNvSpPr>
            <a:spLocks noGrp="1" noChangeArrowheads="1"/>
          </p:cNvSpPr>
          <p:nvPr>
            <p:ph type="body" idx="1"/>
          </p:nvPr>
        </p:nvSpPr>
        <p:spPr/>
        <p:txBody>
          <a:bodyPr/>
          <a:lstStyle/>
          <a:p>
            <a:r>
              <a:rPr lang="cs-CZ" smtClean="0"/>
              <a:t>vztahy účasti na výkonu závislé (nesamostatné) práce, které vznikají mezi ÚSC a jeho zaměstnanci zařazenými do jeho úřadu tedy dělíme na </a:t>
            </a:r>
            <a:r>
              <a:rPr lang="cs-CZ" b="1" smtClean="0"/>
              <a:t>pracovněprávní vztahy úředníků</a:t>
            </a:r>
            <a:r>
              <a:rPr lang="cs-CZ" smtClean="0"/>
              <a:t> a </a:t>
            </a:r>
            <a:r>
              <a:rPr lang="cs-CZ" b="1" smtClean="0"/>
              <a:t>pracovněprávní vztahy neúředníků</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4"/>
          <p:cNvSpPr>
            <a:spLocks noGrp="1" noChangeArrowheads="1"/>
          </p:cNvSpPr>
          <p:nvPr>
            <p:ph type="ctrTitle"/>
          </p:nvPr>
        </p:nvSpPr>
        <p:spPr/>
        <p:txBody>
          <a:bodyPr/>
          <a:lstStyle/>
          <a:p>
            <a:r>
              <a:rPr lang="cs-CZ" sz="4000" b="1" u="sng" smtClean="0"/>
              <a:t>Kdo je úředníkem ÚSC</a:t>
            </a:r>
            <a:r>
              <a:rPr lang="cs-CZ" sz="4000" u="sng" smtClean="0"/>
              <a:t/>
            </a:r>
            <a:br>
              <a:rPr lang="cs-CZ" sz="4000" u="sng" smtClean="0"/>
            </a:br>
            <a:r>
              <a:rPr lang="cs-CZ" sz="4000" u="sng" smtClean="0"/>
              <a:t>§ 2 odst. 4</a:t>
            </a:r>
            <a:r>
              <a:rPr lang="en-US" sz="4000" u="sng" smtClean="0"/>
              <a:t> +</a:t>
            </a:r>
            <a:r>
              <a:rPr lang="cs-CZ" sz="4000" u="sng" smtClean="0"/>
              <a:t> § 1 odst. 1 </a:t>
            </a:r>
            <a:r>
              <a:rPr lang="en-US" sz="4000" u="sng" smtClean="0"/>
              <a:t>+</a:t>
            </a:r>
            <a:r>
              <a:rPr lang="cs-CZ" sz="4000" u="sng" smtClean="0"/>
              <a:t> § 1 odst. 3</a:t>
            </a:r>
          </a:p>
        </p:txBody>
      </p:sp>
      <p:sp>
        <p:nvSpPr>
          <p:cNvPr id="27650" name="Rectangle 5"/>
          <p:cNvSpPr>
            <a:spLocks noGrp="1" noChangeArrowheads="1"/>
          </p:cNvSpPr>
          <p:nvPr>
            <p:ph type="subTitle" idx="1"/>
          </p:nvPr>
        </p:nvSpPr>
        <p:spPr/>
        <p:txBody>
          <a:bodyPr/>
          <a:lstStyle/>
          <a:p>
            <a:endParaRPr lang="cs-CZ"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lstStyle/>
          <a:p>
            <a:endParaRPr lang="cs-CZ" smtClean="0"/>
          </a:p>
        </p:txBody>
      </p:sp>
      <p:sp>
        <p:nvSpPr>
          <p:cNvPr id="28674" name="Rectangle 3"/>
          <p:cNvSpPr>
            <a:spLocks noGrp="1" noChangeArrowheads="1"/>
          </p:cNvSpPr>
          <p:nvPr>
            <p:ph type="body" idx="1"/>
          </p:nvPr>
        </p:nvSpPr>
        <p:spPr/>
        <p:txBody>
          <a:bodyPr/>
          <a:lstStyle/>
          <a:p>
            <a:r>
              <a:rPr lang="cs-CZ" sz="2800" b="1" smtClean="0"/>
              <a:t>zaměstnanec ÚSC</a:t>
            </a:r>
          </a:p>
          <a:p>
            <a:r>
              <a:rPr lang="cs-CZ" sz="2800" b="1" smtClean="0"/>
              <a:t>zařazený do úřadu</a:t>
            </a:r>
            <a:r>
              <a:rPr lang="cs-CZ" sz="2800" smtClean="0"/>
              <a:t> (krajského, městského, obecního, městského obvodu, městské části) nebo do magistrátu statutárního města, magistrátu územně členěného statutárního města, Magistrátu hlavního města Prahy nebo do úřadu městské části hlavního města Prahy</a:t>
            </a:r>
            <a:endParaRPr lang="cs-CZ" sz="2800" b="1" smtClean="0"/>
          </a:p>
          <a:p>
            <a:r>
              <a:rPr lang="cs-CZ" sz="2800" b="1" smtClean="0"/>
              <a:t>v pracovním poměru </a:t>
            </a:r>
            <a:r>
              <a:rPr lang="cs-CZ" sz="2800" smtClean="0"/>
              <a:t>(pracovní smlouva, jmenování)</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liaves vzor2">
  <a:themeElements>
    <a:clrScheme name="Prezentace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zentace4">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Prezentace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zentace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zentace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zentace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zentace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zentace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zentace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zentace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zentace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zentace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zentace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zentace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Aliaves vzor2.potx</Template>
  <TotalTime>160</TotalTime>
  <Words>2429</Words>
  <Application>Microsoft Office PowerPoint</Application>
  <PresentationFormat>Předvádění na obrazovce (4:3)</PresentationFormat>
  <Paragraphs>125</Paragraphs>
  <Slides>65</Slides>
  <Notes>1</Notes>
  <HiddenSlides>0</HiddenSlides>
  <MMClips>0</MMClips>
  <ScaleCrop>false</ScaleCrop>
  <HeadingPairs>
    <vt:vector size="4" baseType="variant">
      <vt:variant>
        <vt:lpstr>Motiv</vt:lpstr>
      </vt:variant>
      <vt:variant>
        <vt:i4>1</vt:i4>
      </vt:variant>
      <vt:variant>
        <vt:lpstr>Nadpisy snímků</vt:lpstr>
      </vt:variant>
      <vt:variant>
        <vt:i4>65</vt:i4>
      </vt:variant>
    </vt:vector>
  </HeadingPairs>
  <TitlesOfParts>
    <vt:vector size="66" baseType="lpstr">
      <vt:lpstr>Aliaves vzor2</vt:lpstr>
      <vt:lpstr>ZÁKON O ÚŘEDNÍCÍCH PARAGRAF PO PARAGRAFU</vt:lpstr>
      <vt:lpstr>Pracovněprávní vztahy u ÚSC</vt:lpstr>
      <vt:lpstr>Prezentace aplikace PowerPoint</vt:lpstr>
      <vt:lpstr>Prezentace aplikace PowerPoint</vt:lpstr>
      <vt:lpstr>Prezentace aplikace PowerPoint</vt:lpstr>
      <vt:lpstr>Prezentace aplikace PowerPoint</vt:lpstr>
      <vt:lpstr>Prezentace aplikace PowerPoint</vt:lpstr>
      <vt:lpstr>Kdo je úředníkem ÚSC § 2 odst. 4 + § 1 odst. 1 + § 1 odst. 3</vt:lpstr>
      <vt:lpstr>Prezentace aplikace PowerPoint</vt:lpstr>
      <vt:lpstr>Prezentace aplikace PowerPoint</vt:lpstr>
      <vt:lpstr>Kdo je vedoucím úředníkem § 2 odst. 5 + § 1 odst. 3 písm. c) + § 11 ZP</vt:lpstr>
      <vt:lpstr>Prezentace aplikace PowerPoint</vt:lpstr>
      <vt:lpstr>Zařazení k výkonu správní činnosti</vt:lpstr>
      <vt:lpstr>Prezentace aplikace PowerPoint</vt:lpstr>
      <vt:lpstr>Předpoklady pro vznik pracovního poměru úředníka § 4</vt:lpstr>
      <vt:lpstr>Prezentace aplikace PowerPoint</vt:lpstr>
      <vt:lpstr>Prezentace aplikace PowerPoint</vt:lpstr>
      <vt:lpstr>Předpoklady a požadavky pro výkon sjednané práce § 52 písm. f) ZP, § 6 odst. 2 písm. c) a d) a § 12 odst. 1 písm. a) zákona o úřednících</vt:lpstr>
      <vt:lpstr>Prezentace aplikace PowerPoint</vt:lpstr>
      <vt:lpstr>Prezentace aplikace PowerPoint</vt:lpstr>
      <vt:lpstr>Prezentace aplikace PowerPoint</vt:lpstr>
      <vt:lpstr>Veřejná výzva § 6</vt:lpstr>
      <vt:lpstr>Prezentace aplikace PowerPoint</vt:lpstr>
      <vt:lpstr>Prezentace aplikace PowerPoint</vt:lpstr>
      <vt:lpstr>Výběrové řízení § 7 + § 8 + § 9</vt:lpstr>
      <vt:lpstr>Prezentace aplikace PowerPoint</vt:lpstr>
      <vt:lpstr>Prezentace aplikace PowerPoint</vt:lpstr>
      <vt:lpstr>Prezentace aplikace PowerPoint</vt:lpstr>
      <vt:lpstr>Doba trvání pracovního poměru úředníka § 10</vt:lpstr>
      <vt:lpstr>Prezentace aplikace PowerPoint</vt:lpstr>
      <vt:lpstr>Převedení na jinou práci § 11</vt:lpstr>
      <vt:lpstr>Prezentace aplikace PowerPoint</vt:lpstr>
      <vt:lpstr>Odvolání z funkce § 12</vt:lpstr>
      <vt:lpstr>Prezentace aplikace PowerPoint</vt:lpstr>
      <vt:lpstr>Porušení povinnosti vyplývající z právních předpisů vztahujících se k zaměstnancem vykonávané práci § 52 písm. g) ZP + 12 odst. 1 písm. b) zákona o úřednících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Další odstupné § 13</vt:lpstr>
      <vt:lpstr>Prezentace aplikace PowerPoint</vt:lpstr>
      <vt:lpstr>Prezentace aplikace PowerPoint</vt:lpstr>
      <vt:lpstr>Prezentace aplikace PowerPoint</vt:lpstr>
      <vt:lpstr>§ 15 Odpovědnost územního samosprávného celku za škodu na majetku</vt:lpstr>
      <vt:lpstr>Prezentace aplikace PowerPoint</vt:lpstr>
      <vt:lpstr>§ 14 Pracovní pohotovost</vt:lpstr>
      <vt:lpstr>Prezentace aplikace PowerPoint</vt:lpstr>
      <vt:lpstr>Prezentace aplikace PowerPoint</vt:lpstr>
      <vt:lpstr>Prezentace aplikace PowerPoint</vt:lpstr>
      <vt:lpstr>Prezentace aplikace PowerPoint</vt:lpstr>
      <vt:lpstr>Základní povinnosti úředníka § 16 odst. 1</vt:lpstr>
      <vt:lpstr>Základní povinnosti úředníka § 16 odst. 2</vt:lpstr>
      <vt:lpstr>Prezentace aplikace PowerPoint</vt:lpstr>
      <vt:lpstr>Základní povinnosti úředníka § 16 odst. 3</vt:lpstr>
      <vt:lpstr>Prezentace aplikace PowerPoint</vt:lpstr>
      <vt:lpstr>Základní povinnosti úředníka § 16 odst. 4 a 5 a § 304 odst. 2 ZP</vt:lpstr>
      <vt:lpstr>Prezentace aplikace PowerPoint</vt:lpstr>
      <vt:lpstr>Prezentace aplikace PowerPoint</vt:lpstr>
      <vt:lpstr>Prezentace aplikace PowerPoint</vt:lpstr>
      <vt:lpstr>Vzdělávání úředníka podle zákona o úřednících § 18</vt:lpstr>
      <vt:lpstr>Děkuji za pozornost.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Q-studio</dc:creator>
  <cp:lastModifiedBy>Zdeňka Gregorová</cp:lastModifiedBy>
  <cp:revision>23</cp:revision>
  <dcterms:created xsi:type="dcterms:W3CDTF">2012-05-11T08:10:19Z</dcterms:created>
  <dcterms:modified xsi:type="dcterms:W3CDTF">2013-11-05T07:26:56Z</dcterms:modified>
</cp:coreProperties>
</file>